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Lst>
  <p:sldSz cy="5143500" cx="9144000"/>
  <p:notesSz cx="6858000" cy="9144000"/>
  <p:embeddedFontLst>
    <p:embeddedFont>
      <p:font typeface="Nunito ExtraLight"/>
      <p:regular r:id="rId101"/>
      <p:bold r:id="rId102"/>
      <p:italic r:id="rId103"/>
      <p:boldItalic r:id="rId104"/>
    </p:embeddedFont>
    <p:embeddedFont>
      <p:font typeface="Nunito"/>
      <p:regular r:id="rId105"/>
      <p:bold r:id="rId106"/>
      <p:italic r:id="rId107"/>
      <p:boldItalic r:id="rId108"/>
    </p:embeddedFont>
    <p:embeddedFont>
      <p:font typeface="Roboto Mono"/>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13" roundtripDataSignature="AMtx7mhEV/CIr+ZYCmW59rCFKcxaLHF4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Nunito-italic.fntdata"/><Relationship Id="rId106" Type="http://schemas.openxmlformats.org/officeDocument/2006/relationships/font" Target="fonts/Nunito-bold.fntdata"/><Relationship Id="rId105" Type="http://schemas.openxmlformats.org/officeDocument/2006/relationships/font" Target="fonts/Nunito-regular.fntdata"/><Relationship Id="rId104" Type="http://schemas.openxmlformats.org/officeDocument/2006/relationships/font" Target="fonts/NunitoExtraLight-boldItalic.fntdata"/><Relationship Id="rId109" Type="http://schemas.openxmlformats.org/officeDocument/2006/relationships/font" Target="fonts/RobotoMono-regular.fntdata"/><Relationship Id="rId108" Type="http://schemas.openxmlformats.org/officeDocument/2006/relationships/font" Target="fonts/Nunito-bold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NunitoExtraLight-italic.fntdata"/><Relationship Id="rId102" Type="http://schemas.openxmlformats.org/officeDocument/2006/relationships/font" Target="fonts/NunitoExtraLight-bold.fntdata"/><Relationship Id="rId101" Type="http://schemas.openxmlformats.org/officeDocument/2006/relationships/font" Target="fonts/NunitoExtraLight-regular.fntdata"/><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10" Type="http://schemas.openxmlformats.org/officeDocument/2006/relationships/font" Target="fonts/RobotoMono-bold.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113" Type="http://customschemas.google.com/relationships/presentationmetadata" Target="metadata"/><Relationship Id="rId112" Type="http://schemas.openxmlformats.org/officeDocument/2006/relationships/font" Target="fonts/RobotoMono-boldItalic.fntdata"/><Relationship Id="rId111" Type="http://schemas.openxmlformats.org/officeDocument/2006/relationships/font" Target="fonts/RobotoMono-italic.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1b19b65d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1b19b65d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1b19b65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1b19b65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1b19b65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1b19b65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b19b65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b19b65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b19b65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b19b65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1b19b65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1b19b65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1b19b65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1b19b65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1b19b65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1b19b65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1b19b6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1b19b6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1b19b6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1b19b6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5" name="Google Shape;775;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7" name="Google Shape;787;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6" name="Google Shape;79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18.png"/><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www.instagram.com/cmstreambe/" TargetMode="External"/><Relationship Id="rId13" Type="http://schemas.openxmlformats.org/officeDocument/2006/relationships/image" Target="../media/image3.png"/><Relationship Id="rId12" Type="http://schemas.openxmlformats.org/officeDocument/2006/relationships/image" Target="../media/image14.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9.png"/><Relationship Id="rId4" Type="http://schemas.openxmlformats.org/officeDocument/2006/relationships/hyperlink" Target="https://www.linkedin.com/company/streambe/" TargetMode="External"/><Relationship Id="rId9" Type="http://schemas.openxmlformats.org/officeDocument/2006/relationships/image" Target="../media/image8.png"/><Relationship Id="rId5" Type="http://schemas.openxmlformats.org/officeDocument/2006/relationships/hyperlink" Target="https://www.facebook.com/Streambe/" TargetMode="External"/><Relationship Id="rId6" Type="http://schemas.openxmlformats.org/officeDocument/2006/relationships/image" Target="../media/image19.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www.instagram.com/cmstreambe/" TargetMode="External"/><Relationship Id="rId12" Type="http://schemas.openxmlformats.org/officeDocument/2006/relationships/image" Target="../media/image14.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9.png"/><Relationship Id="rId4" Type="http://schemas.openxmlformats.org/officeDocument/2006/relationships/hyperlink" Target="https://www.linkedin.com/company/streambe/" TargetMode="External"/><Relationship Id="rId9" Type="http://schemas.openxmlformats.org/officeDocument/2006/relationships/image" Target="../media/image8.png"/><Relationship Id="rId5" Type="http://schemas.openxmlformats.org/officeDocument/2006/relationships/hyperlink" Target="https://www.facebook.com/Streambe/" TargetMode="External"/><Relationship Id="rId6" Type="http://schemas.openxmlformats.org/officeDocument/2006/relationships/image" Target="../media/image19.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 name="Shape 7"/>
        <p:cNvGrpSpPr/>
        <p:nvPr/>
      </p:nvGrpSpPr>
      <p:grpSpPr>
        <a:xfrm>
          <a:off x="0" y="0"/>
          <a:ext cx="0" cy="0"/>
          <a:chOff x="0" y="0"/>
          <a:chExt cx="0" cy="0"/>
        </a:xfrm>
      </p:grpSpPr>
      <p:pic>
        <p:nvPicPr>
          <p:cNvPr id="8" name="Google Shape;8;p85"/>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 name="Google Shape;9;p8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 name="Google Shape;10;p8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 name="Google Shape;11;p8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 name="Google Shape;12;p85"/>
          <p:cNvGrpSpPr/>
          <p:nvPr/>
        </p:nvGrpSpPr>
        <p:grpSpPr>
          <a:xfrm>
            <a:off x="3599770" y="4739645"/>
            <a:ext cx="1965000" cy="329110"/>
            <a:chOff x="3076828" y="6119929"/>
            <a:chExt cx="2983149" cy="499636"/>
          </a:xfrm>
        </p:grpSpPr>
        <p:pic>
          <p:nvPicPr>
            <p:cNvPr id="13" name="Google Shape;13;p85"/>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 name="Google Shape;14;p85"/>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 name="Google Shape;15;p85"/>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8" name="Shape 78"/>
        <p:cNvGrpSpPr/>
        <p:nvPr/>
      </p:nvGrpSpPr>
      <p:grpSpPr>
        <a:xfrm>
          <a:off x="0" y="0"/>
          <a:ext cx="0" cy="0"/>
          <a:chOff x="0" y="0"/>
          <a:chExt cx="0" cy="0"/>
        </a:xfrm>
      </p:grpSpPr>
      <p:pic>
        <p:nvPicPr>
          <p:cNvPr id="79" name="Google Shape;79;p87"/>
          <p:cNvPicPr preferRelativeResize="0"/>
          <p:nvPr/>
        </p:nvPicPr>
        <p:blipFill rotWithShape="1">
          <a:blip r:embed="rId2">
            <a:alphaModFix/>
          </a:blip>
          <a:srcRect b="0" l="0" r="0" t="0"/>
          <a:stretch/>
        </p:blipFill>
        <p:spPr>
          <a:xfrm>
            <a:off x="-2210" y="-26583"/>
            <a:ext cx="9183282" cy="5170083"/>
          </a:xfrm>
          <a:prstGeom prst="rect">
            <a:avLst/>
          </a:prstGeom>
          <a:noFill/>
          <a:ln>
            <a:noFill/>
          </a:ln>
        </p:spPr>
      </p:pic>
      <p:sp>
        <p:nvSpPr>
          <p:cNvPr id="80" name="Google Shape;80;p8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4089D7"/>
              </a:buClr>
              <a:buSzPts val="4100"/>
              <a:buFont typeface="Nunito"/>
              <a:buNone/>
              <a:defRPr b="1" sz="41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8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2" name="Google Shape;82;p8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8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8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85" name="Google Shape;85;p87"/>
          <p:cNvGrpSpPr/>
          <p:nvPr/>
        </p:nvGrpSpPr>
        <p:grpSpPr>
          <a:xfrm>
            <a:off x="3599770" y="4739645"/>
            <a:ext cx="1965000" cy="329110"/>
            <a:chOff x="3076828" y="6119929"/>
            <a:chExt cx="2983149" cy="499636"/>
          </a:xfrm>
        </p:grpSpPr>
        <p:pic>
          <p:nvPicPr>
            <p:cNvPr id="86" name="Google Shape;86;p87"/>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87" name="Google Shape;87;p87"/>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88" name="Google Shape;88;p87"/>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9" name="Shape 89"/>
        <p:cNvGrpSpPr/>
        <p:nvPr/>
      </p:nvGrpSpPr>
      <p:grpSpPr>
        <a:xfrm>
          <a:off x="0" y="0"/>
          <a:ext cx="0" cy="0"/>
          <a:chOff x="0" y="0"/>
          <a:chExt cx="0" cy="0"/>
        </a:xfrm>
      </p:grpSpPr>
      <p:pic>
        <p:nvPicPr>
          <p:cNvPr id="90" name="Google Shape;90;p88"/>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1" name="Google Shape;91;p8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8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3" name="Google Shape;93;p8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4" name="Google Shape;94;p8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97" name="Google Shape;97;p88"/>
          <p:cNvGrpSpPr/>
          <p:nvPr/>
        </p:nvGrpSpPr>
        <p:grpSpPr>
          <a:xfrm>
            <a:off x="3599770" y="4739645"/>
            <a:ext cx="1965000" cy="329110"/>
            <a:chOff x="3076828" y="6119929"/>
            <a:chExt cx="2983149" cy="499636"/>
          </a:xfrm>
        </p:grpSpPr>
        <p:pic>
          <p:nvPicPr>
            <p:cNvPr id="98" name="Google Shape;98;p88"/>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99" name="Google Shape;99;p88"/>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00" name="Google Shape;100;p88"/>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bg>
      <p:bgPr>
        <a:solidFill>
          <a:schemeClr val="lt2"/>
        </a:solidFill>
      </p:bgPr>
    </p:bg>
    <p:spTree>
      <p:nvGrpSpPr>
        <p:cNvPr id="101" name="Shape 101"/>
        <p:cNvGrpSpPr/>
        <p:nvPr/>
      </p:nvGrpSpPr>
      <p:grpSpPr>
        <a:xfrm>
          <a:off x="0" y="0"/>
          <a:ext cx="0" cy="0"/>
          <a:chOff x="0" y="0"/>
          <a:chExt cx="0" cy="0"/>
        </a:xfrm>
      </p:grpSpPr>
      <p:pic>
        <p:nvPicPr>
          <p:cNvPr id="102" name="Google Shape;102;p89"/>
          <p:cNvPicPr preferRelativeResize="0"/>
          <p:nvPr/>
        </p:nvPicPr>
        <p:blipFill rotWithShape="1">
          <a:blip r:embed="rId2">
            <a:alphaModFix/>
          </a:blip>
          <a:srcRect b="0" l="0" r="0" t="0"/>
          <a:stretch/>
        </p:blipFill>
        <p:spPr>
          <a:xfrm>
            <a:off x="1759" y="-34783"/>
            <a:ext cx="9197848" cy="5178285"/>
          </a:xfrm>
          <a:prstGeom prst="rect">
            <a:avLst/>
          </a:prstGeom>
          <a:noFill/>
          <a:ln>
            <a:noFill/>
          </a:ln>
        </p:spPr>
      </p:pic>
      <p:sp>
        <p:nvSpPr>
          <p:cNvPr id="103" name="Google Shape;103;p8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8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06" name="Google Shape;106;p89"/>
          <p:cNvPicPr preferRelativeResize="0"/>
          <p:nvPr/>
        </p:nvPicPr>
        <p:blipFill rotWithShape="1">
          <a:blip r:embed="rId3">
            <a:alphaModFix/>
          </a:blip>
          <a:srcRect b="0" l="0" r="0" t="0"/>
          <a:stretch/>
        </p:blipFill>
        <p:spPr>
          <a:xfrm>
            <a:off x="3611761" y="2221610"/>
            <a:ext cx="1920483" cy="700281"/>
          </a:xfrm>
          <a:prstGeom prst="rect">
            <a:avLst/>
          </a:prstGeom>
          <a:noFill/>
          <a:ln>
            <a:noFill/>
          </a:ln>
        </p:spPr>
      </p:pic>
      <p:pic>
        <p:nvPicPr>
          <p:cNvPr id="107" name="Google Shape;107;p89"/>
          <p:cNvPicPr preferRelativeResize="0"/>
          <p:nvPr/>
        </p:nvPicPr>
        <p:blipFill rotWithShape="1">
          <a:blip r:embed="rId4">
            <a:alphaModFix/>
          </a:blip>
          <a:srcRect b="0" l="0" r="0" t="0"/>
          <a:stretch/>
        </p:blipFill>
        <p:spPr>
          <a:xfrm>
            <a:off x="3990945" y="4801560"/>
            <a:ext cx="1162111" cy="192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8" name="Shape 108"/>
        <p:cNvGrpSpPr/>
        <p:nvPr/>
      </p:nvGrpSpPr>
      <p:grpSpPr>
        <a:xfrm>
          <a:off x="0" y="0"/>
          <a:ext cx="0" cy="0"/>
          <a:chOff x="0" y="0"/>
          <a:chExt cx="0" cy="0"/>
        </a:xfrm>
      </p:grpSpPr>
      <p:pic>
        <p:nvPicPr>
          <p:cNvPr id="109" name="Google Shape;109;p98"/>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10" name="Google Shape;110;p9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9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9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13" name="Google Shape;113;p98"/>
          <p:cNvGrpSpPr/>
          <p:nvPr/>
        </p:nvGrpSpPr>
        <p:grpSpPr>
          <a:xfrm>
            <a:off x="3599770" y="4739645"/>
            <a:ext cx="1965000" cy="329110"/>
            <a:chOff x="3076828" y="6119929"/>
            <a:chExt cx="2983149" cy="499636"/>
          </a:xfrm>
        </p:grpSpPr>
        <p:pic>
          <p:nvPicPr>
            <p:cNvPr id="114" name="Google Shape;114;p98"/>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15" name="Google Shape;115;p98"/>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16" name="Google Shape;116;p98"/>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7" name="Shape 117"/>
        <p:cNvGrpSpPr/>
        <p:nvPr/>
      </p:nvGrpSpPr>
      <p:grpSpPr>
        <a:xfrm>
          <a:off x="0" y="0"/>
          <a:ext cx="0" cy="0"/>
          <a:chOff x="0" y="0"/>
          <a:chExt cx="0" cy="0"/>
        </a:xfrm>
      </p:grpSpPr>
      <p:pic>
        <p:nvPicPr>
          <p:cNvPr id="118" name="Google Shape;118;p99"/>
          <p:cNvPicPr preferRelativeResize="0"/>
          <p:nvPr/>
        </p:nvPicPr>
        <p:blipFill rotWithShape="1">
          <a:blip r:embed="rId2">
            <a:alphaModFix/>
          </a:blip>
          <a:srcRect b="0" l="0" r="0" t="0"/>
          <a:stretch/>
        </p:blipFill>
        <p:spPr>
          <a:xfrm>
            <a:off x="-1" y="0"/>
            <a:ext cx="9144002" cy="5143500"/>
          </a:xfrm>
          <a:prstGeom prst="rect">
            <a:avLst/>
          </a:prstGeom>
          <a:noFill/>
          <a:ln>
            <a:noFill/>
          </a:ln>
        </p:spPr>
      </p:pic>
      <p:sp>
        <p:nvSpPr>
          <p:cNvPr id="119" name="Google Shape;119;p9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algn="l">
              <a:lnSpc>
                <a:spcPct val="90000"/>
              </a:lnSpc>
              <a:spcBef>
                <a:spcPts val="800"/>
              </a:spcBef>
              <a:spcAft>
                <a:spcPts val="0"/>
              </a:spcAft>
              <a:buClr>
                <a:schemeClr val="dk1"/>
              </a:buClr>
              <a:buSzPts val="1800"/>
              <a:buFont typeface="Arial"/>
              <a:buChar char="•"/>
              <a:defRPr sz="1800">
                <a:latin typeface="Nunito"/>
                <a:ea typeface="Nunito"/>
                <a:cs typeface="Nunito"/>
                <a:sym typeface="Nunito"/>
              </a:defRPr>
            </a:lvl1pPr>
            <a:lvl2pPr indent="-342900" lvl="1" marL="914400" algn="l">
              <a:lnSpc>
                <a:spcPct val="90000"/>
              </a:lnSpc>
              <a:spcBef>
                <a:spcPts val="400"/>
              </a:spcBef>
              <a:spcAft>
                <a:spcPts val="0"/>
              </a:spcAft>
              <a:buClr>
                <a:schemeClr val="dk1"/>
              </a:buClr>
              <a:buSzPts val="1800"/>
              <a:buChar char="•"/>
              <a:defRPr/>
            </a:lvl2pPr>
            <a:lvl3pPr indent="-323850" lvl="2" marL="1371600" algn="l">
              <a:lnSpc>
                <a:spcPct val="90000"/>
              </a:lnSpc>
              <a:spcBef>
                <a:spcPts val="400"/>
              </a:spcBef>
              <a:spcAft>
                <a:spcPts val="0"/>
              </a:spcAft>
              <a:buClr>
                <a:schemeClr val="dk1"/>
              </a:buClr>
              <a:buSzPts val="15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9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9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9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3" name="Google Shape;123;p99"/>
          <p:cNvGrpSpPr/>
          <p:nvPr/>
        </p:nvGrpSpPr>
        <p:grpSpPr>
          <a:xfrm>
            <a:off x="3599770" y="4739645"/>
            <a:ext cx="1965000" cy="329110"/>
            <a:chOff x="3076828" y="6119929"/>
            <a:chExt cx="2983149" cy="499636"/>
          </a:xfrm>
        </p:grpSpPr>
        <p:pic>
          <p:nvPicPr>
            <p:cNvPr id="124" name="Google Shape;124;p99"/>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25" name="Google Shape;125;p99"/>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sp>
        <p:nvSpPr>
          <p:cNvPr id="126" name="Google Shape;126;p9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7" name="Google Shape;127;p99"/>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8" name="Shape 128"/>
        <p:cNvGrpSpPr/>
        <p:nvPr/>
      </p:nvGrpSpPr>
      <p:grpSpPr>
        <a:xfrm>
          <a:off x="0" y="0"/>
          <a:ext cx="0" cy="0"/>
          <a:chOff x="0" y="0"/>
          <a:chExt cx="0" cy="0"/>
        </a:xfrm>
      </p:grpSpPr>
      <p:pic>
        <p:nvPicPr>
          <p:cNvPr id="129" name="Google Shape;129;p100"/>
          <p:cNvPicPr preferRelativeResize="0"/>
          <p:nvPr/>
        </p:nvPicPr>
        <p:blipFill rotWithShape="1">
          <a:blip r:embed="rId2">
            <a:alphaModFix/>
          </a:blip>
          <a:srcRect b="0" l="0" r="0" t="0"/>
          <a:stretch/>
        </p:blipFill>
        <p:spPr>
          <a:xfrm>
            <a:off x="-13151" y="-49427"/>
            <a:ext cx="9223858" cy="5192928"/>
          </a:xfrm>
          <a:prstGeom prst="rect">
            <a:avLst/>
          </a:prstGeom>
          <a:noFill/>
          <a:ln>
            <a:noFill/>
          </a:ln>
        </p:spPr>
      </p:pic>
      <p:sp>
        <p:nvSpPr>
          <p:cNvPr id="130" name="Google Shape;130;p10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4100"/>
              <a:buFont typeface="Nunito"/>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0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666666"/>
              </a:buClr>
              <a:buSzPts val="1800"/>
              <a:buNone/>
              <a:defRPr sz="1800">
                <a:solidFill>
                  <a:srgbClr val="666666"/>
                </a:solidFill>
              </a:defRPr>
            </a:lvl1pPr>
            <a:lvl2pPr indent="-228600" lvl="1" marL="914400" algn="l">
              <a:lnSpc>
                <a:spcPct val="90000"/>
              </a:lnSpc>
              <a:spcBef>
                <a:spcPts val="400"/>
              </a:spcBef>
              <a:spcAft>
                <a:spcPts val="0"/>
              </a:spcAft>
              <a:buClr>
                <a:srgbClr val="9E9E9E"/>
              </a:buClr>
              <a:buSzPts val="1500"/>
              <a:buNone/>
              <a:defRPr sz="1500">
                <a:solidFill>
                  <a:srgbClr val="9E9E9E"/>
                </a:solidFill>
              </a:defRPr>
            </a:lvl2pPr>
            <a:lvl3pPr indent="-228600" lvl="2" marL="1371600" algn="l">
              <a:lnSpc>
                <a:spcPct val="90000"/>
              </a:lnSpc>
              <a:spcBef>
                <a:spcPts val="400"/>
              </a:spcBef>
              <a:spcAft>
                <a:spcPts val="0"/>
              </a:spcAft>
              <a:buClr>
                <a:srgbClr val="9E9E9E"/>
              </a:buClr>
              <a:buSzPts val="1400"/>
              <a:buNone/>
              <a:defRPr sz="1400">
                <a:solidFill>
                  <a:srgbClr val="9E9E9E"/>
                </a:solidFill>
              </a:defRPr>
            </a:lvl3pPr>
            <a:lvl4pPr indent="-228600" lvl="3" marL="1828800" algn="l">
              <a:lnSpc>
                <a:spcPct val="90000"/>
              </a:lnSpc>
              <a:spcBef>
                <a:spcPts val="400"/>
              </a:spcBef>
              <a:spcAft>
                <a:spcPts val="0"/>
              </a:spcAft>
              <a:buClr>
                <a:srgbClr val="9E9E9E"/>
              </a:buClr>
              <a:buSzPts val="1200"/>
              <a:buNone/>
              <a:defRPr sz="1200">
                <a:solidFill>
                  <a:srgbClr val="9E9E9E"/>
                </a:solidFill>
              </a:defRPr>
            </a:lvl4pPr>
            <a:lvl5pPr indent="-228600" lvl="4" marL="2286000" algn="l">
              <a:lnSpc>
                <a:spcPct val="90000"/>
              </a:lnSpc>
              <a:spcBef>
                <a:spcPts val="400"/>
              </a:spcBef>
              <a:spcAft>
                <a:spcPts val="0"/>
              </a:spcAft>
              <a:buClr>
                <a:srgbClr val="9E9E9E"/>
              </a:buClr>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132" name="Google Shape;132;p10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10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10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35" name="Google Shape;135;p100"/>
          <p:cNvGrpSpPr/>
          <p:nvPr/>
        </p:nvGrpSpPr>
        <p:grpSpPr>
          <a:xfrm>
            <a:off x="3599770" y="4739645"/>
            <a:ext cx="1965000" cy="329110"/>
            <a:chOff x="3076828" y="6119929"/>
            <a:chExt cx="2983149" cy="499636"/>
          </a:xfrm>
        </p:grpSpPr>
        <p:pic>
          <p:nvPicPr>
            <p:cNvPr id="136" name="Google Shape;136;p100"/>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37" name="Google Shape;137;p100"/>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38" name="Google Shape;138;p100"/>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9" name="Shape 139"/>
        <p:cNvGrpSpPr/>
        <p:nvPr/>
      </p:nvGrpSpPr>
      <p:grpSpPr>
        <a:xfrm>
          <a:off x="0" y="0"/>
          <a:ext cx="0" cy="0"/>
          <a:chOff x="0" y="0"/>
          <a:chExt cx="0" cy="0"/>
        </a:xfrm>
      </p:grpSpPr>
      <p:pic>
        <p:nvPicPr>
          <p:cNvPr id="140" name="Google Shape;140;p101"/>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41" name="Google Shape;141;p10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10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0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0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0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10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47" name="Google Shape;147;p101"/>
          <p:cNvGrpSpPr/>
          <p:nvPr/>
        </p:nvGrpSpPr>
        <p:grpSpPr>
          <a:xfrm>
            <a:off x="3599770" y="4739645"/>
            <a:ext cx="1965000" cy="329110"/>
            <a:chOff x="3076828" y="6119929"/>
            <a:chExt cx="2983149" cy="499636"/>
          </a:xfrm>
        </p:grpSpPr>
        <p:pic>
          <p:nvPicPr>
            <p:cNvPr id="148" name="Google Shape;148;p101"/>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9" name="Google Shape;149;p101"/>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0" name="Google Shape;150;p101"/>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1" name="Shape 151"/>
        <p:cNvGrpSpPr/>
        <p:nvPr/>
      </p:nvGrpSpPr>
      <p:grpSpPr>
        <a:xfrm>
          <a:off x="0" y="0"/>
          <a:ext cx="0" cy="0"/>
          <a:chOff x="0" y="0"/>
          <a:chExt cx="0" cy="0"/>
        </a:xfrm>
      </p:grpSpPr>
      <p:sp>
        <p:nvSpPr>
          <p:cNvPr id="152" name="Google Shape;152;p10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10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10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5" name="Google Shape;155;p102"/>
          <p:cNvPicPr preferRelativeResize="0"/>
          <p:nvPr/>
        </p:nvPicPr>
        <p:blipFill rotWithShape="1">
          <a:blip r:embed="rId2">
            <a:alphaModFix/>
          </a:blip>
          <a:srcRect b="0" l="0" r="0" t="0"/>
          <a:stretch/>
        </p:blipFill>
        <p:spPr>
          <a:xfrm>
            <a:off x="-2211" y="-37796"/>
            <a:ext cx="9214172" cy="51874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6" name="Shape 156"/>
        <p:cNvGrpSpPr/>
        <p:nvPr/>
      </p:nvGrpSpPr>
      <p:grpSpPr>
        <a:xfrm>
          <a:off x="0" y="0"/>
          <a:ext cx="0" cy="0"/>
          <a:chOff x="0" y="0"/>
          <a:chExt cx="0" cy="0"/>
        </a:xfrm>
      </p:grpSpPr>
      <p:pic>
        <p:nvPicPr>
          <p:cNvPr id="157" name="Google Shape;157;p103"/>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58" name="Google Shape;158;p10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10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10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10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62" name="Google Shape;162;p103"/>
          <p:cNvGrpSpPr/>
          <p:nvPr/>
        </p:nvGrpSpPr>
        <p:grpSpPr>
          <a:xfrm>
            <a:off x="3599770" y="4739645"/>
            <a:ext cx="1965000" cy="329110"/>
            <a:chOff x="3076828" y="6119929"/>
            <a:chExt cx="2983149" cy="499636"/>
          </a:xfrm>
        </p:grpSpPr>
        <p:pic>
          <p:nvPicPr>
            <p:cNvPr id="163" name="Google Shape;163;p103"/>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64" name="Google Shape;164;p103"/>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65" name="Google Shape;165;p103"/>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6" name="Shape 166"/>
        <p:cNvGrpSpPr/>
        <p:nvPr/>
      </p:nvGrpSpPr>
      <p:grpSpPr>
        <a:xfrm>
          <a:off x="0" y="0"/>
          <a:ext cx="0" cy="0"/>
          <a:chOff x="0" y="0"/>
          <a:chExt cx="0" cy="0"/>
        </a:xfrm>
      </p:grpSpPr>
      <p:pic>
        <p:nvPicPr>
          <p:cNvPr id="167" name="Google Shape;167;p104"/>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68" name="Google Shape;168;p10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104"/>
          <p:cNvSpPr/>
          <p:nvPr>
            <p:ph idx="2" type="pic"/>
          </p:nvPr>
        </p:nvSpPr>
        <p:spPr>
          <a:xfrm>
            <a:off x="3887391" y="740569"/>
            <a:ext cx="4629300" cy="3655200"/>
          </a:xfrm>
          <a:prstGeom prst="rect">
            <a:avLst/>
          </a:prstGeom>
          <a:noFill/>
          <a:ln>
            <a:noFill/>
          </a:ln>
        </p:spPr>
      </p:sp>
      <p:sp>
        <p:nvSpPr>
          <p:cNvPr id="170" name="Google Shape;170;p10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1" name="Google Shape;171;p10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10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10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74" name="Google Shape;174;p104"/>
          <p:cNvGrpSpPr/>
          <p:nvPr/>
        </p:nvGrpSpPr>
        <p:grpSpPr>
          <a:xfrm>
            <a:off x="3599770" y="4739645"/>
            <a:ext cx="1965000" cy="329110"/>
            <a:chOff x="3076828" y="6119929"/>
            <a:chExt cx="2983149" cy="499636"/>
          </a:xfrm>
        </p:grpSpPr>
        <p:pic>
          <p:nvPicPr>
            <p:cNvPr id="175" name="Google Shape;175;p104"/>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76" name="Google Shape;176;p104"/>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77" name="Google Shape;177;p104"/>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2">
  <p:cSld name="TITLE_3">
    <p:spTree>
      <p:nvGrpSpPr>
        <p:cNvPr id="16" name="Shape 16"/>
        <p:cNvGrpSpPr/>
        <p:nvPr/>
      </p:nvGrpSpPr>
      <p:grpSpPr>
        <a:xfrm>
          <a:off x="0" y="0"/>
          <a:ext cx="0" cy="0"/>
          <a:chOff x="0" y="0"/>
          <a:chExt cx="0" cy="0"/>
        </a:xfrm>
      </p:grpSpPr>
      <p:pic>
        <p:nvPicPr>
          <p:cNvPr id="17" name="Google Shape;17;p90"/>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18" name="Google Shape;18;p90"/>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2" name="Shape 182"/>
        <p:cNvGrpSpPr/>
        <p:nvPr/>
      </p:nvGrpSpPr>
      <p:grpSpPr>
        <a:xfrm>
          <a:off x="0" y="0"/>
          <a:ext cx="0" cy="0"/>
          <a:chOff x="0" y="0"/>
          <a:chExt cx="0" cy="0"/>
        </a:xfrm>
      </p:grpSpPr>
      <p:sp>
        <p:nvSpPr>
          <p:cNvPr id="183" name="Google Shape;183;p10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4" name="Google Shape;184;p10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5" name="Google Shape;185;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10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8" name="Google Shape;188;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9" name="Shape 189"/>
        <p:cNvGrpSpPr/>
        <p:nvPr/>
      </p:nvGrpSpPr>
      <p:grpSpPr>
        <a:xfrm>
          <a:off x="0" y="0"/>
          <a:ext cx="0" cy="0"/>
          <a:chOff x="0" y="0"/>
          <a:chExt cx="0" cy="0"/>
        </a:xfrm>
      </p:grpSpPr>
      <p:sp>
        <p:nvSpPr>
          <p:cNvPr id="190" name="Google Shape;190;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2" name="Google Shape;192;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0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6" name="Google Shape;196;p10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7" name="Google Shape;197;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0" name="Google Shape;200;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1" name="Shape 201"/>
        <p:cNvGrpSpPr/>
        <p:nvPr/>
      </p:nvGrpSpPr>
      <p:grpSpPr>
        <a:xfrm>
          <a:off x="0" y="0"/>
          <a:ext cx="0" cy="0"/>
          <a:chOff x="0" y="0"/>
          <a:chExt cx="0" cy="0"/>
        </a:xfrm>
      </p:grpSpPr>
      <p:sp>
        <p:nvSpPr>
          <p:cNvPr id="202" name="Google Shape;202;p1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3" name="Google Shape;203;p1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4" name="Google Shape;204;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 name="Shape 205"/>
        <p:cNvGrpSpPr/>
        <p:nvPr/>
      </p:nvGrpSpPr>
      <p:grpSpPr>
        <a:xfrm>
          <a:off x="0" y="0"/>
          <a:ext cx="0" cy="0"/>
          <a:chOff x="0" y="0"/>
          <a:chExt cx="0" cy="0"/>
        </a:xfrm>
      </p:grpSpPr>
      <p:sp>
        <p:nvSpPr>
          <p:cNvPr id="206" name="Google Shape;206;p1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7" name="Google Shape;207;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1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1" name="Google Shape;211;p1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2" name="Google Shape;212;p1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3" name="Google Shape;213;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16" name="Google Shape;216;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19" name="Google Shape;219;p1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20" name="Google Shape;220;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type="title">
  <p:cSld name="TITLE">
    <p:spTree>
      <p:nvGrpSpPr>
        <p:cNvPr id="19" name="Shape 19"/>
        <p:cNvGrpSpPr/>
        <p:nvPr/>
      </p:nvGrpSpPr>
      <p:grpSpPr>
        <a:xfrm>
          <a:off x="0" y="0"/>
          <a:ext cx="0" cy="0"/>
          <a:chOff x="0" y="0"/>
          <a:chExt cx="0" cy="0"/>
        </a:xfrm>
      </p:grpSpPr>
      <p:pic>
        <p:nvPicPr>
          <p:cNvPr id="20" name="Google Shape;20;p91"/>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21" name="Google Shape;21;p91"/>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We connect to the information</a:t>
            </a:r>
            <a:endParaRPr b="0" i="0" sz="900" u="none" cap="none" strike="noStrike">
              <a:solidFill>
                <a:srgbClr val="515151"/>
              </a:solidFill>
              <a:latin typeface="Nunito ExtraLight"/>
              <a:ea typeface="Nunito ExtraLight"/>
              <a:cs typeface="Nunito ExtraLight"/>
              <a:sym typeface="Nunito ExtraLight"/>
            </a:endParaRPr>
          </a:p>
        </p:txBody>
      </p:sp>
      <p:sp>
        <p:nvSpPr>
          <p:cNvPr id="22" name="Google Shape;22;p91"/>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 name="Shape 221"/>
        <p:cNvGrpSpPr/>
        <p:nvPr/>
      </p:nvGrpSpPr>
      <p:grpSpPr>
        <a:xfrm>
          <a:off x="0" y="0"/>
          <a:ext cx="0" cy="0"/>
          <a:chOff x="0" y="0"/>
          <a:chExt cx="0" cy="0"/>
        </a:xfrm>
      </p:grpSpPr>
      <p:sp>
        <p:nvSpPr>
          <p:cNvPr id="222" name="Google Shape;222;p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p:cSld name="TITLE_2">
    <p:spTree>
      <p:nvGrpSpPr>
        <p:cNvPr id="23" name="Shape 23"/>
        <p:cNvGrpSpPr/>
        <p:nvPr/>
      </p:nvGrpSpPr>
      <p:grpSpPr>
        <a:xfrm>
          <a:off x="0" y="0"/>
          <a:ext cx="0" cy="0"/>
          <a:chOff x="0" y="0"/>
          <a:chExt cx="0" cy="0"/>
        </a:xfrm>
      </p:grpSpPr>
      <p:sp>
        <p:nvSpPr>
          <p:cNvPr id="24" name="Google Shape;24;p92"/>
          <p:cNvSpPr/>
          <p:nvPr/>
        </p:nvSpPr>
        <p:spPr>
          <a:xfrm>
            <a:off x="7975" y="-7975"/>
            <a:ext cx="9144000" cy="5143500"/>
          </a:xfrm>
          <a:prstGeom prst="rect">
            <a:avLst/>
          </a:prstGeom>
          <a:solidFill>
            <a:srgbClr val="51515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5" name="Google Shape;25;p92"/>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26" name="Google Shape;26;p92"/>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27" name="Google Shape;27;p92"/>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1">
  <p:cSld name="TITLE_2_1">
    <p:spTree>
      <p:nvGrpSpPr>
        <p:cNvPr id="28" name="Shape 28"/>
        <p:cNvGrpSpPr/>
        <p:nvPr/>
      </p:nvGrpSpPr>
      <p:grpSpPr>
        <a:xfrm>
          <a:off x="0" y="0"/>
          <a:ext cx="0" cy="0"/>
          <a:chOff x="0" y="0"/>
          <a:chExt cx="0" cy="0"/>
        </a:xfrm>
      </p:grpSpPr>
      <p:sp>
        <p:nvSpPr>
          <p:cNvPr id="29" name="Google Shape;29;p93"/>
          <p:cNvSpPr/>
          <p:nvPr/>
        </p:nvSpPr>
        <p:spPr>
          <a:xfrm>
            <a:off x="7975" y="-7975"/>
            <a:ext cx="9144000" cy="5143500"/>
          </a:xfrm>
          <a:prstGeom prst="rect">
            <a:avLst/>
          </a:prstGeom>
          <a:solidFill>
            <a:srgbClr val="74A2D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30" name="Google Shape;30;p93"/>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31" name="Google Shape;31;p93"/>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32" name="Google Shape;32;p93"/>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interior">
  <p:cSld name="Contenido interior">
    <p:spTree>
      <p:nvGrpSpPr>
        <p:cNvPr id="33" name="Shape 33"/>
        <p:cNvGrpSpPr/>
        <p:nvPr/>
      </p:nvGrpSpPr>
      <p:grpSpPr>
        <a:xfrm>
          <a:off x="0" y="0"/>
          <a:ext cx="0" cy="0"/>
          <a:chOff x="0" y="0"/>
          <a:chExt cx="0" cy="0"/>
        </a:xfrm>
      </p:grpSpPr>
      <p:sp>
        <p:nvSpPr>
          <p:cNvPr id="34" name="Google Shape;34;p94"/>
          <p:cNvSpPr txBox="1"/>
          <p:nvPr/>
        </p:nvSpPr>
        <p:spPr>
          <a:xfrm>
            <a:off x="6094800" y="290995"/>
            <a:ext cx="2295000" cy="137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DOT Hotels - Resultados de búsqueda</a:t>
            </a:r>
            <a:endParaRPr b="0" i="0" sz="900" u="none" cap="none" strike="noStrike">
              <a:solidFill>
                <a:srgbClr val="515151"/>
              </a:solidFill>
              <a:latin typeface="Nunito ExtraLight"/>
              <a:ea typeface="Nunito ExtraLight"/>
              <a:cs typeface="Nunito ExtraLight"/>
              <a:sym typeface="Nunito ExtraLight"/>
            </a:endParaRPr>
          </a:p>
        </p:txBody>
      </p:sp>
      <p:sp>
        <p:nvSpPr>
          <p:cNvPr id="35" name="Google Shape;35;p94"/>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pic>
        <p:nvPicPr>
          <p:cNvPr id="36" name="Google Shape;36;p94"/>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CUSTOM">
    <p:spTree>
      <p:nvGrpSpPr>
        <p:cNvPr id="37" name="Shape 37"/>
        <p:cNvGrpSpPr/>
        <p:nvPr/>
      </p:nvGrpSpPr>
      <p:grpSpPr>
        <a:xfrm>
          <a:off x="0" y="0"/>
          <a:ext cx="0" cy="0"/>
          <a:chOff x="0" y="0"/>
          <a:chExt cx="0" cy="0"/>
        </a:xfrm>
      </p:grpSpPr>
      <p:grpSp>
        <p:nvGrpSpPr>
          <p:cNvPr id="38" name="Google Shape;38;p95"/>
          <p:cNvGrpSpPr/>
          <p:nvPr/>
        </p:nvGrpSpPr>
        <p:grpSpPr>
          <a:xfrm>
            <a:off x="1670402" y="4712397"/>
            <a:ext cx="5803196" cy="180000"/>
            <a:chOff x="2531757" y="9424819"/>
            <a:chExt cx="11606393" cy="360000"/>
          </a:xfrm>
        </p:grpSpPr>
        <p:pic>
          <p:nvPicPr>
            <p:cNvPr id="39" name="Google Shape;39;p95">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40" name="Google Shape;40;p95"/>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1" name="Google Shape;41;p95">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42" name="Google Shape;42;p95"/>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3" name="Google Shape;43;p95">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44" name="Google Shape;44;p95"/>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45" name="Google Shape;45;p95"/>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46" name="Google Shape;46;p95"/>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47" name="Google Shape;47;p95"/>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48" name="Google Shape;48;p95"/>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pic>
        <p:nvPicPr>
          <p:cNvPr id="49" name="Google Shape;49;p95"/>
          <p:cNvPicPr preferRelativeResize="0"/>
          <p:nvPr/>
        </p:nvPicPr>
        <p:blipFill rotWithShape="1">
          <a:blip r:embed="rId13">
            <a:alphaModFix/>
          </a:blip>
          <a:srcRect b="0" l="0" r="0" t="0"/>
          <a:stretch/>
        </p:blipFill>
        <p:spPr>
          <a:xfrm>
            <a:off x="180000" y="240380"/>
            <a:ext cx="1080000" cy="180000"/>
          </a:xfrm>
          <a:prstGeom prst="rect">
            <a:avLst/>
          </a:prstGeom>
          <a:noFill/>
          <a:ln>
            <a:noFill/>
          </a:ln>
        </p:spPr>
      </p:pic>
      <p:sp>
        <p:nvSpPr>
          <p:cNvPr id="50" name="Google Shape;50;p95"/>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Conectamos a la información</a:t>
            </a:r>
            <a:endParaRPr b="0" i="0" sz="900" u="none" cap="none" strike="noStrike">
              <a:solidFill>
                <a:srgbClr val="515151"/>
              </a:solidFill>
              <a:latin typeface="Nunito ExtraLight"/>
              <a:ea typeface="Nunito ExtraLight"/>
              <a:cs typeface="Nunito ExtraLight"/>
              <a:sym typeface="Nunito ExtraLight"/>
            </a:endParaRPr>
          </a:p>
        </p:txBody>
      </p:sp>
      <p:sp>
        <p:nvSpPr>
          <p:cNvPr id="51" name="Google Shape;51;p95"/>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TITLE_1">
    <p:spTree>
      <p:nvGrpSpPr>
        <p:cNvPr id="52" name="Shape 52"/>
        <p:cNvGrpSpPr/>
        <p:nvPr/>
      </p:nvGrpSpPr>
      <p:grpSpPr>
        <a:xfrm>
          <a:off x="0" y="0"/>
          <a:ext cx="0" cy="0"/>
          <a:chOff x="0" y="0"/>
          <a:chExt cx="0" cy="0"/>
        </a:xfrm>
      </p:grpSpPr>
      <p:grpSp>
        <p:nvGrpSpPr>
          <p:cNvPr id="53" name="Google Shape;53;p96"/>
          <p:cNvGrpSpPr/>
          <p:nvPr/>
        </p:nvGrpSpPr>
        <p:grpSpPr>
          <a:xfrm>
            <a:off x="1670402" y="4712397"/>
            <a:ext cx="5803196" cy="180000"/>
            <a:chOff x="2531757" y="9424819"/>
            <a:chExt cx="11606393" cy="360000"/>
          </a:xfrm>
        </p:grpSpPr>
        <p:pic>
          <p:nvPicPr>
            <p:cNvPr id="54" name="Google Shape;54;p96">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55" name="Google Shape;55;p96"/>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6" name="Google Shape;56;p96">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57" name="Google Shape;57;p96"/>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8" name="Google Shape;58;p96">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59" name="Google Shape;59;p96"/>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60" name="Google Shape;60;p96"/>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61" name="Google Shape;61;p96"/>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62" name="Google Shape;62;p96"/>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63" name="Google Shape;63;p96"/>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6" name="Google Shape;66;p9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90000"/>
              </a:lnSpc>
              <a:spcBef>
                <a:spcPts val="8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9pPr>
          </a:lstStyle>
          <a:p/>
        </p:txBody>
      </p:sp>
      <p:sp>
        <p:nvSpPr>
          <p:cNvPr id="67" name="Google Shape;67;p9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8" name="Google Shape;68;p9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9" name="Google Shape;69;p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1.xml"/><Relationship Id="rId12" Type="http://schemas.openxmlformats.org/officeDocument/2006/relationships/slideLayout" Target="../slideLayouts/slideLayout19.xml"/><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4.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4"/>
          <p:cNvSpPr txBox="1"/>
          <p:nvPr>
            <p:ph idx="12" type="sldNum"/>
          </p:nvPr>
        </p:nvSpPr>
        <p:spPr>
          <a:xfrm>
            <a:off x="8556784" y="4749851"/>
            <a:ext cx="548700" cy="393900"/>
          </a:xfrm>
          <a:prstGeom prst="rect">
            <a:avLst/>
          </a:prstGeom>
          <a:noFill/>
          <a:ln>
            <a:noFill/>
          </a:ln>
        </p:spPr>
        <p:txBody>
          <a:bodyPr anchorCtr="0" anchor="t" bIns="83825" lIns="83825" spcFirstLastPara="1" rIns="83825" wrap="square" tIns="838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EA4335"/>
          </p15:clr>
        </p15:guide>
        <p15:guide id="2" pos="480">
          <p15:clr>
            <a:srgbClr val="EA4335"/>
          </p15:clr>
        </p15:guide>
        <p15:guide id="3" pos="959">
          <p15:clr>
            <a:srgbClr val="EA4335"/>
          </p15:clr>
        </p15:guide>
        <p15:guide id="4" pos="1440">
          <p15:clr>
            <a:srgbClr val="EA4335"/>
          </p15:clr>
        </p15:guide>
        <p15:guide id="5" pos="1919">
          <p15:clr>
            <a:srgbClr val="EA4335"/>
          </p15:clr>
        </p15:guide>
        <p15:guide id="6" pos="2398">
          <p15:clr>
            <a:srgbClr val="EA4335"/>
          </p15:clr>
        </p15:guide>
        <p15:guide id="7" pos="2880">
          <p15:clr>
            <a:srgbClr val="EA4335"/>
          </p15:clr>
        </p15:guide>
        <p15:guide id="8" pos="3360">
          <p15:clr>
            <a:srgbClr val="EA4335"/>
          </p15:clr>
        </p15:guide>
        <p15:guide id="9" pos="3839">
          <p15:clr>
            <a:srgbClr val="EA4335"/>
          </p15:clr>
        </p15:guide>
        <p15:guide id="10" pos="4319">
          <p15:clr>
            <a:srgbClr val="EA4335"/>
          </p15:clr>
        </p15:guide>
        <p15:guide id="11" pos="4799">
          <p15:clr>
            <a:srgbClr val="EA4335"/>
          </p15:clr>
        </p15:guide>
        <p15:guide id="12" pos="5278">
          <p15:clr>
            <a:srgbClr val="EA4335"/>
          </p15:clr>
        </p15:guide>
        <p15:guide id="13" pos="5760">
          <p15:clr>
            <a:srgbClr val="EA4335"/>
          </p15:clr>
        </p15:guide>
        <p15:guide id="14" orient="horz">
          <p15:clr>
            <a:srgbClr val="EA4335"/>
          </p15:clr>
        </p15:guide>
        <p15:guide id="15" orient="horz" pos="270">
          <p15:clr>
            <a:srgbClr val="EA4335"/>
          </p15:clr>
        </p15:guide>
        <p15:guide id="16" orient="horz" pos="540">
          <p15:clr>
            <a:srgbClr val="EA4335"/>
          </p15:clr>
        </p15:guide>
        <p15:guide id="17" orient="horz" pos="810">
          <p15:clr>
            <a:srgbClr val="EA4335"/>
          </p15:clr>
        </p15:guide>
        <p15:guide id="18" orient="horz" pos="1080">
          <p15:clr>
            <a:srgbClr val="EA4335"/>
          </p15:clr>
        </p15:guide>
        <p15:guide id="19" orient="horz" pos="1350">
          <p15:clr>
            <a:srgbClr val="EA4335"/>
          </p15:clr>
        </p15:guide>
        <p15:guide id="20" orient="horz" pos="1619">
          <p15:clr>
            <a:srgbClr val="EA4335"/>
          </p15:clr>
        </p15:guide>
        <p15:guide id="21" orient="horz" pos="1889">
          <p15:clr>
            <a:srgbClr val="EA4335"/>
          </p15:clr>
        </p15:guide>
        <p15:guide id="22" orient="horz" pos="2159">
          <p15:clr>
            <a:srgbClr val="EA4335"/>
          </p15:clr>
        </p15:guide>
        <p15:guide id="23" orient="horz" pos="2429">
          <p15:clr>
            <a:srgbClr val="EA4335"/>
          </p15:clr>
        </p15:guide>
        <p15:guide id="24" orient="horz" pos="2699">
          <p15:clr>
            <a:srgbClr val="EA4335"/>
          </p15:clr>
        </p15:guide>
        <p15:guide id="25" orient="horz" pos="296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id="71" name="Google Shape;71;p86"/>
          <p:cNvPicPr preferRelativeResize="0"/>
          <p:nvPr/>
        </p:nvPicPr>
        <p:blipFill rotWithShape="1">
          <a:blip r:embed="rId1">
            <a:alphaModFix/>
          </a:blip>
          <a:srcRect b="0" l="0" r="0" t="0"/>
          <a:stretch/>
        </p:blipFill>
        <p:spPr>
          <a:xfrm>
            <a:off x="-1" y="0"/>
            <a:ext cx="9144002" cy="5143500"/>
          </a:xfrm>
          <a:prstGeom prst="rect">
            <a:avLst/>
          </a:prstGeom>
          <a:noFill/>
          <a:ln>
            <a:noFill/>
          </a:ln>
        </p:spPr>
      </p:pic>
      <p:sp>
        <p:nvSpPr>
          <p:cNvPr id="72" name="Google Shape;72;p8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4089D7"/>
              </a:buClr>
              <a:buSzPts val="3300"/>
              <a:buFont typeface="Nunito"/>
              <a:buNone/>
              <a:defRPr b="1" i="0" sz="3300" u="none" cap="none" strike="noStrike">
                <a:solidFill>
                  <a:srgbClr val="4089D7"/>
                </a:solidFill>
                <a:latin typeface="Nunito"/>
                <a:ea typeface="Nunito"/>
                <a:cs typeface="Nunito"/>
                <a:sym typeface="Nuni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8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Nunito"/>
                <a:ea typeface="Nunito"/>
                <a:cs typeface="Nunito"/>
                <a:sym typeface="Nuni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Nunito"/>
                <a:ea typeface="Nunito"/>
                <a:cs typeface="Nunito"/>
                <a:sym typeface="Nuni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Nunito"/>
                <a:ea typeface="Nunito"/>
                <a:cs typeface="Nunito"/>
                <a:sym typeface="Nuni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8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8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6" name="Google Shape;76;p8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77" name="Google Shape;77;p86"/>
          <p:cNvPicPr preferRelativeResize="0"/>
          <p:nvPr/>
        </p:nvPicPr>
        <p:blipFill rotWithShape="1">
          <a:blip r:embed="rId2">
            <a:alphaModFix/>
          </a:blip>
          <a:srcRect b="0" l="0" r="0" t="0"/>
          <a:stretch/>
        </p:blipFill>
        <p:spPr>
          <a:xfrm>
            <a:off x="7982095" y="0"/>
            <a:ext cx="1161905" cy="11142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8" name="Shape 178"/>
        <p:cNvGrpSpPr/>
        <p:nvPr/>
      </p:nvGrpSpPr>
      <p:grpSpPr>
        <a:xfrm>
          <a:off x="0" y="0"/>
          <a:ext cx="0" cy="0"/>
          <a:chOff x="0" y="0"/>
          <a:chExt cx="0" cy="0"/>
        </a:xfrm>
      </p:grpSpPr>
      <p:sp>
        <p:nvSpPr>
          <p:cNvPr id="179" name="Google Shape;179;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0" name="Google Shape;180;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1" name="Google Shape;181;p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hyperlink" Target="https://wa.me/5491161331747" TargetMode="External"/><Relationship Id="rId5"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3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hyperlink" Target="https://guides.github.com/activities/hello-world/" TargetMode="External"/><Relationship Id="rId4" Type="http://schemas.openxmlformats.org/officeDocument/2006/relationships/hyperlink" Target="https://lab.github.com/githubtraining/introduction-to-github-pull-requests" TargetMode="External"/><Relationship Id="rId5" Type="http://schemas.openxmlformats.org/officeDocument/2006/relationships/hyperlink" Target="https://docs.github.com/en/github/collaborating-with-pull-requests/proposing-changes-to-your-work-with-pull-requests/creating-a-pull-request" TargetMode="External"/><Relationship Id="rId6" Type="http://schemas.openxmlformats.org/officeDocument/2006/relationships/hyperlink" Target="https://www.youtube.com/watch?v=rgbCcBNZcdQ" TargetMode="External"/><Relationship Id="rId7" Type="http://schemas.openxmlformats.org/officeDocument/2006/relationships/hyperlink" Target="https://www.sitepoint.com/create-pull-request-github/" TargetMode="External"/><Relationship Id="rId8" Type="http://schemas.openxmlformats.org/officeDocument/2006/relationships/hyperlink" Target="https://www.atlassian.com/git/tutorials/making-a-pull-reques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 Id="rId3"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 Id="rId3" Type="http://schemas.openxmlformats.org/officeDocument/2006/relationships/image" Target="../media/image4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 Id="rId3"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image" Target="../media/image5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 Id="rId3"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49.png"/><Relationship Id="rId7" Type="http://schemas.openxmlformats.org/officeDocument/2006/relationships/image" Target="../media/image47.png"/><Relationship Id="rId8" Type="http://schemas.openxmlformats.org/officeDocument/2006/relationships/image" Target="../media/image5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 Id="rId3" Type="http://schemas.openxmlformats.org/officeDocument/2006/relationships/image" Target="../media/image22.png"/><Relationship Id="rId4" Type="http://schemas.openxmlformats.org/officeDocument/2006/relationships/hyperlink" Target="https://wa.me/5491161331747" TargetMode="External"/><Relationship Id="rId9" Type="http://schemas.openxmlformats.org/officeDocument/2006/relationships/hyperlink" Target="https://wa.me/5491161331747" TargetMode="External"/><Relationship Id="rId5" Type="http://schemas.openxmlformats.org/officeDocument/2006/relationships/hyperlink" Target="http://www.generaciont.org" TargetMode="External"/><Relationship Id="rId6" Type="http://schemas.openxmlformats.org/officeDocument/2006/relationships/hyperlink" Target="http://www.streambe.com" TargetMode="External"/><Relationship Id="rId7" Type="http://schemas.openxmlformats.org/officeDocument/2006/relationships/hyperlink" Target="http://www.instagram.com/generaciont_ar" TargetMode="External"/><Relationship Id="rId8" Type="http://schemas.openxmlformats.org/officeDocument/2006/relationships/hyperlink" Target="http://www.tiktok.com/@generacion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
          <p:cNvPicPr preferRelativeResize="0"/>
          <p:nvPr/>
        </p:nvPicPr>
        <p:blipFill rotWithShape="1">
          <a:blip r:embed="rId3">
            <a:alphaModFix/>
          </a:blip>
          <a:srcRect b="0" l="0" r="0" t="0"/>
          <a:stretch/>
        </p:blipFill>
        <p:spPr>
          <a:xfrm>
            <a:off x="3968" y="0"/>
            <a:ext cx="913606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e1b19b65d4_0_14"/>
          <p:cNvSpPr txBox="1"/>
          <p:nvPr>
            <p:ph idx="1" type="subTitle"/>
          </p:nvPr>
        </p:nvSpPr>
        <p:spPr>
          <a:xfrm>
            <a:off x="1143000" y="861944"/>
            <a:ext cx="6858000" cy="3081300"/>
          </a:xfrm>
          <a:prstGeom prst="rect">
            <a:avLst/>
          </a:prstGeom>
        </p:spPr>
        <p:txBody>
          <a:bodyPr anchorCtr="0" anchor="t" bIns="34275" lIns="68575" spcFirstLastPara="1" rIns="68575" wrap="square" tIns="34275">
            <a:normAutofit/>
          </a:bodyPr>
          <a:lstStyle/>
          <a:p>
            <a:pPr indent="0" lvl="0" marL="0" marR="0" rtl="0" algn="ctr">
              <a:lnSpc>
                <a:spcPct val="90000"/>
              </a:lnSpc>
              <a:spcBef>
                <a:spcPts val="800"/>
              </a:spcBef>
              <a:spcAft>
                <a:spcPts val="0"/>
              </a:spcAft>
              <a:buNone/>
            </a:pPr>
            <a:r>
              <a:rPr b="1" lang="es-ES" u="sng"/>
              <a:t>Colaboración: </a:t>
            </a:r>
            <a:r>
              <a:rPr lang="es-ES"/>
              <a:t>Las ramas permiten a múltiples desarrolladores trabajar en diferentes características o arreglos sin interferir entre sí. Cada desarrollador puede trabajar de forma autónoma en su propia rama y luego solicitar que sus cambios sean revisados y fusionados.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e1b19b65d4_0_20"/>
          <p:cNvSpPr txBox="1"/>
          <p:nvPr>
            <p:ph idx="1" type="subTitle"/>
          </p:nvPr>
        </p:nvSpPr>
        <p:spPr>
          <a:xfrm>
            <a:off x="1143000" y="1824872"/>
            <a:ext cx="6858000" cy="21183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s-ES" u="sng"/>
              <a:t>Experimentación:</a:t>
            </a:r>
            <a:r>
              <a:rPr lang="es-ES"/>
              <a:t> Con ramas, los desarrolladores pueden probar nuevas ideas y experimentos sin el riesgo de alterar el funcionamiento del proyecto principal. Si un experimento no funciona, se puede descartar la rama fácilmente sin afectar el resto del proyecto.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e1b19b65d4_0_26"/>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Ejemplos de uso de ramas para características, arreglos, y experimentos</a:t>
            </a:r>
            <a:endParaRPr/>
          </a:p>
        </p:txBody>
      </p:sp>
      <p:sp>
        <p:nvSpPr>
          <p:cNvPr id="293" name="Google Shape;293;g2e1b19b65d4_0_26"/>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e1b19b65d4_0_32"/>
          <p:cNvSpPr txBox="1"/>
          <p:nvPr>
            <p:ph type="ctrTitle"/>
          </p:nvPr>
        </p:nvSpPr>
        <p:spPr>
          <a:xfrm>
            <a:off x="1143000" y="450949"/>
            <a:ext cx="6858000" cy="9954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Ramas para características (Feature Branching):</a:t>
            </a:r>
            <a:endParaRPr/>
          </a:p>
        </p:txBody>
      </p:sp>
      <p:sp>
        <p:nvSpPr>
          <p:cNvPr id="299" name="Google Shape;299;g2e1b19b65d4_0_32"/>
          <p:cNvSpPr txBox="1"/>
          <p:nvPr>
            <p:ph idx="1" type="subTitle"/>
          </p:nvPr>
        </p:nvSpPr>
        <p:spPr>
          <a:xfrm>
            <a:off x="1096025" y="1597649"/>
            <a:ext cx="6858000" cy="1577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Un desarrollador está añadiendo una nueva funcionalidad, como un sistema de comentarios en una aplicación web.</a:t>
            </a:r>
            <a:endParaRPr/>
          </a:p>
          <a:p>
            <a:pPr indent="0" lvl="0" marL="0" rtl="0" algn="ctr">
              <a:spcBef>
                <a:spcPts val="800"/>
              </a:spcBef>
              <a:spcAft>
                <a:spcPts val="0"/>
              </a:spcAft>
              <a:buNone/>
            </a:pPr>
            <a:r>
              <a:rPr lang="es-ES" sz="1100">
                <a:solidFill>
                  <a:srgbClr val="000000"/>
                </a:solidFill>
                <a:latin typeface="Arial"/>
                <a:ea typeface="Arial"/>
                <a:cs typeface="Arial"/>
                <a:sym typeface="Arial"/>
              </a:rPr>
              <a:t>Crear una nueva rama desde la rama principal (generalmente </a:t>
            </a:r>
            <a:r>
              <a:rPr lang="es-ES" sz="1100">
                <a:solidFill>
                  <a:srgbClr val="188038"/>
                </a:solidFill>
                <a:latin typeface="Roboto Mono"/>
                <a:ea typeface="Roboto Mono"/>
                <a:cs typeface="Roboto Mono"/>
                <a:sym typeface="Roboto Mono"/>
              </a:rPr>
              <a:t>main</a:t>
            </a:r>
            <a:r>
              <a:rPr lang="es-ES" sz="1100">
                <a:solidFill>
                  <a:srgbClr val="000000"/>
                </a:solidFill>
                <a:latin typeface="Arial"/>
                <a:ea typeface="Arial"/>
                <a:cs typeface="Arial"/>
                <a:sym typeface="Arial"/>
              </a:rPr>
              <a:t> o </a:t>
            </a:r>
            <a:r>
              <a:rPr lang="es-ES" sz="1100">
                <a:solidFill>
                  <a:srgbClr val="188038"/>
                </a:solidFill>
                <a:latin typeface="Roboto Mono"/>
                <a:ea typeface="Roboto Mono"/>
                <a:cs typeface="Roboto Mono"/>
                <a:sym typeface="Roboto Mono"/>
              </a:rPr>
              <a:t>master</a:t>
            </a:r>
            <a:r>
              <a:rPr lang="es-ES" sz="1100">
                <a:solidFill>
                  <a:srgbClr val="000000"/>
                </a:solidFill>
                <a:latin typeface="Arial"/>
                <a:ea typeface="Arial"/>
                <a:cs typeface="Arial"/>
                <a:sym typeface="Arial"/>
              </a:rPr>
              <a:t>)</a:t>
            </a:r>
            <a:endParaRPr/>
          </a:p>
        </p:txBody>
      </p:sp>
      <p:pic>
        <p:nvPicPr>
          <p:cNvPr id="300" name="Google Shape;300;g2e1b19b65d4_0_32"/>
          <p:cNvPicPr preferRelativeResize="0"/>
          <p:nvPr/>
        </p:nvPicPr>
        <p:blipFill>
          <a:blip r:embed="rId3">
            <a:alphaModFix/>
          </a:blip>
          <a:stretch>
            <a:fillRect/>
          </a:stretch>
        </p:blipFill>
        <p:spPr>
          <a:xfrm>
            <a:off x="1776413" y="2717099"/>
            <a:ext cx="5591175" cy="523875"/>
          </a:xfrm>
          <a:prstGeom prst="rect">
            <a:avLst/>
          </a:prstGeom>
          <a:noFill/>
          <a:ln>
            <a:noFill/>
          </a:ln>
        </p:spPr>
      </p:pic>
      <p:pic>
        <p:nvPicPr>
          <p:cNvPr id="301" name="Google Shape;301;g2e1b19b65d4_0_32"/>
          <p:cNvPicPr preferRelativeResize="0"/>
          <p:nvPr/>
        </p:nvPicPr>
        <p:blipFill>
          <a:blip r:embed="rId4">
            <a:alphaModFix/>
          </a:blip>
          <a:stretch>
            <a:fillRect/>
          </a:stretch>
        </p:blipFill>
        <p:spPr>
          <a:xfrm>
            <a:off x="1383075" y="3326649"/>
            <a:ext cx="6477000" cy="100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1b19b65d4_0_43"/>
          <p:cNvSpPr txBox="1"/>
          <p:nvPr>
            <p:ph type="ctrTitle"/>
          </p:nvPr>
        </p:nvSpPr>
        <p:spPr>
          <a:xfrm>
            <a:off x="1143000" y="380498"/>
            <a:ext cx="6858000" cy="8193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Mejores Prácticas</a:t>
            </a:r>
            <a:endParaRPr/>
          </a:p>
        </p:txBody>
      </p:sp>
      <p:sp>
        <p:nvSpPr>
          <p:cNvPr id="307" name="Google Shape;307;g2e1b19b65d4_0_43"/>
          <p:cNvSpPr txBox="1"/>
          <p:nvPr>
            <p:ph idx="1" type="subTitle"/>
          </p:nvPr>
        </p:nvSpPr>
        <p:spPr>
          <a:xfrm>
            <a:off x="1037300" y="1425624"/>
            <a:ext cx="6858000" cy="16605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s-ES" sz="1100">
                <a:solidFill>
                  <a:srgbClr val="000000"/>
                </a:solidFill>
                <a:latin typeface="Arial"/>
                <a:ea typeface="Arial"/>
                <a:cs typeface="Arial"/>
                <a:sym typeface="Arial"/>
              </a:rPr>
              <a:t>Nombrar Ramas de Manera Descriptiva</a:t>
            </a:r>
            <a:r>
              <a:rPr lang="es-ES" sz="1100">
                <a:solidFill>
                  <a:srgbClr val="000000"/>
                </a:solidFill>
                <a:latin typeface="Arial"/>
                <a:ea typeface="Arial"/>
                <a:cs typeface="Arial"/>
                <a:sym typeface="Arial"/>
              </a:rPr>
              <a:t>: Utilizar nombres descriptivos para las ramas facilita la comprensión de su propósito a otros miembros del equipo (e.g., </a:t>
            </a:r>
            <a:r>
              <a:rPr lang="es-ES" sz="1100">
                <a:solidFill>
                  <a:srgbClr val="188038"/>
                </a:solidFill>
                <a:latin typeface="Roboto Mono"/>
                <a:ea typeface="Roboto Mono"/>
                <a:cs typeface="Roboto Mono"/>
                <a:sym typeface="Roboto Mono"/>
              </a:rPr>
              <a:t>feature-user-authentication</a:t>
            </a:r>
            <a:r>
              <a:rPr lang="es-ES" sz="1100">
                <a:solidFill>
                  <a:srgbClr val="000000"/>
                </a:solidFill>
                <a:latin typeface="Arial"/>
                <a:ea typeface="Arial"/>
                <a:cs typeface="Arial"/>
                <a:sym typeface="Arial"/>
              </a:rPr>
              <a:t>, </a:t>
            </a:r>
            <a:r>
              <a:rPr lang="es-ES" sz="1100">
                <a:solidFill>
                  <a:srgbClr val="188038"/>
                </a:solidFill>
                <a:latin typeface="Roboto Mono"/>
                <a:ea typeface="Roboto Mono"/>
                <a:cs typeface="Roboto Mono"/>
                <a:sym typeface="Roboto Mono"/>
              </a:rPr>
              <a:t>bugfix-login-error</a:t>
            </a:r>
            <a:r>
              <a:rPr lang="es-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ctr">
              <a:spcBef>
                <a:spcPts val="800"/>
              </a:spcBef>
              <a:spcAft>
                <a:spcPts val="0"/>
              </a:spcAft>
              <a:buNone/>
            </a:pPr>
            <a:r>
              <a:rPr b="1" lang="es-ES" sz="1100">
                <a:solidFill>
                  <a:srgbClr val="000000"/>
                </a:solidFill>
                <a:latin typeface="Arial"/>
                <a:ea typeface="Arial"/>
                <a:cs typeface="Arial"/>
                <a:sym typeface="Arial"/>
              </a:rPr>
              <a:t>Mantener las Ramas Actualizadas</a:t>
            </a:r>
            <a:r>
              <a:rPr lang="es-ES" sz="1100">
                <a:solidFill>
                  <a:srgbClr val="000000"/>
                </a:solidFill>
                <a:latin typeface="Arial"/>
                <a:ea typeface="Arial"/>
                <a:cs typeface="Arial"/>
                <a:sym typeface="Arial"/>
              </a:rPr>
              <a:t>: Es importante mantener las ramas actualizadas con la rama principal para minimizar conflictos durante el merge. Esto se puede lograr regularmente haciendo:</a:t>
            </a:r>
            <a:endParaRPr sz="1100">
              <a:solidFill>
                <a:srgbClr val="000000"/>
              </a:solidFill>
              <a:latin typeface="Arial"/>
              <a:ea typeface="Arial"/>
              <a:cs typeface="Arial"/>
              <a:sym typeface="Arial"/>
            </a:endParaRPr>
          </a:p>
          <a:p>
            <a:pPr indent="0" lvl="0" marL="0" rtl="0" algn="ctr">
              <a:spcBef>
                <a:spcPts val="800"/>
              </a:spcBef>
              <a:spcAft>
                <a:spcPts val="0"/>
              </a:spcAft>
              <a:buNone/>
            </a:pPr>
            <a:r>
              <a:t/>
            </a:r>
            <a:endParaRPr/>
          </a:p>
        </p:txBody>
      </p:sp>
      <p:pic>
        <p:nvPicPr>
          <p:cNvPr id="308" name="Google Shape;308;g2e1b19b65d4_0_43"/>
          <p:cNvPicPr preferRelativeResize="0"/>
          <p:nvPr/>
        </p:nvPicPr>
        <p:blipFill>
          <a:blip r:embed="rId3">
            <a:alphaModFix/>
          </a:blip>
          <a:stretch>
            <a:fillRect/>
          </a:stretch>
        </p:blipFill>
        <p:spPr>
          <a:xfrm>
            <a:off x="2125250" y="2710074"/>
            <a:ext cx="5010150" cy="63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8"/>
          <p:cNvSpPr txBox="1"/>
          <p:nvPr>
            <p:ph type="ctrTitle"/>
          </p:nvPr>
        </p:nvSpPr>
        <p:spPr>
          <a:xfrm>
            <a:off x="241401" y="1799539"/>
            <a:ext cx="8631936" cy="77441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2800"/>
              <a:t>Git Pull Request y Colaboración</a:t>
            </a:r>
            <a:endParaRPr/>
          </a:p>
        </p:txBody>
      </p:sp>
      <p:pic>
        <p:nvPicPr>
          <p:cNvPr descr="Qué es un sistema de control de versiones?" id="314" name="Google Shape;314;p8"/>
          <p:cNvPicPr preferRelativeResize="0"/>
          <p:nvPr/>
        </p:nvPicPr>
        <p:blipFill rotWithShape="1">
          <a:blip r:embed="rId3">
            <a:alphaModFix/>
          </a:blip>
          <a:srcRect b="0" l="0" r="0" t="0"/>
          <a:stretch/>
        </p:blipFill>
        <p:spPr>
          <a:xfrm>
            <a:off x="6630221" y="3762438"/>
            <a:ext cx="2057315" cy="11753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type="ctrTitle"/>
          </p:nvPr>
        </p:nvSpPr>
        <p:spPr>
          <a:xfrm>
            <a:off x="848563" y="768095"/>
            <a:ext cx="7708392" cy="92803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03535"/>
              <a:buFont typeface="Nunito"/>
              <a:buNone/>
            </a:pPr>
            <a:r>
              <a:rPr lang="es-ES" sz="4400"/>
              <a:t>¿Qué es un Pull Request (PR)?</a:t>
            </a:r>
            <a:endParaRPr/>
          </a:p>
        </p:txBody>
      </p:sp>
      <p:sp>
        <p:nvSpPr>
          <p:cNvPr id="320" name="Google Shape;320;p9"/>
          <p:cNvSpPr txBox="1"/>
          <p:nvPr>
            <p:ph idx="1" type="subTitle"/>
          </p:nvPr>
        </p:nvSpPr>
        <p:spPr>
          <a:xfrm>
            <a:off x="1004011" y="1823704"/>
            <a:ext cx="6858000" cy="1938389"/>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Un Pull Request es una función esencial en plataformas de alojamiento de repositorios como GitHub y GitLab. Permite a los desarrolladores proponer cambios en un repositorio y solicitar que estos cambios se fusionen en una rama principal (como main o master). Los Pull Requests son fundamentales para la colaboración en proyectos de código abierto y equipos de desarrollo, ya que permiten que los cambios sean revisados antes de ser incorporados al código base.</a:t>
            </a:r>
            <a:endParaRPr/>
          </a:p>
        </p:txBody>
      </p:sp>
      <p:sp>
        <p:nvSpPr>
          <p:cNvPr descr="Lo que muchos no saben sobre los sistemas de control de versiones." id="321" name="Google Shape;321;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Lo que muchos no saben sobre los sistemas de control de versiones." id="322" name="Google Shape;322;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type="ctrTitle"/>
          </p:nvPr>
        </p:nvSpPr>
        <p:spPr>
          <a:xfrm>
            <a:off x="1852574" y="0"/>
            <a:ext cx="5499202" cy="453543"/>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1600"/>
              <a:t>Ejemplo de Pull Request:</a:t>
            </a:r>
            <a:endParaRPr/>
          </a:p>
        </p:txBody>
      </p:sp>
      <p:sp>
        <p:nvSpPr>
          <p:cNvPr id="328" name="Google Shape;328;p10"/>
          <p:cNvSpPr txBox="1"/>
          <p:nvPr>
            <p:ph idx="1" type="subTitle"/>
          </p:nvPr>
        </p:nvSpPr>
        <p:spPr>
          <a:xfrm>
            <a:off x="256032" y="504749"/>
            <a:ext cx="8778240" cy="4250131"/>
          </a:xfrm>
          <a:prstGeom prst="rect">
            <a:avLst/>
          </a:prstGeom>
          <a:noFill/>
          <a:ln>
            <a:noFill/>
          </a:ln>
        </p:spPr>
        <p:txBody>
          <a:bodyPr anchorCtr="0" anchor="t" bIns="34275" lIns="68575" spcFirstLastPara="1" rIns="68575" wrap="square" tIns="34275">
            <a:normAutofit fontScale="62500" lnSpcReduction="20000"/>
          </a:bodyPr>
          <a:lstStyle/>
          <a:p>
            <a:pPr indent="-361950" lvl="0" marL="457200" rtl="0" algn="ctr">
              <a:lnSpc>
                <a:spcPct val="90000"/>
              </a:lnSpc>
              <a:spcBef>
                <a:spcPts val="800"/>
              </a:spcBef>
              <a:spcAft>
                <a:spcPts val="0"/>
              </a:spcAft>
              <a:buClr>
                <a:schemeClr val="dk1"/>
              </a:buClr>
              <a:buSzPct val="159999"/>
              <a:buNone/>
            </a:pPr>
            <a:r>
              <a:rPr lang="es-ES"/>
              <a:t>Supongamos que estás colaborando en un proyecto de código abierto en GitHub y deseas agregar una nueva función. Aquí están los pasos para crear un Pull Request:</a:t>
            </a:r>
            <a:endParaRPr/>
          </a:p>
          <a:p>
            <a:pPr indent="-361950" lvl="0" marL="457200" rtl="0" algn="l">
              <a:lnSpc>
                <a:spcPct val="90000"/>
              </a:lnSpc>
              <a:spcBef>
                <a:spcPts val="800"/>
              </a:spcBef>
              <a:spcAft>
                <a:spcPts val="0"/>
              </a:spcAft>
              <a:buSzPct val="159999"/>
              <a:buNone/>
            </a:pPr>
            <a:r>
              <a:rPr b="1" lang="es-ES"/>
              <a:t>Clonar el Repositorio:</a:t>
            </a:r>
            <a:endParaRPr/>
          </a:p>
          <a:p>
            <a:pPr indent="-342900" lvl="1" marL="914400" rtl="0" algn="l">
              <a:lnSpc>
                <a:spcPct val="90000"/>
              </a:lnSpc>
              <a:spcBef>
                <a:spcPts val="400"/>
              </a:spcBef>
              <a:spcAft>
                <a:spcPts val="0"/>
              </a:spcAft>
              <a:buSzPct val="160000"/>
              <a:buNone/>
            </a:pPr>
            <a:r>
              <a:rPr lang="es-ES"/>
              <a:t>Clona el repositorio del proyecto a tu máquina local usando git clone.</a:t>
            </a:r>
            <a:endParaRPr/>
          </a:p>
          <a:p>
            <a:pPr indent="-361950" lvl="0" marL="457200" rtl="0" algn="l">
              <a:lnSpc>
                <a:spcPct val="90000"/>
              </a:lnSpc>
              <a:spcBef>
                <a:spcPts val="800"/>
              </a:spcBef>
              <a:spcAft>
                <a:spcPts val="0"/>
              </a:spcAft>
              <a:buSzPct val="159999"/>
              <a:buNone/>
            </a:pPr>
            <a:r>
              <a:rPr b="1" lang="es-ES"/>
              <a:t>Crear una Rama Local:</a:t>
            </a:r>
            <a:endParaRPr/>
          </a:p>
          <a:p>
            <a:pPr indent="-342900" lvl="1" marL="914400" rtl="0" algn="l">
              <a:lnSpc>
                <a:spcPct val="90000"/>
              </a:lnSpc>
              <a:spcBef>
                <a:spcPts val="400"/>
              </a:spcBef>
              <a:spcAft>
                <a:spcPts val="0"/>
              </a:spcAft>
              <a:buSzPct val="160000"/>
              <a:buNone/>
            </a:pPr>
            <a:r>
              <a:rPr lang="es-ES"/>
              <a:t>Crea una rama local para trabajar en tu función. Puede ser algo como feature/nueva-funcion.</a:t>
            </a:r>
            <a:endParaRPr/>
          </a:p>
          <a:p>
            <a:pPr indent="-361950" lvl="0" marL="457200" rtl="0" algn="l">
              <a:lnSpc>
                <a:spcPct val="90000"/>
              </a:lnSpc>
              <a:spcBef>
                <a:spcPts val="800"/>
              </a:spcBef>
              <a:spcAft>
                <a:spcPts val="0"/>
              </a:spcAft>
              <a:buSzPct val="159999"/>
              <a:buNone/>
            </a:pPr>
            <a:r>
              <a:rPr b="1" lang="es-ES"/>
              <a:t>Realizar Cambios:</a:t>
            </a:r>
            <a:endParaRPr/>
          </a:p>
          <a:p>
            <a:pPr indent="-342900" lvl="1" marL="914400" rtl="0" algn="l">
              <a:lnSpc>
                <a:spcPct val="90000"/>
              </a:lnSpc>
              <a:spcBef>
                <a:spcPts val="400"/>
              </a:spcBef>
              <a:spcAft>
                <a:spcPts val="0"/>
              </a:spcAft>
              <a:buSzPct val="160000"/>
              <a:buNone/>
            </a:pPr>
            <a:r>
              <a:rPr lang="es-ES"/>
              <a:t>Realiza tus cambios en la rama. Por ejemplo, agrega la nueva función o soluciona un problema.</a:t>
            </a:r>
            <a:endParaRPr/>
          </a:p>
          <a:p>
            <a:pPr indent="-361950" lvl="0" marL="457200" rtl="0" algn="l">
              <a:lnSpc>
                <a:spcPct val="90000"/>
              </a:lnSpc>
              <a:spcBef>
                <a:spcPts val="800"/>
              </a:spcBef>
              <a:spcAft>
                <a:spcPts val="0"/>
              </a:spcAft>
              <a:buSzPct val="159999"/>
              <a:buNone/>
            </a:pPr>
            <a:r>
              <a:rPr b="1" lang="es-ES"/>
              <a:t>Hacer Commit y Push:</a:t>
            </a:r>
            <a:endParaRPr/>
          </a:p>
          <a:p>
            <a:pPr indent="-342900" lvl="1" marL="914400" rtl="0" algn="l">
              <a:lnSpc>
                <a:spcPct val="90000"/>
              </a:lnSpc>
              <a:spcBef>
                <a:spcPts val="400"/>
              </a:spcBef>
              <a:spcAft>
                <a:spcPts val="0"/>
              </a:spcAft>
              <a:buSzPct val="160000"/>
              <a:buNone/>
            </a:pPr>
            <a:r>
              <a:rPr lang="es-ES"/>
              <a:t>Confirma tus cambios en la rama local usando git commit.</a:t>
            </a:r>
            <a:endParaRPr/>
          </a:p>
          <a:p>
            <a:pPr indent="-342900" lvl="1" marL="914400" rtl="0" algn="l">
              <a:lnSpc>
                <a:spcPct val="90000"/>
              </a:lnSpc>
              <a:spcBef>
                <a:spcPts val="400"/>
              </a:spcBef>
              <a:spcAft>
                <a:spcPts val="0"/>
              </a:spcAft>
              <a:buSzPct val="160000"/>
              <a:buNone/>
            </a:pPr>
            <a:r>
              <a:rPr lang="es-ES"/>
              <a:t>Envía la rama al repositorio remoto usando git push.</a:t>
            </a:r>
            <a:endParaRPr/>
          </a:p>
          <a:p>
            <a:pPr indent="-361950" lvl="0" marL="457200" rtl="0" algn="l">
              <a:lnSpc>
                <a:spcPct val="90000"/>
              </a:lnSpc>
              <a:spcBef>
                <a:spcPts val="800"/>
              </a:spcBef>
              <a:spcAft>
                <a:spcPts val="0"/>
              </a:spcAft>
              <a:buSzPct val="159999"/>
              <a:buNone/>
            </a:pPr>
            <a:r>
              <a:rPr b="1" lang="es-ES"/>
              <a:t>Crear el Pull Request:</a:t>
            </a:r>
            <a:endParaRPr/>
          </a:p>
          <a:p>
            <a:pPr indent="-342900" lvl="1" marL="914400" rtl="0" algn="l">
              <a:lnSpc>
                <a:spcPct val="90000"/>
              </a:lnSpc>
              <a:spcBef>
                <a:spcPts val="400"/>
              </a:spcBef>
              <a:spcAft>
                <a:spcPts val="0"/>
              </a:spcAft>
              <a:buSzPct val="160000"/>
              <a:buNone/>
            </a:pPr>
            <a:r>
              <a:rPr lang="es-ES"/>
              <a:t>Dirígete al repositorio en GitHub y selecciona "New Pull Request".</a:t>
            </a:r>
            <a:endParaRPr/>
          </a:p>
          <a:p>
            <a:pPr indent="-342900" lvl="1" marL="914400" rtl="0" algn="l">
              <a:lnSpc>
                <a:spcPct val="90000"/>
              </a:lnSpc>
              <a:spcBef>
                <a:spcPts val="400"/>
              </a:spcBef>
              <a:spcAft>
                <a:spcPts val="0"/>
              </a:spcAft>
              <a:buSzPct val="160000"/>
              <a:buNone/>
            </a:pPr>
            <a:r>
              <a:rPr lang="es-ES"/>
              <a:t>Elige la rama desde la que estás proponiendo cambios y la rama de destino (suele ser la rama principal).</a:t>
            </a:r>
            <a:endParaRPr/>
          </a:p>
          <a:p>
            <a:pPr indent="-342900" lvl="1" marL="914400" rtl="0" algn="l">
              <a:lnSpc>
                <a:spcPct val="90000"/>
              </a:lnSpc>
              <a:spcBef>
                <a:spcPts val="400"/>
              </a:spcBef>
              <a:spcAft>
                <a:spcPts val="0"/>
              </a:spcAft>
              <a:buSzPct val="160000"/>
              <a:buNone/>
            </a:pPr>
            <a:r>
              <a:rPr lang="es-ES"/>
              <a:t>Completa la descripción del Pull Request, explicando los cambios que has realizado.</a:t>
            </a:r>
            <a:endParaRPr/>
          </a:p>
          <a:p>
            <a:pPr indent="-361950" lvl="0" marL="457200" rtl="0" algn="l">
              <a:lnSpc>
                <a:spcPct val="90000"/>
              </a:lnSpc>
              <a:spcBef>
                <a:spcPts val="800"/>
              </a:spcBef>
              <a:spcAft>
                <a:spcPts val="0"/>
              </a:spcAft>
              <a:buSzPct val="159999"/>
              <a:buNone/>
            </a:pPr>
            <a:r>
              <a:rPr b="1" lang="es-ES"/>
              <a:t>Revisión y Comentarios:</a:t>
            </a:r>
            <a:endParaRPr/>
          </a:p>
          <a:p>
            <a:pPr indent="-342900" lvl="1" marL="914400" rtl="0" algn="l">
              <a:lnSpc>
                <a:spcPct val="90000"/>
              </a:lnSpc>
              <a:spcBef>
                <a:spcPts val="400"/>
              </a:spcBef>
              <a:spcAft>
                <a:spcPts val="0"/>
              </a:spcAft>
              <a:buSzPct val="160000"/>
              <a:buNone/>
            </a:pPr>
            <a:r>
              <a:rPr lang="es-ES"/>
              <a:t>Los colaboradores pueden revisar tu Pull Request, comentar sobre los cambios y proporcionar retroalimentación.</a:t>
            </a:r>
            <a:endParaRPr/>
          </a:p>
          <a:p>
            <a:pPr indent="-342900" lvl="1" marL="914400" rtl="0" algn="l">
              <a:lnSpc>
                <a:spcPct val="90000"/>
              </a:lnSpc>
              <a:spcBef>
                <a:spcPts val="400"/>
              </a:spcBef>
              <a:spcAft>
                <a:spcPts val="0"/>
              </a:spcAft>
              <a:buSzPct val="160000"/>
              <a:buNone/>
            </a:pPr>
            <a:r>
              <a:rPr lang="es-ES"/>
              <a:t>Pueden realizar comentarios directamente en las líneas de código.</a:t>
            </a:r>
            <a:endParaRPr/>
          </a:p>
          <a:p>
            <a:pPr indent="-361950" lvl="0" marL="457200" rtl="0" algn="l">
              <a:lnSpc>
                <a:spcPct val="90000"/>
              </a:lnSpc>
              <a:spcBef>
                <a:spcPts val="800"/>
              </a:spcBef>
              <a:spcAft>
                <a:spcPts val="0"/>
              </a:spcAft>
              <a:buSzPct val="159999"/>
              <a:buNone/>
            </a:pPr>
            <a:r>
              <a:rPr b="1" lang="es-ES"/>
              <a:t>Realizar Cambios Adicionales:</a:t>
            </a:r>
            <a:endParaRPr/>
          </a:p>
          <a:p>
            <a:pPr indent="-342900" lvl="1" marL="914400" rtl="0" algn="l">
              <a:lnSpc>
                <a:spcPct val="90000"/>
              </a:lnSpc>
              <a:spcBef>
                <a:spcPts val="400"/>
              </a:spcBef>
              <a:spcAft>
                <a:spcPts val="0"/>
              </a:spcAft>
              <a:buSzPct val="160000"/>
              <a:buNone/>
            </a:pPr>
            <a:r>
              <a:rPr lang="es-ES"/>
              <a:t>Si se requieren cambios adicionales según los comentarios, puedes realizarlos en tu rama y hacer nuevos commits.</a:t>
            </a:r>
            <a:endParaRPr/>
          </a:p>
          <a:p>
            <a:pPr indent="-361950" lvl="0" marL="457200" rtl="0" algn="l">
              <a:lnSpc>
                <a:spcPct val="90000"/>
              </a:lnSpc>
              <a:spcBef>
                <a:spcPts val="800"/>
              </a:spcBef>
              <a:spcAft>
                <a:spcPts val="0"/>
              </a:spcAft>
              <a:buSzPct val="159999"/>
              <a:buNone/>
            </a:pPr>
            <a:r>
              <a:rPr b="1" lang="es-ES"/>
              <a:t>Merge del Pull Request:</a:t>
            </a:r>
            <a:endParaRPr/>
          </a:p>
          <a:p>
            <a:pPr indent="-342900" lvl="1" marL="914400" rtl="0" algn="l">
              <a:lnSpc>
                <a:spcPct val="90000"/>
              </a:lnSpc>
              <a:spcBef>
                <a:spcPts val="400"/>
              </a:spcBef>
              <a:spcAft>
                <a:spcPts val="0"/>
              </a:spcAft>
              <a:buSzPct val="160000"/>
              <a:buNone/>
            </a:pPr>
            <a:r>
              <a:rPr lang="es-ES"/>
              <a:t>Una vez que los revisores estén satisfechos con los cambios, el Pull Request puede ser aprobado y fusionado en la rama principal.</a:t>
            </a:r>
            <a:endParaRPr/>
          </a:p>
          <a:p>
            <a:pPr indent="-342900" lvl="1" marL="914400" rtl="0" algn="l">
              <a:lnSpc>
                <a:spcPct val="90000"/>
              </a:lnSpc>
              <a:spcBef>
                <a:spcPts val="400"/>
              </a:spcBef>
              <a:spcAft>
                <a:spcPts val="0"/>
              </a:spcAft>
              <a:buSzPct val="160000"/>
              <a:buNone/>
            </a:pPr>
            <a:r>
              <a:rPr lang="es-ES"/>
              <a:t>El proyecto mantenedor o el autor del Pull Request puede realizar la fusión.</a:t>
            </a:r>
            <a:endParaRPr/>
          </a:p>
          <a:p>
            <a:pPr indent="-361950" lvl="0" marL="457200" rtl="0" algn="ctr">
              <a:lnSpc>
                <a:spcPct val="90000"/>
              </a:lnSpc>
              <a:spcBef>
                <a:spcPts val="800"/>
              </a:spcBef>
              <a:spcAft>
                <a:spcPts val="0"/>
              </a:spcAft>
              <a:buClr>
                <a:schemeClr val="dk1"/>
              </a:buClr>
              <a:buSzPct val="159999"/>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e1b19b65d4_0_5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Funcionamiento de los Pull Requests</a:t>
            </a:r>
            <a:endParaRPr/>
          </a:p>
        </p:txBody>
      </p:sp>
      <p:sp>
        <p:nvSpPr>
          <p:cNvPr id="334" name="Google Shape;334;g2e1b19b65d4_0_51"/>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e1b19b65d4_0_57"/>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Forking y Cloning:</a:t>
            </a:r>
            <a:endParaRPr/>
          </a:p>
        </p:txBody>
      </p:sp>
      <p:sp>
        <p:nvSpPr>
          <p:cNvPr id="340" name="Google Shape;340;g2e1b19b65d4_0_5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s-ES" sz="1400">
                <a:solidFill>
                  <a:srgbClr val="000000"/>
                </a:solidFill>
                <a:latin typeface="Arial"/>
                <a:ea typeface="Arial"/>
                <a:cs typeface="Arial"/>
                <a:sym typeface="Arial"/>
              </a:rPr>
              <a:t>Forking</a:t>
            </a:r>
            <a:r>
              <a:rPr lang="es-ES" sz="1400">
                <a:solidFill>
                  <a:srgbClr val="000000"/>
                </a:solidFill>
                <a:latin typeface="Arial"/>
                <a:ea typeface="Arial"/>
                <a:cs typeface="Arial"/>
                <a:sym typeface="Arial"/>
              </a:rPr>
              <a:t>: Antes de poder hacer un pull request, usualmente necesitas hacer un "fork" del repositorio original si no tienes permisos de escritura en él. Esto crea una copia del repositorio en tu cuenta.</a:t>
            </a:r>
            <a:endParaRPr sz="1400">
              <a:solidFill>
                <a:srgbClr val="000000"/>
              </a:solidFill>
              <a:latin typeface="Arial"/>
              <a:ea typeface="Arial"/>
              <a:cs typeface="Arial"/>
              <a:sym typeface="Arial"/>
            </a:endParaRPr>
          </a:p>
          <a:p>
            <a:pPr indent="0" lvl="0" marL="0" rtl="0" algn="ctr">
              <a:spcBef>
                <a:spcPts val="800"/>
              </a:spcBef>
              <a:spcAft>
                <a:spcPts val="0"/>
              </a:spcAft>
              <a:buNone/>
            </a:pPr>
            <a:r>
              <a:rPr b="1" lang="es-ES" sz="1400">
                <a:solidFill>
                  <a:srgbClr val="000000"/>
                </a:solidFill>
                <a:latin typeface="Arial"/>
                <a:ea typeface="Arial"/>
                <a:cs typeface="Arial"/>
                <a:sym typeface="Arial"/>
              </a:rPr>
              <a:t>Cloning</a:t>
            </a:r>
            <a:r>
              <a:rPr lang="es-ES" sz="1400">
                <a:solidFill>
                  <a:srgbClr val="000000"/>
                </a:solidFill>
                <a:latin typeface="Arial"/>
                <a:ea typeface="Arial"/>
                <a:cs typeface="Arial"/>
                <a:sym typeface="Arial"/>
              </a:rPr>
              <a:t>: Luego clonas el fork a tu máquina local para hacer cambios.</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
          <p:cNvSpPr txBox="1"/>
          <p:nvPr>
            <p:ph type="ctrTitle"/>
          </p:nvPr>
        </p:nvSpPr>
        <p:spPr>
          <a:xfrm>
            <a:off x="1310677" y="2296870"/>
            <a:ext cx="6392100" cy="908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3600"/>
              <a:t>¡Vamos por otra clase!</a:t>
            </a:r>
            <a:endParaRPr sz="3400"/>
          </a:p>
        </p:txBody>
      </p:sp>
      <p:pic>
        <p:nvPicPr>
          <p:cNvPr id="233" name="Google Shape;233;p2"/>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34" name="Google Shape;234;p2"/>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35" name="Google Shape;235;p2"/>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descr="Man Dancing on Apple iOS 12.2" id="236" name="Google Shape;236;p2"/>
          <p:cNvPicPr preferRelativeResize="0"/>
          <p:nvPr/>
        </p:nvPicPr>
        <p:blipFill rotWithShape="1">
          <a:blip r:embed="rId5">
            <a:alphaModFix/>
          </a:blip>
          <a:srcRect b="0" l="0" r="0" t="0"/>
          <a:stretch/>
        </p:blipFill>
        <p:spPr>
          <a:xfrm>
            <a:off x="3821413" y="1127853"/>
            <a:ext cx="1253096" cy="1253097"/>
          </a:xfrm>
          <a:prstGeom prst="rect">
            <a:avLst/>
          </a:prstGeom>
          <a:noFill/>
          <a:ln>
            <a:noFill/>
          </a:ln>
        </p:spPr>
      </p:pic>
      <p:sp>
        <p:nvSpPr>
          <p:cNvPr id="237" name="Google Shape;237;p2"/>
          <p:cNvSpPr/>
          <p:nvPr/>
        </p:nvSpPr>
        <p:spPr>
          <a:xfrm>
            <a:off x="2047102" y="3342155"/>
            <a:ext cx="4572000"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400" u="none" cap="none" strike="noStrike">
                <a:solidFill>
                  <a:srgbClr val="4089D7"/>
                </a:solidFill>
                <a:latin typeface="Nunito"/>
                <a:ea typeface="Nunito"/>
                <a:cs typeface="Nunito"/>
                <a:sym typeface="Nunito"/>
              </a:rPr>
              <a:t>¿Comenzamos?</a:t>
            </a:r>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e1b19b65d4_0_65"/>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Pushing Changes:</a:t>
            </a:r>
            <a:endParaRPr/>
          </a:p>
        </p:txBody>
      </p:sp>
      <p:sp>
        <p:nvSpPr>
          <p:cNvPr id="346" name="Google Shape;346;g2e1b19b65d4_0_65"/>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347" name="Google Shape;347;g2e1b19b65d4_0_65"/>
          <p:cNvPicPr preferRelativeResize="0"/>
          <p:nvPr/>
        </p:nvPicPr>
        <p:blipFill>
          <a:blip r:embed="rId3">
            <a:alphaModFix/>
          </a:blip>
          <a:stretch>
            <a:fillRect/>
          </a:stretch>
        </p:blipFill>
        <p:spPr>
          <a:xfrm>
            <a:off x="1847850" y="2827379"/>
            <a:ext cx="5448300" cy="58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Beneficios de los Pull Requests:</a:t>
            </a:r>
            <a:endParaRPr/>
          </a:p>
        </p:txBody>
      </p:sp>
      <p:sp>
        <p:nvSpPr>
          <p:cNvPr id="353" name="Google Shape;353;p1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2"/>
          <p:cNvSpPr txBox="1"/>
          <p:nvPr>
            <p:ph type="ctrTitle"/>
          </p:nvPr>
        </p:nvSpPr>
        <p:spPr>
          <a:xfrm>
            <a:off x="1128370" y="70278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Revisión de Código:</a:t>
            </a:r>
            <a:r>
              <a:rPr b="0" lang="es-ES"/>
              <a:t> </a:t>
            </a:r>
            <a:endParaRPr/>
          </a:p>
        </p:txBody>
      </p:sp>
      <p:sp>
        <p:nvSpPr>
          <p:cNvPr id="359" name="Google Shape;359;p12"/>
          <p:cNvSpPr txBox="1"/>
          <p:nvPr>
            <p:ph idx="1" type="subTitle"/>
          </p:nvPr>
        </p:nvSpPr>
        <p:spPr>
          <a:xfrm>
            <a:off x="1172261" y="2540595"/>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Permite a los colaboradores revisar los cambios antes de que se fusionen, mejorando la calidad del código.</a:t>
            </a:r>
            <a:endParaRPr/>
          </a:p>
        </p:txBody>
      </p:sp>
      <p:pic>
        <p:nvPicPr>
          <p:cNvPr descr="persistencia de datos | qualityandprogramming" id="360" name="Google Shape;360;p12"/>
          <p:cNvPicPr preferRelativeResize="0"/>
          <p:nvPr/>
        </p:nvPicPr>
        <p:blipFill rotWithShape="1">
          <a:blip r:embed="rId3">
            <a:alphaModFix/>
          </a:blip>
          <a:srcRect b="0" l="0" r="0" t="0"/>
          <a:stretch/>
        </p:blipFill>
        <p:spPr>
          <a:xfrm>
            <a:off x="7396900" y="3532048"/>
            <a:ext cx="1611452" cy="16114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Documentación:</a:t>
            </a:r>
            <a:endParaRPr/>
          </a:p>
        </p:txBody>
      </p:sp>
      <p:sp>
        <p:nvSpPr>
          <p:cNvPr id="366" name="Google Shape;366;p1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La descripción del Pull Request puede explicar los cambios y el motivo detrás de ellos.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Colaboración:</a:t>
            </a:r>
            <a:endParaRPr/>
          </a:p>
        </p:txBody>
      </p:sp>
      <p:sp>
        <p:nvSpPr>
          <p:cNvPr id="372" name="Google Shape;372;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colaboradores pueden discutir y aportar ideas antes de que los cambios se incorporen.</a:t>
            </a:r>
            <a:endParaRPr/>
          </a:p>
        </p:txBody>
      </p:sp>
      <p:sp>
        <p:nvSpPr>
          <p:cNvPr descr="2.2.4 Respaldos" id="373" name="Google Shape;373;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2.2.4 Respaldos" id="374" name="Google Shape;374;p1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Control:</a:t>
            </a:r>
            <a:endParaRPr/>
          </a:p>
        </p:txBody>
      </p:sp>
      <p:sp>
        <p:nvSpPr>
          <p:cNvPr id="380" name="Google Shape;380;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Pull Requests brindan un control más granular sobre qué cambios se incorporan al código base.</a:t>
            </a:r>
            <a:endParaRPr/>
          </a:p>
        </p:txBody>
      </p:sp>
      <p:pic>
        <p:nvPicPr>
          <p:cNvPr descr="Concepto De La Educación. Las Pruebas Químicas, La Realización De  Experimentos Y Pruebas De Equipo De Investigación. Ilustración Del Vector  Plana. Puede Ser Utilizado Para La Bandera, Los Datos De Negocio, Diseño" id="381" name="Google Shape;381;p15"/>
          <p:cNvPicPr preferRelativeResize="0"/>
          <p:nvPr/>
        </p:nvPicPr>
        <p:blipFill rotWithShape="1">
          <a:blip r:embed="rId3">
            <a:alphaModFix/>
          </a:blip>
          <a:srcRect b="21448" l="0" r="0" t="0"/>
          <a:stretch/>
        </p:blipFill>
        <p:spPr>
          <a:xfrm>
            <a:off x="6960415" y="3449117"/>
            <a:ext cx="1364284" cy="10716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Seguimiento:</a:t>
            </a:r>
            <a:endParaRPr/>
          </a:p>
        </p:txBody>
      </p:sp>
      <p:sp>
        <p:nvSpPr>
          <p:cNvPr id="387" name="Google Shape;387;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comentarios y la historia del Pull Request permiten rastrear las decisiones tomadas durante el proceso.</a:t>
            </a:r>
            <a:endParaRPr/>
          </a:p>
        </p:txBody>
      </p:sp>
      <p:pic>
        <p:nvPicPr>
          <p:cNvPr descr="Flujo de trabajo y seguimiento de problemas | Zoho Projects" id="388" name="Google Shape;388;p16"/>
          <p:cNvPicPr preferRelativeResize="0"/>
          <p:nvPr/>
        </p:nvPicPr>
        <p:blipFill rotWithShape="1">
          <a:blip r:embed="rId3">
            <a:alphaModFix/>
          </a:blip>
          <a:srcRect b="0" l="0" r="0" t="0"/>
          <a:stretch/>
        </p:blipFill>
        <p:spPr>
          <a:xfrm>
            <a:off x="3610522" y="621445"/>
            <a:ext cx="1601088" cy="14576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txBox="1"/>
          <p:nvPr>
            <p:ph type="ctrTitle"/>
          </p:nvPr>
        </p:nvSpPr>
        <p:spPr>
          <a:xfrm>
            <a:off x="1097281" y="622316"/>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Ventajas de Utilizar Pull Requests:</a:t>
            </a:r>
            <a:endParaRPr/>
          </a:p>
        </p:txBody>
      </p:sp>
      <p:sp>
        <p:nvSpPr>
          <p:cNvPr descr="12 software de generación de documentos para agilizar sus procesos -  Geekflare" id="394" name="Google Shape;394;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12 software de generación de documentos para agilizar sus procesos -  Geekflare" id="395" name="Google Shape;395;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12 software de generación de documentos para agilizar sus procesos -  Geekflare" id="396" name="Google Shape;396;p1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Flujograma del documento – El Blog de Cristofeliz" id="397" name="Google Shape;397;p17"/>
          <p:cNvPicPr preferRelativeResize="0"/>
          <p:nvPr/>
        </p:nvPicPr>
        <p:blipFill rotWithShape="1">
          <a:blip r:embed="rId3">
            <a:alphaModFix/>
          </a:blip>
          <a:srcRect b="0" l="0" r="0" t="0"/>
          <a:stretch/>
        </p:blipFill>
        <p:spPr>
          <a:xfrm>
            <a:off x="612775" y="-13481912"/>
            <a:ext cx="4464000" cy="4464000"/>
          </a:xfrm>
          <a:prstGeom prst="rect">
            <a:avLst/>
          </a:prstGeom>
          <a:noFill/>
          <a:ln>
            <a:noFill/>
          </a:ln>
        </p:spPr>
      </p:pic>
      <p:pic>
        <p:nvPicPr>
          <p:cNvPr descr="Flujograma del documento – El Blog de Cristofeliz" id="398" name="Google Shape;398;p17"/>
          <p:cNvPicPr preferRelativeResize="0"/>
          <p:nvPr/>
        </p:nvPicPr>
        <p:blipFill rotWithShape="1">
          <a:blip r:embed="rId3">
            <a:alphaModFix/>
          </a:blip>
          <a:srcRect b="0" l="0" r="0" t="0"/>
          <a:stretch/>
        </p:blipFill>
        <p:spPr>
          <a:xfrm>
            <a:off x="3796614" y="2596893"/>
            <a:ext cx="1280161" cy="1280161"/>
          </a:xfrm>
          <a:prstGeom prst="rect">
            <a:avLst/>
          </a:prstGeom>
          <a:noFill/>
          <a:ln>
            <a:noFill/>
          </a:ln>
        </p:spPr>
      </p:pic>
      <p:sp>
        <p:nvSpPr>
          <p:cNvPr id="399" name="Google Shape;399;p1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ph type="ctrTitle"/>
          </p:nvPr>
        </p:nvSpPr>
        <p:spPr>
          <a:xfrm>
            <a:off x="1047902" y="475487"/>
            <a:ext cx="6858000" cy="1191378"/>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Revisión de Código y Colaboración Mejorada:</a:t>
            </a:r>
            <a:endParaRPr/>
          </a:p>
        </p:txBody>
      </p:sp>
      <p:sp>
        <p:nvSpPr>
          <p:cNvPr id="405" name="Google Shape;405;p18"/>
          <p:cNvSpPr txBox="1"/>
          <p:nvPr>
            <p:ph idx="1" type="subTitle"/>
          </p:nvPr>
        </p:nvSpPr>
        <p:spPr>
          <a:xfrm>
            <a:off x="1055218" y="1770279"/>
            <a:ext cx="6858000" cy="1865712"/>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Los PR permiten a otros colaboradores revisar y comentar sobre los cambios propuestos antes de la fusión.</a:t>
            </a:r>
            <a:endParaRPr/>
          </a:p>
          <a:p>
            <a:pPr indent="-361950" lvl="0" marL="457200" rtl="0" algn="ctr">
              <a:lnSpc>
                <a:spcPct val="90000"/>
              </a:lnSpc>
              <a:spcBef>
                <a:spcPts val="800"/>
              </a:spcBef>
              <a:spcAft>
                <a:spcPts val="0"/>
              </a:spcAft>
              <a:buClr>
                <a:schemeClr val="dk1"/>
              </a:buClr>
              <a:buSzPts val="1800"/>
              <a:buNone/>
            </a:pPr>
            <a:r>
              <a:rPr b="1" lang="es-ES"/>
              <a:t>Ejemplo:</a:t>
            </a:r>
            <a:r>
              <a:rPr lang="es-ES"/>
              <a:t> Imagina que un desarrollador A crea un PR para agregar una nueva función. Otros desarrolladores pueden revisar el código y brindar sugerencias antes de que el PR se fusione.</a:t>
            </a:r>
            <a:endParaRPr/>
          </a:p>
        </p:txBody>
      </p:sp>
      <p:pic>
        <p:nvPicPr>
          <p:cNvPr descr="D2 Consultora Empresarial. De Rosario, Santa Fe, al país.: ¿Cómo alinear  los esfuerzos de todo un equipo detrás de los objetivos de la empresa?" id="406" name="Google Shape;406;p18"/>
          <p:cNvPicPr preferRelativeResize="0"/>
          <p:nvPr/>
        </p:nvPicPr>
        <p:blipFill rotWithShape="1">
          <a:blip r:embed="rId3">
            <a:alphaModFix/>
          </a:blip>
          <a:srcRect b="0" l="0" r="0" t="0"/>
          <a:stretch/>
        </p:blipFill>
        <p:spPr>
          <a:xfrm>
            <a:off x="6481267" y="3450298"/>
            <a:ext cx="1902384" cy="1147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9"/>
          <p:cNvSpPr txBox="1"/>
          <p:nvPr>
            <p:ph type="ctrTitle"/>
          </p:nvPr>
        </p:nvSpPr>
        <p:spPr>
          <a:xfrm>
            <a:off x="658368" y="1322143"/>
            <a:ext cx="7790688" cy="970649"/>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Segregación de Funcionalidades:</a:t>
            </a:r>
            <a:endParaRPr/>
          </a:p>
        </p:txBody>
      </p:sp>
      <p:sp>
        <p:nvSpPr>
          <p:cNvPr id="412" name="Google Shape;412;p19"/>
          <p:cNvSpPr txBox="1"/>
          <p:nvPr>
            <p:ph idx="1" type="subTitle"/>
          </p:nvPr>
        </p:nvSpPr>
        <p:spPr>
          <a:xfrm>
            <a:off x="996696" y="2357715"/>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b="1" lang="es-ES"/>
              <a:t>Ventaja:</a:t>
            </a:r>
            <a:r>
              <a:rPr lang="es-ES"/>
              <a:t> Cada PR puede enfocarse en una función o solución específica, lo que facilita la revisión y el seguimiento.</a:t>
            </a:r>
            <a:endParaRPr/>
          </a:p>
          <a:p>
            <a:pPr indent="-361950" lvl="0" marL="457200" rtl="0" algn="ctr">
              <a:lnSpc>
                <a:spcPct val="90000"/>
              </a:lnSpc>
              <a:spcBef>
                <a:spcPts val="800"/>
              </a:spcBef>
              <a:spcAft>
                <a:spcPts val="0"/>
              </a:spcAft>
              <a:buClr>
                <a:schemeClr val="dk1"/>
              </a:buClr>
              <a:buSzPct val="108108"/>
              <a:buNone/>
            </a:pPr>
            <a:r>
              <a:rPr b="1" lang="es-ES"/>
              <a:t>Ejemplo:</a:t>
            </a:r>
            <a:r>
              <a:rPr lang="es-ES"/>
              <a:t> Si un proyecto necesita tres funciones nuevas, cada función puede ser desarrollada en su propia rama y enviada como un PR separado.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
          <p:cNvSpPr/>
          <p:nvPr/>
        </p:nvSpPr>
        <p:spPr>
          <a:xfrm>
            <a:off x="551935" y="2114357"/>
            <a:ext cx="81719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RECUERDA PONER A GRABAR LA</a:t>
            </a:r>
            <a:endParaRPr/>
          </a:p>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CLASE</a:t>
            </a:r>
            <a:endParaRPr b="1" i="0" sz="3600" u="none" cap="none" strike="noStrike">
              <a:solidFill>
                <a:srgbClr val="003F8B"/>
              </a:solidFill>
              <a:latin typeface="Arial"/>
              <a:ea typeface="Arial"/>
              <a:cs typeface="Arial"/>
              <a:sym typeface="Arial"/>
            </a:endParaRPr>
          </a:p>
        </p:txBody>
      </p:sp>
      <p:pic>
        <p:nvPicPr>
          <p:cNvPr id="243" name="Google Shape;243;p3"/>
          <p:cNvPicPr preferRelativeResize="0"/>
          <p:nvPr/>
        </p:nvPicPr>
        <p:blipFill rotWithShape="1">
          <a:blip r:embed="rId3">
            <a:alphaModFix/>
          </a:blip>
          <a:srcRect b="0" l="0" r="0" t="0"/>
          <a:stretch/>
        </p:blipFill>
        <p:spPr>
          <a:xfrm>
            <a:off x="4199753" y="930876"/>
            <a:ext cx="1095632" cy="10956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0"/>
          <p:cNvSpPr txBox="1"/>
          <p:nvPr>
            <p:ph type="ctrTitle"/>
          </p:nvPr>
        </p:nvSpPr>
        <p:spPr>
          <a:xfrm>
            <a:off x="1164946" y="877823"/>
            <a:ext cx="6858000" cy="77441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Rastreo de Cambios y Decisiones:</a:t>
            </a:r>
            <a:endParaRPr/>
          </a:p>
        </p:txBody>
      </p:sp>
      <p:sp>
        <p:nvSpPr>
          <p:cNvPr id="418" name="Google Shape;418;p20"/>
          <p:cNvSpPr txBox="1"/>
          <p:nvPr>
            <p:ph idx="1" type="subTitle"/>
          </p:nvPr>
        </p:nvSpPr>
        <p:spPr>
          <a:xfrm>
            <a:off x="1143000" y="1850746"/>
            <a:ext cx="6858000" cy="2092483"/>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Los comentarios y discusiones en los PRs quedan registrados, lo que permite rastrear el por qué y el cómo de los cambios.</a:t>
            </a:r>
            <a:endParaRPr/>
          </a:p>
          <a:p>
            <a:pPr indent="-361950" lvl="0" marL="457200" rtl="0" algn="ctr">
              <a:lnSpc>
                <a:spcPct val="90000"/>
              </a:lnSpc>
              <a:spcBef>
                <a:spcPts val="800"/>
              </a:spcBef>
              <a:spcAft>
                <a:spcPts val="0"/>
              </a:spcAft>
              <a:buClr>
                <a:schemeClr val="dk1"/>
              </a:buClr>
              <a:buSzPts val="1800"/>
              <a:buNone/>
            </a:pPr>
            <a:r>
              <a:rPr b="1" lang="es-ES"/>
              <a:t>Ejemplo:</a:t>
            </a:r>
            <a:r>
              <a:rPr lang="es-ES"/>
              <a:t> Si un PR propone cambios en el manejo de autenticación, los comentarios pueden explicar por qué se eligió esa estrategia.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type="ctrTitle"/>
          </p:nvPr>
        </p:nvSpPr>
        <p:spPr>
          <a:xfrm>
            <a:off x="1142999" y="0"/>
            <a:ext cx="6858000" cy="86219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Pruebas y Validación:</a:t>
            </a:r>
            <a:endParaRPr/>
          </a:p>
        </p:txBody>
      </p:sp>
      <p:sp>
        <p:nvSpPr>
          <p:cNvPr id="424" name="Google Shape;424;p21"/>
          <p:cNvSpPr txBox="1"/>
          <p:nvPr>
            <p:ph idx="1" type="subTitle"/>
          </p:nvPr>
        </p:nvSpPr>
        <p:spPr>
          <a:xfrm>
            <a:off x="1157630" y="819303"/>
            <a:ext cx="6858000" cy="2494483"/>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Los PRs pueden requerir que las pruebas pasen antes de la fusión, garantizando que los cambios no afecten negativamente el código existente.</a:t>
            </a:r>
            <a:endParaRPr/>
          </a:p>
          <a:p>
            <a:pPr indent="-361950" lvl="0" marL="457200" rtl="0" algn="ctr">
              <a:lnSpc>
                <a:spcPct val="90000"/>
              </a:lnSpc>
              <a:spcBef>
                <a:spcPts val="800"/>
              </a:spcBef>
              <a:spcAft>
                <a:spcPts val="0"/>
              </a:spcAft>
              <a:buClr>
                <a:schemeClr val="dk1"/>
              </a:buClr>
              <a:buSzPts val="1800"/>
              <a:buNone/>
            </a:pPr>
            <a:r>
              <a:rPr b="1" lang="es-ES"/>
              <a:t>Ejemplo:</a:t>
            </a:r>
            <a:r>
              <a:rPr lang="es-ES"/>
              <a:t> Antes de fusionar un PR que modifica una función crítica, las pruebas automatizadas pueden asegurar que no se introduzcan errores.</a:t>
            </a:r>
            <a:endParaRPr/>
          </a:p>
        </p:txBody>
      </p:sp>
      <p:pic>
        <p:nvPicPr>
          <p:cNvPr descr="▷ Errores en las Pruebas de Software: Todo lo que Necesitas Saber" id="425" name="Google Shape;425;p21"/>
          <p:cNvPicPr preferRelativeResize="0"/>
          <p:nvPr/>
        </p:nvPicPr>
        <p:blipFill rotWithShape="1">
          <a:blip r:embed="rId3">
            <a:alphaModFix/>
          </a:blip>
          <a:srcRect b="0" l="0" r="0" t="0"/>
          <a:stretch/>
        </p:blipFill>
        <p:spPr>
          <a:xfrm>
            <a:off x="6495897" y="2838298"/>
            <a:ext cx="1905736" cy="19057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2"/>
          <p:cNvSpPr txBox="1"/>
          <p:nvPr>
            <p:ph type="ctrTitle"/>
          </p:nvPr>
        </p:nvSpPr>
        <p:spPr>
          <a:xfrm>
            <a:off x="974750" y="694944"/>
            <a:ext cx="6858000" cy="767096"/>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Flexibilidad en la Fusión:</a:t>
            </a:r>
            <a:endParaRPr/>
          </a:p>
        </p:txBody>
      </p:sp>
      <p:sp>
        <p:nvSpPr>
          <p:cNvPr id="431" name="Google Shape;431;p22"/>
          <p:cNvSpPr txBox="1"/>
          <p:nvPr>
            <p:ph idx="1" type="subTitle"/>
          </p:nvPr>
        </p:nvSpPr>
        <p:spPr>
          <a:xfrm>
            <a:off x="1143000" y="1726387"/>
            <a:ext cx="6858000" cy="2216842"/>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Los mantenedores pueden revisar los PRs y decidir cuándo fusionarlos, lo que permite un control sobre el flujo de trabajo.</a:t>
            </a:r>
            <a:endParaRPr/>
          </a:p>
          <a:p>
            <a:pPr indent="-361950" lvl="0" marL="457200" rtl="0" algn="ctr">
              <a:lnSpc>
                <a:spcPct val="90000"/>
              </a:lnSpc>
              <a:spcBef>
                <a:spcPts val="800"/>
              </a:spcBef>
              <a:spcAft>
                <a:spcPts val="0"/>
              </a:spcAft>
              <a:buClr>
                <a:schemeClr val="dk1"/>
              </a:buClr>
              <a:buSzPts val="1800"/>
              <a:buNone/>
            </a:pPr>
            <a:r>
              <a:rPr b="1" lang="es-ES"/>
              <a:t>Ejemplo:</a:t>
            </a:r>
            <a:r>
              <a:rPr lang="es-ES"/>
              <a:t> En un proyecto con un horario de lanzamiento regular, los PRs pueden ser fusionados en función de la planificación.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3"/>
          <p:cNvSpPr txBox="1"/>
          <p:nvPr>
            <p:ph type="ctrTitle"/>
          </p:nvPr>
        </p:nvSpPr>
        <p:spPr>
          <a:xfrm>
            <a:off x="1143000" y="212142"/>
            <a:ext cx="6858000" cy="107433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Contribución Abierta:</a:t>
            </a:r>
            <a:endParaRPr/>
          </a:p>
        </p:txBody>
      </p:sp>
      <p:sp>
        <p:nvSpPr>
          <p:cNvPr id="437" name="Google Shape;437;p23"/>
          <p:cNvSpPr txBox="1"/>
          <p:nvPr>
            <p:ph idx="1" type="subTitle"/>
          </p:nvPr>
        </p:nvSpPr>
        <p:spPr>
          <a:xfrm>
            <a:off x="1143000" y="1828800"/>
            <a:ext cx="6858000" cy="2114429"/>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En proyectos de código abierto, los PRs permiten que los contribuidores externos propongan cambios de manera estructurada.</a:t>
            </a:r>
            <a:endParaRPr/>
          </a:p>
          <a:p>
            <a:pPr indent="-361950" lvl="0" marL="457200" rtl="0" algn="ctr">
              <a:lnSpc>
                <a:spcPct val="90000"/>
              </a:lnSpc>
              <a:spcBef>
                <a:spcPts val="800"/>
              </a:spcBef>
              <a:spcAft>
                <a:spcPts val="0"/>
              </a:spcAft>
              <a:buClr>
                <a:schemeClr val="dk1"/>
              </a:buClr>
              <a:buSzPts val="1800"/>
              <a:buNone/>
            </a:pPr>
            <a:r>
              <a:rPr b="1" lang="es-ES"/>
              <a:t>Ejemplo:</a:t>
            </a:r>
            <a:r>
              <a:rPr lang="es-ES"/>
              <a:t> Un contribuidor que identifica un error puede crear un PR con la solución, permitiendo que el equipo principal revise y fusione.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4"/>
          <p:cNvSpPr txBox="1"/>
          <p:nvPr>
            <p:ph type="ctrTitle"/>
          </p:nvPr>
        </p:nvSpPr>
        <p:spPr>
          <a:xfrm>
            <a:off x="1172261" y="482803"/>
            <a:ext cx="6858000" cy="789042"/>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Documentación de Cambios:</a:t>
            </a:r>
            <a:endParaRPr/>
          </a:p>
        </p:txBody>
      </p:sp>
      <p:sp>
        <p:nvSpPr>
          <p:cNvPr id="443" name="Google Shape;443;p24"/>
          <p:cNvSpPr txBox="1"/>
          <p:nvPr>
            <p:ph idx="1" type="subTitle"/>
          </p:nvPr>
        </p:nvSpPr>
        <p:spPr>
          <a:xfrm>
            <a:off x="1099109" y="1882225"/>
            <a:ext cx="6858000" cy="225817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Ventaja:</a:t>
            </a:r>
            <a:r>
              <a:rPr lang="es-ES"/>
              <a:t> Los mensajes de los PRs sirven como documentación, explicando los cambios para futuros desarrolladores.</a:t>
            </a:r>
            <a:endParaRPr/>
          </a:p>
          <a:p>
            <a:pPr indent="-361950" lvl="0" marL="457200" rtl="0" algn="ctr">
              <a:lnSpc>
                <a:spcPct val="90000"/>
              </a:lnSpc>
              <a:spcBef>
                <a:spcPts val="800"/>
              </a:spcBef>
              <a:spcAft>
                <a:spcPts val="0"/>
              </a:spcAft>
              <a:buClr>
                <a:schemeClr val="dk1"/>
              </a:buClr>
              <a:buSzPts val="1800"/>
              <a:buNone/>
            </a:pPr>
            <a:r>
              <a:rPr b="1" lang="es-ES"/>
              <a:t>Ejemplo:</a:t>
            </a:r>
            <a:r>
              <a:rPr lang="es-ES"/>
              <a:t> En un PR que optimiza el rendimiento de una función, el mensaje podría detallar los problemas anteriores y cómo se solucionaron.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Aprendizaje y Mejora:</a:t>
            </a:r>
            <a:br>
              <a:rPr lang="es-ES"/>
            </a:br>
            <a:endParaRPr/>
          </a:p>
        </p:txBody>
      </p:sp>
      <p:sp>
        <p:nvSpPr>
          <p:cNvPr id="449" name="Google Shape;449;p2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a:bodyPr>
          <a:lstStyle/>
          <a:p>
            <a:pPr indent="-361950" lvl="0" marL="457200" rtl="0" algn="ctr">
              <a:lnSpc>
                <a:spcPct val="90000"/>
              </a:lnSpc>
              <a:spcBef>
                <a:spcPts val="800"/>
              </a:spcBef>
              <a:spcAft>
                <a:spcPts val="0"/>
              </a:spcAft>
              <a:buClr>
                <a:schemeClr val="dk1"/>
              </a:buClr>
              <a:buSzPct val="108108"/>
              <a:buNone/>
            </a:pPr>
            <a:r>
              <a:rPr b="1" lang="es-ES"/>
              <a:t>Ventaja:</a:t>
            </a:r>
            <a:r>
              <a:rPr lang="es-ES"/>
              <a:t> Los PRs ofrecen oportunidades de aprendizaje al permitir que los colaboradores vean y comprendan el código de otros.</a:t>
            </a:r>
            <a:endParaRPr/>
          </a:p>
          <a:p>
            <a:pPr indent="-361950" lvl="0" marL="457200" rtl="0" algn="ctr">
              <a:lnSpc>
                <a:spcPct val="90000"/>
              </a:lnSpc>
              <a:spcBef>
                <a:spcPts val="800"/>
              </a:spcBef>
              <a:spcAft>
                <a:spcPts val="0"/>
              </a:spcAft>
              <a:buClr>
                <a:schemeClr val="dk1"/>
              </a:buClr>
              <a:buSzPct val="108108"/>
              <a:buNone/>
            </a:pPr>
            <a:r>
              <a:rPr b="1" lang="es-ES"/>
              <a:t>Ejemplo:</a:t>
            </a:r>
            <a:r>
              <a:rPr lang="es-ES"/>
              <a:t> Un desarrollador junior puede aprender de las sugerencias realizadas por un desarrollador senior en su PR.</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6"/>
          <p:cNvSpPr txBox="1"/>
          <p:nvPr>
            <p:ph type="ctrTitle"/>
          </p:nvPr>
        </p:nvSpPr>
        <p:spPr>
          <a:xfrm>
            <a:off x="1157631" y="1075334"/>
            <a:ext cx="6858000" cy="174101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Pasos Básicos para Crear un Pull Request en GitHub:</a:t>
            </a:r>
            <a:endParaRPr/>
          </a:p>
        </p:txBody>
      </p:sp>
      <p:pic>
        <p:nvPicPr>
          <p:cNvPr descr="Control de versiones - Iconos gratis de seo y web" id="455" name="Google Shape;455;p26"/>
          <p:cNvPicPr preferRelativeResize="0"/>
          <p:nvPr/>
        </p:nvPicPr>
        <p:blipFill rotWithShape="1">
          <a:blip r:embed="rId3">
            <a:alphaModFix/>
          </a:blip>
          <a:srcRect b="0" l="0" r="0" t="0"/>
          <a:stretch/>
        </p:blipFill>
        <p:spPr>
          <a:xfrm>
            <a:off x="6563726" y="2679839"/>
            <a:ext cx="2243291" cy="22432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Fork del Repositorio (Opcional pero Recomendado):</a:t>
            </a:r>
            <a:endParaRPr/>
          </a:p>
        </p:txBody>
      </p:sp>
      <p:sp>
        <p:nvSpPr>
          <p:cNvPr id="461" name="Google Shape;461;p2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estás colaborando en un repositorio público, puedes hacer un "fork" del repositorio principal a tu cuenta. Esto crea una copia del repositorio en tu perfil. Esto es útil para proyectos de código abierto.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Clonar el Repositorio en tu Máquina Local:</a:t>
            </a:r>
            <a:endParaRPr/>
          </a:p>
        </p:txBody>
      </p:sp>
      <p:sp>
        <p:nvSpPr>
          <p:cNvPr id="467" name="Google Shape;467;p2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Clona el repositorio desde tu perfil o el repositorio original a tu máquina local usando git clone.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Crear una Rama para tu Cambio:</a:t>
            </a:r>
            <a:endParaRPr/>
          </a:p>
        </p:txBody>
      </p:sp>
      <p:sp>
        <p:nvSpPr>
          <p:cNvPr id="473" name="Google Shape;473;p2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Crea una nueva rama para tu cambio usando git checkout -b nombre-de-la-rama.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p:nvPr/>
        </p:nvSpPr>
        <p:spPr>
          <a:xfrm>
            <a:off x="551935" y="2114357"/>
            <a:ext cx="81719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COMPARTIR PANTALLA COMPLETA!</a:t>
            </a:r>
            <a:endParaRPr b="1" i="0" sz="3600" u="none" cap="none" strike="noStrike">
              <a:solidFill>
                <a:srgbClr val="003F8B"/>
              </a:solidFill>
              <a:latin typeface="Arial"/>
              <a:ea typeface="Arial"/>
              <a:cs typeface="Arial"/>
              <a:sym typeface="Arial"/>
            </a:endParaRPr>
          </a:p>
        </p:txBody>
      </p:sp>
      <p:pic>
        <p:nvPicPr>
          <p:cNvPr id="249" name="Google Shape;249;p4"/>
          <p:cNvPicPr preferRelativeResize="0"/>
          <p:nvPr/>
        </p:nvPicPr>
        <p:blipFill rotWithShape="1">
          <a:blip r:embed="rId3">
            <a:alphaModFix/>
          </a:blip>
          <a:srcRect b="0" l="0" r="0" t="0"/>
          <a:stretch/>
        </p:blipFill>
        <p:spPr>
          <a:xfrm>
            <a:off x="3859579" y="487883"/>
            <a:ext cx="1556646" cy="155664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type="ctrTitle"/>
          </p:nvPr>
        </p:nvSpPr>
        <p:spPr>
          <a:xfrm>
            <a:off x="1018642" y="599847"/>
            <a:ext cx="6858000" cy="146204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Realizar Cambios y Hacer Commits:</a:t>
            </a:r>
            <a:endParaRPr/>
          </a:p>
        </p:txBody>
      </p:sp>
      <p:sp>
        <p:nvSpPr>
          <p:cNvPr id="479" name="Google Shape;479;p30"/>
          <p:cNvSpPr txBox="1"/>
          <p:nvPr>
            <p:ph idx="1" type="subTitle"/>
          </p:nvPr>
        </p:nvSpPr>
        <p:spPr>
          <a:xfrm>
            <a:off x="1025956" y="2460127"/>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Realiza los cambios en los archivos correspondientes.</a:t>
            </a:r>
            <a:endParaRPr/>
          </a:p>
          <a:p>
            <a:pPr indent="-361950" lvl="0" marL="457200" rtl="0" algn="ctr">
              <a:lnSpc>
                <a:spcPct val="90000"/>
              </a:lnSpc>
              <a:spcBef>
                <a:spcPts val="800"/>
              </a:spcBef>
              <a:spcAft>
                <a:spcPts val="0"/>
              </a:spcAft>
              <a:buClr>
                <a:schemeClr val="dk1"/>
              </a:buClr>
              <a:buSzPts val="1800"/>
              <a:buNone/>
            </a:pPr>
            <a:r>
              <a:rPr lang="es-ES"/>
              <a:t>Confirma tus cambios usando git commit -m "Mensaje descriptivo".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Subir la Rama al Repositorio Remoto:</a:t>
            </a:r>
            <a:endParaRPr/>
          </a:p>
        </p:txBody>
      </p:sp>
      <p:sp>
        <p:nvSpPr>
          <p:cNvPr id="485" name="Google Shape;485;p3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Sube la rama con tus cambios al repositorio remoto usando git push origin nombre-de-la-rama.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Crear el Pull Request en GitHub:</a:t>
            </a:r>
            <a:endParaRPr/>
          </a:p>
        </p:txBody>
      </p:sp>
      <p:sp>
        <p:nvSpPr>
          <p:cNvPr id="491" name="Google Shape;491;p3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Char char="•"/>
            </a:pPr>
            <a:r>
              <a:rPr lang="es-ES"/>
              <a:t>Dirígete al repositorio original en GitHub.</a:t>
            </a:r>
            <a:endParaRPr/>
          </a:p>
          <a:p>
            <a:pPr indent="-361950" lvl="0" marL="457200" rtl="0" algn="l">
              <a:lnSpc>
                <a:spcPct val="90000"/>
              </a:lnSpc>
              <a:spcBef>
                <a:spcPts val="800"/>
              </a:spcBef>
              <a:spcAft>
                <a:spcPts val="0"/>
              </a:spcAft>
              <a:buSzPts val="1800"/>
              <a:buFont typeface="Arial"/>
              <a:buChar char="•"/>
            </a:pPr>
            <a:r>
              <a:rPr lang="es-ES"/>
              <a:t>Haz clic en la pestaña "Pull Requests".</a:t>
            </a:r>
            <a:endParaRPr/>
          </a:p>
          <a:p>
            <a:pPr indent="-361950" lvl="0" marL="457200" rtl="0" algn="l">
              <a:lnSpc>
                <a:spcPct val="90000"/>
              </a:lnSpc>
              <a:spcBef>
                <a:spcPts val="800"/>
              </a:spcBef>
              <a:spcAft>
                <a:spcPts val="0"/>
              </a:spcAft>
              <a:buSzPts val="1800"/>
              <a:buFont typeface="Arial"/>
              <a:buChar char="•"/>
            </a:pPr>
            <a:r>
              <a:rPr lang="es-ES"/>
              <a:t>Haz clic en el botón "New Pull Request".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Seleccionar las Ramas:</a:t>
            </a:r>
            <a:endParaRPr/>
          </a:p>
        </p:txBody>
      </p:sp>
      <p:sp>
        <p:nvSpPr>
          <p:cNvPr id="497" name="Google Shape;497;p3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Selecciona la rama que creaste en tu perfil como la rama de comparación (compare) y la rama principal del repositorio original como la rama base (base).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Comparación de Cambios:</a:t>
            </a:r>
            <a:br>
              <a:rPr lang="es-ES"/>
            </a:br>
            <a:endParaRPr/>
          </a:p>
        </p:txBody>
      </p:sp>
      <p:sp>
        <p:nvSpPr>
          <p:cNvPr id="503" name="Google Shape;503;p3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GitHub mostrará automáticamente las diferencias entre las ramas seleccionadas. Puedes ver los cambios realizados.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Completar la Descripción:</a:t>
            </a:r>
            <a:br>
              <a:rPr lang="es-ES"/>
            </a:br>
            <a:endParaRPr/>
          </a:p>
        </p:txBody>
      </p:sp>
      <p:sp>
        <p:nvSpPr>
          <p:cNvPr id="509" name="Google Shape;509;p3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Proporciona una descripción clara y concisa de los cambios que realizaste en el Pull Request. Explica el motivo detrás de los cambios.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Crear el Pull Request:</a:t>
            </a:r>
            <a:br>
              <a:rPr lang="es-ES"/>
            </a:br>
            <a:endParaRPr/>
          </a:p>
        </p:txBody>
      </p:sp>
      <p:sp>
        <p:nvSpPr>
          <p:cNvPr id="515" name="Google Shape;515;p3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Haz clic en el botón "Create Pull Request" para crear el Pull Request.</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Revisión y Comentarios</a:t>
            </a:r>
            <a:endParaRPr/>
          </a:p>
        </p:txBody>
      </p:sp>
      <p:sp>
        <p:nvSpPr>
          <p:cNvPr id="521" name="Google Shape;521;p3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t/>
            </a:r>
            <a:endParaRPr/>
          </a:p>
          <a:p>
            <a:pPr indent="-361950" lvl="0" marL="457200" rtl="0" algn="ctr">
              <a:lnSpc>
                <a:spcPct val="90000"/>
              </a:lnSpc>
              <a:spcBef>
                <a:spcPts val="800"/>
              </a:spcBef>
              <a:spcAft>
                <a:spcPts val="0"/>
              </a:spcAft>
              <a:buClr>
                <a:schemeClr val="dk1"/>
              </a:buClr>
              <a:buSzPts val="1800"/>
              <a:buNone/>
            </a:pPr>
            <a:r>
              <a:rPr lang="es-ES"/>
              <a:t>Los colaboradores y mantenedores pueden revisar el Pull Request y dejar comentarios en las líneas específicas del código.</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Realizar Cambios Adicionales y Fusión:</a:t>
            </a:r>
            <a:br>
              <a:rPr lang="es-ES"/>
            </a:br>
            <a:endParaRPr/>
          </a:p>
        </p:txBody>
      </p:sp>
      <p:sp>
        <p:nvSpPr>
          <p:cNvPr id="527" name="Google Shape;527;p3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lang="es-ES"/>
              <a:t>Si se solicitan cambios adicionales, realiza los ajustes y haz nuevos commits.</a:t>
            </a:r>
            <a:endParaRPr/>
          </a:p>
          <a:p>
            <a:pPr indent="-361950" lvl="0" marL="457200" rtl="0" algn="ctr">
              <a:lnSpc>
                <a:spcPct val="90000"/>
              </a:lnSpc>
              <a:spcBef>
                <a:spcPts val="800"/>
              </a:spcBef>
              <a:spcAft>
                <a:spcPts val="0"/>
              </a:spcAft>
              <a:buClr>
                <a:schemeClr val="dk1"/>
              </a:buClr>
              <a:buSzPts val="1800"/>
              <a:buNone/>
            </a:pPr>
            <a:r>
              <a:rPr lang="es-ES"/>
              <a:t>Una vez que el Pull Request sea aprobado, un colaborador o mantenedor puede fusionar los cambios en la rama principal.</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 Práctico: Crear un Pull Request </a:t>
            </a:r>
            <a:endParaRPr/>
          </a:p>
        </p:txBody>
      </p:sp>
      <p:sp>
        <p:nvSpPr>
          <p:cNvPr id="533" name="Google Shape;533;p3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type="ctrTitle"/>
          </p:nvPr>
        </p:nvSpPr>
        <p:spPr>
          <a:xfrm>
            <a:off x="1135684" y="1507455"/>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Git Merge, Pull Request y Resolución de Conflictos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ctrTitle"/>
          </p:nvPr>
        </p:nvSpPr>
        <p:spPr>
          <a:xfrm>
            <a:off x="1157631" y="343814"/>
            <a:ext cx="6858000" cy="832933"/>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4100"/>
              <a:buFont typeface="Nunito"/>
              <a:buNone/>
            </a:pPr>
            <a:r>
              <a:rPr lang="es-ES" sz="1800"/>
              <a:t>Aquí tienes enlaces a tutoriales de GitHub que te ayudarán a aprender cómo crear Pull Requests:</a:t>
            </a:r>
            <a:br>
              <a:rPr lang="es-ES" sz="1800"/>
            </a:br>
            <a:endParaRPr sz="1800"/>
          </a:p>
        </p:txBody>
      </p:sp>
      <p:sp>
        <p:nvSpPr>
          <p:cNvPr id="539" name="Google Shape;539;p40"/>
          <p:cNvSpPr txBox="1"/>
          <p:nvPr>
            <p:ph idx="1" type="subTitle"/>
          </p:nvPr>
        </p:nvSpPr>
        <p:spPr>
          <a:xfrm>
            <a:off x="1143000" y="1185062"/>
            <a:ext cx="6858000" cy="3321101"/>
          </a:xfrm>
          <a:prstGeom prst="rect">
            <a:avLst/>
          </a:prstGeom>
          <a:noFill/>
          <a:ln>
            <a:noFill/>
          </a:ln>
        </p:spPr>
        <p:txBody>
          <a:bodyPr anchorCtr="0" anchor="t" bIns="34275" lIns="68575" spcFirstLastPara="1" rIns="68575" wrap="square" tIns="34275">
            <a:normAutofit fontScale="70000" lnSpcReduction="20000"/>
          </a:bodyPr>
          <a:lstStyle/>
          <a:p>
            <a:pPr indent="-361950" lvl="0" marL="457200" rtl="0" algn="l">
              <a:lnSpc>
                <a:spcPct val="90000"/>
              </a:lnSpc>
              <a:spcBef>
                <a:spcPts val="800"/>
              </a:spcBef>
              <a:spcAft>
                <a:spcPts val="0"/>
              </a:spcAft>
              <a:buSzPct val="142857"/>
              <a:buFont typeface="Arial"/>
              <a:buChar char="•"/>
            </a:pPr>
            <a:r>
              <a:rPr b="1" lang="es-ES"/>
              <a:t>GitHub Guides - Using Pull Requests:</a:t>
            </a:r>
            <a:r>
              <a:rPr lang="es-ES"/>
              <a:t> Una guía oficial de GitHub que te muestra cómo crear y utilizar Pull Requests. </a:t>
            </a:r>
            <a:r>
              <a:rPr lang="es-ES" u="sng">
                <a:solidFill>
                  <a:schemeClr val="hlink"/>
                </a:solidFill>
                <a:hlinkClick r:id="rId3"/>
              </a:rPr>
              <a:t>GitHub Guides - Using Pull Requests</a:t>
            </a:r>
            <a:endParaRPr/>
          </a:p>
          <a:p>
            <a:pPr indent="-361950" lvl="0" marL="457200" rtl="0" algn="l">
              <a:lnSpc>
                <a:spcPct val="90000"/>
              </a:lnSpc>
              <a:spcBef>
                <a:spcPts val="800"/>
              </a:spcBef>
              <a:spcAft>
                <a:spcPts val="0"/>
              </a:spcAft>
              <a:buSzPct val="142857"/>
              <a:buFont typeface="Arial"/>
              <a:buChar char="•"/>
            </a:pPr>
            <a:r>
              <a:rPr b="1" lang="es-ES"/>
              <a:t>GitHub Learning Lab - Introduction to GitHub Pull Requests:</a:t>
            </a:r>
            <a:r>
              <a:rPr lang="es-ES"/>
              <a:t> Un tutorial interactivo en el GitHub Learning Lab que te lleva a través del proceso de creación de Pull Requests. </a:t>
            </a:r>
            <a:r>
              <a:rPr lang="es-ES" u="sng">
                <a:solidFill>
                  <a:schemeClr val="hlink"/>
                </a:solidFill>
                <a:hlinkClick r:id="rId4"/>
              </a:rPr>
              <a:t>GitHub Learning Lab - Introduction to GitHub Pull Requests</a:t>
            </a:r>
            <a:endParaRPr/>
          </a:p>
          <a:p>
            <a:pPr indent="-361950" lvl="0" marL="457200" rtl="0" algn="l">
              <a:lnSpc>
                <a:spcPct val="90000"/>
              </a:lnSpc>
              <a:spcBef>
                <a:spcPts val="800"/>
              </a:spcBef>
              <a:spcAft>
                <a:spcPts val="0"/>
              </a:spcAft>
              <a:buSzPct val="142857"/>
              <a:buFont typeface="Arial"/>
              <a:buChar char="•"/>
            </a:pPr>
            <a:r>
              <a:rPr b="1" lang="es-ES"/>
              <a:t>GitHub Docs - Creating a Pull Request:</a:t>
            </a:r>
            <a:r>
              <a:rPr lang="es-ES"/>
              <a:t> La documentación oficial de GitHub que detalla cómo crear un Pull Request. </a:t>
            </a:r>
            <a:r>
              <a:rPr lang="es-ES" u="sng">
                <a:solidFill>
                  <a:schemeClr val="hlink"/>
                </a:solidFill>
                <a:hlinkClick r:id="rId5"/>
              </a:rPr>
              <a:t>GitHub Docs - Creating a Pull Request</a:t>
            </a:r>
            <a:endParaRPr/>
          </a:p>
          <a:p>
            <a:pPr indent="-361950" lvl="0" marL="457200" rtl="0" algn="l">
              <a:lnSpc>
                <a:spcPct val="90000"/>
              </a:lnSpc>
              <a:spcBef>
                <a:spcPts val="800"/>
              </a:spcBef>
              <a:spcAft>
                <a:spcPts val="0"/>
              </a:spcAft>
              <a:buSzPct val="142857"/>
              <a:buFont typeface="Arial"/>
              <a:buChar char="•"/>
            </a:pPr>
            <a:r>
              <a:rPr b="1" lang="es-ES"/>
              <a:t>YouTube - GitHub Pull Request Tutorial:</a:t>
            </a:r>
            <a:r>
              <a:rPr lang="es-ES"/>
              <a:t> Un video tutorial en YouTube que explica cómo crear y trabajar con Pull Requests en GitHub. </a:t>
            </a:r>
            <a:r>
              <a:rPr lang="es-ES" u="sng">
                <a:solidFill>
                  <a:schemeClr val="hlink"/>
                </a:solidFill>
                <a:hlinkClick r:id="rId6"/>
              </a:rPr>
              <a:t>YouTube - GitHub Pull Request Tutorial</a:t>
            </a:r>
            <a:endParaRPr/>
          </a:p>
          <a:p>
            <a:pPr indent="-361950" lvl="0" marL="457200" rtl="0" algn="l">
              <a:lnSpc>
                <a:spcPct val="90000"/>
              </a:lnSpc>
              <a:spcBef>
                <a:spcPts val="800"/>
              </a:spcBef>
              <a:spcAft>
                <a:spcPts val="0"/>
              </a:spcAft>
              <a:buSzPct val="142857"/>
              <a:buFont typeface="Arial"/>
              <a:buChar char="•"/>
            </a:pPr>
            <a:r>
              <a:rPr b="1" lang="es-ES"/>
              <a:t>SitePoint - How to Create a Pull Request on GitHub:</a:t>
            </a:r>
            <a:r>
              <a:rPr lang="es-ES"/>
              <a:t> Un tutorial paso a paso en SitePoint que te guía a través de la creación de un Pull Request en GitHub. </a:t>
            </a:r>
            <a:r>
              <a:rPr lang="es-ES" u="sng">
                <a:solidFill>
                  <a:schemeClr val="hlink"/>
                </a:solidFill>
                <a:hlinkClick r:id="rId7"/>
              </a:rPr>
              <a:t>SitePoint - How to Create a Pull Request on GitHub</a:t>
            </a:r>
            <a:endParaRPr/>
          </a:p>
          <a:p>
            <a:pPr indent="-361950" lvl="0" marL="457200" rtl="0" algn="l">
              <a:lnSpc>
                <a:spcPct val="90000"/>
              </a:lnSpc>
              <a:spcBef>
                <a:spcPts val="800"/>
              </a:spcBef>
              <a:spcAft>
                <a:spcPts val="0"/>
              </a:spcAft>
              <a:buSzPct val="142857"/>
              <a:buFont typeface="Arial"/>
              <a:buChar char="•"/>
            </a:pPr>
            <a:r>
              <a:rPr b="1" lang="es-ES"/>
              <a:t>Atlassian - How to Create a Pull Request on GitHub:</a:t>
            </a:r>
            <a:r>
              <a:rPr lang="es-ES"/>
              <a:t> Un artículo en Atlassian que explica el proceso de creación de Pull Requests en GitHub. </a:t>
            </a:r>
            <a:r>
              <a:rPr lang="es-ES" u="sng">
                <a:solidFill>
                  <a:schemeClr val="hlink"/>
                </a:solidFill>
                <a:hlinkClick r:id="rId8"/>
              </a:rPr>
              <a:t>Atlassian - How to Create a Pull Request on GitHub</a:t>
            </a:r>
            <a:endParaRPr/>
          </a:p>
          <a:p>
            <a:pPr indent="-361950" lvl="0" marL="457200" rtl="0" algn="ctr">
              <a:lnSpc>
                <a:spcPct val="90000"/>
              </a:lnSpc>
              <a:spcBef>
                <a:spcPts val="800"/>
              </a:spcBef>
              <a:spcAft>
                <a:spcPts val="0"/>
              </a:spcAft>
              <a:buClr>
                <a:schemeClr val="dk1"/>
              </a:buClr>
              <a:buSzPct val="142857"/>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txBox="1"/>
          <p:nvPr>
            <p:ph type="ctrTitle"/>
          </p:nvPr>
        </p:nvSpPr>
        <p:spPr>
          <a:xfrm>
            <a:off x="1135685" y="1880007"/>
            <a:ext cx="6858000" cy="74515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Resolución de Conflictos</a:t>
            </a:r>
            <a:endParaRPr/>
          </a:p>
        </p:txBody>
      </p:sp>
      <p:sp>
        <p:nvSpPr>
          <p:cNvPr id="545" name="Google Shape;545;p4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ph type="ctrTitle"/>
          </p:nvPr>
        </p:nvSpPr>
        <p:spPr>
          <a:xfrm>
            <a:off x="1062533" y="219455"/>
            <a:ext cx="6858000" cy="832933"/>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¿Qué Son los Conflictos en Git y Por Qué Ocurren?</a:t>
            </a:r>
            <a:endParaRPr/>
          </a:p>
        </p:txBody>
      </p:sp>
      <p:sp>
        <p:nvSpPr>
          <p:cNvPr id="551" name="Google Shape;551;p42"/>
          <p:cNvSpPr txBox="1"/>
          <p:nvPr>
            <p:ph idx="1" type="subTitle"/>
          </p:nvPr>
        </p:nvSpPr>
        <p:spPr>
          <a:xfrm>
            <a:off x="1135685" y="143599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Un conflicto en Git ocurre cuando hay discrepancias entre las versiones de un archivo en dos ramas diferentes que intentas fusionar. Estas discrepancias pueden incluir cambios en las mismas líneas del mismo archivo en ambas ramas. Los conflictos son comunes en proyectos en los que varias personas trabajan en el mismo archivo y, a menudo, ocurren al intentar fusionar cambios en una rama con otra.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Causas de los Conflictos:</a:t>
            </a:r>
            <a:br>
              <a:rPr lang="es-ES"/>
            </a:br>
            <a:endParaRPr/>
          </a:p>
        </p:txBody>
      </p:sp>
      <p:sp>
        <p:nvSpPr>
          <p:cNvPr id="557" name="Google Shape;557;p43"/>
          <p:cNvSpPr txBox="1"/>
          <p:nvPr>
            <p:ph idx="1" type="subTitle"/>
          </p:nvPr>
        </p:nvSpPr>
        <p:spPr>
          <a:xfrm>
            <a:off x="1143000" y="2318918"/>
            <a:ext cx="6858000" cy="2443277"/>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b="1" lang="es-ES"/>
              <a:t>Modificaciones Concurrentes:</a:t>
            </a:r>
            <a:r>
              <a:rPr lang="es-ES"/>
              <a:t> Cuando dos o más personas realizan cambios en el mismo archivo y envían esas modificaciones a diferentes ramas o repositorios, se pueden crear conflictos al intentar fusionar esos cambios.</a:t>
            </a:r>
            <a:endParaRPr/>
          </a:p>
          <a:p>
            <a:pPr indent="-361950" lvl="0" marL="457200" rtl="0" algn="ctr">
              <a:lnSpc>
                <a:spcPct val="90000"/>
              </a:lnSpc>
              <a:spcBef>
                <a:spcPts val="800"/>
              </a:spcBef>
              <a:spcAft>
                <a:spcPts val="0"/>
              </a:spcAft>
              <a:buClr>
                <a:schemeClr val="dk1"/>
              </a:buClr>
              <a:buSzPct val="108108"/>
              <a:buNone/>
            </a:pPr>
            <a:r>
              <a:rPr b="1" lang="es-ES"/>
              <a:t>Cambios en las Mismas Líneas:</a:t>
            </a:r>
            <a:r>
              <a:rPr lang="es-ES"/>
              <a:t> Si dos personas modifican las mismas líneas de un archivo y esos cambios no son compatibles, Git no puede determinar automáticamente cuál es la versión correcta.</a:t>
            </a:r>
            <a:endParaRPr/>
          </a:p>
          <a:p>
            <a:pPr indent="-361950" lvl="0" marL="457200" rtl="0" algn="ctr">
              <a:lnSpc>
                <a:spcPct val="90000"/>
              </a:lnSpc>
              <a:spcBef>
                <a:spcPts val="800"/>
              </a:spcBef>
              <a:spcAft>
                <a:spcPts val="0"/>
              </a:spcAft>
              <a:buClr>
                <a:schemeClr val="dk1"/>
              </a:buClr>
              <a:buSzPct val="108108"/>
              <a:buNone/>
            </a:pPr>
            <a:r>
              <a:rPr b="1" lang="es-ES"/>
              <a:t>Eliminación y Modificación:</a:t>
            </a:r>
            <a:r>
              <a:rPr lang="es-ES"/>
              <a:t> Si una persona elimina o modifica una línea que otra persona también modifica en una rama diferente, puede causar un conflicto.</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 de Conflicto:</a:t>
            </a:r>
            <a:br>
              <a:rPr lang="es-ES"/>
            </a:br>
            <a:endParaRPr/>
          </a:p>
        </p:txBody>
      </p:sp>
      <p:sp>
        <p:nvSpPr>
          <p:cNvPr id="563" name="Google Shape;563;p4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ES"/>
              <a:t>Supongamos que estás colaborando en un proyecto con un compañero. Ambos trabajan en una rama llamada "feature" para agregar una función específica. Tú modificas el archivo app.js agregando una función, mientras que tu compañero también hace cambios en app.js. Cuando intentas fusionar la rama "feature" de tu compañero en la tuya, Git detecta que ambos modificaron las mismas líneas de app.js. Esto crea un conflicto.</a:t>
            </a:r>
            <a:endParaRPr/>
          </a:p>
          <a:p>
            <a:pPr indent="-361950" lvl="0" marL="457200" rtl="0" algn="ctr">
              <a:lnSpc>
                <a:spcPct val="90000"/>
              </a:lnSpc>
              <a:spcBef>
                <a:spcPts val="800"/>
              </a:spcBef>
              <a:spcAft>
                <a:spcPts val="0"/>
              </a:spcAft>
              <a:buClr>
                <a:schemeClr val="dk1"/>
              </a:buClr>
              <a:buSzPct val="129032"/>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Resolución de Conflictos:</a:t>
            </a:r>
            <a:br>
              <a:rPr lang="es-ES"/>
            </a:br>
            <a:endParaRPr/>
          </a:p>
        </p:txBody>
      </p:sp>
      <p:sp>
        <p:nvSpPr>
          <p:cNvPr id="569" name="Google Shape;569;p4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Resolver un conflicto implica examinar las discrepancias en el archivo, comprender las modificaciones y decidir cuál versión es la correcta o cómo combinar los cambios de manera adecuada. Esto generalmente se hace manualmente.</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Pasos para Resolver Conflictos:</a:t>
            </a:r>
            <a:endParaRPr/>
          </a:p>
        </p:txBody>
      </p:sp>
      <p:sp>
        <p:nvSpPr>
          <p:cNvPr id="575" name="Google Shape;575;p4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Identificar los Conflictos:</a:t>
            </a:r>
            <a:endParaRPr/>
          </a:p>
        </p:txBody>
      </p:sp>
      <p:sp>
        <p:nvSpPr>
          <p:cNvPr id="581" name="Google Shape;581;p4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Git te notificará en qué archivo y en qué líneas se encuentran los conflictos. Deberás abrir esos archivos en un editor de texto para resolverlos.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Editar los Archivos:</a:t>
            </a:r>
            <a:endParaRPr/>
          </a:p>
        </p:txBody>
      </p:sp>
      <p:sp>
        <p:nvSpPr>
          <p:cNvPr id="587" name="Google Shape;587;p4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Abre el archivo en conflicto y verás marcadores especiales que indican las secciones conflictivas. Deberás editar manualmente el archivo para decidir qué cambios mantener.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Elegir la Versión Correcta:</a:t>
            </a:r>
            <a:endParaRPr/>
          </a:p>
        </p:txBody>
      </p:sp>
      <p:sp>
        <p:nvSpPr>
          <p:cNvPr id="593" name="Google Shape;593;p4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Decide si deseas mantener tu versión de las modificaciones, la versión de la otra rama o una combinación de ambas.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txBox="1"/>
          <p:nvPr>
            <p:ph type="ctrTitle"/>
          </p:nvPr>
        </p:nvSpPr>
        <p:spPr>
          <a:xfrm>
            <a:off x="1085335" y="387178"/>
            <a:ext cx="6858000" cy="75424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Objetivos de la clase</a:t>
            </a:r>
            <a:endParaRPr/>
          </a:p>
        </p:txBody>
      </p:sp>
      <p:sp>
        <p:nvSpPr>
          <p:cNvPr id="260" name="Google Shape;260;p6"/>
          <p:cNvSpPr txBox="1"/>
          <p:nvPr>
            <p:ph idx="1" type="subTitle"/>
          </p:nvPr>
        </p:nvSpPr>
        <p:spPr>
          <a:xfrm>
            <a:off x="1159475" y="1548231"/>
            <a:ext cx="6858000" cy="2809585"/>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AutoNum type="arabicPeriod"/>
            </a:pPr>
            <a:r>
              <a:rPr lang="es-ES"/>
              <a:t>Comprender el proceso de fusión de ramas en Git.</a:t>
            </a:r>
            <a:endParaRPr/>
          </a:p>
          <a:p>
            <a:pPr indent="-361950" lvl="0" marL="457200" rtl="0" algn="l">
              <a:lnSpc>
                <a:spcPct val="90000"/>
              </a:lnSpc>
              <a:spcBef>
                <a:spcPts val="800"/>
              </a:spcBef>
              <a:spcAft>
                <a:spcPts val="0"/>
              </a:spcAft>
              <a:buSzPts val="1800"/>
              <a:buFont typeface="Arial"/>
              <a:buAutoNum type="arabicPeriod"/>
            </a:pPr>
            <a:r>
              <a:rPr lang="es-ES"/>
              <a:t>Aprender a utilizar Pull Requests para colaborar en repositorios remotos.</a:t>
            </a:r>
            <a:endParaRPr/>
          </a:p>
          <a:p>
            <a:pPr indent="-361950" lvl="0" marL="457200" rtl="0" algn="l">
              <a:lnSpc>
                <a:spcPct val="90000"/>
              </a:lnSpc>
              <a:spcBef>
                <a:spcPts val="800"/>
              </a:spcBef>
              <a:spcAft>
                <a:spcPts val="0"/>
              </a:spcAft>
              <a:buSzPts val="1800"/>
              <a:buFont typeface="Arial"/>
              <a:buAutoNum type="arabicPeriod"/>
            </a:pPr>
            <a:r>
              <a:rPr lang="es-ES"/>
              <a:t>Conocer cómo manejar y resolver conflictos durante el proceso de fusión.</a:t>
            </a:r>
            <a:br>
              <a:rPr lang="es-ES"/>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Guardar y Hacer Commit:</a:t>
            </a:r>
            <a:endParaRPr/>
          </a:p>
        </p:txBody>
      </p:sp>
      <p:sp>
        <p:nvSpPr>
          <p:cNvPr id="599" name="Google Shape;599;p5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Después de resolver los conflictos, guarda el archivo, agrega los cambios usando git add, y realiza un commit para finalizar la fusión.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Ejemplo práctico de un conflicto en un archivo en Git:</a:t>
            </a:r>
            <a:endParaRPr/>
          </a:p>
        </p:txBody>
      </p:sp>
      <p:sp>
        <p:nvSpPr>
          <p:cNvPr id="605" name="Google Shape;605;p5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idx="1" type="subTitle"/>
          </p:nvPr>
        </p:nvSpPr>
        <p:spPr>
          <a:xfrm>
            <a:off x="5471769" y="848563"/>
            <a:ext cx="3253435" cy="3094666"/>
          </a:xfrm>
          <a:prstGeom prst="rect">
            <a:avLst/>
          </a:prstGeom>
          <a:noFill/>
          <a:ln>
            <a:noFill/>
          </a:ln>
        </p:spPr>
        <p:txBody>
          <a:bodyPr anchorCtr="0" anchor="t" bIns="34275" lIns="68575" spcFirstLastPara="1" rIns="68575" wrap="square" tIns="34275">
            <a:normAutofit fontScale="92500"/>
          </a:bodyPr>
          <a:lstStyle/>
          <a:p>
            <a:pPr indent="-361950" lvl="0" marL="457200" rtl="0" algn="ctr">
              <a:lnSpc>
                <a:spcPct val="90000"/>
              </a:lnSpc>
              <a:spcBef>
                <a:spcPts val="800"/>
              </a:spcBef>
              <a:spcAft>
                <a:spcPts val="0"/>
              </a:spcAft>
              <a:buClr>
                <a:schemeClr val="dk1"/>
              </a:buClr>
              <a:buSzPct val="108108"/>
              <a:buNone/>
            </a:pPr>
            <a:r>
              <a:rPr lang="es-ES"/>
              <a:t>Supongamos que estás trabajando en un proyecto colaborativo con otro desarrollador. Ambos están modificando un archivo llamado index.html en diferentes ramas. La rama principal es main y el otro desarrollador trabaja en la rama feature.</a:t>
            </a:r>
            <a:endParaRPr/>
          </a:p>
          <a:p>
            <a:pPr indent="-361950" lvl="0" marL="457200" rtl="0" algn="ctr">
              <a:lnSpc>
                <a:spcPct val="90000"/>
              </a:lnSpc>
              <a:spcBef>
                <a:spcPts val="800"/>
              </a:spcBef>
              <a:spcAft>
                <a:spcPts val="0"/>
              </a:spcAft>
              <a:buClr>
                <a:schemeClr val="dk1"/>
              </a:buClr>
              <a:buSzPct val="108108"/>
              <a:buNone/>
            </a:pPr>
            <a:r>
              <a:rPr lang="es-ES"/>
              <a:t>Archivo index.html en la rama main:</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611" name="Google Shape;611;p52"/>
          <p:cNvPicPr preferRelativeResize="0"/>
          <p:nvPr/>
        </p:nvPicPr>
        <p:blipFill rotWithShape="1">
          <a:blip r:embed="rId3">
            <a:alphaModFix/>
          </a:blip>
          <a:srcRect b="0" l="0" r="0" t="0"/>
          <a:stretch/>
        </p:blipFill>
        <p:spPr>
          <a:xfrm>
            <a:off x="1028281" y="1552575"/>
            <a:ext cx="4410075" cy="20383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3"/>
          <p:cNvSpPr txBox="1"/>
          <p:nvPr>
            <p:ph type="ctrTitle"/>
          </p:nvPr>
        </p:nvSpPr>
        <p:spPr>
          <a:xfrm>
            <a:off x="234086" y="212664"/>
            <a:ext cx="8646566"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Archivo </a:t>
            </a:r>
            <a:r>
              <a:rPr lang="es-ES"/>
              <a:t>index.html</a:t>
            </a:r>
            <a:r>
              <a:rPr b="0" lang="es-ES"/>
              <a:t> en la rama </a:t>
            </a:r>
            <a:r>
              <a:rPr lang="es-ES"/>
              <a:t>feature</a:t>
            </a:r>
            <a:r>
              <a:rPr b="0" lang="es-ES"/>
              <a:t> (modificación diferente):</a:t>
            </a:r>
            <a:endParaRPr/>
          </a:p>
        </p:txBody>
      </p:sp>
      <p:sp>
        <p:nvSpPr>
          <p:cNvPr id="617" name="Google Shape;617;p5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618" name="Google Shape;618;p53"/>
          <p:cNvPicPr preferRelativeResize="0"/>
          <p:nvPr/>
        </p:nvPicPr>
        <p:blipFill rotWithShape="1">
          <a:blip r:embed="rId3">
            <a:alphaModFix/>
          </a:blip>
          <a:srcRect b="0" l="0" r="0" t="0"/>
          <a:stretch/>
        </p:blipFill>
        <p:spPr>
          <a:xfrm>
            <a:off x="1819275" y="2275942"/>
            <a:ext cx="5505450" cy="21717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4"/>
          <p:cNvSpPr txBox="1"/>
          <p:nvPr>
            <p:ph type="ctrTitle"/>
          </p:nvPr>
        </p:nvSpPr>
        <p:spPr>
          <a:xfrm>
            <a:off x="1106424" y="204825"/>
            <a:ext cx="6858000" cy="102312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sz="2000"/>
              <a:t>Ahora, intentemos fusionar los cambios de la rama </a:t>
            </a:r>
            <a:r>
              <a:rPr lang="es-ES" sz="2000"/>
              <a:t>feature</a:t>
            </a:r>
            <a:r>
              <a:rPr b="0" lang="es-ES" sz="2000"/>
              <a:t> en la rama </a:t>
            </a:r>
            <a:r>
              <a:rPr lang="es-ES" sz="2000"/>
              <a:t>main</a:t>
            </a:r>
            <a:r>
              <a:rPr b="0" lang="es-ES" sz="2000"/>
              <a:t>. Al hacerlo, Git detectará un conflicto porque ambas ramas han modificado la misma línea:</a:t>
            </a:r>
            <a:endParaRPr sz="2000"/>
          </a:p>
        </p:txBody>
      </p:sp>
      <p:sp>
        <p:nvSpPr>
          <p:cNvPr id="624" name="Google Shape;624;p5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625" name="Google Shape;625;p54"/>
          <p:cNvPicPr preferRelativeResize="0"/>
          <p:nvPr/>
        </p:nvPicPr>
        <p:blipFill rotWithShape="1">
          <a:blip r:embed="rId3">
            <a:alphaModFix/>
          </a:blip>
          <a:srcRect b="0" l="0" r="0" t="0"/>
          <a:stretch/>
        </p:blipFill>
        <p:spPr>
          <a:xfrm>
            <a:off x="1643063" y="1704975"/>
            <a:ext cx="5857875" cy="866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5"/>
          <p:cNvSpPr txBox="1"/>
          <p:nvPr>
            <p:ph type="ctrTitle"/>
          </p:nvPr>
        </p:nvSpPr>
        <p:spPr>
          <a:xfrm>
            <a:off x="446227" y="263347"/>
            <a:ext cx="8478316" cy="1103595"/>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b="0" lang="es-ES"/>
              <a:t>Al abrir el archivo </a:t>
            </a:r>
            <a:r>
              <a:rPr lang="es-ES"/>
              <a:t>index.html</a:t>
            </a:r>
            <a:r>
              <a:rPr b="0" lang="es-ES"/>
              <a:t>, verás los marcadores de conflicto:</a:t>
            </a:r>
            <a:endParaRPr/>
          </a:p>
        </p:txBody>
      </p:sp>
      <p:sp>
        <p:nvSpPr>
          <p:cNvPr id="631" name="Google Shape;631;p5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632" name="Google Shape;632;p55"/>
          <p:cNvPicPr preferRelativeResize="0"/>
          <p:nvPr/>
        </p:nvPicPr>
        <p:blipFill rotWithShape="1">
          <a:blip r:embed="rId3">
            <a:alphaModFix/>
          </a:blip>
          <a:srcRect b="0" l="0" r="0" t="0"/>
          <a:stretch/>
        </p:blipFill>
        <p:spPr>
          <a:xfrm>
            <a:off x="1643063" y="1416749"/>
            <a:ext cx="5857875" cy="3114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idx="1" type="subTitle"/>
          </p:nvPr>
        </p:nvSpPr>
        <p:spPr>
          <a:xfrm>
            <a:off x="1135684" y="1428684"/>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&lt;&lt;&lt;&lt;&lt;&lt;&lt; HEAD: Marca el inicio de las modificaciones en la rama actual (main en este caso).</a:t>
            </a:r>
            <a:endParaRPr/>
          </a:p>
          <a:p>
            <a:pPr indent="-361950" lvl="0" marL="457200" rtl="0" algn="ctr">
              <a:lnSpc>
                <a:spcPct val="90000"/>
              </a:lnSpc>
              <a:spcBef>
                <a:spcPts val="800"/>
              </a:spcBef>
              <a:spcAft>
                <a:spcPts val="0"/>
              </a:spcAft>
              <a:buClr>
                <a:schemeClr val="dk1"/>
              </a:buClr>
              <a:buSzPct val="117647"/>
              <a:buNone/>
            </a:pPr>
            <a:r>
              <a:rPr lang="es-ES"/>
              <a:t>=======: Marca el punto donde las modificaciones divergen.</a:t>
            </a:r>
            <a:endParaRPr/>
          </a:p>
          <a:p>
            <a:pPr indent="-361950" lvl="0" marL="457200" rtl="0" algn="ctr">
              <a:lnSpc>
                <a:spcPct val="90000"/>
              </a:lnSpc>
              <a:spcBef>
                <a:spcPts val="800"/>
              </a:spcBef>
              <a:spcAft>
                <a:spcPts val="0"/>
              </a:spcAft>
              <a:buClr>
                <a:schemeClr val="dk1"/>
              </a:buClr>
              <a:buSzPct val="117647"/>
              <a:buNone/>
            </a:pPr>
            <a:r>
              <a:rPr lang="es-ES"/>
              <a:t>&gt;&gt;&gt;&gt;&gt;&gt;&gt; feature: Marca el final de las modificaciones en la otra rama (feature en este caso).</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p:cNvSpPr txBox="1"/>
          <p:nvPr>
            <p:ph idx="1" type="subTitle"/>
          </p:nvPr>
        </p:nvSpPr>
        <p:spPr>
          <a:xfrm>
            <a:off x="1062533" y="463078"/>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Para resolver el conflicto, debes editar manualmente el archivo para decidir qué versión mantener o cómo combinar los cambios. Por ejemplo, podrías decidir mantener la versión de la rama feature:</a:t>
            </a:r>
            <a:endParaRPr/>
          </a:p>
        </p:txBody>
      </p:sp>
      <p:pic>
        <p:nvPicPr>
          <p:cNvPr id="643" name="Google Shape;643;p57"/>
          <p:cNvPicPr preferRelativeResize="0"/>
          <p:nvPr/>
        </p:nvPicPr>
        <p:blipFill rotWithShape="1">
          <a:blip r:embed="rId3">
            <a:alphaModFix/>
          </a:blip>
          <a:srcRect b="0" l="0" r="0" t="0"/>
          <a:stretch/>
        </p:blipFill>
        <p:spPr>
          <a:xfrm>
            <a:off x="1576388" y="1900657"/>
            <a:ext cx="5991225" cy="21907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8"/>
          <p:cNvSpPr txBox="1"/>
          <p:nvPr>
            <p:ph idx="1" type="subTitle"/>
          </p:nvPr>
        </p:nvSpPr>
        <p:spPr>
          <a:xfrm>
            <a:off x="1069848" y="1487205"/>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ES"/>
              <a:t>Después de resolver el conflicto, puedes guardar el archivo, agregar los cambios (git add) y realizar un commit para finalizar la fusión.</a:t>
            </a:r>
            <a:endParaRPr/>
          </a:p>
          <a:p>
            <a:pPr indent="-361950" lvl="0" marL="457200" rtl="0" algn="ctr">
              <a:lnSpc>
                <a:spcPct val="90000"/>
              </a:lnSpc>
              <a:spcBef>
                <a:spcPts val="800"/>
              </a:spcBef>
              <a:spcAft>
                <a:spcPts val="0"/>
              </a:spcAft>
              <a:buClr>
                <a:schemeClr val="dk1"/>
              </a:buClr>
              <a:buSzPct val="108108"/>
              <a:buNone/>
            </a:pPr>
            <a:r>
              <a:rPr lang="es-ES"/>
              <a:t>Este ejemplo ilustra cómo los conflictos pueden ocurrir cuando varias ramas modifican el mismo archivo y cómo resolverlos esencialmente implica decidir qué cambios mantener.</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9"/>
          <p:cNvSpPr txBox="1"/>
          <p:nvPr>
            <p:ph type="ctrTitle"/>
          </p:nvPr>
        </p:nvSpPr>
        <p:spPr>
          <a:xfrm>
            <a:off x="1135685" y="344338"/>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Identificar Conflictos:</a:t>
            </a:r>
            <a:br>
              <a:rPr lang="es-ES"/>
            </a:br>
            <a:endParaRPr/>
          </a:p>
        </p:txBody>
      </p:sp>
      <p:sp>
        <p:nvSpPr>
          <p:cNvPr id="654" name="Google Shape;654;p59"/>
          <p:cNvSpPr txBox="1"/>
          <p:nvPr>
            <p:ph idx="1" type="subTitle"/>
          </p:nvPr>
        </p:nvSpPr>
        <p:spPr>
          <a:xfrm>
            <a:off x="1128369" y="1772498"/>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Cuando intentas fusionar ramas con cambios conflictivos, Git te notificará que ha encontrado conflictos. Puedes identificarlos al observar el mensaje de conflicto en la terminal y al ver los marcadores de conflicto en los archivos afectados. Los marcadores de conflicto tienen el formato:</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655" name="Google Shape;655;p59"/>
          <p:cNvPicPr preferRelativeResize="0"/>
          <p:nvPr/>
        </p:nvPicPr>
        <p:blipFill rotWithShape="1">
          <a:blip r:embed="rId3">
            <a:alphaModFix/>
          </a:blip>
          <a:srcRect b="0" l="0" r="0" t="0"/>
          <a:stretch/>
        </p:blipFill>
        <p:spPr>
          <a:xfrm>
            <a:off x="2331454" y="3203182"/>
            <a:ext cx="4905375" cy="120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ctrTitle"/>
          </p:nvPr>
        </p:nvSpPr>
        <p:spPr>
          <a:xfrm>
            <a:off x="1245413" y="1484986"/>
            <a:ext cx="6858000" cy="135231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Introducción al Control de Versiones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Pasos para Resolver Conflictos:</a:t>
            </a:r>
            <a:endParaRPr/>
          </a:p>
        </p:txBody>
      </p:sp>
      <p:sp>
        <p:nvSpPr>
          <p:cNvPr id="661" name="Google Shape;661;p6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1"/>
          <p:cNvSpPr txBox="1"/>
          <p:nvPr>
            <p:ph idx="1" type="subTitle"/>
          </p:nvPr>
        </p:nvSpPr>
        <p:spPr>
          <a:xfrm>
            <a:off x="1150315" y="1133856"/>
            <a:ext cx="6858000" cy="3614045"/>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Char char="•"/>
            </a:pPr>
            <a:r>
              <a:rPr b="1" lang="es-ES"/>
              <a:t>Abrir el Archivo en Conflicto:</a:t>
            </a:r>
            <a:endParaRPr/>
          </a:p>
          <a:p>
            <a:pPr indent="-342900" lvl="1" marL="914400" rtl="0" algn="l">
              <a:lnSpc>
                <a:spcPct val="90000"/>
              </a:lnSpc>
              <a:spcBef>
                <a:spcPts val="400"/>
              </a:spcBef>
              <a:spcAft>
                <a:spcPts val="0"/>
              </a:spcAft>
              <a:buSzPts val="1500"/>
              <a:buFont typeface="Arial"/>
              <a:buChar char="•"/>
            </a:pPr>
            <a:r>
              <a:rPr lang="es-ES"/>
              <a:t>Abre el archivo en conflicto en un editor de texto.</a:t>
            </a:r>
            <a:endParaRPr/>
          </a:p>
          <a:p>
            <a:pPr indent="-361950" lvl="0" marL="457200" rtl="0" algn="l">
              <a:lnSpc>
                <a:spcPct val="90000"/>
              </a:lnSpc>
              <a:spcBef>
                <a:spcPts val="800"/>
              </a:spcBef>
              <a:spcAft>
                <a:spcPts val="0"/>
              </a:spcAft>
              <a:buSzPts val="1800"/>
              <a:buFont typeface="Arial"/>
              <a:buChar char="•"/>
            </a:pPr>
            <a:r>
              <a:rPr b="1" lang="es-ES"/>
              <a:t>Observar los Marcadores de Conflicto:</a:t>
            </a:r>
            <a:endParaRPr/>
          </a:p>
          <a:p>
            <a:pPr indent="-342900" lvl="1" marL="914400" rtl="0" algn="l">
              <a:lnSpc>
                <a:spcPct val="90000"/>
              </a:lnSpc>
              <a:spcBef>
                <a:spcPts val="400"/>
              </a:spcBef>
              <a:spcAft>
                <a:spcPts val="0"/>
              </a:spcAft>
              <a:buSzPts val="1500"/>
              <a:buFont typeface="Arial"/>
              <a:buChar char="•"/>
            </a:pPr>
            <a:r>
              <a:rPr lang="es-ES"/>
              <a:t>Busca los marcadores &lt;&lt;&lt;&lt;&lt;&lt;&lt; HEAD, =======, y &gt;&gt;&gt;&gt;&gt;&gt;&gt; nombre-de-la-rama.</a:t>
            </a:r>
            <a:endParaRPr/>
          </a:p>
          <a:p>
            <a:pPr indent="-361950" lvl="0" marL="457200" rtl="0" algn="l">
              <a:lnSpc>
                <a:spcPct val="90000"/>
              </a:lnSpc>
              <a:spcBef>
                <a:spcPts val="800"/>
              </a:spcBef>
              <a:spcAft>
                <a:spcPts val="0"/>
              </a:spcAft>
              <a:buSzPts val="1800"/>
              <a:buFont typeface="Arial"/>
              <a:buChar char="•"/>
            </a:pPr>
            <a:r>
              <a:rPr b="1" lang="es-ES"/>
              <a:t>Decidir Qué Cambios Mantener:</a:t>
            </a:r>
            <a:endParaRPr/>
          </a:p>
          <a:p>
            <a:pPr indent="-342900" lvl="1" marL="914400" rtl="0" algn="l">
              <a:lnSpc>
                <a:spcPct val="90000"/>
              </a:lnSpc>
              <a:spcBef>
                <a:spcPts val="400"/>
              </a:spcBef>
              <a:spcAft>
                <a:spcPts val="0"/>
              </a:spcAft>
              <a:buSzPts val="1500"/>
              <a:buFont typeface="Arial"/>
              <a:buChar char="•"/>
            </a:pPr>
            <a:r>
              <a:rPr lang="es-ES"/>
              <a:t>Decide si deseas mantener los cambios de la rama actual (HEAD) o los cambios de la otra rama. O puedes combinar ambos.</a:t>
            </a:r>
            <a:endParaRPr/>
          </a:p>
          <a:p>
            <a:pPr indent="-361950" lvl="0" marL="457200" rtl="0" algn="l">
              <a:lnSpc>
                <a:spcPct val="90000"/>
              </a:lnSpc>
              <a:spcBef>
                <a:spcPts val="800"/>
              </a:spcBef>
              <a:spcAft>
                <a:spcPts val="0"/>
              </a:spcAft>
              <a:buSzPts val="1800"/>
              <a:buFont typeface="Arial"/>
              <a:buChar char="•"/>
            </a:pPr>
            <a:r>
              <a:rPr b="1" lang="es-ES"/>
              <a:t>Editar el Archivo:</a:t>
            </a:r>
            <a:endParaRPr/>
          </a:p>
          <a:p>
            <a:pPr indent="-342900" lvl="1" marL="914400" rtl="0" algn="l">
              <a:lnSpc>
                <a:spcPct val="90000"/>
              </a:lnSpc>
              <a:spcBef>
                <a:spcPts val="400"/>
              </a:spcBef>
              <a:spcAft>
                <a:spcPts val="0"/>
              </a:spcAft>
              <a:buSzPts val="1500"/>
              <a:buFont typeface="Arial"/>
              <a:buChar char="•"/>
            </a:pPr>
            <a:r>
              <a:rPr lang="es-ES"/>
              <a:t>Edita el archivo para eliminar los marcadores de conflicto y mantener solo las partes del código que deseas.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2"/>
          <p:cNvSpPr txBox="1"/>
          <p:nvPr>
            <p:ph idx="1" type="subTitle"/>
          </p:nvPr>
        </p:nvSpPr>
        <p:spPr>
          <a:xfrm>
            <a:off x="1143000" y="1172652"/>
            <a:ext cx="6858000" cy="3092110"/>
          </a:xfrm>
          <a:prstGeom prst="rect">
            <a:avLst/>
          </a:prstGeom>
          <a:noFill/>
          <a:ln>
            <a:noFill/>
          </a:ln>
        </p:spPr>
        <p:txBody>
          <a:bodyPr anchorCtr="0" anchor="t" bIns="34275" lIns="68575" spcFirstLastPara="1" rIns="68575" wrap="square" tIns="34275">
            <a:normAutofit lnSpcReduction="10000"/>
          </a:bodyPr>
          <a:lstStyle/>
          <a:p>
            <a:pPr indent="-361950" lvl="0" marL="457200" rtl="0" algn="l">
              <a:lnSpc>
                <a:spcPct val="90000"/>
              </a:lnSpc>
              <a:spcBef>
                <a:spcPts val="800"/>
              </a:spcBef>
              <a:spcAft>
                <a:spcPts val="0"/>
              </a:spcAft>
              <a:buSzPts val="1800"/>
              <a:buFont typeface="Arial"/>
              <a:buChar char="•"/>
            </a:pPr>
            <a:r>
              <a:rPr b="1" lang="es-ES"/>
              <a:t>Guardar el Archivo:</a:t>
            </a:r>
            <a:endParaRPr/>
          </a:p>
          <a:p>
            <a:pPr indent="-342900" lvl="1" marL="914400" rtl="0" algn="l">
              <a:lnSpc>
                <a:spcPct val="90000"/>
              </a:lnSpc>
              <a:spcBef>
                <a:spcPts val="400"/>
              </a:spcBef>
              <a:spcAft>
                <a:spcPts val="0"/>
              </a:spcAft>
              <a:buSzPts val="1500"/>
              <a:buFont typeface="Arial"/>
              <a:buChar char="•"/>
            </a:pPr>
            <a:r>
              <a:rPr lang="es-ES"/>
              <a:t>Guarda el archivo después de resolver los conflictos.</a:t>
            </a:r>
            <a:endParaRPr/>
          </a:p>
          <a:p>
            <a:pPr indent="-361950" lvl="0" marL="457200" rtl="0" algn="l">
              <a:lnSpc>
                <a:spcPct val="90000"/>
              </a:lnSpc>
              <a:spcBef>
                <a:spcPts val="800"/>
              </a:spcBef>
              <a:spcAft>
                <a:spcPts val="0"/>
              </a:spcAft>
              <a:buSzPts val="1800"/>
              <a:buFont typeface="Arial"/>
              <a:buChar char="•"/>
            </a:pPr>
            <a:r>
              <a:rPr b="1" lang="es-ES"/>
              <a:t>Agregar los Cambios:</a:t>
            </a:r>
            <a:endParaRPr/>
          </a:p>
          <a:p>
            <a:pPr indent="-342900" lvl="1" marL="914400" rtl="0" algn="l">
              <a:lnSpc>
                <a:spcPct val="90000"/>
              </a:lnSpc>
              <a:spcBef>
                <a:spcPts val="400"/>
              </a:spcBef>
              <a:spcAft>
                <a:spcPts val="0"/>
              </a:spcAft>
              <a:buSzPts val="1500"/>
              <a:buFont typeface="Arial"/>
              <a:buChar char="•"/>
            </a:pPr>
            <a:r>
              <a:rPr lang="es-ES"/>
              <a:t>Agrega el archivo modificado a la zona de preparación usando git add.</a:t>
            </a:r>
            <a:endParaRPr/>
          </a:p>
          <a:p>
            <a:pPr indent="-361950" lvl="0" marL="457200" rtl="0" algn="l">
              <a:lnSpc>
                <a:spcPct val="90000"/>
              </a:lnSpc>
              <a:spcBef>
                <a:spcPts val="800"/>
              </a:spcBef>
              <a:spcAft>
                <a:spcPts val="0"/>
              </a:spcAft>
              <a:buSzPts val="1800"/>
              <a:buFont typeface="Arial"/>
              <a:buChar char="•"/>
            </a:pPr>
            <a:r>
              <a:rPr b="1" lang="es-ES"/>
              <a:t>Realizar un Commit:</a:t>
            </a:r>
            <a:endParaRPr/>
          </a:p>
          <a:p>
            <a:pPr indent="-342900" lvl="1" marL="914400" rtl="0" algn="l">
              <a:lnSpc>
                <a:spcPct val="90000"/>
              </a:lnSpc>
              <a:spcBef>
                <a:spcPts val="400"/>
              </a:spcBef>
              <a:spcAft>
                <a:spcPts val="0"/>
              </a:spcAft>
              <a:buSzPts val="1500"/>
              <a:buFont typeface="Arial"/>
              <a:buChar char="•"/>
            </a:pPr>
            <a:r>
              <a:rPr lang="es-ES"/>
              <a:t>Realiza un commit para completar la fusión. No es necesario proporcionar un mensaje largo, ya que el mensaje de commit ya debería indicar que estás resolviendo un conflicto.</a:t>
            </a:r>
            <a:endParaRPr/>
          </a:p>
          <a:p>
            <a:pPr indent="-361950" lvl="0" marL="457200" rtl="0" algn="l">
              <a:lnSpc>
                <a:spcPct val="90000"/>
              </a:lnSpc>
              <a:spcBef>
                <a:spcPts val="800"/>
              </a:spcBef>
              <a:spcAft>
                <a:spcPts val="0"/>
              </a:spcAft>
              <a:buSzPts val="1800"/>
              <a:buFont typeface="Arial"/>
              <a:buChar char="•"/>
            </a:pPr>
            <a:r>
              <a:rPr b="1" lang="es-ES"/>
              <a:t>Completar la Fusión:</a:t>
            </a:r>
            <a:endParaRPr/>
          </a:p>
          <a:p>
            <a:pPr indent="-342900" lvl="1" marL="914400" rtl="0" algn="l">
              <a:lnSpc>
                <a:spcPct val="90000"/>
              </a:lnSpc>
              <a:spcBef>
                <a:spcPts val="400"/>
              </a:spcBef>
              <a:spcAft>
                <a:spcPts val="0"/>
              </a:spcAft>
              <a:buSzPts val="1500"/>
              <a:buFont typeface="Arial"/>
              <a:buChar char="•"/>
            </a:pPr>
            <a:r>
              <a:rPr lang="es-ES"/>
              <a:t>Después de resolver todos los conflictos en todos los archivos, realiza la fusión con git merge --continue.</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3"/>
          <p:cNvSpPr txBox="1"/>
          <p:nvPr>
            <p:ph type="ctrTitle"/>
          </p:nvPr>
        </p:nvSpPr>
        <p:spPr>
          <a:xfrm>
            <a:off x="1135685" y="556479"/>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 de Resolución Manual de Conflictos:</a:t>
            </a:r>
            <a:br>
              <a:rPr lang="es-ES"/>
            </a:br>
            <a:endParaRPr/>
          </a:p>
        </p:txBody>
      </p:sp>
      <p:sp>
        <p:nvSpPr>
          <p:cNvPr id="677" name="Google Shape;677;p63"/>
          <p:cNvSpPr txBox="1"/>
          <p:nvPr>
            <p:ph idx="1" type="subTitle"/>
          </p:nvPr>
        </p:nvSpPr>
        <p:spPr>
          <a:xfrm>
            <a:off x="1143000" y="195537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Supongamos que tienes un conflicto en el archivo app.js entre la rama main y la rama feature:</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678" name="Google Shape;678;p63"/>
          <p:cNvPicPr preferRelativeResize="0"/>
          <p:nvPr/>
        </p:nvPicPr>
        <p:blipFill rotWithShape="1">
          <a:blip r:embed="rId3">
            <a:alphaModFix/>
          </a:blip>
          <a:srcRect b="0" l="0" r="0" t="0"/>
          <a:stretch/>
        </p:blipFill>
        <p:spPr>
          <a:xfrm>
            <a:off x="2132952" y="2826639"/>
            <a:ext cx="5229225" cy="13144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4"/>
          <p:cNvSpPr txBox="1"/>
          <p:nvPr>
            <p:ph idx="1" type="subTitle"/>
          </p:nvPr>
        </p:nvSpPr>
        <p:spPr>
          <a:xfrm>
            <a:off x="1121054" y="8727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Para resolver este conflicto, puedes editar el archivo para que quede como desees:</a:t>
            </a:r>
            <a:endParaRPr/>
          </a:p>
        </p:txBody>
      </p:sp>
      <p:pic>
        <p:nvPicPr>
          <p:cNvPr id="684" name="Google Shape;684;p64"/>
          <p:cNvPicPr preferRelativeResize="0"/>
          <p:nvPr/>
        </p:nvPicPr>
        <p:blipFill rotWithShape="1">
          <a:blip r:embed="rId3">
            <a:alphaModFix/>
          </a:blip>
          <a:srcRect b="0" l="0" r="0" t="0"/>
          <a:stretch/>
        </p:blipFill>
        <p:spPr>
          <a:xfrm>
            <a:off x="1481138" y="1814513"/>
            <a:ext cx="6181725" cy="1514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Mejores Prácticas para Resolver Conflictos:</a:t>
            </a:r>
            <a:endParaRPr/>
          </a:p>
        </p:txBody>
      </p:sp>
      <p:sp>
        <p:nvSpPr>
          <p:cNvPr id="690" name="Google Shape;690;p6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6"/>
          <p:cNvSpPr txBox="1"/>
          <p:nvPr>
            <p:ph idx="1" type="subTitle"/>
          </p:nvPr>
        </p:nvSpPr>
        <p:spPr>
          <a:xfrm>
            <a:off x="1143000" y="1528877"/>
            <a:ext cx="6858000" cy="2414352"/>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Comprende los Cambios:</a:t>
            </a:r>
            <a:endParaRPr/>
          </a:p>
          <a:p>
            <a:pPr indent="-342900" lvl="1" marL="914400" rtl="0" algn="ctr">
              <a:lnSpc>
                <a:spcPct val="90000"/>
              </a:lnSpc>
              <a:spcBef>
                <a:spcPts val="400"/>
              </a:spcBef>
              <a:spcAft>
                <a:spcPts val="0"/>
              </a:spcAft>
              <a:buSzPts val="1500"/>
              <a:buNone/>
            </a:pPr>
            <a:r>
              <a:rPr lang="es-ES"/>
              <a:t>Antes de comenzar a resolver un conflicto, asegúrate de comprender los cambios realizados en ambas ramas. Esto te ayudará a tomar decisiones informadas.</a:t>
            </a:r>
            <a:endParaRPr/>
          </a:p>
          <a:p>
            <a:pPr indent="-361950" lvl="0" marL="457200" rtl="0" algn="ctr">
              <a:lnSpc>
                <a:spcPct val="90000"/>
              </a:lnSpc>
              <a:spcBef>
                <a:spcPts val="800"/>
              </a:spcBef>
              <a:spcAft>
                <a:spcPts val="0"/>
              </a:spcAft>
              <a:buClr>
                <a:schemeClr val="dk1"/>
              </a:buClr>
              <a:buSzPts val="1800"/>
              <a:buNone/>
            </a:pPr>
            <a:r>
              <a:rPr b="1" lang="es-ES"/>
              <a:t>Resuelve en Pequeños Pasos:</a:t>
            </a:r>
            <a:endParaRPr/>
          </a:p>
          <a:p>
            <a:pPr indent="-342900" lvl="1" marL="914400" rtl="0" algn="ctr">
              <a:lnSpc>
                <a:spcPct val="90000"/>
              </a:lnSpc>
              <a:spcBef>
                <a:spcPts val="400"/>
              </a:spcBef>
              <a:spcAft>
                <a:spcPts val="0"/>
              </a:spcAft>
              <a:buSzPts val="1500"/>
              <a:buNone/>
            </a:pPr>
            <a:r>
              <a:rPr lang="es-ES"/>
              <a:t>Si hay muchos conflictos, resuélvelos uno a uno en lugar de intentar abordar todos al mismo tiempo. Resolver en pequeños pasos facilita el seguimiento y evita confusiones.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7"/>
          <p:cNvSpPr txBox="1"/>
          <p:nvPr>
            <p:ph idx="1" type="subTitle"/>
          </p:nvPr>
        </p:nvSpPr>
        <p:spPr>
          <a:xfrm>
            <a:off x="1143000" y="1550822"/>
            <a:ext cx="6858000" cy="239240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Utiliza un Editor de Texto Adecuado:</a:t>
            </a:r>
            <a:endParaRPr/>
          </a:p>
          <a:p>
            <a:pPr indent="-342900" lvl="1" marL="914400" rtl="0" algn="ctr">
              <a:lnSpc>
                <a:spcPct val="90000"/>
              </a:lnSpc>
              <a:spcBef>
                <a:spcPts val="400"/>
              </a:spcBef>
              <a:spcAft>
                <a:spcPts val="0"/>
              </a:spcAft>
              <a:buSzPts val="1500"/>
              <a:buNone/>
            </a:pPr>
            <a:r>
              <a:rPr lang="es-ES"/>
              <a:t>Utiliza un editor de texto adecuado que te muestre claramente los marcadores de conflicto y resalte las diferencias. Muchos editores de código tienen extensiones diseñadas para resolver conflictos.</a:t>
            </a:r>
            <a:endParaRPr/>
          </a:p>
          <a:p>
            <a:pPr indent="-361950" lvl="0" marL="457200" rtl="0" algn="ctr">
              <a:lnSpc>
                <a:spcPct val="90000"/>
              </a:lnSpc>
              <a:spcBef>
                <a:spcPts val="800"/>
              </a:spcBef>
              <a:spcAft>
                <a:spcPts val="0"/>
              </a:spcAft>
              <a:buClr>
                <a:schemeClr val="dk1"/>
              </a:buClr>
              <a:buSzPts val="1800"/>
              <a:buNone/>
            </a:pPr>
            <a:r>
              <a:rPr b="1" lang="es-ES"/>
              <a:t>Mantén la Historia del Código:</a:t>
            </a:r>
            <a:endParaRPr/>
          </a:p>
          <a:p>
            <a:pPr indent="-342900" lvl="1" marL="914400" rtl="0" algn="ctr">
              <a:lnSpc>
                <a:spcPct val="90000"/>
              </a:lnSpc>
              <a:spcBef>
                <a:spcPts val="400"/>
              </a:spcBef>
              <a:spcAft>
                <a:spcPts val="0"/>
              </a:spcAft>
              <a:buSzPts val="1500"/>
              <a:buNone/>
            </a:pPr>
            <a:r>
              <a:rPr lang="es-ES"/>
              <a:t>A medida que resuelvas conflictos, mantén un registro de los cambios que estás haciendo. Esto es especialmente útil si necesitas volver a revisar tus decisiones.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8"/>
          <p:cNvSpPr txBox="1"/>
          <p:nvPr>
            <p:ph idx="1" type="subTitle"/>
          </p:nvPr>
        </p:nvSpPr>
        <p:spPr>
          <a:xfrm>
            <a:off x="1143000" y="1550822"/>
            <a:ext cx="6858000" cy="239240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Comunicación con el Equipo:</a:t>
            </a:r>
            <a:endParaRPr/>
          </a:p>
          <a:p>
            <a:pPr indent="-342900" lvl="1" marL="914400" rtl="0" algn="ctr">
              <a:lnSpc>
                <a:spcPct val="90000"/>
              </a:lnSpc>
              <a:spcBef>
                <a:spcPts val="400"/>
              </a:spcBef>
              <a:spcAft>
                <a:spcPts val="0"/>
              </a:spcAft>
              <a:buSzPts val="1500"/>
              <a:buNone/>
            </a:pPr>
            <a:r>
              <a:rPr lang="es-ES"/>
              <a:t>Si estás trabajando en un equipo, comunica tus intenciones y decisiones al equipo para asegurarte de que todos estén en la misma página.</a:t>
            </a:r>
            <a:endParaRPr/>
          </a:p>
          <a:p>
            <a:pPr indent="-361950" lvl="0" marL="457200" rtl="0" algn="ctr">
              <a:lnSpc>
                <a:spcPct val="90000"/>
              </a:lnSpc>
              <a:spcBef>
                <a:spcPts val="800"/>
              </a:spcBef>
              <a:spcAft>
                <a:spcPts val="0"/>
              </a:spcAft>
              <a:buClr>
                <a:schemeClr val="dk1"/>
              </a:buClr>
              <a:buSzPts val="1800"/>
              <a:buNone/>
            </a:pPr>
            <a:r>
              <a:rPr b="1" lang="es-ES"/>
              <a:t>Realiza Pruebas:</a:t>
            </a:r>
            <a:endParaRPr/>
          </a:p>
          <a:p>
            <a:pPr indent="-342900" lvl="1" marL="914400" rtl="0" algn="ctr">
              <a:lnSpc>
                <a:spcPct val="90000"/>
              </a:lnSpc>
              <a:spcBef>
                <a:spcPts val="400"/>
              </a:spcBef>
              <a:spcAft>
                <a:spcPts val="0"/>
              </a:spcAft>
              <a:buSzPts val="1500"/>
              <a:buNone/>
            </a:pPr>
            <a:r>
              <a:rPr lang="es-ES"/>
              <a:t>Después de resolver los conflictos, asegúrate de que el código funcione correctamente realizando pruebas exhaustivas.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9"/>
          <p:cNvSpPr txBox="1"/>
          <p:nvPr>
            <p:ph idx="1" type="subTitle"/>
          </p:nvPr>
        </p:nvSpPr>
        <p:spPr>
          <a:xfrm>
            <a:off x="1143000" y="1550822"/>
            <a:ext cx="6858000" cy="239240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Documenta Cambios Importantes:</a:t>
            </a:r>
            <a:endParaRPr/>
          </a:p>
          <a:p>
            <a:pPr indent="-342900" lvl="1" marL="914400" rtl="0" algn="ctr">
              <a:lnSpc>
                <a:spcPct val="90000"/>
              </a:lnSpc>
              <a:spcBef>
                <a:spcPts val="400"/>
              </a:spcBef>
              <a:spcAft>
                <a:spcPts val="0"/>
              </a:spcAft>
              <a:buSzPts val="1500"/>
              <a:buNone/>
            </a:pPr>
            <a:r>
              <a:rPr lang="es-ES"/>
              <a:t>Si realizas cambios importantes durante la resolución de conflictos, asegúrate de documentarlos adecuadamente en el mensaje de commit.</a:t>
            </a:r>
            <a:endParaRPr/>
          </a:p>
          <a:p>
            <a:pPr indent="-361950" lvl="0" marL="457200" rtl="0" algn="ctr">
              <a:lnSpc>
                <a:spcPct val="90000"/>
              </a:lnSpc>
              <a:spcBef>
                <a:spcPts val="800"/>
              </a:spcBef>
              <a:spcAft>
                <a:spcPts val="0"/>
              </a:spcAft>
              <a:buClr>
                <a:schemeClr val="dk1"/>
              </a:buClr>
              <a:buSzPts val="1800"/>
              <a:buNone/>
            </a:pPr>
            <a:r>
              <a:rPr b="1" lang="es-ES"/>
              <a:t>Evita Realizar Cambios Adicionales:</a:t>
            </a:r>
            <a:endParaRPr/>
          </a:p>
          <a:p>
            <a:pPr indent="-342900" lvl="1" marL="914400" rtl="0" algn="ctr">
              <a:lnSpc>
                <a:spcPct val="90000"/>
              </a:lnSpc>
              <a:spcBef>
                <a:spcPts val="400"/>
              </a:spcBef>
              <a:spcAft>
                <a:spcPts val="0"/>
              </a:spcAft>
              <a:buSzPts val="1500"/>
              <a:buNone/>
            </a:pPr>
            <a:r>
              <a:rPr lang="es-ES"/>
              <a:t>Durante la resolución de conflictos, enfócate solo en resolver los conflictos actuales y evita realizar cambios adicionales en el código. Esto reduce la posibilidad de introducir nuevos conflictos.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e1b19b65d4_0_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Conceptos de Branching en Git</a:t>
            </a:r>
            <a:endParaRPr/>
          </a:p>
        </p:txBody>
      </p:sp>
      <p:sp>
        <p:nvSpPr>
          <p:cNvPr id="271" name="Google Shape;271;g2e1b19b65d4_0_0"/>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fontScale="92500" lnSpcReduction="20000"/>
          </a:bodyPr>
          <a:lstStyle/>
          <a:p>
            <a:pPr indent="0" lvl="0" marL="0" rtl="0" algn="ctr">
              <a:spcBef>
                <a:spcPts val="800"/>
              </a:spcBef>
              <a:spcAft>
                <a:spcPts val="0"/>
              </a:spcAft>
              <a:buNone/>
            </a:pPr>
            <a:r>
              <a:rPr lang="es-ES"/>
              <a:t>El branching en Git es una característica poderosa que permite a los desarrolladores trabajar en múltiples características, arreglos o experimentos de manera independiente y paralela dentro del mismo repositorio. Este enfoque facilita la organización del trabajo y ayuda a mantener el código base principal estable mientras se desarrollan nuevas características o se resuelven problemas.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0"/>
          <p:cNvSpPr txBox="1"/>
          <p:nvPr>
            <p:ph idx="1" type="subTitle"/>
          </p:nvPr>
        </p:nvSpPr>
        <p:spPr>
          <a:xfrm>
            <a:off x="1077163" y="1484985"/>
            <a:ext cx="6858000" cy="2004701"/>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b="1" lang="es-ES"/>
              <a:t>Considera la Limpieza del Código:</a:t>
            </a:r>
            <a:endParaRPr/>
          </a:p>
          <a:p>
            <a:pPr indent="-342900" lvl="1" marL="914400" rtl="0" algn="ctr">
              <a:lnSpc>
                <a:spcPct val="90000"/>
              </a:lnSpc>
              <a:spcBef>
                <a:spcPts val="400"/>
              </a:spcBef>
              <a:spcAft>
                <a:spcPts val="0"/>
              </a:spcAft>
              <a:buSzPct val="108108"/>
              <a:buNone/>
            </a:pPr>
            <a:r>
              <a:rPr lang="es-ES"/>
              <a:t>Aprovecha la oportunidad para mejorar la calidad del código mientras resuelves conflictos. Si ves partes del código que se pueden mejorar, hazlo.</a:t>
            </a:r>
            <a:endParaRPr/>
          </a:p>
          <a:p>
            <a:pPr indent="-361950" lvl="0" marL="457200" rtl="0" algn="ctr">
              <a:lnSpc>
                <a:spcPct val="90000"/>
              </a:lnSpc>
              <a:spcBef>
                <a:spcPts val="800"/>
              </a:spcBef>
              <a:spcAft>
                <a:spcPts val="0"/>
              </a:spcAft>
              <a:buClr>
                <a:schemeClr val="dk1"/>
              </a:buClr>
              <a:buSzPct val="108108"/>
              <a:buNone/>
            </a:pPr>
            <a:r>
              <a:rPr b="1" lang="es-ES"/>
              <a:t>Mantén la Calma:</a:t>
            </a:r>
            <a:endParaRPr/>
          </a:p>
          <a:p>
            <a:pPr indent="-361950" lvl="0" marL="457200" rtl="0" algn="ctr">
              <a:lnSpc>
                <a:spcPct val="90000"/>
              </a:lnSpc>
              <a:spcBef>
                <a:spcPts val="800"/>
              </a:spcBef>
              <a:spcAft>
                <a:spcPts val="0"/>
              </a:spcAft>
              <a:buClr>
                <a:schemeClr val="dk1"/>
              </a:buClr>
              <a:buSzPct val="108108"/>
              <a:buNone/>
            </a:pPr>
            <a:r>
              <a:rPr lang="es-ES"/>
              <a:t>La resolución de conflictos puede ser desafiante, pero mantener la calma y abordarlos de manera estructurada te ayudará a superarlos de manera efectiva.</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Ejercicio Práctico: Resolución de Conflictos </a:t>
            </a:r>
            <a:endParaRPr/>
          </a:p>
        </p:txBody>
      </p:sp>
      <p:sp>
        <p:nvSpPr>
          <p:cNvPr id="721" name="Google Shape;721;p7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2"/>
          <p:cNvSpPr txBox="1"/>
          <p:nvPr>
            <p:ph idx="1" type="subTitle"/>
          </p:nvPr>
        </p:nvSpPr>
        <p:spPr>
          <a:xfrm>
            <a:off x="438911" y="504750"/>
            <a:ext cx="8588045" cy="4323282"/>
          </a:xfrm>
          <a:prstGeom prst="rect">
            <a:avLst/>
          </a:prstGeom>
          <a:noFill/>
          <a:ln>
            <a:noFill/>
          </a:ln>
        </p:spPr>
        <p:txBody>
          <a:bodyPr anchorCtr="0" anchor="t" bIns="34275" lIns="68575" spcFirstLastPara="1" rIns="68575" wrap="square" tIns="34275">
            <a:normAutofit fontScale="62500" lnSpcReduction="20000"/>
          </a:bodyPr>
          <a:lstStyle/>
          <a:p>
            <a:pPr indent="-361950" lvl="0" marL="457200" rtl="0" algn="ctr">
              <a:lnSpc>
                <a:spcPct val="90000"/>
              </a:lnSpc>
              <a:spcBef>
                <a:spcPts val="800"/>
              </a:spcBef>
              <a:spcAft>
                <a:spcPts val="0"/>
              </a:spcAft>
              <a:buClr>
                <a:schemeClr val="dk1"/>
              </a:buClr>
              <a:buSzPct val="159999"/>
              <a:buNone/>
            </a:pPr>
            <a:r>
              <a:rPr b="1" lang="es-ES"/>
              <a:t>Pasos:</a:t>
            </a:r>
            <a:endParaRPr/>
          </a:p>
          <a:p>
            <a:pPr indent="0" lvl="0" marL="95250" rtl="0" algn="l">
              <a:lnSpc>
                <a:spcPct val="90000"/>
              </a:lnSpc>
              <a:spcBef>
                <a:spcPts val="800"/>
              </a:spcBef>
              <a:spcAft>
                <a:spcPts val="0"/>
              </a:spcAft>
              <a:buSzPct val="159999"/>
              <a:buNone/>
            </a:pPr>
            <a:r>
              <a:rPr b="1" lang="es-ES"/>
              <a:t>Clonar el Repositorio:</a:t>
            </a:r>
            <a:endParaRPr/>
          </a:p>
          <a:p>
            <a:pPr indent="0" lvl="1" marL="571500" rtl="0" algn="l">
              <a:lnSpc>
                <a:spcPct val="90000"/>
              </a:lnSpc>
              <a:spcBef>
                <a:spcPts val="400"/>
              </a:spcBef>
              <a:spcAft>
                <a:spcPts val="0"/>
              </a:spcAft>
              <a:buSzPct val="160000"/>
              <a:buNone/>
            </a:pPr>
            <a:r>
              <a:rPr lang="es-ES"/>
              <a:t>Los estudiantes deben clonar el repositorio proporcionado en su máquina local utilizando git clone.</a:t>
            </a:r>
            <a:endParaRPr/>
          </a:p>
          <a:p>
            <a:pPr indent="0" lvl="0" marL="95250" rtl="0" algn="l">
              <a:lnSpc>
                <a:spcPct val="90000"/>
              </a:lnSpc>
              <a:spcBef>
                <a:spcPts val="800"/>
              </a:spcBef>
              <a:spcAft>
                <a:spcPts val="0"/>
              </a:spcAft>
              <a:buSzPct val="159999"/>
              <a:buNone/>
            </a:pPr>
            <a:r>
              <a:rPr b="1" lang="es-ES"/>
              <a:t>Cambiar de Rama:</a:t>
            </a:r>
            <a:endParaRPr/>
          </a:p>
          <a:p>
            <a:pPr indent="0" lvl="1" marL="571500" rtl="0" algn="l">
              <a:lnSpc>
                <a:spcPct val="90000"/>
              </a:lnSpc>
              <a:spcBef>
                <a:spcPts val="400"/>
              </a:spcBef>
              <a:spcAft>
                <a:spcPts val="0"/>
              </a:spcAft>
              <a:buSzPct val="160000"/>
              <a:buNone/>
            </a:pPr>
            <a:r>
              <a:rPr lang="es-ES"/>
              <a:t>Asegúrate de estar en la rama en conflicto. Puedes verificarlo usando git branch.</a:t>
            </a:r>
            <a:endParaRPr/>
          </a:p>
          <a:p>
            <a:pPr indent="0" lvl="0" marL="95250" rtl="0" algn="l">
              <a:lnSpc>
                <a:spcPct val="90000"/>
              </a:lnSpc>
              <a:spcBef>
                <a:spcPts val="800"/>
              </a:spcBef>
              <a:spcAft>
                <a:spcPts val="0"/>
              </a:spcAft>
              <a:buSzPct val="159999"/>
              <a:buNone/>
            </a:pPr>
            <a:r>
              <a:rPr b="1" lang="es-ES"/>
              <a:t>Identificar el Conflicto:</a:t>
            </a:r>
            <a:endParaRPr/>
          </a:p>
          <a:p>
            <a:pPr indent="0" lvl="1" marL="571500" rtl="0" algn="l">
              <a:lnSpc>
                <a:spcPct val="90000"/>
              </a:lnSpc>
              <a:spcBef>
                <a:spcPts val="400"/>
              </a:spcBef>
              <a:spcAft>
                <a:spcPts val="0"/>
              </a:spcAft>
              <a:buSzPct val="160000"/>
              <a:buNone/>
            </a:pPr>
            <a:r>
              <a:rPr lang="es-ES"/>
              <a:t>Pídeles a los estudiantes que identifiquen el archivo en conflicto. Pueden hacerlo usando git status o al ver los marcadores de conflicto en el archivo.</a:t>
            </a:r>
            <a:endParaRPr/>
          </a:p>
          <a:p>
            <a:pPr indent="0" lvl="0" marL="95250" rtl="0" algn="l">
              <a:lnSpc>
                <a:spcPct val="90000"/>
              </a:lnSpc>
              <a:spcBef>
                <a:spcPts val="800"/>
              </a:spcBef>
              <a:spcAft>
                <a:spcPts val="0"/>
              </a:spcAft>
              <a:buSzPct val="159999"/>
              <a:buNone/>
            </a:pPr>
            <a:r>
              <a:rPr b="1" lang="es-ES"/>
              <a:t>Abrir el Archivo en Conflicto:</a:t>
            </a:r>
            <a:endParaRPr/>
          </a:p>
          <a:p>
            <a:pPr indent="0" lvl="1" marL="571500" rtl="0" algn="l">
              <a:lnSpc>
                <a:spcPct val="90000"/>
              </a:lnSpc>
              <a:spcBef>
                <a:spcPts val="400"/>
              </a:spcBef>
              <a:spcAft>
                <a:spcPts val="0"/>
              </a:spcAft>
              <a:buSzPct val="160000"/>
              <a:buNone/>
            </a:pPr>
            <a:r>
              <a:rPr lang="es-ES"/>
              <a:t>Pídeles que abran el archivo en conflicto en un editor de texto.</a:t>
            </a:r>
            <a:endParaRPr/>
          </a:p>
          <a:p>
            <a:pPr indent="0" lvl="0" marL="95250" rtl="0" algn="l">
              <a:lnSpc>
                <a:spcPct val="90000"/>
              </a:lnSpc>
              <a:spcBef>
                <a:spcPts val="800"/>
              </a:spcBef>
              <a:spcAft>
                <a:spcPts val="0"/>
              </a:spcAft>
              <a:buSzPct val="159999"/>
              <a:buNone/>
            </a:pPr>
            <a:r>
              <a:rPr b="1" lang="es-ES"/>
              <a:t>Resolver el Conflicto:</a:t>
            </a:r>
            <a:endParaRPr/>
          </a:p>
          <a:p>
            <a:pPr indent="0" lvl="1" marL="571500" rtl="0" algn="l">
              <a:lnSpc>
                <a:spcPct val="90000"/>
              </a:lnSpc>
              <a:spcBef>
                <a:spcPts val="400"/>
              </a:spcBef>
              <a:spcAft>
                <a:spcPts val="0"/>
              </a:spcAft>
              <a:buSzPct val="160000"/>
              <a:buNone/>
            </a:pPr>
            <a:r>
              <a:rPr lang="es-ES"/>
              <a:t>Explícales que deben revisar los marcadores de conflicto y decidir qué cambios mantener.</a:t>
            </a:r>
            <a:endParaRPr/>
          </a:p>
          <a:p>
            <a:pPr indent="0" lvl="1" marL="571500" rtl="0" algn="l">
              <a:lnSpc>
                <a:spcPct val="90000"/>
              </a:lnSpc>
              <a:spcBef>
                <a:spcPts val="400"/>
              </a:spcBef>
              <a:spcAft>
                <a:spcPts val="0"/>
              </a:spcAft>
              <a:buSzPct val="160000"/>
              <a:buNone/>
            </a:pPr>
            <a:r>
              <a:rPr lang="es-ES"/>
              <a:t>Guíalos a editar el archivo para eliminar los marcadores de conflicto y mantener solo los cambios deseados.</a:t>
            </a:r>
            <a:endParaRPr/>
          </a:p>
          <a:p>
            <a:pPr indent="0" lvl="0" marL="95250" rtl="0" algn="l">
              <a:lnSpc>
                <a:spcPct val="90000"/>
              </a:lnSpc>
              <a:spcBef>
                <a:spcPts val="800"/>
              </a:spcBef>
              <a:spcAft>
                <a:spcPts val="0"/>
              </a:spcAft>
              <a:buSzPct val="159999"/>
              <a:buNone/>
            </a:pPr>
            <a:r>
              <a:rPr b="1" lang="es-ES"/>
              <a:t>Agregar los Cambios:</a:t>
            </a:r>
            <a:endParaRPr/>
          </a:p>
          <a:p>
            <a:pPr indent="0" lvl="1" marL="571500" rtl="0" algn="l">
              <a:lnSpc>
                <a:spcPct val="90000"/>
              </a:lnSpc>
              <a:spcBef>
                <a:spcPts val="400"/>
              </a:spcBef>
              <a:spcAft>
                <a:spcPts val="0"/>
              </a:spcAft>
              <a:buSzPct val="160000"/>
              <a:buNone/>
            </a:pPr>
            <a:r>
              <a:rPr lang="es-ES"/>
              <a:t>Después de resolver el conflicto, pídeles que agreguen el archivo modificado a la zona de preparación usando git add.</a:t>
            </a:r>
            <a:endParaRPr/>
          </a:p>
          <a:p>
            <a:pPr indent="0" lvl="0" marL="95250" rtl="0" algn="l">
              <a:lnSpc>
                <a:spcPct val="90000"/>
              </a:lnSpc>
              <a:spcBef>
                <a:spcPts val="800"/>
              </a:spcBef>
              <a:spcAft>
                <a:spcPts val="0"/>
              </a:spcAft>
              <a:buSzPct val="159999"/>
              <a:buNone/>
            </a:pPr>
            <a:r>
              <a:rPr b="1" lang="es-ES"/>
              <a:t>Realizar un Commit:</a:t>
            </a:r>
            <a:endParaRPr/>
          </a:p>
          <a:p>
            <a:pPr indent="0" lvl="1" marL="571500" rtl="0" algn="l">
              <a:lnSpc>
                <a:spcPct val="90000"/>
              </a:lnSpc>
              <a:spcBef>
                <a:spcPts val="400"/>
              </a:spcBef>
              <a:spcAft>
                <a:spcPts val="0"/>
              </a:spcAft>
              <a:buSzPct val="160000"/>
              <a:buNone/>
            </a:pPr>
            <a:r>
              <a:rPr lang="es-ES"/>
              <a:t>Pídeles que realicen un commit para finalizar la resolución del conflicto. Anímales a proporcionar un mensaje de commit que indique que están resolviendo un conflicto.</a:t>
            </a:r>
            <a:endParaRPr/>
          </a:p>
          <a:p>
            <a:pPr indent="0" lvl="0" marL="95250" rtl="0" algn="l">
              <a:lnSpc>
                <a:spcPct val="90000"/>
              </a:lnSpc>
              <a:spcBef>
                <a:spcPts val="800"/>
              </a:spcBef>
              <a:spcAft>
                <a:spcPts val="0"/>
              </a:spcAft>
              <a:buSzPct val="159999"/>
              <a:buNone/>
            </a:pPr>
            <a:r>
              <a:rPr b="1" lang="es-ES"/>
              <a:t>Completar la Fusión:</a:t>
            </a:r>
            <a:endParaRPr/>
          </a:p>
          <a:p>
            <a:pPr indent="0" lvl="1" marL="571500" rtl="0" algn="l">
              <a:lnSpc>
                <a:spcPct val="90000"/>
              </a:lnSpc>
              <a:spcBef>
                <a:spcPts val="400"/>
              </a:spcBef>
              <a:spcAft>
                <a:spcPts val="0"/>
              </a:spcAft>
              <a:buSzPct val="160000"/>
              <a:buNone/>
            </a:pPr>
            <a:r>
              <a:rPr lang="es-ES"/>
              <a:t>Si están en medio de una fusión, pídeles que completen la fusión con git merge --continue.</a:t>
            </a:r>
            <a:endParaRPr/>
          </a:p>
          <a:p>
            <a:pPr indent="0" lvl="0" marL="95250" rtl="0" algn="l">
              <a:lnSpc>
                <a:spcPct val="90000"/>
              </a:lnSpc>
              <a:spcBef>
                <a:spcPts val="800"/>
              </a:spcBef>
              <a:spcAft>
                <a:spcPts val="0"/>
              </a:spcAft>
              <a:buSzPct val="159999"/>
              <a:buNone/>
            </a:pPr>
            <a:r>
              <a:rPr b="1" lang="es-ES"/>
              <a:t>Verificar el Estado:</a:t>
            </a:r>
            <a:endParaRPr/>
          </a:p>
          <a:p>
            <a:pPr indent="0" lvl="1" marL="571500" rtl="0" algn="l">
              <a:lnSpc>
                <a:spcPct val="90000"/>
              </a:lnSpc>
              <a:spcBef>
                <a:spcPts val="400"/>
              </a:spcBef>
              <a:spcAft>
                <a:spcPts val="0"/>
              </a:spcAft>
              <a:buSzPct val="160000"/>
              <a:buNone/>
            </a:pPr>
            <a:r>
              <a:rPr lang="es-ES"/>
              <a:t>Anímales a verificar el estado del repositorio usando git status para asegurarse de que ya no hay conflictos.</a:t>
            </a:r>
            <a:endParaRPr/>
          </a:p>
          <a:p>
            <a:pPr indent="0" lvl="0" marL="95250" rtl="0" algn="l">
              <a:lnSpc>
                <a:spcPct val="90000"/>
              </a:lnSpc>
              <a:spcBef>
                <a:spcPts val="800"/>
              </a:spcBef>
              <a:spcAft>
                <a:spcPts val="0"/>
              </a:spcAft>
              <a:buSzPct val="159999"/>
              <a:buNone/>
            </a:pPr>
            <a:r>
              <a:rPr b="1" lang="es-ES"/>
              <a:t>Realizar un Push:</a:t>
            </a:r>
            <a:endParaRPr/>
          </a:p>
          <a:p>
            <a:pPr indent="0" lvl="1" marL="571500" rtl="0" algn="l">
              <a:lnSpc>
                <a:spcPct val="90000"/>
              </a:lnSpc>
              <a:spcBef>
                <a:spcPts val="400"/>
              </a:spcBef>
              <a:spcAft>
                <a:spcPts val="0"/>
              </a:spcAft>
              <a:buSzPct val="160000"/>
              <a:buNone/>
            </a:pPr>
            <a:r>
              <a:rPr lang="es-ES"/>
              <a:t>Si es necesario, pídeles que realicen un git push para enviar los cambios resueltos al repositorio remoto.</a:t>
            </a:r>
            <a:endParaRPr/>
          </a:p>
          <a:p>
            <a:pPr indent="-361950" lvl="0" marL="457200" rtl="0" algn="ctr">
              <a:lnSpc>
                <a:spcPct val="90000"/>
              </a:lnSpc>
              <a:spcBef>
                <a:spcPts val="800"/>
              </a:spcBef>
              <a:spcAft>
                <a:spcPts val="0"/>
              </a:spcAft>
              <a:buClr>
                <a:schemeClr val="dk1"/>
              </a:buClr>
              <a:buSzPct val="159999"/>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Conclusión y Preguntas </a:t>
            </a:r>
            <a:endParaRPr/>
          </a:p>
        </p:txBody>
      </p:sp>
      <p:sp>
        <p:nvSpPr>
          <p:cNvPr id="732" name="Google Shape;732;p7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Merge:</a:t>
            </a:r>
            <a:br>
              <a:rPr lang="es-ES"/>
            </a:br>
            <a:endParaRPr/>
          </a:p>
        </p:txBody>
      </p:sp>
      <p:sp>
        <p:nvSpPr>
          <p:cNvPr id="738" name="Google Shape;738;p7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Git Merge es una operación que combina los cambios de una rama en otra.</a:t>
            </a:r>
            <a:endParaRPr/>
          </a:p>
          <a:p>
            <a:pPr indent="-361950" lvl="0" marL="457200" rtl="0" algn="ctr">
              <a:lnSpc>
                <a:spcPct val="90000"/>
              </a:lnSpc>
              <a:spcBef>
                <a:spcPts val="800"/>
              </a:spcBef>
              <a:spcAft>
                <a:spcPts val="0"/>
              </a:spcAft>
              <a:buClr>
                <a:schemeClr val="dk1"/>
              </a:buClr>
              <a:buSzPct val="117647"/>
              <a:buNone/>
            </a:pPr>
            <a:r>
              <a:rPr lang="es-ES"/>
              <a:t>Se utiliza para integrar el trabajo realizado en una rama con la rama principal (como master o main).</a:t>
            </a:r>
            <a:endParaRPr/>
          </a:p>
          <a:p>
            <a:pPr indent="-361950" lvl="0" marL="457200" rtl="0" algn="ctr">
              <a:lnSpc>
                <a:spcPct val="90000"/>
              </a:lnSpc>
              <a:spcBef>
                <a:spcPts val="800"/>
              </a:spcBef>
              <a:spcAft>
                <a:spcPts val="0"/>
              </a:spcAft>
              <a:buClr>
                <a:schemeClr val="dk1"/>
              </a:buClr>
              <a:buSzPct val="117647"/>
              <a:buNone/>
            </a:pPr>
            <a:r>
              <a:rPr lang="es-ES"/>
              <a:t>Puede resultar en conflictos si se han realizado cambios similares en ambas ramas.</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Pull Requests (PR):</a:t>
            </a:r>
            <a:br>
              <a:rPr lang="es-ES"/>
            </a:br>
            <a:endParaRPr/>
          </a:p>
        </p:txBody>
      </p:sp>
      <p:sp>
        <p:nvSpPr>
          <p:cNvPr id="744" name="Google Shape;744;p7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70000" lnSpcReduction="20000"/>
          </a:bodyPr>
          <a:lstStyle/>
          <a:p>
            <a:pPr indent="-361950" lvl="0" marL="457200" rtl="0" algn="ctr">
              <a:lnSpc>
                <a:spcPct val="90000"/>
              </a:lnSpc>
              <a:spcBef>
                <a:spcPts val="800"/>
              </a:spcBef>
              <a:spcAft>
                <a:spcPts val="0"/>
              </a:spcAft>
              <a:buClr>
                <a:schemeClr val="dk1"/>
              </a:buClr>
              <a:buSzPct val="142857"/>
              <a:buNone/>
            </a:pPr>
            <a:r>
              <a:rPr lang="es-ES"/>
              <a:t>Un Pull Request es una solicitud que un colaborador hace a los mantenedores del repositorio para que revisen y fusionen sus cambios.</a:t>
            </a:r>
            <a:endParaRPr/>
          </a:p>
          <a:p>
            <a:pPr indent="-361950" lvl="0" marL="457200" rtl="0" algn="ctr">
              <a:lnSpc>
                <a:spcPct val="90000"/>
              </a:lnSpc>
              <a:spcBef>
                <a:spcPts val="800"/>
              </a:spcBef>
              <a:spcAft>
                <a:spcPts val="0"/>
              </a:spcAft>
              <a:buClr>
                <a:schemeClr val="dk1"/>
              </a:buClr>
              <a:buSzPct val="142857"/>
              <a:buNone/>
            </a:pPr>
            <a:r>
              <a:rPr lang="es-ES"/>
              <a:t>Se inicia desde una rama en tu repositorio (generalmente en un fork) y se solicita que se fusionen los cambios en el repositorio principal.</a:t>
            </a:r>
            <a:endParaRPr/>
          </a:p>
          <a:p>
            <a:pPr indent="-361950" lvl="0" marL="457200" rtl="0" algn="ctr">
              <a:lnSpc>
                <a:spcPct val="90000"/>
              </a:lnSpc>
              <a:spcBef>
                <a:spcPts val="800"/>
              </a:spcBef>
              <a:spcAft>
                <a:spcPts val="0"/>
              </a:spcAft>
              <a:buClr>
                <a:schemeClr val="dk1"/>
              </a:buClr>
              <a:buSzPct val="142857"/>
              <a:buNone/>
            </a:pPr>
            <a:r>
              <a:rPr lang="es-ES"/>
              <a:t>Permite revisar los cambios antes de la fusión y facilita la colaboración en proyectos de código abierto.</a:t>
            </a:r>
            <a:endParaRPr/>
          </a:p>
          <a:p>
            <a:pPr indent="-361950" lvl="0" marL="457200" rtl="0" algn="ctr">
              <a:lnSpc>
                <a:spcPct val="90000"/>
              </a:lnSpc>
              <a:spcBef>
                <a:spcPts val="800"/>
              </a:spcBef>
              <a:spcAft>
                <a:spcPts val="0"/>
              </a:spcAft>
              <a:buClr>
                <a:schemeClr val="dk1"/>
              </a:buClr>
              <a:buSzPct val="142857"/>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Resolución de Conflictos:</a:t>
            </a:r>
            <a:br>
              <a:rPr lang="es-ES"/>
            </a:br>
            <a:endParaRPr/>
          </a:p>
        </p:txBody>
      </p:sp>
      <p:sp>
        <p:nvSpPr>
          <p:cNvPr id="750" name="Google Shape;750;p7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70000" lnSpcReduction="20000"/>
          </a:bodyPr>
          <a:lstStyle/>
          <a:p>
            <a:pPr indent="-361950" lvl="0" marL="457200" rtl="0" algn="ctr">
              <a:lnSpc>
                <a:spcPct val="90000"/>
              </a:lnSpc>
              <a:spcBef>
                <a:spcPts val="800"/>
              </a:spcBef>
              <a:spcAft>
                <a:spcPts val="0"/>
              </a:spcAft>
              <a:buClr>
                <a:schemeClr val="dk1"/>
              </a:buClr>
              <a:buSzPct val="142857"/>
              <a:buNone/>
            </a:pPr>
            <a:r>
              <a:rPr lang="es-ES"/>
              <a:t>Los conflictos ocurren cuando hay cambios conflictivos en una rama y se intenta fusionar otra rama en ella.</a:t>
            </a:r>
            <a:endParaRPr/>
          </a:p>
          <a:p>
            <a:pPr indent="-361950" lvl="0" marL="457200" rtl="0" algn="ctr">
              <a:lnSpc>
                <a:spcPct val="90000"/>
              </a:lnSpc>
              <a:spcBef>
                <a:spcPts val="800"/>
              </a:spcBef>
              <a:spcAft>
                <a:spcPts val="0"/>
              </a:spcAft>
              <a:buClr>
                <a:schemeClr val="dk1"/>
              </a:buClr>
              <a:buSzPct val="142857"/>
              <a:buNone/>
            </a:pPr>
            <a:r>
              <a:rPr lang="es-ES"/>
              <a:t>Los conflictos deben resolverse manualmente, editando los archivos en conflicto para elegir las versiones correctas de cada cambio.</a:t>
            </a:r>
            <a:endParaRPr/>
          </a:p>
          <a:p>
            <a:pPr indent="-361950" lvl="0" marL="457200" rtl="0" algn="ctr">
              <a:lnSpc>
                <a:spcPct val="90000"/>
              </a:lnSpc>
              <a:spcBef>
                <a:spcPts val="800"/>
              </a:spcBef>
              <a:spcAft>
                <a:spcPts val="0"/>
              </a:spcAft>
              <a:buClr>
                <a:schemeClr val="dk1"/>
              </a:buClr>
              <a:buSzPct val="142857"/>
              <a:buNone/>
            </a:pPr>
            <a:r>
              <a:rPr lang="es-ES"/>
              <a:t>Las buenas prácticas incluyen comprender los cambios, resolver en pasos pequeños, comunicación con el equipo y documentar las decisiones tomadas.</a:t>
            </a:r>
            <a:endParaRPr/>
          </a:p>
          <a:p>
            <a:pPr indent="-361950" lvl="0" marL="457200" rtl="0" algn="ctr">
              <a:lnSpc>
                <a:spcPct val="90000"/>
              </a:lnSpc>
              <a:spcBef>
                <a:spcPts val="800"/>
              </a:spcBef>
              <a:spcAft>
                <a:spcPts val="0"/>
              </a:spcAft>
              <a:buClr>
                <a:schemeClr val="dk1"/>
              </a:buClr>
              <a:buSzPct val="142857"/>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Puntos Clave:</a:t>
            </a:r>
            <a:br>
              <a:rPr lang="es-ES"/>
            </a:br>
            <a:endParaRPr/>
          </a:p>
        </p:txBody>
      </p:sp>
      <p:sp>
        <p:nvSpPr>
          <p:cNvPr id="756" name="Google Shape;756;p7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ES"/>
              <a:t>Utiliza Git Merge para integrar cambios de una rama en otra.</a:t>
            </a:r>
            <a:endParaRPr/>
          </a:p>
          <a:p>
            <a:pPr indent="-361950" lvl="0" marL="457200" rtl="0" algn="ctr">
              <a:lnSpc>
                <a:spcPct val="90000"/>
              </a:lnSpc>
              <a:spcBef>
                <a:spcPts val="800"/>
              </a:spcBef>
              <a:spcAft>
                <a:spcPts val="0"/>
              </a:spcAft>
              <a:buClr>
                <a:schemeClr val="dk1"/>
              </a:buClr>
              <a:buSzPct val="129032"/>
              <a:buNone/>
            </a:pPr>
            <a:r>
              <a:rPr lang="es-ES"/>
              <a:t>Los Pull Requests permiten colaborar y revisar cambios antes de la fusión.</a:t>
            </a:r>
            <a:endParaRPr/>
          </a:p>
          <a:p>
            <a:pPr indent="-361950" lvl="0" marL="457200" rtl="0" algn="ctr">
              <a:lnSpc>
                <a:spcPct val="90000"/>
              </a:lnSpc>
              <a:spcBef>
                <a:spcPts val="800"/>
              </a:spcBef>
              <a:spcAft>
                <a:spcPts val="0"/>
              </a:spcAft>
              <a:buClr>
                <a:schemeClr val="dk1"/>
              </a:buClr>
              <a:buSzPct val="129032"/>
              <a:buNone/>
            </a:pPr>
            <a:r>
              <a:rPr lang="es-ES"/>
              <a:t>La resolución de conflictos requiere comprensión y decisiones informadas.</a:t>
            </a:r>
            <a:endParaRPr/>
          </a:p>
          <a:p>
            <a:pPr indent="-361950" lvl="0" marL="457200" rtl="0" algn="ctr">
              <a:lnSpc>
                <a:spcPct val="90000"/>
              </a:lnSpc>
              <a:spcBef>
                <a:spcPts val="800"/>
              </a:spcBef>
              <a:spcAft>
                <a:spcPts val="0"/>
              </a:spcAft>
              <a:buClr>
                <a:schemeClr val="dk1"/>
              </a:buClr>
              <a:buSzPct val="129032"/>
              <a:buNone/>
            </a:pPr>
            <a:r>
              <a:rPr lang="es-ES"/>
              <a:t>La comunicación con el equipo es clave para evitar conflictos y resolverlos efectivamente.</a:t>
            </a:r>
            <a:endParaRPr/>
          </a:p>
          <a:p>
            <a:pPr indent="-361950" lvl="0" marL="457200" rtl="0" algn="ctr">
              <a:lnSpc>
                <a:spcPct val="90000"/>
              </a:lnSpc>
              <a:spcBef>
                <a:spcPts val="800"/>
              </a:spcBef>
              <a:spcAft>
                <a:spcPts val="0"/>
              </a:spcAft>
              <a:buClr>
                <a:schemeClr val="dk1"/>
              </a:buClr>
              <a:buSzPct val="129032"/>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Consejos Finales:</a:t>
            </a:r>
            <a:br>
              <a:rPr lang="es-ES"/>
            </a:br>
            <a:endParaRPr/>
          </a:p>
        </p:txBody>
      </p:sp>
      <p:sp>
        <p:nvSpPr>
          <p:cNvPr id="762" name="Google Shape;762;p7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Siempre realiza cambios en ramas separadas para evitar conflictos en la rama principal.</a:t>
            </a:r>
            <a:endParaRPr/>
          </a:p>
          <a:p>
            <a:pPr indent="-361950" lvl="0" marL="457200" rtl="0" algn="ctr">
              <a:lnSpc>
                <a:spcPct val="90000"/>
              </a:lnSpc>
              <a:spcBef>
                <a:spcPts val="800"/>
              </a:spcBef>
              <a:spcAft>
                <a:spcPts val="0"/>
              </a:spcAft>
              <a:buClr>
                <a:schemeClr val="dk1"/>
              </a:buClr>
              <a:buSzPct val="117647"/>
              <a:buNone/>
            </a:pPr>
            <a:r>
              <a:rPr lang="es-ES"/>
              <a:t>Comprende los cambios antes de fusionar y mantén la calma al resolver conflictos.</a:t>
            </a:r>
            <a:endParaRPr/>
          </a:p>
          <a:p>
            <a:pPr indent="-361950" lvl="0" marL="457200" rtl="0" algn="ctr">
              <a:lnSpc>
                <a:spcPct val="90000"/>
              </a:lnSpc>
              <a:spcBef>
                <a:spcPts val="800"/>
              </a:spcBef>
              <a:spcAft>
                <a:spcPts val="0"/>
              </a:spcAft>
              <a:buClr>
                <a:schemeClr val="dk1"/>
              </a:buClr>
              <a:buSzPct val="117647"/>
              <a:buNone/>
            </a:pPr>
            <a:r>
              <a:rPr lang="es-ES"/>
              <a:t>Documenta las decisiones tomadas y mantén una historia de cambios limpia.</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9"/>
          <p:cNvSpPr txBox="1"/>
          <p:nvPr>
            <p:ph type="ctrTitle"/>
          </p:nvPr>
        </p:nvSpPr>
        <p:spPr>
          <a:xfrm>
            <a:off x="1093573" y="1762897"/>
            <a:ext cx="6858000" cy="70481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¿Preguntas?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e1b19b65d4_0_7"/>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¿Por qué creamos ramas en Git?</a:t>
            </a:r>
            <a:endParaRPr/>
          </a:p>
        </p:txBody>
      </p:sp>
      <p:sp>
        <p:nvSpPr>
          <p:cNvPr id="277" name="Google Shape;277;g2e1b19b65d4_0_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lnSpcReduction="20000"/>
          </a:bodyPr>
          <a:lstStyle/>
          <a:p>
            <a:pPr indent="0" lvl="0" marL="0" marR="0" rtl="0" algn="ctr">
              <a:lnSpc>
                <a:spcPct val="90000"/>
              </a:lnSpc>
              <a:spcBef>
                <a:spcPts val="800"/>
              </a:spcBef>
              <a:spcAft>
                <a:spcPts val="0"/>
              </a:spcAft>
              <a:buNone/>
            </a:pPr>
            <a:r>
              <a:rPr b="1" lang="es-ES" u="sng"/>
              <a:t>Aislamiento: </a:t>
            </a:r>
            <a:r>
              <a:rPr lang="es-ES"/>
              <a:t>Cada rama en Git proporciona un entorno aislado para trabajar. Esto significa que los cambios realizados en una rama no afectan a otras ramas ni al código principal hasta que se decida fusionarlos (merge). Esto es esencial en entornos donde múltiples características se están desarrollando simultáneamente.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Muchas gracias.</a:t>
            </a:r>
            <a:br>
              <a:rPr b="0" lang="es-ES"/>
            </a:b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1"/>
          <p:cNvSpPr txBox="1"/>
          <p:nvPr>
            <p:ph type="ctrTitle"/>
          </p:nvPr>
        </p:nvSpPr>
        <p:spPr>
          <a:xfrm>
            <a:off x="289600" y="167945"/>
            <a:ext cx="6392100" cy="5649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32352"/>
              <a:buNone/>
            </a:pPr>
            <a:r>
              <a:rPr lang="es-ES" sz="3400"/>
              <a:t>Instituciones que nos acompañan</a:t>
            </a:r>
            <a:endParaRPr sz="2800"/>
          </a:p>
        </p:txBody>
      </p:sp>
      <p:pic>
        <p:nvPicPr>
          <p:cNvPr id="778" name="Google Shape;778;p81"/>
          <p:cNvPicPr preferRelativeResize="0"/>
          <p:nvPr/>
        </p:nvPicPr>
        <p:blipFill rotWithShape="1">
          <a:blip r:embed="rId3">
            <a:alphaModFix/>
          </a:blip>
          <a:srcRect b="0" l="0" r="0" t="0"/>
          <a:stretch/>
        </p:blipFill>
        <p:spPr>
          <a:xfrm>
            <a:off x="6732975" y="167950"/>
            <a:ext cx="734250" cy="734250"/>
          </a:xfrm>
          <a:prstGeom prst="rect">
            <a:avLst/>
          </a:prstGeom>
          <a:noFill/>
          <a:ln>
            <a:noFill/>
          </a:ln>
        </p:spPr>
      </p:pic>
      <p:pic>
        <p:nvPicPr>
          <p:cNvPr id="779" name="Google Shape;779;p81"/>
          <p:cNvPicPr preferRelativeResize="0"/>
          <p:nvPr/>
        </p:nvPicPr>
        <p:blipFill rotWithShape="1">
          <a:blip r:embed="rId4">
            <a:alphaModFix/>
          </a:blip>
          <a:srcRect b="0" l="0" r="0" t="0"/>
          <a:stretch/>
        </p:blipFill>
        <p:spPr>
          <a:xfrm>
            <a:off x="5091650" y="2384938"/>
            <a:ext cx="3290599" cy="521550"/>
          </a:xfrm>
          <a:prstGeom prst="rect">
            <a:avLst/>
          </a:prstGeom>
          <a:noFill/>
          <a:ln>
            <a:noFill/>
          </a:ln>
        </p:spPr>
      </p:pic>
      <p:pic>
        <p:nvPicPr>
          <p:cNvPr id="780" name="Google Shape;780;p81"/>
          <p:cNvPicPr preferRelativeResize="0"/>
          <p:nvPr/>
        </p:nvPicPr>
        <p:blipFill rotWithShape="1">
          <a:blip r:embed="rId5">
            <a:alphaModFix/>
          </a:blip>
          <a:srcRect b="0" l="0" r="0" t="0"/>
          <a:stretch/>
        </p:blipFill>
        <p:spPr>
          <a:xfrm>
            <a:off x="1109802" y="2395013"/>
            <a:ext cx="2656263" cy="602675"/>
          </a:xfrm>
          <a:prstGeom prst="rect">
            <a:avLst/>
          </a:prstGeom>
          <a:noFill/>
          <a:ln>
            <a:noFill/>
          </a:ln>
        </p:spPr>
      </p:pic>
      <p:pic>
        <p:nvPicPr>
          <p:cNvPr id="781" name="Google Shape;781;p81"/>
          <p:cNvPicPr preferRelativeResize="0"/>
          <p:nvPr/>
        </p:nvPicPr>
        <p:blipFill rotWithShape="1">
          <a:blip r:embed="rId6">
            <a:alphaModFix/>
          </a:blip>
          <a:srcRect b="0" l="0" r="0" t="0"/>
          <a:stretch/>
        </p:blipFill>
        <p:spPr>
          <a:xfrm>
            <a:off x="5841451" y="1220636"/>
            <a:ext cx="1791000" cy="767575"/>
          </a:xfrm>
          <a:prstGeom prst="rect">
            <a:avLst/>
          </a:prstGeom>
          <a:noFill/>
          <a:ln>
            <a:noFill/>
          </a:ln>
        </p:spPr>
      </p:pic>
      <p:pic>
        <p:nvPicPr>
          <p:cNvPr id="782" name="Google Shape;782;p81"/>
          <p:cNvPicPr preferRelativeResize="0"/>
          <p:nvPr/>
        </p:nvPicPr>
        <p:blipFill rotWithShape="1">
          <a:blip r:embed="rId7">
            <a:alphaModFix/>
          </a:blip>
          <a:srcRect b="0" l="0" r="0" t="0"/>
          <a:stretch/>
        </p:blipFill>
        <p:spPr>
          <a:xfrm>
            <a:off x="1109798" y="1298126"/>
            <a:ext cx="3007216" cy="521550"/>
          </a:xfrm>
          <a:prstGeom prst="rect">
            <a:avLst/>
          </a:prstGeom>
          <a:noFill/>
          <a:ln>
            <a:noFill/>
          </a:ln>
        </p:spPr>
      </p:pic>
      <p:pic>
        <p:nvPicPr>
          <p:cNvPr id="783" name="Google Shape;783;p81"/>
          <p:cNvPicPr preferRelativeResize="0"/>
          <p:nvPr/>
        </p:nvPicPr>
        <p:blipFill rotWithShape="1">
          <a:blip r:embed="rId8">
            <a:alphaModFix/>
          </a:blip>
          <a:srcRect b="0" l="0" r="0" t="0"/>
          <a:stretch/>
        </p:blipFill>
        <p:spPr>
          <a:xfrm>
            <a:off x="6202836" y="3325350"/>
            <a:ext cx="1068250" cy="1068250"/>
          </a:xfrm>
          <a:prstGeom prst="rect">
            <a:avLst/>
          </a:prstGeom>
          <a:noFill/>
          <a:ln>
            <a:noFill/>
          </a:ln>
        </p:spPr>
      </p:pic>
      <p:pic>
        <p:nvPicPr>
          <p:cNvPr id="784" name="Google Shape;784;p81"/>
          <p:cNvPicPr preferRelativeResize="0"/>
          <p:nvPr/>
        </p:nvPicPr>
        <p:blipFill rotWithShape="1">
          <a:blip r:embed="rId9">
            <a:alphaModFix/>
          </a:blip>
          <a:srcRect b="0" l="0" r="0" t="0"/>
          <a:stretch/>
        </p:blipFill>
        <p:spPr>
          <a:xfrm>
            <a:off x="1520125" y="3526625"/>
            <a:ext cx="1835625" cy="7342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2"/>
          <p:cNvSpPr txBox="1"/>
          <p:nvPr>
            <p:ph type="title"/>
          </p:nvPr>
        </p:nvSpPr>
        <p:spPr>
          <a:xfrm>
            <a:off x="2685278" y="1307525"/>
            <a:ext cx="3930000" cy="57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2100"/>
              <a:buFont typeface="Nunito"/>
              <a:buNone/>
            </a:pPr>
            <a:r>
              <a:rPr lang="es-ES" sz="3100">
                <a:highlight>
                  <a:schemeClr val="accent5"/>
                </a:highlight>
              </a:rPr>
              <a:t>Nuestras Redes </a:t>
            </a:r>
            <a:endParaRPr sz="3100">
              <a:highlight>
                <a:schemeClr val="accent5"/>
              </a:highlight>
            </a:endParaRPr>
          </a:p>
        </p:txBody>
      </p:sp>
      <p:pic>
        <p:nvPicPr>
          <p:cNvPr id="790" name="Google Shape;790;p82"/>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791" name="Google Shape;791;p82"/>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792" name="Google Shape;792;p82"/>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
        <p:nvSpPr>
          <p:cNvPr id="793" name="Google Shape;793;p82"/>
          <p:cNvSpPr/>
          <p:nvPr/>
        </p:nvSpPr>
        <p:spPr>
          <a:xfrm>
            <a:off x="2528713" y="2052776"/>
            <a:ext cx="4038900" cy="1783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5"/>
              </a:rPr>
              <a:t>www.generaciont.org</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6"/>
              </a:rPr>
              <a:t>www.streambe.com</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7"/>
              </a:rPr>
              <a:t>www.instagram.com/generaciont_ar</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8"/>
              </a:rPr>
              <a:t>www.tiktok.com/@generaciont</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generaciont@generaciont.org</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Cel: </a:t>
            </a:r>
            <a:r>
              <a:rPr b="0" i="0" lang="es-ES" sz="1500" u="sng" cap="none" strike="noStrike">
                <a:solidFill>
                  <a:schemeClr val="hlink"/>
                </a:solidFill>
                <a:latin typeface="Nunito"/>
                <a:ea typeface="Nunito"/>
                <a:cs typeface="Nunito"/>
                <a:sym typeface="Nunito"/>
                <a:hlinkClick r:id="rId9"/>
              </a:rPr>
              <a:t>11 61331747</a:t>
            </a:r>
            <a:endParaRPr b="0" i="0" sz="1500" u="none" cap="none" strike="noStrike">
              <a:solidFill>
                <a:srgbClr val="4089D7"/>
              </a:solidFill>
              <a:latin typeface="Nunito"/>
              <a:ea typeface="Nunito"/>
              <a:cs typeface="Nunito"/>
              <a:sym typeface="Nuni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Generación T">
      <a:dk1>
        <a:srgbClr val="666666"/>
      </a:dk1>
      <a:lt1>
        <a:srgbClr val="E7E6E6"/>
      </a:lt1>
      <a:dk2>
        <a:srgbClr val="666666"/>
      </a:dk2>
      <a:lt2>
        <a:srgbClr val="E7E6E6"/>
      </a:lt2>
      <a:accent1>
        <a:srgbClr val="E3A0DD"/>
      </a:accent1>
      <a:accent2>
        <a:srgbClr val="F9C00B"/>
      </a:accent2>
      <a:accent3>
        <a:srgbClr val="4089D7"/>
      </a:accent3>
      <a:accent4>
        <a:srgbClr val="E3A0DD"/>
      </a:accent4>
      <a:accent5>
        <a:srgbClr val="FFC000"/>
      </a:accent5>
      <a:accent6>
        <a:srgbClr val="4089D7"/>
      </a:accent6>
      <a:hlink>
        <a:srgbClr val="4089D7"/>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Agustina Ramos</dc:creator>
</cp:coreProperties>
</file>