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2"/>
  </p:notesMasterIdLst>
  <p:handoutMasterIdLst>
    <p:handoutMasterId r:id="rId43"/>
  </p:handoutMasterIdLst>
  <p:sldIdLst>
    <p:sldId id="314" r:id="rId5"/>
    <p:sldId id="341" r:id="rId6"/>
    <p:sldId id="342" r:id="rId7"/>
    <p:sldId id="320" r:id="rId8"/>
    <p:sldId id="327" r:id="rId9"/>
    <p:sldId id="329" r:id="rId10"/>
    <p:sldId id="330" r:id="rId11"/>
    <p:sldId id="331" r:id="rId12"/>
    <p:sldId id="328" r:id="rId13"/>
    <p:sldId id="344" r:id="rId14"/>
    <p:sldId id="343" r:id="rId15"/>
    <p:sldId id="345" r:id="rId16"/>
    <p:sldId id="335" r:id="rId17"/>
    <p:sldId id="347" r:id="rId18"/>
    <p:sldId id="336" r:id="rId19"/>
    <p:sldId id="337" r:id="rId20"/>
    <p:sldId id="338" r:id="rId21"/>
    <p:sldId id="334" r:id="rId22"/>
    <p:sldId id="348" r:id="rId23"/>
    <p:sldId id="349" r:id="rId24"/>
    <p:sldId id="332" r:id="rId25"/>
    <p:sldId id="318" r:id="rId26"/>
    <p:sldId id="333" r:id="rId27"/>
    <p:sldId id="346" r:id="rId28"/>
    <p:sldId id="340" r:id="rId29"/>
    <p:sldId id="319" r:id="rId30"/>
    <p:sldId id="321" r:id="rId31"/>
    <p:sldId id="322" r:id="rId32"/>
    <p:sldId id="323" r:id="rId33"/>
    <p:sldId id="324" r:id="rId34"/>
    <p:sldId id="325" r:id="rId35"/>
    <p:sldId id="326" r:id="rId36"/>
    <p:sldId id="315" r:id="rId37"/>
    <p:sldId id="316" r:id="rId38"/>
    <p:sldId id="317" r:id="rId39"/>
    <p:sldId id="339" r:id="rId40"/>
    <p:sldId id="30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1" d="100"/>
          <a:sy n="71" d="100"/>
        </p:scale>
        <p:origin x="1138" y="283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E7A61-C4A1-26CC-6AEF-917392681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1DB4F-5268-32F9-B972-21D8DCE05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989B9-1848-303B-717B-2F152F2C4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79C7B-3661-20E6-458F-B740424CE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544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F2A1A-37BD-5ADE-EC41-81AB5BA15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57ED2-5E74-31BD-F382-22DA9E4693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1F2C9F-AAFC-5703-7C65-1C85FAA97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52108-6AA9-1E7E-F8E9-D1F7348A7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43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AD78B-6CC6-D799-98D8-D73B1D8BF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0AA07-6541-1358-5D8F-7BD094252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BA3FB-019A-E73F-9DBD-25D1590BB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81660-6BF1-3CF9-9F06-BE28B0FF7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046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C83BF-832E-7F25-0934-139D451B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20DAA9-67F2-996F-9ECD-FC0A2BA8CC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9C723-A9B9-0673-76FB-6053BF4C8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3805C-57B8-F2D9-57BE-208A7D6D7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993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D9A34-4B2E-B4BE-1D1B-52D0C5F6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CCB3AD-6311-F00C-3F62-9C69AC2E9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8FC60-6A11-28A5-38DD-5EECD9C2E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962BD-D8D2-FF88-B2BC-003CC1FB3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182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B9486-0758-5834-EA14-4F4844F7C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5D934-58AC-7563-04F2-A304C7B48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C9DC63-817C-2583-314E-5FB92CD3E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E3EE0-B9C2-A9D4-B927-B9E169EE44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015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A15F1-884B-5969-365F-09C64D01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61238-D4BA-982D-96DC-4902A7436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36086E-4FD6-20C9-EF22-064BB5E07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8F3F6-65EE-0A6C-1958-0A05E484F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900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22CEB-EBE3-3E1D-28E6-27DB7D984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0DC4FC-4DD3-479B-3680-9CBECDA20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4BBA26-A8F9-C347-4FB2-F1A75836B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31BEB-2685-EEA3-05C8-C84DCF16F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139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71FF0-85A3-A931-A8F5-01DEA6B20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3BFEAE-C51F-90E8-064A-94A37464B6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51D23-21B9-C2AA-A89F-EE1A535F8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F3477-1AC0-BABA-C4DA-0D922CE68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641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E87EB-3E97-09D5-DC6D-31E699AD8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FC8E3-64EC-9962-E1E1-2918C5492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2F3402-C2A6-D782-20E0-DABB3657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8BFCF-6EDC-1AC5-6E72-7CEA674E6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0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59E66-EFD7-C106-FEB9-F4140170B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515F5-61C0-6990-7C10-6A3455F34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B88C2C-3941-6243-E73D-E8B2D5694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C9586-01C0-BB93-7981-91AB0B964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345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CD4ED-213C-730F-BA80-0B15F5453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D3A75-277A-3E5A-CFDE-10BBF14E67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0739B-9856-E4A9-B003-442DE23AE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5E2F5-5CE6-757E-46A2-86705C9F40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69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F6339-5539-3EE1-35D3-FE821CC18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6E2500-A322-D724-16BC-9C6861383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82C2C1-48CE-DB42-9B8D-5B9726807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D7FE9-65D5-040B-89EF-D7DA47F8B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028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25F4D-CEFD-96FD-7740-145CDE6BB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28B15D-4361-2077-373A-F14E2E87AA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79613D-5268-B533-2728-6D7171C5B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04A3A-E620-0B4C-CB3F-0E8654311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643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473D9-9C0D-C60A-A7FC-187409E40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983AD-12D2-7B78-64C6-B5C5A75850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D922CB-F003-AE45-04A9-E8FC117F9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DE5DE-A0A4-6E48-6EAF-4F2880326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087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E4F8-2F5A-BB22-6E75-9DF19FB02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70A65B-2DD5-1978-F65B-7103DFF31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9DF63-ECE6-F9EE-C9D1-68CD681DD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29938-3502-B8A2-FED3-02CA16296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973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C3A7-2DCA-6F1C-D35C-12873EAD2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E6BA44-E8AE-AA11-6D07-10DE46FF7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3BDF7F-6080-BF5A-1831-E8ECF11B4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2C5C4-6AC3-56DB-8869-BA47CE694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08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33707-B179-901A-6415-EF305C9FD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3C7AF-8DCD-2DDB-8B5A-CA31BDD5D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029EB-1A13-AAD4-00B5-3C8564837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5342D-9F03-812F-64B0-7FFF7557D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350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8206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261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410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8109-3156-5A92-AA34-FCB32DAEA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755A68-2FAB-3561-6C09-BFBD65AF4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5ACD0-D903-EB0B-D2F1-4A6018327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E6557-3B4E-AEAD-2C32-43BF39C9F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4592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66D24-6022-7C05-92B8-557055E34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CEC10-5EA8-D3F1-36B6-DF5801105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2549B-85DD-8404-B007-AB518951D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4A12B-ABAE-4A0C-6EFF-859D86296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22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3C06D-6575-6FAE-C585-50384C52E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61A91E-19AF-9B53-AAF8-6AC127A30B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CDDD8-FD4D-B79C-155E-FB4EAD5BA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84456-5519-EE39-88C0-EEC2A856E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79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66466-B2EB-1E66-E999-EF9C6751D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84931F-3F65-B97F-1A18-4567CBF73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5C3FBE-3193-6E1C-E938-1C6F80FA5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B17B5-2B49-4C5E-D690-F147AA406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91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C67E2-F5DA-AADA-E2E8-5C98B93D1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EC903D-226F-165F-0919-971AA9727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12A49E-CE8E-7BCA-302C-65115832D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F8678-8AE8-4A77-B39F-3A552C7C2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28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4543B-E79C-E345-7EAC-579770C27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0A542-DA51-69C4-4DD7-DF9978621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A7A6E-50D1-6368-9E79-127646C9F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FD88B-7D3C-999C-840E-42E88A19E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9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new-control-plane/using-azure-ad-b2c-custom-policies-with-entra-external-id-a0f067fdad1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ntra/external-id/external-identities-overview" TargetMode="External"/><Relationship Id="rId7" Type="http://schemas.openxmlformats.org/officeDocument/2006/relationships/hyperlink" Target="https://medium.com/the-new-control-plane/using-azure-ad-b2c-custom-policies-with-entra-external-id-a0f067fdad1b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oodgrovedemo.com/" TargetMode="External"/><Relationship Id="rId5" Type="http://schemas.openxmlformats.org/officeDocument/2006/relationships/hyperlink" Target="https://authory.com/RoryBraybrook" TargetMode="External"/><Relationship Id="rId4" Type="http://schemas.openxmlformats.org/officeDocument/2006/relationships/hyperlink" Target="https://learn.microsoft.com/en-us/entra/identity-platform/reference-native-authentication-api?tabs=emailOt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new-control-plane/some-gotchas-with-configuring-entra-external-id-7ec1cdd5ea6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zure.microsoft.com/en-us/pricing/details/microsoft-entra-external-id/" TargetMode="External"/><Relationship Id="rId5" Type="http://schemas.openxmlformats.org/officeDocument/2006/relationships/hyperlink" Target="https://learn.microsoft.com/en-us/entra/external-id/customers/how-to-identity-protection-customers#service-limitations-and-considerations" TargetMode="External"/><Relationship Id="rId4" Type="http://schemas.openxmlformats.org/officeDocument/2006/relationships/hyperlink" Target="https://learn.microsoft.com/en-us/entra/external-id/customers/concept-supported-features-customers#compare-workforce-and-customer-tenant-capabiliti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ntra/external-id/customers/concept-supported-features-customers#compare-workforce-and-customer-tenant-capabilit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tra.microsoft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792" y="2614109"/>
            <a:ext cx="7100046" cy="3725732"/>
          </a:xfrm>
        </p:spPr>
        <p:txBody>
          <a:bodyPr>
            <a:noAutofit/>
          </a:bodyPr>
          <a:lstStyle/>
          <a:p>
            <a:r>
              <a:rPr lang="en-US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lap around Entra External ID</a:t>
            </a: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Rory Braybrook</a:t>
            </a: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(</a:t>
            </a:r>
            <a:r>
              <a:rPr lang="en-US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Iam)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4E70-86C4-79DD-322E-FB0F30AEE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826CFC-0F37-6F34-6070-85BF3345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41786C57-49C1-74DF-70E1-05E2DF1855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166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FCB39-749D-2EB8-86DC-C39021767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F3C39F-2437-22D9-5817-58FF9F09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80EC4485-61C7-DD1D-8968-DDF8FFA72F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959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C2EAD-F98C-E6EF-5B3A-5D8F92C4D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16EC86-0D6C-59AA-9342-1881582C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User flows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9086C324-1192-4167-B2FE-7BE49EDFEC9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564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82778-E2C1-F5CC-8718-AD68E23EF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39AB44-4FE5-C8D9-7353-23F9BC79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Branding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32440D17-9940-B80D-4A28-9A0755B1D10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876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7EAC7-1EB9-DE14-09CB-1EF8073D6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484DDA-558C-D2DA-1101-E7ABBDB2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268" y="1568823"/>
            <a:ext cx="5072231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Authentication Methods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BE4C9A50-865E-D391-4D8E-0A9DF997F7A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586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00CB6-58CA-175D-B237-96E07465F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BA81A2-2411-C85D-0091-DED99342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78654"/>
            <a:ext cx="5728447" cy="2698593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MFA with Conditional Access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B3D3EA57-0D2C-C383-1D2A-D45647B9CC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854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04910-9CFC-6D7F-9184-6A9EE3DA7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4EA3BC-A599-5BD8-99FC-2E7C770F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18676"/>
            <a:ext cx="572844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External Identity Providers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055ACA04-1333-9992-8BFF-11A9D98B6F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707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5E8A2-72FA-DA12-5F1D-8E5B0E5AB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C0CC21-C3E8-5BB0-6163-2A937BB1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76860"/>
            <a:ext cx="572844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Custom Authentication Extensions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BC8EB55F-8BF3-5E10-7B85-30F837A5565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539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18C19-9CA7-D679-7BD2-AA8B8DE3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832580-ECB1-C5D4-DEBE-65AC4DD2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97914"/>
            <a:ext cx="5093746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Native Authentication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7EC4775D-3A36-50BD-5A27-8C9296650E6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504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E59B-FA17-8780-799E-AA09B9777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A51F3D-D2B3-EC91-D517-A7654938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97914"/>
            <a:ext cx="5093746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6C379574-5513-9422-125A-9BC8EEA2CC1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663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0960D-A795-0988-C94D-C674FA15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EB19-ED25-6B2B-364A-6AEFBC73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084F4-916D-6D69-4D8F-0726B0EE08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9100970" cy="4155757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This session will concentrate on the CIAM solution (B2C)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are not looking at B2B (guest accounts)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But B2B is now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the EEID space!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68995-08BA-5CF7-1ECE-28778EA91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4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A8CDF-3386-9C40-896F-AE7782EC9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5519-91D7-75C9-EACD-C36D54E9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Some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4993-BA2A-C20B-2F91-7F1D0A6B58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613330"/>
            <a:ext cx="9316123" cy="4632924"/>
          </a:xfrm>
        </p:spPr>
        <p:txBody>
          <a:bodyPr>
            <a:no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B2B collaboration external guests in workforce tenants.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UserType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property is set to Guest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External users. MAU billing applies to all users in an external tenant regardless of their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UserType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setting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Billing is based on monthly active users (MAU), (the count of unique external users who authenticate within a calendar month). MAUs from all workforce and external tenants that are linked to a subscription are combined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NZ" sz="2800" dirty="0">
                <a:latin typeface="Arial" panose="020B0604020202020204" pitchFamily="34" charset="0"/>
                <a:cs typeface="Arial" panose="020B0604020202020204" pitchFamily="34" charset="0"/>
              </a:rPr>
              <a:t>0-50,000 MAUs - Free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Plus MFA (SMS) per </a:t>
            </a:r>
            <a:r>
              <a:rPr lang="en-NZ" sz="2800" dirty="0">
                <a:latin typeface="Arial" panose="020B0604020202020204" pitchFamily="34" charset="0"/>
                <a:cs typeface="Arial" panose="020B0604020202020204" pitchFamily="34" charset="0"/>
              </a:rPr>
              <a:t>verification attempt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473AA-7484-9570-61A9-860D46BFF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3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FE46F-0031-A4A6-E0CF-B2D8625E1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E7E0A1-186B-5563-9775-B90E3117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009424"/>
            <a:ext cx="4805997" cy="2689629"/>
          </a:xfrm>
        </p:spPr>
        <p:txBody>
          <a:bodyPr>
            <a:normAutofit/>
          </a:bodyPr>
          <a:lstStyle/>
          <a:p>
            <a:r>
              <a:rPr lang="en-US" sz="6000" cap="none" dirty="0">
                <a:latin typeface="Arial" panose="020B0604020202020204" pitchFamily="34" charset="0"/>
                <a:cs typeface="Arial" panose="020B0604020202020204" pitchFamily="34" charset="0"/>
              </a:rPr>
              <a:t>And finally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8B039C-CBC0-6DF1-FBD6-39809B8A25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480" y="4205262"/>
            <a:ext cx="5244353" cy="238973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B2C questions !!!!</a:t>
            </a:r>
          </a:p>
        </p:txBody>
      </p:sp>
      <p:pic>
        <p:nvPicPr>
          <p:cNvPr id="16" name="Picture Placeholder 15" descr="A logo of people and a blue diamond&#10;&#10;AI-generated content may be incorrect.">
            <a:extLst>
              <a:ext uri="{FF2B5EF4-FFF2-40B4-BE49-F238E27FC236}">
                <a16:creationId xmlns:a16="http://schemas.microsoft.com/office/drawing/2014/main" id="{52CA5334-AF57-BF97-D6E6-291A365510F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556" r="8556"/>
          <a:stretch>
            <a:fillRect/>
          </a:stretch>
        </p:blipFill>
        <p:spPr>
          <a:xfrm>
            <a:off x="0" y="32872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1201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Some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9316123" cy="4155757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Cannot create new B2C tenants after 1st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ay if you have never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created one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you already have one, no worries; you can create more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Support until at least 2030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No custom policies in Entra External ID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Migration plans to EEID be announced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“Hybrid”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version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F9225-6410-CFC2-4ADD-3338E8CD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3C3C-E578-9CBB-B1DA-312E72FD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711B-7333-540C-FE3A-6752F62309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9692641" cy="4155757"/>
          </a:xfrm>
        </p:spPr>
        <p:txBody>
          <a:bodyPr>
            <a:normAutofit/>
          </a:bodyPr>
          <a:lstStyle/>
          <a:p>
            <a:r>
              <a:rPr lang="en-NZ" sz="28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Microsoft Entra External ID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8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authentication API reference</a:t>
            </a:r>
            <a:endParaRPr lang="en-NZ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800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blog</a:t>
            </a:r>
            <a:endParaRPr lang="en-NZ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Woodgrove EEID demo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Azure AD B2C custom policies with Entra External ID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DFEFF-156E-F018-1C26-D908FEAB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73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90D90-55E4-4C9B-7BC6-778A9ECE8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C0C9-AC5F-53D7-BE5B-A092DECA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0C1A-7F2A-1ADD-A457-13D81136C6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9692641" cy="4155757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Gotchas with configuring EEID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Supported features in workforce and external tenants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Restrictions for Identity Protection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EEID pricing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F6DB2-362E-27D8-B252-DB0F68E9B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86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8F166E-71E2-9038-26F5-BBA5B735F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99B73A3-AE35-447F-3767-F1C2461B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9BB47FE-468A-CD1B-6667-C7281AAA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AE7BCB-153F-7AEC-A490-3E9A5BB5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Rory Braybrook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rbrayb@gmail.com</a:t>
            </a:r>
          </a:p>
        </p:txBody>
      </p:sp>
    </p:spTree>
    <p:extLst>
      <p:ext uri="{BB962C8B-B14F-4D97-AF65-F5344CB8AC3E}">
        <p14:creationId xmlns:p14="http://schemas.microsoft.com/office/powerpoint/2010/main" val="422028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Online store and market swap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8" name="Picture Placeholder 17" descr="Two people looking at their phones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1" r="81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564561545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10084-AB9A-8F59-9201-4122351B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78D8-5049-C9BE-3595-7B22B192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Why Entra External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17A0-F9AD-A607-1191-B45BA071DD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9025667" cy="4155757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B2C had to be built outside of Entra because of the large number of customers that had to be supported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meant that Entra features had to be ported to B2C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Entra External ID is built inside Entra, so it inherits all the Entra goodness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, e.g. groups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New features are being added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Supported features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9B4B6-F93E-7C57-C5C2-D2208DB53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26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pPr lvl="1"/>
            <a:r>
              <a:rPr lang="en-US" dirty="0"/>
              <a:t>Gen Z (18-25 years old)</a:t>
            </a:r>
          </a:p>
          <a:p>
            <a:pPr lvl="1"/>
            <a:r>
              <a:rPr lang="en-US" dirty="0"/>
              <a:t>Reduce expenses for replacement products </a:t>
            </a:r>
          </a:p>
          <a:p>
            <a:pPr lvl="1"/>
            <a:r>
              <a:rPr lang="en-US" dirty="0"/>
              <a:t>Simple design that gives customers the targeted information they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29977845"/>
              </p:ext>
            </p:extLst>
          </p:nvPr>
        </p:nvGraphicFramePr>
        <p:xfrm>
          <a:off x="923925" y="2009775"/>
          <a:ext cx="10363201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55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A8C9E-AC01-E223-25B7-EF5B39BDA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5FC9-B84D-FE22-F5AB-E85A141C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7CF8-769D-5383-74C9-B34798D6EF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265AC-5730-F9EF-98CF-ED928C8115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C0223-86F8-2AD5-0B16-ADA495501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238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At Contoso, we empower organizations to foster collaborative thinking to further drive workplace innovation. By closing the loop and leveraging agile frameworks, we help business grow organically and foster a consumer first mindset.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769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1566329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5" name="Picture Placeholder 4" descr="A person smelling a small glass bottle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94" r="20394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r>
              <a:rPr lang="en-US" dirty="0"/>
              <a:t>First beautifully designed product that's both stylish and functional</a:t>
            </a:r>
          </a:p>
        </p:txBody>
      </p:sp>
    </p:spTree>
    <p:extLst>
      <p:ext uri="{BB962C8B-B14F-4D97-AF65-F5344CB8AC3E}">
        <p14:creationId xmlns:p14="http://schemas.microsoft.com/office/powerpoint/2010/main" val="2818473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2A709-A783-3B54-76EB-805430008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2A52-D56A-16AE-66A7-87145DC1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8118-59A8-D28F-6778-464EE191B0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Market gap</a:t>
            </a:r>
            <a:r>
              <a:rPr lang="en-US" sz="2000" cap="none" dirty="0"/>
              <a:t>: few, if any, products on the market help customers like we do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Customers</a:t>
            </a:r>
            <a:r>
              <a:rPr lang="en-US" sz="2000" cap="none" dirty="0"/>
              <a:t>: 66% of US consumers spend money on multiple products that only partially resolves their issue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Financials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millennials account for about a quarter of the $48 billion spent on other products in 2018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Costs</a:t>
            </a:r>
            <a:r>
              <a:rPr lang="en-US" sz="2000" cap="none" dirty="0"/>
              <a:t>: loss of productivity costing consumers thousands of dollars 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Usability</a:t>
            </a:r>
            <a:r>
              <a:rPr lang="en-US" sz="2000" cap="none" dirty="0"/>
              <a:t>: customers want something easy to use that helps make their life easier 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BA4BD-B692-A84D-71C9-739C543B1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3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In Entra 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D65D38-8B6A-5273-9BC4-1CEF66AA0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32" y="2473219"/>
            <a:ext cx="9709515" cy="191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3F4F3B-B40D-0B6D-9FBB-47D9DA6E9A64}"/>
              </a:ext>
            </a:extLst>
          </p:cNvPr>
          <p:cNvSpPr txBox="1"/>
          <p:nvPr/>
        </p:nvSpPr>
        <p:spPr>
          <a:xfrm>
            <a:off x="5004097" y="5454126"/>
            <a:ext cx="249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entra.microsoft.com</a:t>
            </a:r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9A023-737F-12B0-002E-194117136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9485-798C-8FB4-60F0-6FC3E17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In Entra 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58327-A51C-8418-5728-5BFDAABD5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734EA-F013-697E-66FE-B403428D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34" y="2541762"/>
            <a:ext cx="8524929" cy="17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2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3D009-A2B1-CB53-32A0-CAA6F532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AB42-1D39-B80B-168D-620B2B2E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In Entra 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C784-5420-A59A-1F50-7FAC57177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3670F-6F01-7213-8683-1986186EC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93" y="1718136"/>
            <a:ext cx="7865411" cy="342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2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1F43F-41A5-E009-4790-26052DD28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0962-623D-2837-9C52-46E176C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In Entra 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10B63-D52D-E5DB-FBBB-45164A70C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6C389-95EC-09BF-2F3B-DAA84311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93" y="1718136"/>
            <a:ext cx="7865411" cy="342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0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57DCF-8DE1-D456-9FDC-AAEC3509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80C6-B7A0-A73E-8692-0744BAE3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In Entra 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6FF3-66F2-0831-57AF-9DBE59A7F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20193-B3F1-41AD-2B20-930B5713B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1" y="1520024"/>
            <a:ext cx="11712955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2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AD482-2B88-9C9E-6E61-569F02E46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D4B5-F67B-328C-5CB1-83136B94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In Entra 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59972-2286-F640-2BE3-C27814E63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43E2D-2E7C-D864-BF46-12B9308C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736" y="1637033"/>
            <a:ext cx="4768526" cy="46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959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1924</TotalTime>
  <Words>862</Words>
  <Application>Microsoft Office PowerPoint</Application>
  <PresentationFormat>Widescreen</PresentationFormat>
  <Paragraphs>248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Tenorite</vt:lpstr>
      <vt:lpstr>Custom</vt:lpstr>
      <vt:lpstr>A lap around Entra External ID  Rory Braybrook  MVP (Security – Iam)</vt:lpstr>
      <vt:lpstr>Note</vt:lpstr>
      <vt:lpstr>Why Entra External ID</vt:lpstr>
      <vt:lpstr>In Entra ID</vt:lpstr>
      <vt:lpstr>In Entra ID</vt:lpstr>
      <vt:lpstr>In Entra ID</vt:lpstr>
      <vt:lpstr>In Entra ID</vt:lpstr>
      <vt:lpstr>In Entra ID</vt:lpstr>
      <vt:lpstr>In Entra ID</vt:lpstr>
      <vt:lpstr>Users</vt:lpstr>
      <vt:lpstr>Applications</vt:lpstr>
      <vt:lpstr>User flows</vt:lpstr>
      <vt:lpstr>Branding</vt:lpstr>
      <vt:lpstr>Authentication Methods</vt:lpstr>
      <vt:lpstr>MFA with Conditional Access</vt:lpstr>
      <vt:lpstr>External Identity Providers</vt:lpstr>
      <vt:lpstr>Custom Authentication Extensions</vt:lpstr>
      <vt:lpstr>Native Authentication</vt:lpstr>
      <vt:lpstr>Pricing</vt:lpstr>
      <vt:lpstr>Some points </vt:lpstr>
      <vt:lpstr>And finally</vt:lpstr>
      <vt:lpstr>Some points </vt:lpstr>
      <vt:lpstr>References</vt:lpstr>
      <vt:lpstr>References</vt:lpstr>
      <vt:lpstr>Thank you</vt:lpstr>
      <vt:lpstr>Product benefits</vt:lpstr>
      <vt:lpstr>Product overview </vt:lpstr>
      <vt:lpstr>Growth strategy</vt:lpstr>
      <vt:lpstr>Market overview</vt:lpstr>
      <vt:lpstr>Solution</vt:lpstr>
      <vt:lpstr>Financials</vt:lpstr>
      <vt:lpstr>Our competition</vt:lpstr>
      <vt:lpstr>About us</vt:lpstr>
      <vt:lpstr>Company overview</vt:lpstr>
      <vt:lpstr>Product overview</vt:lpstr>
      <vt:lpstr>Problem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Rory Braybrook</dc:creator>
  <cp:lastModifiedBy>Rory Braybrook</cp:lastModifiedBy>
  <cp:revision>21</cp:revision>
  <dcterms:created xsi:type="dcterms:W3CDTF">2025-02-15T01:29:08Z</dcterms:created>
  <dcterms:modified xsi:type="dcterms:W3CDTF">2025-02-21T00:49:52Z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