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7" r:id="rId3"/>
  </p:sldMasterIdLst>
  <p:notesMasterIdLst>
    <p:notesMasterId r:id="rId38"/>
  </p:notesMasterIdLst>
  <p:sldIdLst>
    <p:sldId id="256" r:id="rId4"/>
    <p:sldId id="278" r:id="rId5"/>
    <p:sldId id="257" r:id="rId6"/>
    <p:sldId id="258" r:id="rId7"/>
    <p:sldId id="261" r:id="rId8"/>
    <p:sldId id="273" r:id="rId9"/>
    <p:sldId id="262" r:id="rId10"/>
    <p:sldId id="263" r:id="rId11"/>
    <p:sldId id="264" r:id="rId12"/>
    <p:sldId id="288" r:id="rId13"/>
    <p:sldId id="274" r:id="rId14"/>
    <p:sldId id="275" r:id="rId15"/>
    <p:sldId id="281" r:id="rId16"/>
    <p:sldId id="265" r:id="rId17"/>
    <p:sldId id="292" r:id="rId18"/>
    <p:sldId id="266" r:id="rId19"/>
    <p:sldId id="267" r:id="rId20"/>
    <p:sldId id="268" r:id="rId21"/>
    <p:sldId id="269" r:id="rId22"/>
    <p:sldId id="289" r:id="rId23"/>
    <p:sldId id="285" r:id="rId24"/>
    <p:sldId id="294" r:id="rId25"/>
    <p:sldId id="270" r:id="rId26"/>
    <p:sldId id="279" r:id="rId27"/>
    <p:sldId id="271" r:id="rId28"/>
    <p:sldId id="276" r:id="rId29"/>
    <p:sldId id="277" r:id="rId30"/>
    <p:sldId id="280" r:id="rId31"/>
    <p:sldId id="287" r:id="rId32"/>
    <p:sldId id="290" r:id="rId33"/>
    <p:sldId id="291" r:id="rId34"/>
    <p:sldId id="272" r:id="rId35"/>
    <p:sldId id="283"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32" autoAdjust="0"/>
  </p:normalViewPr>
  <p:slideViewPr>
    <p:cSldViewPr>
      <p:cViewPr varScale="1">
        <p:scale>
          <a:sx n="82" d="100"/>
          <a:sy n="82" d="100"/>
        </p:scale>
        <p:origin x="1478"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D547FC-DEFE-47AA-B925-D28AEC6FD04C}" type="datetimeFigureOut">
              <a:rPr lang="en-NZ" smtClean="0"/>
              <a:t>1/07/2019</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A65F1D-C714-49D7-92D5-1B7EB00177DA}" type="slidenum">
              <a:rPr lang="en-NZ" smtClean="0"/>
              <a:t>‹#›</a:t>
            </a:fld>
            <a:endParaRPr lang="en-NZ"/>
          </a:p>
        </p:txBody>
      </p:sp>
    </p:spTree>
    <p:extLst>
      <p:ext uri="{BB962C8B-B14F-4D97-AF65-F5344CB8AC3E}">
        <p14:creationId xmlns:p14="http://schemas.microsoft.com/office/powerpoint/2010/main" val="2434362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84C8CBCE-3A19-4FB6-9517-E3723B822234}" type="datetime8">
              <a:rPr lang="en-US"/>
              <a:pPr/>
              <a:t>7/1/2019 3:17 PM</a:t>
            </a:fld>
            <a:endParaRPr lang="en-US"/>
          </a:p>
        </p:txBody>
      </p:sp>
      <p:sp>
        <p:nvSpPr>
          <p:cNvPr id="6" name="Rectangle 6"/>
          <p:cNvSpPr>
            <a:spLocks noGrp="1" noChangeArrowheads="1"/>
          </p:cNvSpPr>
          <p:nvPr>
            <p:ph type="ftr" sz="quarter" idx="4"/>
          </p:nvPr>
        </p:nvSpPr>
        <p:spPr>
          <a:ln/>
        </p:spPr>
        <p:txBody>
          <a:bodyPr/>
          <a:lstStyle/>
          <a:p>
            <a:r>
              <a:rPr lang="en-US"/>
              <a:t>© 2006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Rectangle 7"/>
          <p:cNvSpPr>
            <a:spLocks noGrp="1" noChangeArrowheads="1"/>
          </p:cNvSpPr>
          <p:nvPr>
            <p:ph type="sldNum" sz="quarter" idx="5"/>
          </p:nvPr>
        </p:nvSpPr>
        <p:spPr>
          <a:ln/>
        </p:spPr>
        <p:txBody>
          <a:bodyPr/>
          <a:lstStyle/>
          <a:p>
            <a:fld id="{3BF4F186-212C-460A-9AE9-D1DE271B326D}" type="slidenum">
              <a:rPr lang="en-US"/>
              <a:pPr/>
              <a:t>20</a:t>
            </a:fld>
            <a:endParaRPr lang="en-US"/>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7/1/2019 3:17 PM</a:t>
            </a:fld>
            <a:endParaRPr lang="en-US"/>
          </a:p>
        </p:txBody>
      </p:sp>
      <p:sp>
        <p:nvSpPr>
          <p:cNvPr id="6" name="Footer Placeholder 5"/>
          <p:cNvSpPr>
            <a:spLocks noGrp="1"/>
          </p:cNvSpPr>
          <p:nvPr>
            <p:ph type="ftr" sz="quarter" idx="12"/>
          </p:nvPr>
        </p:nvSpPr>
        <p:spPr/>
        <p:txBody>
          <a:bodyPr/>
          <a:lstStyle/>
          <a:p>
            <a:r>
              <a:rPr lang="en-US" dirty="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0296F7E-7C36-40E4-9C65-307F9C5A44BA}" type="slidenum">
              <a:rPr lang="en-US"/>
              <a:pPr/>
              <a:t>32</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lvl="1" eaLnBrk="1" hangingPunct="1">
              <a:buNone/>
            </a:pPr>
            <a:endParaRPr lang="en-US" i="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B4748A-E1B5-45AF-9B7C-DB55718C201C}"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E2257059-2764-4CC5-95EB-EEDEF2FEC1E1}" type="datetimeFigureOut">
              <a:rPr lang="en-NZ" smtClean="0"/>
              <a:t>1/07/2019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5C1570A-F68C-4594-B53E-250979F4650B}" type="slidenum">
              <a:rPr lang="en-NZ" smtClean="0"/>
              <a:t>‹#›</a:t>
            </a:fld>
            <a:endParaRPr lang="en-NZ"/>
          </a:p>
        </p:txBody>
      </p:sp>
    </p:spTree>
    <p:extLst>
      <p:ext uri="{BB962C8B-B14F-4D97-AF65-F5344CB8AC3E}">
        <p14:creationId xmlns:p14="http://schemas.microsoft.com/office/powerpoint/2010/main" val="185352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E2257059-2764-4CC5-95EB-EEDEF2FEC1E1}" type="datetimeFigureOut">
              <a:rPr lang="en-NZ" smtClean="0"/>
              <a:t>1/07/2019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5C1570A-F68C-4594-B53E-250979F4650B}" type="slidenum">
              <a:rPr lang="en-NZ" smtClean="0"/>
              <a:t>‹#›</a:t>
            </a:fld>
            <a:endParaRPr lang="en-NZ"/>
          </a:p>
        </p:txBody>
      </p:sp>
    </p:spTree>
    <p:extLst>
      <p:ext uri="{BB962C8B-B14F-4D97-AF65-F5344CB8AC3E}">
        <p14:creationId xmlns:p14="http://schemas.microsoft.com/office/powerpoint/2010/main" val="155781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E2257059-2764-4CC5-95EB-EEDEF2FEC1E1}" type="datetimeFigureOut">
              <a:rPr lang="en-NZ" smtClean="0"/>
              <a:t>1/07/2019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5C1570A-F68C-4594-B53E-250979F4650B}" type="slidenum">
              <a:rPr lang="en-NZ" smtClean="0"/>
              <a:t>‹#›</a:t>
            </a:fld>
            <a:endParaRPr lang="en-NZ"/>
          </a:p>
        </p:txBody>
      </p:sp>
    </p:spTree>
    <p:extLst>
      <p:ext uri="{BB962C8B-B14F-4D97-AF65-F5344CB8AC3E}">
        <p14:creationId xmlns:p14="http://schemas.microsoft.com/office/powerpoint/2010/main" val="403314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_al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53998"/>
          </a:xfrm>
        </p:spPr>
        <p:txBody>
          <a:bodyPr/>
          <a:lstStyle/>
          <a:p>
            <a:r>
              <a:rPr lang="en-US" dirty="0"/>
              <a:t>Click to edit Master title style</a:t>
            </a:r>
          </a:p>
        </p:txBody>
      </p:sp>
      <p:sp>
        <p:nvSpPr>
          <p:cNvPr id="5" name="Text Placeholder 4"/>
          <p:cNvSpPr>
            <a:spLocks noGrp="1"/>
          </p:cNvSpPr>
          <p:nvPr>
            <p:ph type="body" sz="quarter" idx="10"/>
          </p:nvPr>
        </p:nvSpPr>
        <p:spPr>
          <a:xfrm>
            <a:off x="350285" y="1480332"/>
            <a:ext cx="8382000" cy="1945148"/>
          </a:xfrm>
        </p:spPr>
        <p:txBody>
          <a:bodyPr/>
          <a:lstStyle>
            <a:lvl1pPr>
              <a:defRPr sz="2800"/>
            </a:lvl1pPr>
            <a:lvl2pPr>
              <a:defRPr sz="2600"/>
            </a:lvl2pPr>
            <a:lvl4pPr>
              <a:defRPr sz="22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095571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666385"/>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234113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16398" y="989016"/>
            <a:ext cx="6095178" cy="1020789"/>
          </a:xfrm>
        </p:spPr>
        <p:txBody>
          <a:bodyPr anchor="b">
            <a:noAutofit/>
          </a:bodyPr>
          <a:lstStyle>
            <a:lvl1pPr algn="l">
              <a:lnSpc>
                <a:spcPct val="90000"/>
              </a:lnSpc>
              <a:defRPr sz="4000" spc="-150" baseline="0"/>
            </a:lvl1pPr>
          </a:lstStyle>
          <a:p>
            <a:r>
              <a:rPr lang="en-US" dirty="0"/>
              <a:t>Click to edit Master title style</a:t>
            </a:r>
          </a:p>
        </p:txBody>
      </p:sp>
      <p:sp>
        <p:nvSpPr>
          <p:cNvPr id="3" name="Subtitle 2"/>
          <p:cNvSpPr>
            <a:spLocks noGrp="1"/>
          </p:cNvSpPr>
          <p:nvPr>
            <p:ph type="subTitle" idx="1"/>
          </p:nvPr>
        </p:nvSpPr>
        <p:spPr>
          <a:xfrm>
            <a:off x="2316398" y="2030330"/>
            <a:ext cx="6095178" cy="461665"/>
          </a:xfrm>
        </p:spPr>
        <p:txBody>
          <a:bodyPr vert="horz" wrap="square" lIns="0" tIns="0" rIns="0" bIns="0" rtlCol="0">
            <a:noAutofit/>
          </a:bodyPr>
          <a:lstStyle>
            <a:lvl1pPr marL="0" indent="0" algn="l" defTabSz="914363" rtl="0" eaLnBrk="1" latinLnBrk="0" hangingPunct="1">
              <a:lnSpc>
                <a:spcPct val="100000"/>
              </a:lnSpc>
              <a:spcBef>
                <a:spcPts val="0"/>
              </a:spcBef>
              <a:buSzPct val="100000"/>
              <a:buFontTx/>
              <a:buNone/>
              <a:defRPr lang="en-US" sz="2800" kern="1200" dirty="0">
                <a:solidFill>
                  <a:schemeClr val="accent4">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6051300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730251" y="1617664"/>
            <a:ext cx="7681325" cy="60024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dirty="0"/>
              <a:t>Click to edit Master title style</a:t>
            </a:r>
          </a:p>
        </p:txBody>
      </p:sp>
      <p:sp>
        <p:nvSpPr>
          <p:cNvPr id="3" name="Subtitle 2"/>
          <p:cNvSpPr>
            <a:spLocks noGrp="1"/>
          </p:cNvSpPr>
          <p:nvPr>
            <p:ph type="subTitle" idx="1"/>
          </p:nvPr>
        </p:nvSpPr>
        <p:spPr>
          <a:xfrm>
            <a:off x="730251" y="2227637"/>
            <a:ext cx="7681325" cy="917203"/>
          </a:xfrm>
        </p:spPr>
        <p:txBody>
          <a:bodyPr vert="horz" wrap="square" lIns="0" tIns="0" rIns="0" bIns="0" rtlCol="0" anchor="t">
            <a:noAutofit/>
          </a:bodyPr>
          <a:lstStyle>
            <a:lvl1pPr marL="0" indent="0" algn="l" defTabSz="914363" rtl="0" eaLnBrk="1" latinLnBrk="0" hangingPunct="1">
              <a:lnSpc>
                <a:spcPct val="100000"/>
              </a:lnSpc>
              <a:spcBef>
                <a:spcPts val="0"/>
              </a:spcBef>
              <a:buSzPct val="100000"/>
              <a:buFontTx/>
              <a:buNone/>
              <a:defRPr lang="en-US" sz="2000" kern="1200" dirty="0">
                <a:gradFill>
                  <a:gsLst>
                    <a:gs pos="0">
                      <a:schemeClr val="accent4"/>
                    </a:gs>
                    <a:gs pos="86000">
                      <a:schemeClr val="accent4"/>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701196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53998"/>
          </a:xfrm>
        </p:spPr>
        <p:txBody>
          <a:bodyPr/>
          <a:lstStyle/>
          <a:p>
            <a:r>
              <a:rPr lang="en-US" dirty="0"/>
              <a:t>Click to edit Master title style</a:t>
            </a:r>
          </a:p>
        </p:txBody>
      </p:sp>
      <p:sp>
        <p:nvSpPr>
          <p:cNvPr id="5" name="Text Placeholder 4"/>
          <p:cNvSpPr>
            <a:spLocks noGrp="1"/>
          </p:cNvSpPr>
          <p:nvPr>
            <p:ph type="body" sz="quarter" idx="10"/>
          </p:nvPr>
        </p:nvSpPr>
        <p:spPr>
          <a:xfrm>
            <a:off x="381000" y="989013"/>
            <a:ext cx="8382000" cy="1945148"/>
          </a:xfrm>
        </p:spPr>
        <p:txBody>
          <a:bodyPr/>
          <a:lstStyle>
            <a:lvl1pPr>
              <a:defRPr sz="2800"/>
            </a:lvl1pPr>
            <a:lvl2pPr>
              <a:defRPr sz="2600"/>
            </a:lvl2pPr>
            <a:lvl4pPr>
              <a:defRPr sz="22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0479353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nd Content_al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53998"/>
          </a:xfrm>
        </p:spPr>
        <p:txBody>
          <a:bodyPr/>
          <a:lstStyle/>
          <a:p>
            <a:r>
              <a:rPr lang="en-US" dirty="0"/>
              <a:t>Click to edit Master title style</a:t>
            </a:r>
          </a:p>
        </p:txBody>
      </p:sp>
      <p:sp>
        <p:nvSpPr>
          <p:cNvPr id="5" name="Text Placeholder 4"/>
          <p:cNvSpPr>
            <a:spLocks noGrp="1"/>
          </p:cNvSpPr>
          <p:nvPr>
            <p:ph type="body" sz="quarter" idx="10"/>
          </p:nvPr>
        </p:nvSpPr>
        <p:spPr>
          <a:xfrm>
            <a:off x="350285" y="1480332"/>
            <a:ext cx="8382000" cy="1945148"/>
          </a:xfrm>
        </p:spPr>
        <p:txBody>
          <a:bodyPr/>
          <a:lstStyle>
            <a:lvl1pPr>
              <a:defRPr sz="2800"/>
            </a:lvl1pPr>
            <a:lvl2pPr>
              <a:defRPr sz="2600"/>
            </a:lvl2pPr>
            <a:lvl4pPr>
              <a:defRPr sz="22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095571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0901" y="228600"/>
            <a:ext cx="8382000" cy="553998"/>
          </a:xfrm>
        </p:spPr>
        <p:txBody>
          <a:bodyPr/>
          <a:lstStyle/>
          <a:p>
            <a:r>
              <a:rPr lang="en-US"/>
              <a:t>Click to edit Master title style</a:t>
            </a:r>
            <a:endParaRPr lang="en-US" dirty="0"/>
          </a:p>
        </p:txBody>
      </p:sp>
      <p:sp>
        <p:nvSpPr>
          <p:cNvPr id="3" name="Content Placeholder 2"/>
          <p:cNvSpPr>
            <a:spLocks noGrp="1"/>
          </p:cNvSpPr>
          <p:nvPr>
            <p:ph idx="1"/>
          </p:nvPr>
        </p:nvSpPr>
        <p:spPr>
          <a:xfrm>
            <a:off x="381000" y="989013"/>
            <a:ext cx="8381901" cy="1945148"/>
          </a:xfrm>
        </p:spPr>
        <p:txBody>
          <a:bodyPr/>
          <a:lstStyle>
            <a:lvl1pPr>
              <a:lnSpc>
                <a:spcPct val="90000"/>
              </a:lnSpc>
              <a:defRPr sz="2800"/>
            </a:lvl1pPr>
            <a:lvl2pPr>
              <a:lnSpc>
                <a:spcPct val="90000"/>
              </a:lnSpc>
              <a:defRPr sz="2600"/>
            </a:lvl2pPr>
            <a:lvl3pPr>
              <a:lnSpc>
                <a:spcPct val="90000"/>
              </a:lnSpc>
              <a:defRPr/>
            </a:lvl3pPr>
            <a:lvl4pPr>
              <a:lnSpc>
                <a:spcPct val="90000"/>
              </a:lnSpc>
              <a:defRPr sz="2200"/>
            </a:lvl4pPr>
            <a:lvl5pPr>
              <a:lnSpc>
                <a:spcPct val="900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914540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4694" y="989013"/>
            <a:ext cx="4114800" cy="2332946"/>
          </a:xfrm>
        </p:spPr>
        <p:txBody>
          <a:bodyPr/>
          <a:lstStyle>
            <a:lvl1pPr marL="339976" indent="-339976">
              <a:lnSpc>
                <a:spcPct val="90000"/>
              </a:lnSpc>
              <a:defRPr sz="2800"/>
            </a:lvl1pPr>
            <a:lvl2pPr marL="673338" indent="-325424">
              <a:lnSpc>
                <a:spcPct val="90000"/>
              </a:lnSpc>
              <a:defRPr sz="2600"/>
            </a:lvl2pPr>
            <a:lvl3pPr marL="953785" indent="-288384">
              <a:lnSpc>
                <a:spcPct val="90000"/>
              </a:lnSpc>
              <a:defRPr sz="2400"/>
            </a:lvl3pPr>
            <a:lvl4pPr marL="1227618" indent="-273833">
              <a:lnSpc>
                <a:spcPct val="90000"/>
              </a:lnSpc>
              <a:defRPr sz="2200"/>
            </a:lvl4pPr>
            <a:lvl5pPr marL="1516002" indent="-280447">
              <a:lnSpc>
                <a:spcPct val="90000"/>
              </a:lnSpc>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101" y="989013"/>
            <a:ext cx="4114800" cy="2332946"/>
          </a:xfrm>
        </p:spPr>
        <p:txBody>
          <a:bodyPr/>
          <a:lstStyle>
            <a:lvl1pPr marL="347914" indent="-347914">
              <a:lnSpc>
                <a:spcPct val="90000"/>
              </a:lnSpc>
              <a:defRPr sz="2800"/>
            </a:lvl1pPr>
            <a:lvl2pPr marL="673338" indent="-339976">
              <a:lnSpc>
                <a:spcPct val="90000"/>
              </a:lnSpc>
              <a:defRPr sz="2600"/>
            </a:lvl2pPr>
            <a:lvl3pPr marL="961722" indent="-302936">
              <a:lnSpc>
                <a:spcPct val="90000"/>
              </a:lnSpc>
              <a:defRPr sz="2400"/>
            </a:lvl3pPr>
            <a:lvl4pPr marL="1227618" indent="-265896">
              <a:lnSpc>
                <a:spcPct val="90000"/>
              </a:lnSpc>
              <a:defRPr sz="2200"/>
            </a:lvl4pPr>
            <a:lvl5pPr marL="1516002" indent="-273833">
              <a:lnSpc>
                <a:spcPct val="90000"/>
              </a:lnSpc>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81269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E2257059-2764-4CC5-95EB-EEDEF2FEC1E1}" type="datetimeFigureOut">
              <a:rPr lang="en-NZ" smtClean="0"/>
              <a:t>1/07/2019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5C1570A-F68C-4594-B53E-250979F4650B}" type="slidenum">
              <a:rPr lang="en-NZ" smtClean="0"/>
              <a:t>‹#›</a:t>
            </a:fld>
            <a:endParaRPr lang="en-NZ"/>
          </a:p>
        </p:txBody>
      </p:sp>
    </p:spTree>
    <p:extLst>
      <p:ext uri="{BB962C8B-B14F-4D97-AF65-F5344CB8AC3E}">
        <p14:creationId xmlns:p14="http://schemas.microsoft.com/office/powerpoint/2010/main" val="13787304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7914" y="989016"/>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387914" y="1401033"/>
            <a:ext cx="4114800" cy="1686616"/>
          </a:xfrm>
        </p:spPr>
        <p:txBody>
          <a:bodyPr/>
          <a:lstStyle>
            <a:lvl1pPr marL="281770" indent="-281770">
              <a:defRPr sz="2400"/>
            </a:lvl1pPr>
            <a:lvl2pPr marL="562218" indent="-265896">
              <a:defRPr sz="2400"/>
            </a:lvl2pPr>
            <a:lvl3pPr marL="813562" indent="-243407">
              <a:defRPr sz="2000"/>
            </a:lvl3pPr>
            <a:lvl4pPr marL="1050354" indent="-228856">
              <a:defRPr sz="1800"/>
            </a:lvl4pPr>
            <a:lvl5pPr marL="1279210" indent="-206367">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3" y="989016"/>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401033"/>
            <a:ext cx="4117974" cy="1686616"/>
          </a:xfrm>
        </p:spPr>
        <p:txBody>
          <a:bodyPr/>
          <a:lstStyle>
            <a:lvl1pPr marL="296321" indent="-296321">
              <a:defRPr sz="2400"/>
            </a:lvl1pPr>
            <a:lvl2pPr marL="570155" indent="-273833">
              <a:defRPr sz="2400"/>
            </a:lvl2pPr>
            <a:lvl3pPr marL="821499" indent="-244730">
              <a:defRPr sz="2000"/>
            </a:lvl3pPr>
            <a:lvl4pPr marL="1050354" indent="-236793">
              <a:defRPr sz="1800"/>
            </a:lvl4pPr>
            <a:lvl5pPr marL="1279210" indent="-220919">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232565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7813633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286823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169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2" name="Picture 1" descr="Tech.Ed logo.png"/>
          <p:cNvPicPr>
            <a:picLocks noChangeAspect="1"/>
          </p:cNvPicPr>
          <p:nvPr userDrawn="1"/>
        </p:nvPicPr>
        <p:blipFill>
          <a:blip r:embed="rId2" cstate="screen"/>
          <a:stretch>
            <a:fillRect/>
          </a:stretch>
        </p:blipFill>
        <p:spPr>
          <a:xfrm>
            <a:off x="643908" y="504759"/>
            <a:ext cx="2767372" cy="1584272"/>
          </a:xfrm>
          <a:prstGeom prst="rect">
            <a:avLst/>
          </a:prstGeom>
          <a:noFill/>
          <a:ln>
            <a:noFill/>
          </a:ln>
        </p:spPr>
      </p:pic>
      <p:sp>
        <p:nvSpPr>
          <p:cNvPr id="3" name="TextBox 2"/>
          <p:cNvSpPr txBox="1"/>
          <p:nvPr userDrawn="1"/>
        </p:nvSpPr>
        <p:spPr>
          <a:xfrm>
            <a:off x="646383" y="2383220"/>
            <a:ext cx="5002853" cy="353943"/>
          </a:xfrm>
          <a:prstGeom prst="rect">
            <a:avLst/>
          </a:prstGeom>
          <a:noFill/>
        </p:spPr>
        <p:txBody>
          <a:bodyPr wrap="square" rtlCol="0">
            <a:spAutoFit/>
          </a:bodyPr>
          <a:lstStyle/>
          <a:p>
            <a:pPr defTabSz="914363"/>
            <a:r>
              <a:rPr lang="en-US" sz="1700" spc="-30" dirty="0">
                <a:gradFill>
                  <a:gsLst>
                    <a:gs pos="0">
                      <a:srgbClr val="FFFFFF"/>
                    </a:gs>
                    <a:gs pos="100000">
                      <a:srgbClr val="FFFFFF"/>
                    </a:gs>
                  </a:gsLst>
                  <a:lin ang="5400000" scaled="0"/>
                </a:gradFill>
              </a:rPr>
              <a:t>JUNE 7-10, 2010 | NEW ORLEANS, LA</a:t>
            </a:r>
          </a:p>
        </p:txBody>
      </p:sp>
      <p:pic>
        <p:nvPicPr>
          <p:cNvPr id="1026" name="Picture 2" descr="C:\Users\shane\Pictures\Logos\MICROSOFT (brand)\Microsoft corporate logo white.png"/>
          <p:cNvPicPr>
            <a:picLocks noChangeAspect="1" noChangeArrowheads="1"/>
          </p:cNvPicPr>
          <p:nvPr userDrawn="1"/>
        </p:nvPicPr>
        <p:blipFill>
          <a:blip r:embed="rId3"/>
          <a:stretch>
            <a:fillRect/>
          </a:stretch>
        </p:blipFill>
        <p:spPr bwMode="auto">
          <a:xfrm>
            <a:off x="865990" y="5950435"/>
            <a:ext cx="1814176" cy="414561"/>
          </a:xfrm>
          <a:prstGeom prst="rect">
            <a:avLst/>
          </a:prstGeom>
          <a:noFill/>
          <a:ln>
            <a:noFill/>
          </a:ln>
        </p:spPr>
      </p:pic>
    </p:spTree>
    <p:extLst>
      <p:ext uri="{BB962C8B-B14F-4D97-AF65-F5344CB8AC3E}">
        <p14:creationId xmlns:p14="http://schemas.microsoft.com/office/powerpoint/2010/main" val="35839486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987425"/>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149243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987425"/>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p:nvPr>
        </p:nvSpPr>
        <p:spPr>
          <a:xfrm>
            <a:off x="1" y="6238879"/>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185815933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spTree>
      <p:nvGrpSpPr>
        <p:cNvPr id="1" name=""/>
        <p:cNvGrpSpPr/>
        <p:nvPr/>
      </p:nvGrpSpPr>
      <p:grpSpPr>
        <a:xfrm>
          <a:off x="0" y="0"/>
          <a:ext cx="0" cy="0"/>
          <a:chOff x="0" y="0"/>
          <a:chExt cx="0" cy="0"/>
        </a:xfrm>
      </p:grpSpPr>
      <p:sp>
        <p:nvSpPr>
          <p:cNvPr id="4" name="Round Single Corner Rectangle 3"/>
          <p:cNvSpPr/>
          <p:nvPr userDrawn="1"/>
        </p:nvSpPr>
        <p:spPr bwMode="auto">
          <a:xfrm flipH="1">
            <a:off x="380993" y="927100"/>
            <a:ext cx="8806959" cy="5728224"/>
          </a:xfrm>
          <a:prstGeom prst="round1Rect">
            <a:avLst>
              <a:gd name="adj" fmla="val 2999"/>
            </a:avLst>
          </a:prstGeom>
          <a:solidFill>
            <a:schemeClr val="tx1"/>
          </a:solidFill>
          <a:ln w="28575">
            <a:gradFill>
              <a:gsLst>
                <a:gs pos="0">
                  <a:schemeClr val="accent2"/>
                </a:gs>
                <a:gs pos="50000">
                  <a:schemeClr val="accent2"/>
                </a:gs>
                <a:gs pos="100000">
                  <a:schemeClr val="tx1">
                    <a:alpha val="0"/>
                  </a:schemeClr>
                </a:gs>
              </a:gsLst>
              <a:lin ang="5400000" scaled="0"/>
            </a:gra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1000" y="228600"/>
            <a:ext cx="8382000" cy="553998"/>
          </a:xfrm>
        </p:spPr>
        <p:txBody>
          <a:bodyPr/>
          <a:lstStyle/>
          <a:p>
            <a:r>
              <a:rPr lang="en-US" dirty="0"/>
              <a:t>Click to edit Master title style</a:t>
            </a:r>
          </a:p>
        </p:txBody>
      </p:sp>
      <p:sp>
        <p:nvSpPr>
          <p:cNvPr id="5" name="Text Placeholder 4"/>
          <p:cNvSpPr>
            <a:spLocks noGrp="1"/>
          </p:cNvSpPr>
          <p:nvPr>
            <p:ph type="body" sz="quarter" idx="10"/>
          </p:nvPr>
        </p:nvSpPr>
        <p:spPr>
          <a:xfrm>
            <a:off x="555626" y="1143000"/>
            <a:ext cx="8207375" cy="1606594"/>
          </a:xfrm>
        </p:spPr>
        <p:txBody>
          <a:bodyPr/>
          <a:lstStyle>
            <a:lvl1pPr algn="l" defTabSz="914363" rtl="0" eaLnBrk="1" latinLnBrk="0" hangingPunct="1">
              <a:lnSpc>
                <a:spcPct val="80000"/>
              </a:lnSpc>
              <a:spcBef>
                <a:spcPct val="20000"/>
              </a:spcBef>
              <a:buSzPct val="100000"/>
              <a:buFontTx/>
              <a:buNone/>
              <a:defRPr lang="en-US" sz="2800" b="0" kern="1200" dirty="0" smtClean="0">
                <a:solidFill>
                  <a:srgbClr val="000000"/>
                </a:solidFill>
                <a:latin typeface="Consolas" pitchFamily="49" charset="0"/>
                <a:ea typeface="+mn-ea"/>
                <a:cs typeface="Courier New" pitchFamily="49" charset="0"/>
              </a:defRPr>
            </a:lvl1pPr>
            <a:lvl2pPr algn="l" defTabSz="914363" rtl="0" eaLnBrk="1" latinLnBrk="0" hangingPunct="1">
              <a:lnSpc>
                <a:spcPct val="80000"/>
              </a:lnSpc>
              <a:spcBef>
                <a:spcPct val="20000"/>
              </a:spcBef>
              <a:buSzPct val="100000"/>
              <a:buFontTx/>
              <a:buNone/>
              <a:defRPr lang="en-US" sz="2400" b="0" kern="1200" dirty="0" smtClean="0">
                <a:solidFill>
                  <a:srgbClr val="000000"/>
                </a:solidFill>
                <a:latin typeface="Consolas" pitchFamily="49" charset="0"/>
                <a:ea typeface="+mn-ea"/>
                <a:cs typeface="Courier New" pitchFamily="49" charset="0"/>
              </a:defRPr>
            </a:lvl2pPr>
            <a:lvl3pPr algn="l" defTabSz="914363" rtl="0" eaLnBrk="1" latinLnBrk="0" hangingPunct="1">
              <a:lnSpc>
                <a:spcPct val="80000"/>
              </a:lnSpc>
              <a:spcBef>
                <a:spcPct val="20000"/>
              </a:spcBef>
              <a:buSzPct val="100000"/>
              <a:buFontTx/>
              <a:buNone/>
              <a:defRPr lang="en-US" sz="2000" b="0" kern="1200" dirty="0" smtClean="0">
                <a:solidFill>
                  <a:srgbClr val="000000"/>
                </a:solidFill>
                <a:latin typeface="Consolas" pitchFamily="49" charset="0"/>
                <a:ea typeface="+mn-ea"/>
                <a:cs typeface="Courier New" pitchFamily="49" charset="0"/>
              </a:defRPr>
            </a:lvl3pPr>
            <a:lvl4pPr algn="l" defTabSz="914363" rtl="0" eaLnBrk="1" latinLnBrk="0" hangingPunct="1">
              <a:lnSpc>
                <a:spcPct val="80000"/>
              </a:lnSpc>
              <a:spcBef>
                <a:spcPct val="20000"/>
              </a:spcBef>
              <a:buSzPct val="100000"/>
              <a:buFontTx/>
              <a:buNone/>
              <a:defRPr lang="en-US" sz="1800" b="0" kern="1200" dirty="0" smtClean="0">
                <a:solidFill>
                  <a:srgbClr val="000000"/>
                </a:solidFill>
                <a:latin typeface="Consolas" pitchFamily="49" charset="0"/>
                <a:ea typeface="+mn-ea"/>
                <a:cs typeface="Courier New" pitchFamily="49" charset="0"/>
              </a:defRPr>
            </a:lvl4pPr>
            <a:lvl5pPr algn="l" defTabSz="914363" rtl="0" eaLnBrk="1" latinLnBrk="0" hangingPunct="1">
              <a:lnSpc>
                <a:spcPct val="80000"/>
              </a:lnSpc>
              <a:spcBef>
                <a:spcPct val="20000"/>
              </a:spcBef>
              <a:buSzPct val="100000"/>
              <a:buFontTx/>
              <a:buNone/>
              <a:defRPr lang="en-US" sz="1600" b="0" kern="1200" dirty="0">
                <a:solidFill>
                  <a:srgbClr val="000000"/>
                </a:solidFill>
                <a:latin typeface="Consolas" pitchFamily="49" charset="0"/>
                <a:ea typeface="+mn-ea"/>
                <a:cs typeface="Courier New"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182295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1945148"/>
          </a:xfrm>
        </p:spPr>
        <p:txBody>
          <a:bodyPr/>
          <a:lstStyle>
            <a:lvl1pPr>
              <a:buClr>
                <a:schemeClr val="tx1"/>
              </a:buClr>
              <a:buSzPct val="100000"/>
              <a:buFontTx/>
              <a:buBlip>
                <a:blip r:embed="rId2"/>
              </a:buBlip>
              <a:defRPr/>
            </a:lvl1pPr>
            <a:lvl2pPr>
              <a:buClr>
                <a:schemeClr val="tx1"/>
              </a:buClr>
              <a:buSzPct val="90000"/>
              <a:buFontTx/>
              <a:buBlip>
                <a:blip r:embed="rId3"/>
              </a:buBlip>
              <a:defRPr/>
            </a:lvl2pPr>
            <a:lvl3pPr>
              <a:buClr>
                <a:schemeClr val="tx1"/>
              </a:buClr>
              <a:buSzPct val="90000"/>
              <a:buFontTx/>
              <a:buBlip>
                <a:blip r:embed="rId3"/>
              </a:buBlip>
              <a:defRPr/>
            </a:lvl3pPr>
            <a:lvl4pPr>
              <a:buClr>
                <a:schemeClr val="tx1"/>
              </a:buClr>
              <a:buSzPct val="90000"/>
              <a:buFontTx/>
              <a:buBlip>
                <a:blip r:embed="rId3"/>
              </a:buBlip>
              <a:defRPr/>
            </a:lvl4pPr>
            <a:lvl5pPr>
              <a:buClr>
                <a:schemeClr val="tx1"/>
              </a:buClr>
              <a:buSzPct val="90000"/>
              <a:buFontTx/>
              <a:buBlip>
                <a:blip r:embed="rId3"/>
              </a:buBlip>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030830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16398" y="989014"/>
            <a:ext cx="6095178" cy="1020789"/>
          </a:xfrm>
        </p:spPr>
        <p:txBody>
          <a:bodyPr anchor="b">
            <a:noAutofit/>
          </a:bodyPr>
          <a:lstStyle>
            <a:lvl1pPr algn="l">
              <a:lnSpc>
                <a:spcPct val="90000"/>
              </a:lnSpc>
              <a:defRPr sz="4000" spc="-150" baseline="0"/>
            </a:lvl1pPr>
          </a:lstStyle>
          <a:p>
            <a:r>
              <a:rPr lang="en-US" dirty="0"/>
              <a:t>Click to edit Master title style</a:t>
            </a:r>
          </a:p>
        </p:txBody>
      </p:sp>
      <p:sp>
        <p:nvSpPr>
          <p:cNvPr id="3" name="Subtitle 2"/>
          <p:cNvSpPr>
            <a:spLocks noGrp="1"/>
          </p:cNvSpPr>
          <p:nvPr>
            <p:ph type="subTitle" idx="1"/>
          </p:nvPr>
        </p:nvSpPr>
        <p:spPr>
          <a:xfrm>
            <a:off x="2316398" y="2030328"/>
            <a:ext cx="6095178" cy="461665"/>
          </a:xfrm>
        </p:spPr>
        <p:txBody>
          <a:bodyPr vert="horz" wrap="square" lIns="0" tIns="0" rIns="0" bIns="0" rtlCol="0">
            <a:noAutofit/>
          </a:bodyPr>
          <a:lstStyle>
            <a:lvl1pPr marL="0" indent="0" algn="l" defTabSz="914363" rtl="0" eaLnBrk="1" latinLnBrk="0" hangingPunct="1">
              <a:lnSpc>
                <a:spcPct val="100000"/>
              </a:lnSpc>
              <a:spcBef>
                <a:spcPts val="0"/>
              </a:spcBef>
              <a:buSzPct val="100000"/>
              <a:buFontTx/>
              <a:buNone/>
              <a:defRPr lang="en-US" sz="2800" kern="1200" dirty="0">
                <a:solidFill>
                  <a:schemeClr val="accent4">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3450627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57059-2764-4CC5-95EB-EEDEF2FEC1E1}" type="datetimeFigureOut">
              <a:rPr lang="en-NZ" smtClean="0"/>
              <a:t>1/07/2019</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5C1570A-F68C-4594-B53E-250979F4650B}" type="slidenum">
              <a:rPr lang="en-NZ" smtClean="0"/>
              <a:t>‹#›</a:t>
            </a:fld>
            <a:endParaRPr lang="en-NZ"/>
          </a:p>
        </p:txBody>
      </p:sp>
    </p:spTree>
    <p:extLst>
      <p:ext uri="{BB962C8B-B14F-4D97-AF65-F5344CB8AC3E}">
        <p14:creationId xmlns:p14="http://schemas.microsoft.com/office/powerpoint/2010/main" val="28319479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617664"/>
            <a:ext cx="7681325" cy="60024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dirty="0"/>
              <a:t>Click to edit Master title style</a:t>
            </a:r>
          </a:p>
        </p:txBody>
      </p:sp>
      <p:sp>
        <p:nvSpPr>
          <p:cNvPr id="3" name="Subtitle 2"/>
          <p:cNvSpPr>
            <a:spLocks noGrp="1"/>
          </p:cNvSpPr>
          <p:nvPr>
            <p:ph type="subTitle" idx="1"/>
          </p:nvPr>
        </p:nvSpPr>
        <p:spPr>
          <a:xfrm>
            <a:off x="730250" y="2227635"/>
            <a:ext cx="7681325" cy="917203"/>
          </a:xfrm>
        </p:spPr>
        <p:txBody>
          <a:bodyPr vert="horz" wrap="square" lIns="0" tIns="0" rIns="0" bIns="0" rtlCol="0" anchor="t">
            <a:noAutofit/>
          </a:bodyPr>
          <a:lstStyle>
            <a:lvl1pPr marL="0" indent="0" algn="l" defTabSz="914363" rtl="0" eaLnBrk="1" latinLnBrk="0" hangingPunct="1">
              <a:lnSpc>
                <a:spcPct val="100000"/>
              </a:lnSpc>
              <a:spcBef>
                <a:spcPts val="0"/>
              </a:spcBef>
              <a:buSzPct val="100000"/>
              <a:buFontTx/>
              <a:buNone/>
              <a:defRPr lang="en-US" sz="2000" kern="1200" dirty="0">
                <a:gradFill>
                  <a:gsLst>
                    <a:gs pos="0">
                      <a:schemeClr val="accent4"/>
                    </a:gs>
                    <a:gs pos="86000">
                      <a:schemeClr val="accent4"/>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36318495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53998"/>
          </a:xfrm>
        </p:spPr>
        <p:txBody>
          <a:bodyPr/>
          <a:lstStyle/>
          <a:p>
            <a:r>
              <a:rPr lang="en-US" dirty="0"/>
              <a:t>Click to edit Master title style</a:t>
            </a:r>
          </a:p>
        </p:txBody>
      </p:sp>
      <p:sp>
        <p:nvSpPr>
          <p:cNvPr id="5" name="Text Placeholder 4"/>
          <p:cNvSpPr>
            <a:spLocks noGrp="1"/>
          </p:cNvSpPr>
          <p:nvPr>
            <p:ph type="body" sz="quarter" idx="10"/>
          </p:nvPr>
        </p:nvSpPr>
        <p:spPr>
          <a:xfrm>
            <a:off x="381000" y="989013"/>
            <a:ext cx="8382000" cy="1945148"/>
          </a:xfrm>
        </p:spPr>
        <p:txBody>
          <a:bodyPr/>
          <a:lstStyle>
            <a:lvl1pPr>
              <a:defRPr sz="2800"/>
            </a:lvl1pPr>
            <a:lvl2pPr>
              <a:defRPr sz="2600"/>
            </a:lvl2pPr>
            <a:lvl4pPr>
              <a:defRPr sz="22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220342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and Content_al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553998"/>
          </a:xfrm>
        </p:spPr>
        <p:txBody>
          <a:bodyPr/>
          <a:lstStyle/>
          <a:p>
            <a:r>
              <a:rPr lang="en-US" dirty="0"/>
              <a:t>Click to edit Master title style</a:t>
            </a:r>
          </a:p>
        </p:txBody>
      </p:sp>
      <p:sp>
        <p:nvSpPr>
          <p:cNvPr id="5" name="Text Placeholder 4"/>
          <p:cNvSpPr>
            <a:spLocks noGrp="1"/>
          </p:cNvSpPr>
          <p:nvPr>
            <p:ph type="body" sz="quarter" idx="10"/>
          </p:nvPr>
        </p:nvSpPr>
        <p:spPr>
          <a:xfrm>
            <a:off x="350285" y="1480332"/>
            <a:ext cx="8382000" cy="1945148"/>
          </a:xfrm>
        </p:spPr>
        <p:txBody>
          <a:bodyPr/>
          <a:lstStyle>
            <a:lvl1pPr>
              <a:defRPr sz="2800"/>
            </a:lvl1pPr>
            <a:lvl2pPr>
              <a:defRPr sz="2600"/>
            </a:lvl2pPr>
            <a:lvl4pPr>
              <a:defRPr sz="22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69003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0901" y="228600"/>
            <a:ext cx="8382000" cy="553998"/>
          </a:xfrm>
        </p:spPr>
        <p:txBody>
          <a:bodyPr/>
          <a:lstStyle/>
          <a:p>
            <a:r>
              <a:rPr lang="en-US"/>
              <a:t>Click to edit Master title style</a:t>
            </a:r>
            <a:endParaRPr lang="en-US" dirty="0"/>
          </a:p>
        </p:txBody>
      </p:sp>
      <p:sp>
        <p:nvSpPr>
          <p:cNvPr id="3" name="Content Placeholder 2"/>
          <p:cNvSpPr>
            <a:spLocks noGrp="1"/>
          </p:cNvSpPr>
          <p:nvPr>
            <p:ph idx="1"/>
          </p:nvPr>
        </p:nvSpPr>
        <p:spPr>
          <a:xfrm>
            <a:off x="381000" y="989013"/>
            <a:ext cx="8381901" cy="1945148"/>
          </a:xfrm>
        </p:spPr>
        <p:txBody>
          <a:bodyPr/>
          <a:lstStyle>
            <a:lvl1pPr>
              <a:lnSpc>
                <a:spcPct val="90000"/>
              </a:lnSpc>
              <a:defRPr sz="2800"/>
            </a:lvl1pPr>
            <a:lvl2pPr>
              <a:lnSpc>
                <a:spcPct val="90000"/>
              </a:lnSpc>
              <a:defRPr sz="2600"/>
            </a:lvl2pPr>
            <a:lvl3pPr>
              <a:lnSpc>
                <a:spcPct val="90000"/>
              </a:lnSpc>
              <a:defRPr/>
            </a:lvl3pPr>
            <a:lvl4pPr>
              <a:lnSpc>
                <a:spcPct val="90000"/>
              </a:lnSpc>
              <a:defRPr sz="2200"/>
            </a:lvl4pPr>
            <a:lvl5pPr>
              <a:lnSpc>
                <a:spcPct val="900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0065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4693" y="989013"/>
            <a:ext cx="4114800" cy="2332946"/>
          </a:xfrm>
        </p:spPr>
        <p:txBody>
          <a:bodyPr/>
          <a:lstStyle>
            <a:lvl1pPr marL="339976" indent="-339976">
              <a:lnSpc>
                <a:spcPct val="90000"/>
              </a:lnSpc>
              <a:defRPr sz="2800"/>
            </a:lvl1pPr>
            <a:lvl2pPr marL="673338" indent="-325424">
              <a:lnSpc>
                <a:spcPct val="90000"/>
              </a:lnSpc>
              <a:defRPr sz="2600"/>
            </a:lvl2pPr>
            <a:lvl3pPr marL="953785" indent="-288384">
              <a:lnSpc>
                <a:spcPct val="90000"/>
              </a:lnSpc>
              <a:defRPr sz="2400"/>
            </a:lvl3pPr>
            <a:lvl4pPr marL="1227618" indent="-273833">
              <a:lnSpc>
                <a:spcPct val="90000"/>
              </a:lnSpc>
              <a:defRPr sz="2200"/>
            </a:lvl4pPr>
            <a:lvl5pPr marL="1516002" indent="-280447">
              <a:lnSpc>
                <a:spcPct val="90000"/>
              </a:lnSpc>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101" y="989013"/>
            <a:ext cx="4114800" cy="2332946"/>
          </a:xfrm>
        </p:spPr>
        <p:txBody>
          <a:bodyPr/>
          <a:lstStyle>
            <a:lvl1pPr marL="347914" indent="-347914">
              <a:lnSpc>
                <a:spcPct val="90000"/>
              </a:lnSpc>
              <a:defRPr sz="2800"/>
            </a:lvl1pPr>
            <a:lvl2pPr marL="673338" indent="-339976">
              <a:lnSpc>
                <a:spcPct val="90000"/>
              </a:lnSpc>
              <a:defRPr sz="2600"/>
            </a:lvl2pPr>
            <a:lvl3pPr marL="961722" indent="-302936">
              <a:lnSpc>
                <a:spcPct val="90000"/>
              </a:lnSpc>
              <a:defRPr sz="2400"/>
            </a:lvl3pPr>
            <a:lvl4pPr marL="1227618" indent="-265896">
              <a:lnSpc>
                <a:spcPct val="90000"/>
              </a:lnSpc>
              <a:defRPr sz="2200"/>
            </a:lvl4pPr>
            <a:lvl5pPr marL="1516002" indent="-273833">
              <a:lnSpc>
                <a:spcPct val="90000"/>
              </a:lnSpc>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070867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7914" y="989014"/>
            <a:ext cx="4114800"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387914" y="1401033"/>
            <a:ext cx="4114800" cy="1686616"/>
          </a:xfrm>
        </p:spPr>
        <p:txBody>
          <a:bodyPr/>
          <a:lstStyle>
            <a:lvl1pPr marL="281770" indent="-281770">
              <a:defRPr sz="2400"/>
            </a:lvl1pPr>
            <a:lvl2pPr marL="562218" indent="-265896">
              <a:defRPr sz="2400"/>
            </a:lvl2pPr>
            <a:lvl3pPr marL="813562" indent="-243407">
              <a:defRPr sz="2000"/>
            </a:lvl3pPr>
            <a:lvl4pPr marL="1050354" indent="-228856">
              <a:defRPr sz="1800"/>
            </a:lvl4pPr>
            <a:lvl5pPr marL="1279210" indent="-206367">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2" y="989014"/>
            <a:ext cx="411701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401033"/>
            <a:ext cx="4117974" cy="1686616"/>
          </a:xfrm>
        </p:spPr>
        <p:txBody>
          <a:bodyPr/>
          <a:lstStyle>
            <a:lvl1pPr marL="296321" indent="-296321">
              <a:defRPr sz="2400"/>
            </a:lvl1pPr>
            <a:lvl2pPr marL="570155" indent="-273833">
              <a:defRPr sz="2400"/>
            </a:lvl2pPr>
            <a:lvl3pPr marL="821499" indent="-244730">
              <a:defRPr sz="2000"/>
            </a:lvl3pPr>
            <a:lvl4pPr marL="1050354" indent="-236793">
              <a:defRPr sz="1800"/>
            </a:lvl4pPr>
            <a:lvl5pPr marL="1279210" indent="-220919">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196336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746039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18123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164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pic>
        <p:nvPicPr>
          <p:cNvPr id="2" name="Picture 1" descr="Tech.Ed logo.png"/>
          <p:cNvPicPr>
            <a:picLocks noChangeAspect="1"/>
          </p:cNvPicPr>
          <p:nvPr userDrawn="1"/>
        </p:nvPicPr>
        <p:blipFill>
          <a:blip r:embed="rId2" cstate="screen"/>
          <a:stretch>
            <a:fillRect/>
          </a:stretch>
        </p:blipFill>
        <p:spPr>
          <a:xfrm>
            <a:off x="643908" y="504759"/>
            <a:ext cx="2767372" cy="1584272"/>
          </a:xfrm>
          <a:prstGeom prst="rect">
            <a:avLst/>
          </a:prstGeom>
          <a:noFill/>
          <a:ln>
            <a:noFill/>
          </a:ln>
        </p:spPr>
      </p:pic>
      <p:sp>
        <p:nvSpPr>
          <p:cNvPr id="3" name="TextBox 2"/>
          <p:cNvSpPr txBox="1"/>
          <p:nvPr userDrawn="1"/>
        </p:nvSpPr>
        <p:spPr>
          <a:xfrm>
            <a:off x="646383" y="2383218"/>
            <a:ext cx="5002853" cy="353943"/>
          </a:xfrm>
          <a:prstGeom prst="rect">
            <a:avLst/>
          </a:prstGeom>
          <a:noFill/>
        </p:spPr>
        <p:txBody>
          <a:bodyPr wrap="square" rtlCol="0">
            <a:spAutoFit/>
          </a:bodyPr>
          <a:lstStyle/>
          <a:p>
            <a:pPr defTabSz="914363"/>
            <a:r>
              <a:rPr lang="en-US" sz="1700" spc="-30" dirty="0">
                <a:gradFill>
                  <a:gsLst>
                    <a:gs pos="0">
                      <a:srgbClr val="FFFFFF"/>
                    </a:gs>
                    <a:gs pos="100000">
                      <a:srgbClr val="FFFFFF"/>
                    </a:gs>
                  </a:gsLst>
                  <a:lin ang="5400000" scaled="0"/>
                </a:gradFill>
              </a:rPr>
              <a:t>JUNE 7-10, 2010 | NEW ORLEANS, LA</a:t>
            </a:r>
          </a:p>
        </p:txBody>
      </p:sp>
      <p:pic>
        <p:nvPicPr>
          <p:cNvPr id="1026" name="Picture 2" descr="C:\Users\shane\Pictures\Logos\MICROSOFT (brand)\Microsoft corporate logo white.png"/>
          <p:cNvPicPr>
            <a:picLocks noChangeAspect="1" noChangeArrowheads="1"/>
          </p:cNvPicPr>
          <p:nvPr userDrawn="1"/>
        </p:nvPicPr>
        <p:blipFill>
          <a:blip r:embed="rId3"/>
          <a:stretch>
            <a:fillRect/>
          </a:stretch>
        </p:blipFill>
        <p:spPr bwMode="auto">
          <a:xfrm>
            <a:off x="865990" y="5950433"/>
            <a:ext cx="1814176" cy="414561"/>
          </a:xfrm>
          <a:prstGeom prst="rect">
            <a:avLst/>
          </a:prstGeom>
          <a:noFill/>
          <a:ln>
            <a:noFill/>
          </a:ln>
        </p:spPr>
      </p:pic>
    </p:spTree>
    <p:extLst>
      <p:ext uri="{BB962C8B-B14F-4D97-AF65-F5344CB8AC3E}">
        <p14:creationId xmlns:p14="http://schemas.microsoft.com/office/powerpoint/2010/main" val="183768530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E2257059-2764-4CC5-95EB-EEDEF2FEC1E1}" type="datetimeFigureOut">
              <a:rPr lang="en-NZ" smtClean="0"/>
              <a:t>1/07/2019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5C1570A-F68C-4594-B53E-250979F4650B}" type="slidenum">
              <a:rPr lang="en-NZ" smtClean="0"/>
              <a:t>‹#›</a:t>
            </a:fld>
            <a:endParaRPr lang="en-NZ"/>
          </a:p>
        </p:txBody>
      </p:sp>
    </p:spTree>
    <p:extLst>
      <p:ext uri="{BB962C8B-B14F-4D97-AF65-F5344CB8AC3E}">
        <p14:creationId xmlns:p14="http://schemas.microsoft.com/office/powerpoint/2010/main" val="12006664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987425"/>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2881254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987425"/>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p:nvPr>
        </p:nvSpPr>
        <p:spPr>
          <a:xfrm>
            <a:off x="1" y="6238877"/>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395286252"/>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spTree>
      <p:nvGrpSpPr>
        <p:cNvPr id="1" name=""/>
        <p:cNvGrpSpPr/>
        <p:nvPr/>
      </p:nvGrpSpPr>
      <p:grpSpPr>
        <a:xfrm>
          <a:off x="0" y="0"/>
          <a:ext cx="0" cy="0"/>
          <a:chOff x="0" y="0"/>
          <a:chExt cx="0" cy="0"/>
        </a:xfrm>
      </p:grpSpPr>
      <p:sp>
        <p:nvSpPr>
          <p:cNvPr id="4" name="Round Single Corner Rectangle 3"/>
          <p:cNvSpPr/>
          <p:nvPr userDrawn="1"/>
        </p:nvSpPr>
        <p:spPr bwMode="auto">
          <a:xfrm flipH="1">
            <a:off x="380993" y="927100"/>
            <a:ext cx="8806959" cy="5728224"/>
          </a:xfrm>
          <a:prstGeom prst="round1Rect">
            <a:avLst>
              <a:gd name="adj" fmla="val 2999"/>
            </a:avLst>
          </a:prstGeom>
          <a:solidFill>
            <a:schemeClr val="tx1"/>
          </a:solidFill>
          <a:ln w="28575">
            <a:gradFill>
              <a:gsLst>
                <a:gs pos="0">
                  <a:schemeClr val="accent2"/>
                </a:gs>
                <a:gs pos="50000">
                  <a:schemeClr val="accent2"/>
                </a:gs>
                <a:gs pos="100000">
                  <a:schemeClr val="tx1">
                    <a:alpha val="0"/>
                  </a:schemeClr>
                </a:gs>
              </a:gsLst>
              <a:lin ang="5400000" scaled="0"/>
            </a:gra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2" name="Title 1"/>
          <p:cNvSpPr>
            <a:spLocks noGrp="1"/>
          </p:cNvSpPr>
          <p:nvPr>
            <p:ph type="title"/>
          </p:nvPr>
        </p:nvSpPr>
        <p:spPr>
          <a:xfrm>
            <a:off x="381000" y="228600"/>
            <a:ext cx="8382000" cy="553998"/>
          </a:xfrm>
        </p:spPr>
        <p:txBody>
          <a:bodyPr/>
          <a:lstStyle/>
          <a:p>
            <a:r>
              <a:rPr lang="en-US" dirty="0"/>
              <a:t>Click to edit Master title style</a:t>
            </a:r>
          </a:p>
        </p:txBody>
      </p:sp>
      <p:sp>
        <p:nvSpPr>
          <p:cNvPr id="5" name="Text Placeholder 4"/>
          <p:cNvSpPr>
            <a:spLocks noGrp="1"/>
          </p:cNvSpPr>
          <p:nvPr>
            <p:ph type="body" sz="quarter" idx="10"/>
          </p:nvPr>
        </p:nvSpPr>
        <p:spPr>
          <a:xfrm>
            <a:off x="555625" y="1143000"/>
            <a:ext cx="8207375" cy="1606594"/>
          </a:xfrm>
        </p:spPr>
        <p:txBody>
          <a:bodyPr/>
          <a:lstStyle>
            <a:lvl1pPr algn="l" defTabSz="914363" rtl="0" eaLnBrk="1" latinLnBrk="0" hangingPunct="1">
              <a:lnSpc>
                <a:spcPct val="80000"/>
              </a:lnSpc>
              <a:spcBef>
                <a:spcPct val="20000"/>
              </a:spcBef>
              <a:buSzPct val="100000"/>
              <a:buFontTx/>
              <a:buNone/>
              <a:defRPr lang="en-US" sz="2800" b="0" kern="1200" dirty="0" smtClean="0">
                <a:solidFill>
                  <a:srgbClr val="000000"/>
                </a:solidFill>
                <a:latin typeface="Consolas" pitchFamily="49" charset="0"/>
                <a:ea typeface="+mn-ea"/>
                <a:cs typeface="Courier New" pitchFamily="49" charset="0"/>
              </a:defRPr>
            </a:lvl1pPr>
            <a:lvl2pPr algn="l" defTabSz="914363" rtl="0" eaLnBrk="1" latinLnBrk="0" hangingPunct="1">
              <a:lnSpc>
                <a:spcPct val="80000"/>
              </a:lnSpc>
              <a:spcBef>
                <a:spcPct val="20000"/>
              </a:spcBef>
              <a:buSzPct val="100000"/>
              <a:buFontTx/>
              <a:buNone/>
              <a:defRPr lang="en-US" sz="2400" b="0" kern="1200" dirty="0" smtClean="0">
                <a:solidFill>
                  <a:srgbClr val="000000"/>
                </a:solidFill>
                <a:latin typeface="Consolas" pitchFamily="49" charset="0"/>
                <a:ea typeface="+mn-ea"/>
                <a:cs typeface="Courier New" pitchFamily="49" charset="0"/>
              </a:defRPr>
            </a:lvl2pPr>
            <a:lvl3pPr algn="l" defTabSz="914363" rtl="0" eaLnBrk="1" latinLnBrk="0" hangingPunct="1">
              <a:lnSpc>
                <a:spcPct val="80000"/>
              </a:lnSpc>
              <a:spcBef>
                <a:spcPct val="20000"/>
              </a:spcBef>
              <a:buSzPct val="100000"/>
              <a:buFontTx/>
              <a:buNone/>
              <a:defRPr lang="en-US" sz="2000" b="0" kern="1200" dirty="0" smtClean="0">
                <a:solidFill>
                  <a:srgbClr val="000000"/>
                </a:solidFill>
                <a:latin typeface="Consolas" pitchFamily="49" charset="0"/>
                <a:ea typeface="+mn-ea"/>
                <a:cs typeface="Courier New" pitchFamily="49" charset="0"/>
              </a:defRPr>
            </a:lvl3pPr>
            <a:lvl4pPr algn="l" defTabSz="914363" rtl="0" eaLnBrk="1" latinLnBrk="0" hangingPunct="1">
              <a:lnSpc>
                <a:spcPct val="80000"/>
              </a:lnSpc>
              <a:spcBef>
                <a:spcPct val="20000"/>
              </a:spcBef>
              <a:buSzPct val="100000"/>
              <a:buFontTx/>
              <a:buNone/>
              <a:defRPr lang="en-US" sz="1800" b="0" kern="1200" dirty="0" smtClean="0">
                <a:solidFill>
                  <a:srgbClr val="000000"/>
                </a:solidFill>
                <a:latin typeface="Consolas" pitchFamily="49" charset="0"/>
                <a:ea typeface="+mn-ea"/>
                <a:cs typeface="Courier New" pitchFamily="49" charset="0"/>
              </a:defRPr>
            </a:lvl4pPr>
            <a:lvl5pPr algn="l" defTabSz="914363" rtl="0" eaLnBrk="1" latinLnBrk="0" hangingPunct="1">
              <a:lnSpc>
                <a:spcPct val="80000"/>
              </a:lnSpc>
              <a:spcBef>
                <a:spcPct val="20000"/>
              </a:spcBef>
              <a:buSzPct val="100000"/>
              <a:buFontTx/>
              <a:buNone/>
              <a:defRPr lang="en-US" sz="1600" b="0" kern="1200" dirty="0">
                <a:solidFill>
                  <a:srgbClr val="000000"/>
                </a:solidFill>
                <a:latin typeface="Consolas" pitchFamily="49" charset="0"/>
                <a:ea typeface="+mn-ea"/>
                <a:cs typeface="Courier New"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185153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1945148"/>
          </a:xfrm>
        </p:spPr>
        <p:txBody>
          <a:bodyPr/>
          <a:lstStyle>
            <a:lvl1pPr>
              <a:buClr>
                <a:schemeClr val="tx1"/>
              </a:buClr>
              <a:buSzPct val="100000"/>
              <a:buFontTx/>
              <a:buBlip>
                <a:blip r:embed="rId2"/>
              </a:buBlip>
              <a:defRPr/>
            </a:lvl1pPr>
            <a:lvl2pPr>
              <a:buClr>
                <a:schemeClr val="tx1"/>
              </a:buClr>
              <a:buSzPct val="90000"/>
              <a:buFontTx/>
              <a:buBlip>
                <a:blip r:embed="rId3"/>
              </a:buBlip>
              <a:defRPr/>
            </a:lvl2pPr>
            <a:lvl3pPr>
              <a:buClr>
                <a:schemeClr val="tx1"/>
              </a:buClr>
              <a:buSzPct val="90000"/>
              <a:buFontTx/>
              <a:buBlip>
                <a:blip r:embed="rId3"/>
              </a:buBlip>
              <a:defRPr/>
            </a:lvl3pPr>
            <a:lvl4pPr>
              <a:buClr>
                <a:schemeClr val="tx1"/>
              </a:buClr>
              <a:buSzPct val="90000"/>
              <a:buFontTx/>
              <a:buBlip>
                <a:blip r:embed="rId3"/>
              </a:buBlip>
              <a:defRPr/>
            </a:lvl4pPr>
            <a:lvl5pPr>
              <a:buClr>
                <a:schemeClr val="tx1"/>
              </a:buClr>
              <a:buSzPct val="90000"/>
              <a:buFontTx/>
              <a:buBlip>
                <a:blip r:embed="rId3"/>
              </a:buBlip>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67055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E2257059-2764-4CC5-95EB-EEDEF2FEC1E1}" type="datetimeFigureOut">
              <a:rPr lang="en-NZ" smtClean="0"/>
              <a:t>1/07/2019</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C5C1570A-F68C-4594-B53E-250979F4650B}" type="slidenum">
              <a:rPr lang="en-NZ" smtClean="0"/>
              <a:t>‹#›</a:t>
            </a:fld>
            <a:endParaRPr lang="en-NZ"/>
          </a:p>
        </p:txBody>
      </p:sp>
    </p:spTree>
    <p:extLst>
      <p:ext uri="{BB962C8B-B14F-4D97-AF65-F5344CB8AC3E}">
        <p14:creationId xmlns:p14="http://schemas.microsoft.com/office/powerpoint/2010/main" val="59746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E2257059-2764-4CC5-95EB-EEDEF2FEC1E1}" type="datetimeFigureOut">
              <a:rPr lang="en-NZ" smtClean="0"/>
              <a:t>1/07/2019</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C5C1570A-F68C-4594-B53E-250979F4650B}" type="slidenum">
              <a:rPr lang="en-NZ" smtClean="0"/>
              <a:t>‹#›</a:t>
            </a:fld>
            <a:endParaRPr lang="en-NZ"/>
          </a:p>
        </p:txBody>
      </p:sp>
    </p:spTree>
    <p:extLst>
      <p:ext uri="{BB962C8B-B14F-4D97-AF65-F5344CB8AC3E}">
        <p14:creationId xmlns:p14="http://schemas.microsoft.com/office/powerpoint/2010/main" val="324443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57059-2764-4CC5-95EB-EEDEF2FEC1E1}" type="datetimeFigureOut">
              <a:rPr lang="en-NZ" smtClean="0"/>
              <a:t>1/07/2019</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C5C1570A-F68C-4594-B53E-250979F4650B}" type="slidenum">
              <a:rPr lang="en-NZ" smtClean="0"/>
              <a:t>‹#›</a:t>
            </a:fld>
            <a:endParaRPr lang="en-NZ"/>
          </a:p>
        </p:txBody>
      </p:sp>
    </p:spTree>
    <p:extLst>
      <p:ext uri="{BB962C8B-B14F-4D97-AF65-F5344CB8AC3E}">
        <p14:creationId xmlns:p14="http://schemas.microsoft.com/office/powerpoint/2010/main" val="618133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en-NZ"/>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257059-2764-4CC5-95EB-EEDEF2FEC1E1}" type="datetimeFigureOut">
              <a:rPr lang="en-NZ" smtClean="0"/>
              <a:t>1/07/2019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5C1570A-F68C-4594-B53E-250979F4650B}" type="slidenum">
              <a:rPr lang="en-NZ" smtClean="0"/>
              <a:t>‹#›</a:t>
            </a:fld>
            <a:endParaRPr lang="en-NZ"/>
          </a:p>
        </p:txBody>
      </p:sp>
    </p:spTree>
    <p:extLst>
      <p:ext uri="{BB962C8B-B14F-4D97-AF65-F5344CB8AC3E}">
        <p14:creationId xmlns:p14="http://schemas.microsoft.com/office/powerpoint/2010/main" val="1004415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257059-2764-4CC5-95EB-EEDEF2FEC1E1}" type="datetimeFigureOut">
              <a:rPr lang="en-NZ" smtClean="0"/>
              <a:t>1/07/2019</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5C1570A-F68C-4594-B53E-250979F4650B}" type="slidenum">
              <a:rPr lang="en-NZ" smtClean="0"/>
              <a:t>‹#›</a:t>
            </a:fld>
            <a:endParaRPr lang="en-NZ"/>
          </a:p>
        </p:txBody>
      </p:sp>
    </p:spTree>
    <p:extLst>
      <p:ext uri="{BB962C8B-B14F-4D97-AF65-F5344CB8AC3E}">
        <p14:creationId xmlns:p14="http://schemas.microsoft.com/office/powerpoint/2010/main" val="190850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png"/><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image" Target="../media/image1.png"/><Relationship Id="rId2" Type="http://schemas.openxmlformats.org/officeDocument/2006/relationships/slideLayout" Target="../slideLayouts/slideLayout30.xml"/><Relationship Id="rId16" Type="http://schemas.openxmlformats.org/officeDocument/2006/relationships/theme" Target="../theme/theme3.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57059-2764-4CC5-95EB-EEDEF2FEC1E1}" type="datetimeFigureOut">
              <a:rPr lang="en-NZ" smtClean="0"/>
              <a:t>1/07/2019</a:t>
            </a:fld>
            <a:endParaRPr lang="en-NZ"/>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1"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C1570A-F68C-4594-B53E-250979F4650B}" type="slidenum">
              <a:rPr lang="en-NZ" smtClean="0"/>
              <a:t>‹#›</a:t>
            </a:fld>
            <a:endParaRPr lang="en-NZ"/>
          </a:p>
        </p:txBody>
      </p:sp>
    </p:spTree>
    <p:extLst>
      <p:ext uri="{BB962C8B-B14F-4D97-AF65-F5344CB8AC3E}">
        <p14:creationId xmlns:p14="http://schemas.microsoft.com/office/powerpoint/2010/main" val="3760667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 id="214748369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1901" cy="553998"/>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381000" y="989013"/>
            <a:ext cx="8381901" cy="19451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02267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p:fade/>
  </p:transition>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100000"/>
        <a:buFontTx/>
        <a:buBlip>
          <a:blip r:embed="rId17"/>
        </a:buBlip>
        <a:defRPr lang="en-US" sz="2800" kern="1200" dirty="0" smtClean="0">
          <a:gradFill>
            <a:gsLst>
              <a:gs pos="0">
                <a:schemeClr val="tx1"/>
              </a:gs>
              <a:gs pos="86000">
                <a:schemeClr val="tx1"/>
              </a:gs>
            </a:gsLst>
            <a:lin ang="0" scaled="0"/>
          </a:gradFill>
          <a:latin typeface="+mj-lt"/>
          <a:ea typeface="+mn-ea"/>
          <a:cs typeface="+mn-cs"/>
        </a:defRPr>
      </a:lvl1pPr>
      <a:lvl2pPr marL="855663" indent="-395288" algn="l" defTabSz="914363" rtl="0" eaLnBrk="1" latinLnBrk="0" hangingPunct="1">
        <a:lnSpc>
          <a:spcPct val="90000"/>
        </a:lnSpc>
        <a:spcBef>
          <a:spcPct val="20000"/>
        </a:spcBef>
        <a:buSzPct val="100000"/>
        <a:buFontTx/>
        <a:buBlip>
          <a:blip r:embed="rId17"/>
        </a:buBlip>
        <a:defRPr lang="en-US" sz="2600" kern="1200" dirty="0" smtClean="0">
          <a:gradFill>
            <a:gsLst>
              <a:gs pos="0">
                <a:schemeClr val="tx1"/>
              </a:gs>
              <a:gs pos="86000">
                <a:schemeClr val="tx1"/>
              </a:gs>
            </a:gsLst>
            <a:lin ang="0" scaled="0"/>
          </a:gradFill>
          <a:latin typeface="+mj-lt"/>
          <a:ea typeface="+mn-ea"/>
          <a:cs typeface="+mn-cs"/>
        </a:defRPr>
      </a:lvl2pPr>
      <a:lvl3pPr marL="1258888" indent="-403225" algn="l" defTabSz="914363" rtl="0" eaLnBrk="1" latinLnBrk="0" hangingPunct="1">
        <a:lnSpc>
          <a:spcPct val="90000"/>
        </a:lnSpc>
        <a:spcBef>
          <a:spcPct val="20000"/>
        </a:spcBef>
        <a:buSzPct val="100000"/>
        <a:buFontTx/>
        <a:buBlip>
          <a:blip r:embed="rId17"/>
        </a:buBlip>
        <a:defRPr lang="en-US" sz="2400" kern="1200" dirty="0" smtClean="0">
          <a:gradFill>
            <a:gsLst>
              <a:gs pos="0">
                <a:schemeClr val="tx1"/>
              </a:gs>
              <a:gs pos="86000">
                <a:schemeClr val="tx1"/>
              </a:gs>
            </a:gsLst>
            <a:lin ang="0" scaled="0"/>
          </a:gradFill>
          <a:latin typeface="+mj-lt"/>
          <a:ea typeface="+mn-ea"/>
          <a:cs typeface="+mn-cs"/>
        </a:defRPr>
      </a:lvl3pPr>
      <a:lvl4pPr marL="1604963" indent="-346075" algn="l" defTabSz="914363" rtl="0" eaLnBrk="1" latinLnBrk="0" hangingPunct="1">
        <a:lnSpc>
          <a:spcPct val="90000"/>
        </a:lnSpc>
        <a:spcBef>
          <a:spcPct val="20000"/>
        </a:spcBef>
        <a:buSzPct val="100000"/>
        <a:buFontTx/>
        <a:buBlip>
          <a:blip r:embed="rId17"/>
        </a:buBlip>
        <a:defRPr lang="en-US" sz="2200" kern="1200" dirty="0" smtClean="0">
          <a:gradFill>
            <a:gsLst>
              <a:gs pos="0">
                <a:schemeClr val="tx1"/>
              </a:gs>
              <a:gs pos="86000">
                <a:schemeClr val="tx1"/>
              </a:gs>
            </a:gsLst>
            <a:lin ang="0" scaled="0"/>
          </a:gradFill>
          <a:latin typeface="+mj-lt"/>
          <a:ea typeface="+mn-ea"/>
          <a:cs typeface="+mn-cs"/>
        </a:defRPr>
      </a:lvl4pPr>
      <a:lvl5pPr marL="1941513" indent="-336550" algn="l" defTabSz="914363" rtl="0" eaLnBrk="1" latinLnBrk="0" hangingPunct="1">
        <a:lnSpc>
          <a:spcPct val="90000"/>
        </a:lnSpc>
        <a:spcBef>
          <a:spcPct val="20000"/>
        </a:spcBef>
        <a:buSzPct val="100000"/>
        <a:buFontTx/>
        <a:buBlip>
          <a:blip r:embed="rId17"/>
        </a:buBlip>
        <a:defRPr lang="en-US" sz="2000" kern="1200" dirty="0">
          <a:gradFill>
            <a:gsLst>
              <a:gs pos="0">
                <a:schemeClr val="tx1"/>
              </a:gs>
              <a:gs pos="86000">
                <a:schemeClr val="tx1"/>
              </a:gs>
            </a:gsLst>
            <a:lin ang="0" scaled="0"/>
          </a:gradFill>
          <a:latin typeface="+mj-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1901" cy="553998"/>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381000" y="989013"/>
            <a:ext cx="8381901" cy="19451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117285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transition>
    <p:fade/>
  </p:transition>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100000"/>
        <a:buFontTx/>
        <a:buBlip>
          <a:blip r:embed="rId17"/>
        </a:buBlip>
        <a:defRPr lang="en-US" sz="2800" kern="1200" dirty="0" smtClean="0">
          <a:gradFill>
            <a:gsLst>
              <a:gs pos="0">
                <a:schemeClr val="tx1"/>
              </a:gs>
              <a:gs pos="86000">
                <a:schemeClr val="tx1"/>
              </a:gs>
            </a:gsLst>
            <a:lin ang="0" scaled="0"/>
          </a:gradFill>
          <a:latin typeface="+mj-lt"/>
          <a:ea typeface="+mn-ea"/>
          <a:cs typeface="+mn-cs"/>
        </a:defRPr>
      </a:lvl1pPr>
      <a:lvl2pPr marL="855663" indent="-395288" algn="l" defTabSz="914363" rtl="0" eaLnBrk="1" latinLnBrk="0" hangingPunct="1">
        <a:lnSpc>
          <a:spcPct val="90000"/>
        </a:lnSpc>
        <a:spcBef>
          <a:spcPct val="20000"/>
        </a:spcBef>
        <a:buSzPct val="100000"/>
        <a:buFontTx/>
        <a:buBlip>
          <a:blip r:embed="rId17"/>
        </a:buBlip>
        <a:defRPr lang="en-US" sz="2600" kern="1200" dirty="0" smtClean="0">
          <a:gradFill>
            <a:gsLst>
              <a:gs pos="0">
                <a:schemeClr val="tx1"/>
              </a:gs>
              <a:gs pos="86000">
                <a:schemeClr val="tx1"/>
              </a:gs>
            </a:gsLst>
            <a:lin ang="0" scaled="0"/>
          </a:gradFill>
          <a:latin typeface="+mj-lt"/>
          <a:ea typeface="+mn-ea"/>
          <a:cs typeface="+mn-cs"/>
        </a:defRPr>
      </a:lvl2pPr>
      <a:lvl3pPr marL="1258888" indent="-403225" algn="l" defTabSz="914363" rtl="0" eaLnBrk="1" latinLnBrk="0" hangingPunct="1">
        <a:lnSpc>
          <a:spcPct val="90000"/>
        </a:lnSpc>
        <a:spcBef>
          <a:spcPct val="20000"/>
        </a:spcBef>
        <a:buSzPct val="100000"/>
        <a:buFontTx/>
        <a:buBlip>
          <a:blip r:embed="rId17"/>
        </a:buBlip>
        <a:defRPr lang="en-US" sz="2400" kern="1200" dirty="0" smtClean="0">
          <a:gradFill>
            <a:gsLst>
              <a:gs pos="0">
                <a:schemeClr val="tx1"/>
              </a:gs>
              <a:gs pos="86000">
                <a:schemeClr val="tx1"/>
              </a:gs>
            </a:gsLst>
            <a:lin ang="0" scaled="0"/>
          </a:gradFill>
          <a:latin typeface="+mj-lt"/>
          <a:ea typeface="+mn-ea"/>
          <a:cs typeface="+mn-cs"/>
        </a:defRPr>
      </a:lvl3pPr>
      <a:lvl4pPr marL="1604963" indent="-346075" algn="l" defTabSz="914363" rtl="0" eaLnBrk="1" latinLnBrk="0" hangingPunct="1">
        <a:lnSpc>
          <a:spcPct val="90000"/>
        </a:lnSpc>
        <a:spcBef>
          <a:spcPct val="20000"/>
        </a:spcBef>
        <a:buSzPct val="100000"/>
        <a:buFontTx/>
        <a:buBlip>
          <a:blip r:embed="rId17"/>
        </a:buBlip>
        <a:defRPr lang="en-US" sz="2200" kern="1200" dirty="0" smtClean="0">
          <a:gradFill>
            <a:gsLst>
              <a:gs pos="0">
                <a:schemeClr val="tx1"/>
              </a:gs>
              <a:gs pos="86000">
                <a:schemeClr val="tx1"/>
              </a:gs>
            </a:gsLst>
            <a:lin ang="0" scaled="0"/>
          </a:gradFill>
          <a:latin typeface="+mj-lt"/>
          <a:ea typeface="+mn-ea"/>
          <a:cs typeface="+mn-cs"/>
        </a:defRPr>
      </a:lvl4pPr>
      <a:lvl5pPr marL="1941513" indent="-336550" algn="l" defTabSz="914363" rtl="0" eaLnBrk="1" latinLnBrk="0" hangingPunct="1">
        <a:lnSpc>
          <a:spcPct val="90000"/>
        </a:lnSpc>
        <a:spcBef>
          <a:spcPct val="20000"/>
        </a:spcBef>
        <a:buSzPct val="100000"/>
        <a:buFontTx/>
        <a:buBlip>
          <a:blip r:embed="rId17"/>
        </a:buBlip>
        <a:defRPr lang="en-US" sz="2000" kern="1200" dirty="0">
          <a:gradFill>
            <a:gsLst>
              <a:gs pos="0">
                <a:schemeClr val="tx1"/>
              </a:gs>
              <a:gs pos="86000">
                <a:schemeClr val="tx1"/>
              </a:gs>
            </a:gsLst>
            <a:lin ang="0" scaled="0"/>
          </a:gradFill>
          <a:latin typeface="+mj-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schemas.xmlsoap.org/ws/2005/05/identity/claims/emailaddress"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9.png"/><Relationship Id="rId4"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8" Type="http://schemas.openxmlformats.org/officeDocument/2006/relationships/hyperlink" Target="http://travisspencer.com/" TargetMode="External"/><Relationship Id="rId3" Type="http://schemas.openxmlformats.org/officeDocument/2006/relationships/hyperlink" Target="http://blogs.technet.com/b/speschka/" TargetMode="External"/><Relationship Id="rId7" Type="http://schemas.openxmlformats.org/officeDocument/2006/relationships/hyperlink" Target="http://www.syfuhs.ne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leastprivilege.com/" TargetMode="External"/><Relationship Id="rId11" Type="http://schemas.openxmlformats.org/officeDocument/2006/relationships/hyperlink" Target="http://channel9.msdn.com/" TargetMode="External"/><Relationship Id="rId5" Type="http://schemas.openxmlformats.org/officeDocument/2006/relationships/hyperlink" Target="http://blogs.southworks.net/mwoloski/" TargetMode="External"/><Relationship Id="rId10" Type="http://schemas.openxmlformats.org/officeDocument/2006/relationships/hyperlink" Target="http://claimsid.codeplex.com/" TargetMode="External"/><Relationship Id="rId4" Type="http://schemas.openxmlformats.org/officeDocument/2006/relationships/hyperlink" Target="http://blogs.msdn.com/b/vbertocci/" TargetMode="External"/><Relationship Id="rId9" Type="http://schemas.openxmlformats.org/officeDocument/2006/relationships/hyperlink" Target="http://www.microsoft.com/en-us/download/details.aspx?id=14347"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solidFill>
              </a:rPr>
              <a:t>Claims-Based Identity</a:t>
            </a:r>
          </a:p>
        </p:txBody>
      </p:sp>
      <p:sp>
        <p:nvSpPr>
          <p:cNvPr id="3" name="Subtitle 2"/>
          <p:cNvSpPr>
            <a:spLocks noGrp="1"/>
          </p:cNvSpPr>
          <p:nvPr>
            <p:ph type="subTitle" idx="1"/>
          </p:nvPr>
        </p:nvSpPr>
        <p:spPr/>
        <p:txBody>
          <a:bodyPr/>
          <a:lstStyle/>
          <a:p>
            <a:endParaRPr lang="en-NZ" dirty="0"/>
          </a:p>
        </p:txBody>
      </p:sp>
      <p:sp>
        <p:nvSpPr>
          <p:cNvPr id="4" name="Title 2"/>
          <p:cNvSpPr txBox="1">
            <a:spLocks/>
          </p:cNvSpPr>
          <p:nvPr/>
        </p:nvSpPr>
        <p:spPr>
          <a:xfrm>
            <a:off x="973413" y="1617664"/>
            <a:ext cx="10239100" cy="600242"/>
          </a:xfrm>
          <a:prstGeom prst="rect">
            <a:avLst/>
          </a:prstGeom>
        </p:spPr>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1457680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GB" sz="4000" dirty="0">
                <a:solidFill>
                  <a:schemeClr val="bg1">
                    <a:lumMod val="95000"/>
                  </a:schemeClr>
                </a:solidFill>
              </a:rPr>
              <a:t>Passive Client</a:t>
            </a:r>
          </a:p>
        </p:txBody>
      </p:sp>
      <p:pic>
        <p:nvPicPr>
          <p:cNvPr id="5" name="Picture 4" descr="laptop"/>
          <p:cNvPicPr>
            <a:picLocks noChangeAspect="1" noChangeArrowheads="1"/>
          </p:cNvPicPr>
          <p:nvPr/>
        </p:nvPicPr>
        <p:blipFill>
          <a:blip r:embed="rId3" cstate="print"/>
          <a:srcRect/>
          <a:stretch>
            <a:fillRect/>
          </a:stretch>
        </p:blipFill>
        <p:spPr bwMode="auto">
          <a:xfrm>
            <a:off x="402234" y="1910589"/>
            <a:ext cx="887136" cy="651787"/>
          </a:xfrm>
          <a:prstGeom prst="rect">
            <a:avLst/>
          </a:prstGeom>
          <a:noFill/>
          <a:ln w="9525">
            <a:noFill/>
            <a:miter lim="800000"/>
            <a:headEnd/>
            <a:tailEnd/>
          </a:ln>
        </p:spPr>
      </p:pic>
      <p:graphicFrame>
        <p:nvGraphicFramePr>
          <p:cNvPr id="6" name="Object 5"/>
          <p:cNvGraphicFramePr>
            <a:graphicFrameLocks noChangeAspect="1"/>
          </p:cNvGraphicFramePr>
          <p:nvPr>
            <p:extLst>
              <p:ext uri="{D42A27DB-BD31-4B8C-83A1-F6EECF244321}">
                <p14:modId xmlns:p14="http://schemas.microsoft.com/office/powerpoint/2010/main" val="1113176906"/>
              </p:ext>
            </p:extLst>
          </p:nvPr>
        </p:nvGraphicFramePr>
        <p:xfrm>
          <a:off x="2418458" y="1775313"/>
          <a:ext cx="657225" cy="922337"/>
        </p:xfrm>
        <a:graphic>
          <a:graphicData uri="http://schemas.openxmlformats.org/presentationml/2006/ole">
            <mc:AlternateContent xmlns:mc="http://schemas.openxmlformats.org/markup-compatibility/2006">
              <mc:Choice xmlns:v="urn:schemas-microsoft-com:vml" Requires="v">
                <p:oleObj spid="_x0000_s1100" name="Visio" r:id="rId4" imgW="681228" imgH="955548" progId="Visio.Drawing.11">
                  <p:embed/>
                </p:oleObj>
              </mc:Choice>
              <mc:Fallback>
                <p:oleObj name="Visio" r:id="rId4" imgW="681228" imgH="95554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8458" y="1775313"/>
                        <a:ext cx="657225"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Isosceles Triangle 6"/>
          <p:cNvSpPr/>
          <p:nvPr/>
        </p:nvSpPr>
        <p:spPr>
          <a:xfrm>
            <a:off x="7355421" y="1878298"/>
            <a:ext cx="755907" cy="684076"/>
          </a:xfrm>
          <a:prstGeom prst="triangl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sz="2000">
              <a:solidFill>
                <a:schemeClr val="bg1">
                  <a:lumMod val="95000"/>
                </a:schemeClr>
              </a:solidFill>
            </a:endParaRPr>
          </a:p>
        </p:txBody>
      </p:sp>
      <p:graphicFrame>
        <p:nvGraphicFramePr>
          <p:cNvPr id="8" name="Object 7"/>
          <p:cNvGraphicFramePr>
            <a:graphicFrameLocks noChangeAspect="1"/>
          </p:cNvGraphicFramePr>
          <p:nvPr>
            <p:extLst>
              <p:ext uri="{D42A27DB-BD31-4B8C-83A1-F6EECF244321}">
                <p14:modId xmlns:p14="http://schemas.microsoft.com/office/powerpoint/2010/main" val="4264658625"/>
              </p:ext>
            </p:extLst>
          </p:nvPr>
        </p:nvGraphicFramePr>
        <p:xfrm>
          <a:off x="4830727" y="1775313"/>
          <a:ext cx="657225" cy="922337"/>
        </p:xfrm>
        <a:graphic>
          <a:graphicData uri="http://schemas.openxmlformats.org/presentationml/2006/ole">
            <mc:AlternateContent xmlns:mc="http://schemas.openxmlformats.org/markup-compatibility/2006">
              <mc:Choice xmlns:v="urn:schemas-microsoft-com:vml" Requires="v">
                <p:oleObj spid="_x0000_s1101" name="Visio" r:id="rId6" imgW="681228" imgH="955548" progId="Visio.Drawing.11">
                  <p:embed/>
                </p:oleObj>
              </mc:Choice>
              <mc:Fallback>
                <p:oleObj name="Visio" r:id="rId6" imgW="681228" imgH="95554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30727" y="1775313"/>
                        <a:ext cx="657225"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p:cNvSpPr txBox="1"/>
          <p:nvPr/>
        </p:nvSpPr>
        <p:spPr>
          <a:xfrm>
            <a:off x="4578698" y="1230317"/>
            <a:ext cx="1042658" cy="369332"/>
          </a:xfrm>
          <a:prstGeom prst="rect">
            <a:avLst/>
          </a:prstGeom>
        </p:spPr>
        <p:txBody>
          <a:bodyPr wrap="none" rtlCol="0">
            <a:spAutoFit/>
          </a:bodyPr>
          <a:lstStyle/>
          <a:p>
            <a:r>
              <a:rPr lang="en-GB" dirty="0">
                <a:solidFill>
                  <a:schemeClr val="bg1">
                    <a:lumMod val="95000"/>
                  </a:schemeClr>
                </a:solidFill>
              </a:rPr>
              <a:t>ADFS STS</a:t>
            </a:r>
          </a:p>
        </p:txBody>
      </p:sp>
      <p:sp>
        <p:nvSpPr>
          <p:cNvPr id="10" name="TextBox 9"/>
          <p:cNvSpPr txBox="1"/>
          <p:nvPr/>
        </p:nvSpPr>
        <p:spPr>
          <a:xfrm>
            <a:off x="1871701" y="1230317"/>
            <a:ext cx="1851020" cy="369332"/>
          </a:xfrm>
          <a:prstGeom prst="rect">
            <a:avLst/>
          </a:prstGeom>
        </p:spPr>
        <p:txBody>
          <a:bodyPr wrap="none" rtlCol="0">
            <a:spAutoFit/>
          </a:bodyPr>
          <a:lstStyle/>
          <a:p>
            <a:r>
              <a:rPr lang="en-GB" dirty="0">
                <a:solidFill>
                  <a:schemeClr val="bg1">
                    <a:lumMod val="95000"/>
                  </a:schemeClr>
                </a:solidFill>
              </a:rPr>
              <a:t>Claims-aware app</a:t>
            </a:r>
          </a:p>
        </p:txBody>
      </p:sp>
      <p:sp>
        <p:nvSpPr>
          <p:cNvPr id="11" name="TextBox 10"/>
          <p:cNvSpPr txBox="1"/>
          <p:nvPr/>
        </p:nvSpPr>
        <p:spPr>
          <a:xfrm>
            <a:off x="6891605" y="1230317"/>
            <a:ext cx="1683538" cy="369332"/>
          </a:xfrm>
          <a:prstGeom prst="rect">
            <a:avLst/>
          </a:prstGeom>
        </p:spPr>
        <p:txBody>
          <a:bodyPr wrap="none" rtlCol="0">
            <a:spAutoFit/>
          </a:bodyPr>
          <a:lstStyle/>
          <a:p>
            <a:r>
              <a:rPr lang="en-GB" dirty="0">
                <a:solidFill>
                  <a:schemeClr val="bg1">
                    <a:lumMod val="95000"/>
                  </a:schemeClr>
                </a:solidFill>
              </a:rPr>
              <a:t>Active Directory</a:t>
            </a:r>
          </a:p>
        </p:txBody>
      </p:sp>
      <p:cxnSp>
        <p:nvCxnSpPr>
          <p:cNvPr id="14" name="Straight Connector 13"/>
          <p:cNvCxnSpPr/>
          <p:nvPr/>
        </p:nvCxnSpPr>
        <p:spPr>
          <a:xfrm>
            <a:off x="844993" y="2748637"/>
            <a:ext cx="0" cy="3816424"/>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2706490" y="2748637"/>
            <a:ext cx="0" cy="3816424"/>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5118758" y="2748637"/>
            <a:ext cx="0" cy="3816424"/>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a:off x="845802" y="3036669"/>
            <a:ext cx="1860688"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9" name="TextBox 18"/>
          <p:cNvSpPr txBox="1"/>
          <p:nvPr/>
        </p:nvSpPr>
        <p:spPr>
          <a:xfrm>
            <a:off x="1134913" y="2667337"/>
            <a:ext cx="1403589" cy="400110"/>
          </a:xfrm>
          <a:prstGeom prst="rect">
            <a:avLst/>
          </a:prstGeom>
        </p:spPr>
        <p:txBody>
          <a:bodyPr wrap="none" rtlCol="0">
            <a:spAutoFit/>
          </a:bodyPr>
          <a:lstStyle/>
          <a:p>
            <a:r>
              <a:rPr lang="en-GB" sz="2000" dirty="0">
                <a:solidFill>
                  <a:schemeClr val="bg1">
                    <a:lumMod val="95000"/>
                  </a:schemeClr>
                </a:solidFill>
              </a:rPr>
              <a:t>Browse app</a:t>
            </a:r>
          </a:p>
        </p:txBody>
      </p:sp>
      <p:cxnSp>
        <p:nvCxnSpPr>
          <p:cNvPr id="20" name="Straight Arrow Connector 19"/>
          <p:cNvCxnSpPr/>
          <p:nvPr/>
        </p:nvCxnSpPr>
        <p:spPr>
          <a:xfrm flipH="1">
            <a:off x="845802" y="3504721"/>
            <a:ext cx="1860688"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1" name="TextBox 20"/>
          <p:cNvSpPr txBox="1"/>
          <p:nvPr/>
        </p:nvSpPr>
        <p:spPr>
          <a:xfrm>
            <a:off x="798279" y="3135389"/>
            <a:ext cx="2089033" cy="400110"/>
          </a:xfrm>
          <a:prstGeom prst="rect">
            <a:avLst/>
          </a:prstGeom>
        </p:spPr>
        <p:txBody>
          <a:bodyPr wrap="none" rtlCol="0">
            <a:spAutoFit/>
          </a:bodyPr>
          <a:lstStyle/>
          <a:p>
            <a:r>
              <a:rPr lang="en-GB" sz="2000" dirty="0">
                <a:solidFill>
                  <a:schemeClr val="bg1">
                    <a:lumMod val="95000"/>
                  </a:schemeClr>
                </a:solidFill>
              </a:rPr>
              <a:t>Not authenticated</a:t>
            </a:r>
          </a:p>
        </p:txBody>
      </p:sp>
      <p:cxnSp>
        <p:nvCxnSpPr>
          <p:cNvPr id="23" name="Straight Arrow Connector 22"/>
          <p:cNvCxnSpPr/>
          <p:nvPr/>
        </p:nvCxnSpPr>
        <p:spPr>
          <a:xfrm>
            <a:off x="845802" y="4044781"/>
            <a:ext cx="4272956"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5" name="TextBox 24"/>
          <p:cNvSpPr txBox="1"/>
          <p:nvPr/>
        </p:nvSpPr>
        <p:spPr>
          <a:xfrm>
            <a:off x="2018779" y="3612733"/>
            <a:ext cx="2063257"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GB" sz="2000" dirty="0">
                <a:solidFill>
                  <a:schemeClr val="bg1">
                    <a:lumMod val="95000"/>
                  </a:schemeClr>
                </a:solidFill>
              </a:rPr>
              <a:t>Redirected to STS </a:t>
            </a:r>
          </a:p>
        </p:txBody>
      </p:sp>
      <p:sp>
        <p:nvSpPr>
          <p:cNvPr id="26" name="TextBox 25"/>
          <p:cNvSpPr txBox="1"/>
          <p:nvPr/>
        </p:nvSpPr>
        <p:spPr>
          <a:xfrm>
            <a:off x="5138665" y="3855469"/>
            <a:ext cx="1535998" cy="400110"/>
          </a:xfrm>
          <a:prstGeom prst="rect">
            <a:avLst/>
          </a:prstGeom>
        </p:spPr>
        <p:txBody>
          <a:bodyPr wrap="none" rtlCol="0">
            <a:spAutoFit/>
          </a:bodyPr>
          <a:lstStyle/>
          <a:p>
            <a:r>
              <a:rPr lang="en-GB" sz="2000" dirty="0">
                <a:solidFill>
                  <a:schemeClr val="bg1">
                    <a:lumMod val="95000"/>
                  </a:schemeClr>
                </a:solidFill>
              </a:rPr>
              <a:t>Authenticate</a:t>
            </a:r>
          </a:p>
        </p:txBody>
      </p:sp>
      <p:cxnSp>
        <p:nvCxnSpPr>
          <p:cNvPr id="27" name="Straight Connector 26"/>
          <p:cNvCxnSpPr/>
          <p:nvPr/>
        </p:nvCxnSpPr>
        <p:spPr>
          <a:xfrm>
            <a:off x="7733373" y="2748637"/>
            <a:ext cx="0" cy="3816424"/>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p:nvPr/>
        </p:nvCxnSpPr>
        <p:spPr>
          <a:xfrm>
            <a:off x="5100027" y="4332813"/>
            <a:ext cx="2633346" cy="0"/>
          </a:xfrm>
          <a:prstGeom prst="straightConnector1">
            <a:avLst/>
          </a:prstGeom>
          <a:ln>
            <a:headEnd type="non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30" name="TextBox 29"/>
          <p:cNvSpPr txBox="1"/>
          <p:nvPr/>
        </p:nvSpPr>
        <p:spPr>
          <a:xfrm>
            <a:off x="72235" y="1230317"/>
            <a:ext cx="617477" cy="369332"/>
          </a:xfrm>
          <a:prstGeom prst="rect">
            <a:avLst/>
          </a:prstGeom>
        </p:spPr>
        <p:txBody>
          <a:bodyPr wrap="none" rtlCol="0">
            <a:spAutoFit/>
          </a:bodyPr>
          <a:lstStyle/>
          <a:p>
            <a:r>
              <a:rPr lang="en-GB" dirty="0">
                <a:solidFill>
                  <a:schemeClr val="bg1">
                    <a:lumMod val="95000"/>
                  </a:schemeClr>
                </a:solidFill>
              </a:rPr>
              <a:t>User</a:t>
            </a:r>
          </a:p>
        </p:txBody>
      </p:sp>
      <p:sp>
        <p:nvSpPr>
          <p:cNvPr id="31" name="TextBox 30"/>
          <p:cNvSpPr txBox="1"/>
          <p:nvPr/>
        </p:nvSpPr>
        <p:spPr>
          <a:xfrm>
            <a:off x="5157395" y="4366081"/>
            <a:ext cx="2773452" cy="400110"/>
          </a:xfrm>
          <a:prstGeom prst="rect">
            <a:avLst/>
          </a:prstGeom>
        </p:spPr>
        <p:txBody>
          <a:bodyPr wrap="none" rtlCol="0">
            <a:spAutoFit/>
          </a:bodyPr>
          <a:lstStyle/>
          <a:p>
            <a:r>
              <a:rPr lang="en-GB" sz="2000" dirty="0">
                <a:solidFill>
                  <a:schemeClr val="bg1">
                    <a:lumMod val="95000"/>
                  </a:schemeClr>
                </a:solidFill>
              </a:rPr>
              <a:t>Query for user attributes</a:t>
            </a:r>
          </a:p>
        </p:txBody>
      </p:sp>
      <p:cxnSp>
        <p:nvCxnSpPr>
          <p:cNvPr id="34" name="Straight Arrow Connector 33"/>
          <p:cNvCxnSpPr/>
          <p:nvPr/>
        </p:nvCxnSpPr>
        <p:spPr>
          <a:xfrm>
            <a:off x="844994" y="4649420"/>
            <a:ext cx="4272956" cy="0"/>
          </a:xfrm>
          <a:prstGeom prst="straightConnector1">
            <a:avLst/>
          </a:prstGeom>
          <a:ln>
            <a:headEnd type="arrow" w="med" len="med"/>
            <a:tailEnd type="none" w="med" len="med"/>
          </a:ln>
        </p:spPr>
        <p:style>
          <a:lnRef idx="3">
            <a:schemeClr val="accent3"/>
          </a:lnRef>
          <a:fillRef idx="0">
            <a:schemeClr val="accent3"/>
          </a:fillRef>
          <a:effectRef idx="2">
            <a:schemeClr val="accent3"/>
          </a:effectRef>
          <a:fontRef idx="minor">
            <a:schemeClr val="tx1"/>
          </a:fontRef>
        </p:style>
      </p:cxnSp>
      <p:sp>
        <p:nvSpPr>
          <p:cNvPr id="35" name="TextBox 34"/>
          <p:cNvSpPr txBox="1"/>
          <p:nvPr/>
        </p:nvSpPr>
        <p:spPr>
          <a:xfrm>
            <a:off x="2018780" y="4224801"/>
            <a:ext cx="2457724" cy="4001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GB" sz="2000" dirty="0">
                <a:solidFill>
                  <a:schemeClr val="bg1">
                    <a:lumMod val="95000"/>
                  </a:schemeClr>
                </a:solidFill>
              </a:rPr>
              <a:t>Return Security Token</a:t>
            </a:r>
          </a:p>
        </p:txBody>
      </p:sp>
      <p:cxnSp>
        <p:nvCxnSpPr>
          <p:cNvPr id="36" name="Straight Arrow Connector 35"/>
          <p:cNvCxnSpPr/>
          <p:nvPr/>
        </p:nvCxnSpPr>
        <p:spPr>
          <a:xfrm>
            <a:off x="816752" y="5268917"/>
            <a:ext cx="1860688"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37" name="Straight Arrow Connector 36"/>
          <p:cNvCxnSpPr/>
          <p:nvPr/>
        </p:nvCxnSpPr>
        <p:spPr>
          <a:xfrm flipH="1">
            <a:off x="845802" y="5808977"/>
            <a:ext cx="1860688"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38" name="TextBox 37"/>
          <p:cNvSpPr txBox="1"/>
          <p:nvPr/>
        </p:nvSpPr>
        <p:spPr>
          <a:xfrm>
            <a:off x="1082876" y="5816083"/>
            <a:ext cx="1454309" cy="707886"/>
          </a:xfrm>
          <a:prstGeom prst="rect">
            <a:avLst/>
          </a:prstGeom>
        </p:spPr>
        <p:txBody>
          <a:bodyPr wrap="none" rtlCol="0">
            <a:spAutoFit/>
          </a:bodyPr>
          <a:lstStyle/>
          <a:p>
            <a:r>
              <a:rPr lang="en-GB" sz="2000" dirty="0">
                <a:solidFill>
                  <a:schemeClr val="bg1">
                    <a:lumMod val="95000"/>
                  </a:schemeClr>
                </a:solidFill>
              </a:rPr>
              <a:t>Return page</a:t>
            </a:r>
            <a:br>
              <a:rPr lang="en-GB" sz="2000" dirty="0">
                <a:solidFill>
                  <a:schemeClr val="bg1">
                    <a:lumMod val="95000"/>
                  </a:schemeClr>
                </a:solidFill>
              </a:rPr>
            </a:br>
            <a:r>
              <a:rPr lang="en-GB" sz="2000" dirty="0">
                <a:solidFill>
                  <a:schemeClr val="bg1">
                    <a:lumMod val="95000"/>
                  </a:schemeClr>
                </a:solidFill>
              </a:rPr>
              <a:t>and cookie</a:t>
            </a:r>
          </a:p>
        </p:txBody>
      </p:sp>
      <p:sp>
        <p:nvSpPr>
          <p:cNvPr id="39" name="TextBox 38"/>
          <p:cNvSpPr txBox="1"/>
          <p:nvPr/>
        </p:nvSpPr>
        <p:spPr>
          <a:xfrm>
            <a:off x="1134912" y="4895837"/>
            <a:ext cx="1367106" cy="400110"/>
          </a:xfrm>
          <a:prstGeom prst="rect">
            <a:avLst/>
          </a:prstGeom>
        </p:spPr>
        <p:txBody>
          <a:bodyPr wrap="none" rtlCol="0">
            <a:spAutoFit/>
          </a:bodyPr>
          <a:lstStyle/>
          <a:p>
            <a:r>
              <a:rPr lang="en-GB" sz="2000" dirty="0">
                <a:solidFill>
                  <a:schemeClr val="bg1">
                    <a:lumMod val="95000"/>
                  </a:schemeClr>
                </a:solidFill>
              </a:rPr>
              <a:t>Send Token</a:t>
            </a:r>
          </a:p>
        </p:txBody>
      </p:sp>
      <p:grpSp>
        <p:nvGrpSpPr>
          <p:cNvPr id="43" name="Group 42"/>
          <p:cNvGrpSpPr/>
          <p:nvPr/>
        </p:nvGrpSpPr>
        <p:grpSpPr>
          <a:xfrm>
            <a:off x="4470684" y="4316237"/>
            <a:ext cx="426592" cy="400110"/>
            <a:chOff x="3902195" y="4640023"/>
            <a:chExt cx="760423" cy="726600"/>
          </a:xfrm>
        </p:grpSpPr>
        <p:sp>
          <p:nvSpPr>
            <p:cNvPr id="40" name="Folded Corner 39"/>
            <p:cNvSpPr/>
            <p:nvPr/>
          </p:nvSpPr>
          <p:spPr>
            <a:xfrm flipV="1">
              <a:off x="3986219" y="4641901"/>
              <a:ext cx="585781" cy="680226"/>
            </a:xfrm>
            <a:prstGeom prst="foldedCorner">
              <a:avLst>
                <a:gd name="adj" fmla="val 3223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sz="2000" dirty="0">
                <a:solidFill>
                  <a:schemeClr val="bg1">
                    <a:lumMod val="95000"/>
                  </a:schemeClr>
                </a:solidFill>
              </a:endParaRPr>
            </a:p>
          </p:txBody>
        </p:sp>
        <p:sp>
          <p:nvSpPr>
            <p:cNvPr id="41" name="TextBox 40"/>
            <p:cNvSpPr txBox="1"/>
            <p:nvPr/>
          </p:nvSpPr>
          <p:spPr>
            <a:xfrm>
              <a:off x="3902195" y="4640023"/>
              <a:ext cx="760423" cy="726600"/>
            </a:xfrm>
            <a:prstGeom prst="rect">
              <a:avLst/>
            </a:prstGeom>
          </p:spPr>
          <p:txBody>
            <a:bodyPr wrap="none" rtlCol="0">
              <a:spAutoFit/>
            </a:bodyPr>
            <a:lstStyle/>
            <a:p>
              <a:r>
                <a:rPr lang="en-GB" sz="2000" dirty="0">
                  <a:solidFill>
                    <a:schemeClr val="bg1">
                      <a:lumMod val="95000"/>
                    </a:schemeClr>
                  </a:solidFill>
                </a:rPr>
                <a:t>ST</a:t>
              </a:r>
            </a:p>
          </p:txBody>
        </p:sp>
        <p:sp>
          <p:nvSpPr>
            <p:cNvPr id="42" name="Rounded Rectangle 41"/>
            <p:cNvSpPr/>
            <p:nvPr/>
          </p:nvSpPr>
          <p:spPr>
            <a:xfrm>
              <a:off x="4382263" y="5166680"/>
              <a:ext cx="180020" cy="15544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sz="2000">
                <a:solidFill>
                  <a:schemeClr val="bg1">
                    <a:lumMod val="95000"/>
                  </a:schemeClr>
                </a:solidFill>
              </a:endParaRPr>
            </a:p>
          </p:txBody>
        </p:sp>
      </p:grpSp>
      <p:grpSp>
        <p:nvGrpSpPr>
          <p:cNvPr id="44" name="Group 43"/>
          <p:cNvGrpSpPr/>
          <p:nvPr/>
        </p:nvGrpSpPr>
        <p:grpSpPr>
          <a:xfrm>
            <a:off x="894995" y="5077637"/>
            <a:ext cx="426592" cy="400110"/>
            <a:chOff x="3902195" y="4640023"/>
            <a:chExt cx="760423" cy="726600"/>
          </a:xfrm>
        </p:grpSpPr>
        <p:sp>
          <p:nvSpPr>
            <p:cNvPr id="45" name="Folded Corner 44"/>
            <p:cNvSpPr/>
            <p:nvPr/>
          </p:nvSpPr>
          <p:spPr>
            <a:xfrm flipV="1">
              <a:off x="3986219" y="4641901"/>
              <a:ext cx="585781" cy="680226"/>
            </a:xfrm>
            <a:prstGeom prst="foldedCorner">
              <a:avLst>
                <a:gd name="adj" fmla="val 3223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sz="2000" dirty="0">
                <a:solidFill>
                  <a:schemeClr val="bg1">
                    <a:lumMod val="95000"/>
                  </a:schemeClr>
                </a:solidFill>
              </a:endParaRPr>
            </a:p>
          </p:txBody>
        </p:sp>
        <p:sp>
          <p:nvSpPr>
            <p:cNvPr id="46" name="TextBox 45"/>
            <p:cNvSpPr txBox="1"/>
            <p:nvPr/>
          </p:nvSpPr>
          <p:spPr>
            <a:xfrm>
              <a:off x="3902195" y="4640023"/>
              <a:ext cx="760423" cy="726600"/>
            </a:xfrm>
            <a:prstGeom prst="rect">
              <a:avLst/>
            </a:prstGeom>
          </p:spPr>
          <p:txBody>
            <a:bodyPr wrap="none" rtlCol="0">
              <a:spAutoFit/>
            </a:bodyPr>
            <a:lstStyle/>
            <a:p>
              <a:r>
                <a:rPr lang="en-GB" sz="2000" dirty="0">
                  <a:solidFill>
                    <a:schemeClr val="bg1">
                      <a:lumMod val="95000"/>
                    </a:schemeClr>
                  </a:solidFill>
                </a:rPr>
                <a:t>ST</a:t>
              </a:r>
            </a:p>
          </p:txBody>
        </p:sp>
        <p:sp>
          <p:nvSpPr>
            <p:cNvPr id="47" name="Rounded Rectangle 46"/>
            <p:cNvSpPr/>
            <p:nvPr/>
          </p:nvSpPr>
          <p:spPr>
            <a:xfrm>
              <a:off x="4382263" y="5166680"/>
              <a:ext cx="180020" cy="15544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sz="2000">
                <a:solidFill>
                  <a:schemeClr val="bg1">
                    <a:lumMod val="95000"/>
                  </a:schemeClr>
                </a:solidFill>
              </a:endParaRPr>
            </a:p>
          </p:txBody>
        </p:sp>
      </p:grpSp>
      <p:sp>
        <p:nvSpPr>
          <p:cNvPr id="48" name="Right Arrow 47"/>
          <p:cNvSpPr/>
          <p:nvPr/>
        </p:nvSpPr>
        <p:spPr>
          <a:xfrm>
            <a:off x="3159700" y="2152194"/>
            <a:ext cx="1630796" cy="2615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bg1">
                  <a:lumMod val="95000"/>
                </a:schemeClr>
              </a:solidFill>
            </a:endParaRPr>
          </a:p>
        </p:txBody>
      </p:sp>
      <p:sp>
        <p:nvSpPr>
          <p:cNvPr id="49" name="TextBox 48"/>
          <p:cNvSpPr txBox="1"/>
          <p:nvPr/>
        </p:nvSpPr>
        <p:spPr>
          <a:xfrm>
            <a:off x="3174628" y="2413713"/>
            <a:ext cx="1674369" cy="400110"/>
          </a:xfrm>
          <a:prstGeom prst="rect">
            <a:avLst/>
          </a:prstGeom>
        </p:spPr>
        <p:txBody>
          <a:bodyPr wrap="none" rtlCol="0">
            <a:spAutoFit/>
          </a:bodyPr>
          <a:lstStyle/>
          <a:p>
            <a:r>
              <a:rPr lang="en-GB" sz="2000" dirty="0">
                <a:solidFill>
                  <a:schemeClr val="bg1">
                    <a:lumMod val="95000"/>
                  </a:schemeClr>
                </a:solidFill>
              </a:rPr>
              <a:t>App trusts STS</a:t>
            </a:r>
          </a:p>
        </p:txBody>
      </p:sp>
    </p:spTree>
    <p:extLst>
      <p:ext uri="{BB962C8B-B14F-4D97-AF65-F5344CB8AC3E}">
        <p14:creationId xmlns:p14="http://schemas.microsoft.com/office/powerpoint/2010/main" val="125001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0" presetClass="entr" presetSubtype="0" fill="hold"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500"/>
                                        <p:tgtEl>
                                          <p:spTgt spid="3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500"/>
                                        <p:tgtEl>
                                          <p:spTgt spid="39"/>
                                        </p:tgtEl>
                                      </p:cBhvr>
                                    </p:animEffect>
                                  </p:childTnLst>
                                </p:cTn>
                              </p:par>
                              <p:par>
                                <p:cTn id="57" presetID="10"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5" grpId="0" animBg="1"/>
      <p:bldP spid="26" grpId="0"/>
      <p:bldP spid="31" grpId="0"/>
      <p:bldP spid="35" grpId="0" animBg="1"/>
      <p:bldP spid="3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dirty="0">
                <a:solidFill>
                  <a:schemeClr val="bg1">
                    <a:lumMod val="95000"/>
                  </a:schemeClr>
                </a:solidFill>
              </a:rPr>
              <a:t>Why Claims Are an </a:t>
            </a:r>
            <a:r>
              <a:rPr sz="4900" dirty="0">
                <a:solidFill>
                  <a:schemeClr val="bg1">
                    <a:lumMod val="95000"/>
                  </a:schemeClr>
                </a:solidFill>
              </a:rPr>
              <a:t>Improvement</a:t>
            </a:r>
            <a:endParaRPr lang="en-US" sz="4900" dirty="0">
              <a:solidFill>
                <a:schemeClr val="bg1">
                  <a:lumMod val="95000"/>
                </a:schemeClr>
              </a:solidFill>
            </a:endParaRPr>
          </a:p>
        </p:txBody>
      </p:sp>
      <p:sp>
        <p:nvSpPr>
          <p:cNvPr id="4" name="Content Placeholder 3"/>
          <p:cNvSpPr>
            <a:spLocks noGrp="1"/>
          </p:cNvSpPr>
          <p:nvPr>
            <p:ph type="body" sz="quarter" idx="10"/>
          </p:nvPr>
        </p:nvSpPr>
        <p:spPr>
          <a:xfrm>
            <a:off x="350285" y="1480332"/>
            <a:ext cx="8382000" cy="5117020"/>
          </a:xfrm>
        </p:spPr>
        <p:txBody>
          <a:bodyPr>
            <a:noAutofit/>
          </a:bodyPr>
          <a:lstStyle/>
          <a:p>
            <a:pPr>
              <a:buClr>
                <a:srgbClr val="FFFF66"/>
              </a:buClr>
            </a:pPr>
            <a:r>
              <a:rPr lang="en-US" sz="2000" dirty="0">
                <a:solidFill>
                  <a:schemeClr val="bg1">
                    <a:lumMod val="95000"/>
                  </a:schemeClr>
                </a:solidFill>
              </a:rPr>
              <a:t>In today’s world, an application typically gets only simple identity information</a:t>
            </a:r>
          </a:p>
          <a:p>
            <a:pPr lvl="1">
              <a:buClr>
                <a:srgbClr val="FFFF66"/>
              </a:buClr>
              <a:buFont typeface="Arial" pitchFamily="34" charset="0"/>
              <a:buChar char="•"/>
            </a:pPr>
            <a:r>
              <a:rPr lang="en-US" sz="2000" dirty="0">
                <a:solidFill>
                  <a:schemeClr val="bg1">
                    <a:lumMod val="95000"/>
                  </a:schemeClr>
                </a:solidFill>
              </a:rPr>
              <a:t>Such as a user’s name</a:t>
            </a:r>
          </a:p>
          <a:p>
            <a:pPr>
              <a:buClr>
                <a:srgbClr val="FFFF66"/>
              </a:buClr>
            </a:pPr>
            <a:r>
              <a:rPr lang="en-US" sz="2000" dirty="0">
                <a:solidFill>
                  <a:schemeClr val="bg1">
                    <a:lumMod val="95000"/>
                  </a:schemeClr>
                </a:solidFill>
              </a:rPr>
              <a:t>To get more, the application must query:</a:t>
            </a:r>
          </a:p>
          <a:p>
            <a:pPr lvl="1">
              <a:buClr>
                <a:srgbClr val="FFFF66"/>
              </a:buClr>
              <a:buFont typeface="Arial" pitchFamily="34" charset="0"/>
              <a:buChar char="•"/>
            </a:pPr>
            <a:r>
              <a:rPr lang="en-US" sz="2000" dirty="0">
                <a:solidFill>
                  <a:schemeClr val="bg1">
                    <a:lumMod val="95000"/>
                  </a:schemeClr>
                </a:solidFill>
              </a:rPr>
              <a:t>A remote database, e.g. a directory service</a:t>
            </a:r>
          </a:p>
          <a:p>
            <a:pPr lvl="1">
              <a:buClr>
                <a:srgbClr val="FFFF66"/>
              </a:buClr>
              <a:buFont typeface="Arial" pitchFamily="34" charset="0"/>
              <a:buChar char="•"/>
            </a:pPr>
            <a:r>
              <a:rPr lang="en-US" sz="2000" dirty="0">
                <a:solidFill>
                  <a:schemeClr val="bg1">
                    <a:lumMod val="95000"/>
                  </a:schemeClr>
                </a:solidFill>
              </a:rPr>
              <a:t>A local database</a:t>
            </a:r>
          </a:p>
          <a:p>
            <a:pPr>
              <a:buClr>
                <a:srgbClr val="FFFF66"/>
              </a:buClr>
            </a:pPr>
            <a:r>
              <a:rPr lang="en-US" sz="2000" dirty="0">
                <a:solidFill>
                  <a:schemeClr val="bg1">
                    <a:lumMod val="95000"/>
                  </a:schemeClr>
                </a:solidFill>
              </a:rPr>
              <a:t>With claims-based identity, each application can ask for exactly the claims that it needs</a:t>
            </a:r>
          </a:p>
          <a:p>
            <a:pPr lvl="1">
              <a:buClr>
                <a:srgbClr val="FFFF66"/>
              </a:buClr>
              <a:buFont typeface="Arial" pitchFamily="34" charset="0"/>
              <a:buChar char="•"/>
            </a:pPr>
            <a:r>
              <a:rPr lang="en-US" sz="2000" dirty="0">
                <a:solidFill>
                  <a:schemeClr val="bg1">
                    <a:lumMod val="95000"/>
                  </a:schemeClr>
                </a:solidFill>
              </a:rPr>
              <a:t>The STS puts these in the token it creates</a:t>
            </a:r>
          </a:p>
          <a:p>
            <a:pPr lvl="1">
              <a:buClr>
                <a:srgbClr val="FFFF66"/>
              </a:buClr>
              <a:buFont typeface="Arial" pitchFamily="34" charset="0"/>
              <a:buChar char="•"/>
            </a:pPr>
            <a:r>
              <a:rPr lang="en-US" sz="2000" dirty="0">
                <a:solidFill>
                  <a:schemeClr val="bg1">
                    <a:lumMod val="95000"/>
                  </a:schemeClr>
                </a:solidFill>
              </a:rPr>
              <a:t>Easy to see what applications get what data</a:t>
            </a:r>
          </a:p>
          <a:p>
            <a:pPr>
              <a:buClr>
                <a:srgbClr val="FFFF66"/>
              </a:buClr>
            </a:pPr>
            <a:r>
              <a:rPr lang="en-GB" sz="2000" dirty="0">
                <a:solidFill>
                  <a:schemeClr val="bg1">
                    <a:lumMod val="95000"/>
                  </a:schemeClr>
                </a:solidFill>
              </a:rPr>
              <a:t>Claims provide a framework that can be consumed by all applications regardless of their location</a:t>
            </a:r>
          </a:p>
          <a:p>
            <a:pPr>
              <a:buClr>
                <a:srgbClr val="FFFF66"/>
              </a:buClr>
            </a:pPr>
            <a:r>
              <a:rPr lang="en-GB" sz="2000" dirty="0">
                <a:solidFill>
                  <a:schemeClr val="bg1">
                    <a:lumMod val="95000"/>
                  </a:schemeClr>
                </a:solidFill>
              </a:rPr>
              <a:t>Allows the identity token to carry more information than just the user and group memberships</a:t>
            </a:r>
          </a:p>
          <a:p>
            <a:pPr>
              <a:buClr>
                <a:srgbClr val="FFFF66"/>
              </a:buClr>
            </a:pPr>
            <a:endParaRPr lang="en-US" sz="2200" dirty="0">
              <a:solidFill>
                <a:schemeClr val="bg1">
                  <a:lumMod val="95000"/>
                </a:schemeClr>
              </a:solidFill>
            </a:endParaRPr>
          </a:p>
        </p:txBody>
      </p:sp>
    </p:spTree>
    <p:extLst>
      <p:ext uri="{BB962C8B-B14F-4D97-AF65-F5344CB8AC3E}">
        <p14:creationId xmlns:p14="http://schemas.microsoft.com/office/powerpoint/2010/main" val="13196424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382000" cy="1008112"/>
          </a:xfrm>
        </p:spPr>
        <p:txBody>
          <a:bodyPr>
            <a:normAutofit fontScale="90000"/>
          </a:bodyPr>
          <a:lstStyle/>
          <a:p>
            <a:r>
              <a:rPr lang="en-US" dirty="0">
                <a:solidFill>
                  <a:schemeClr val="bg1">
                    <a:lumMod val="95000"/>
                  </a:schemeClr>
                </a:solidFill>
              </a:rPr>
              <a:t>How </a:t>
            </a:r>
            <a:r>
              <a:rPr lang="en-US" sz="4900" dirty="0">
                <a:solidFill>
                  <a:schemeClr val="bg1">
                    <a:lumMod val="95000"/>
                  </a:schemeClr>
                </a:solidFill>
              </a:rPr>
              <a:t>Applications</a:t>
            </a:r>
            <a:r>
              <a:rPr lang="en-US" dirty="0">
                <a:solidFill>
                  <a:schemeClr val="bg1">
                    <a:lumMod val="95000"/>
                  </a:schemeClr>
                </a:solidFill>
              </a:rPr>
              <a:t> Can Use Claims</a:t>
            </a:r>
            <a:br>
              <a:rPr lang="en-US" dirty="0">
                <a:solidFill>
                  <a:srgbClr val="CCFFCC"/>
                </a:solidFill>
              </a:rPr>
            </a:br>
            <a:r>
              <a:rPr lang="en-US" sz="3100" spc="0" dirty="0">
                <a:ln>
                  <a:noFill/>
                </a:ln>
                <a:solidFill>
                  <a:srgbClr val="FFFF66">
                    <a:alpha val="99000"/>
                  </a:srgbClr>
                </a:solidFill>
                <a:cs typeface="+mn-cs"/>
              </a:rPr>
              <a:t>Some examples</a:t>
            </a:r>
          </a:p>
        </p:txBody>
      </p:sp>
      <p:sp>
        <p:nvSpPr>
          <p:cNvPr id="3" name="Text Placeholder 2"/>
          <p:cNvSpPr>
            <a:spLocks noGrp="1"/>
          </p:cNvSpPr>
          <p:nvPr>
            <p:ph type="body" sz="quarter" idx="10"/>
          </p:nvPr>
        </p:nvSpPr>
        <p:spPr>
          <a:xfrm>
            <a:off x="350285" y="1480333"/>
            <a:ext cx="8382000" cy="4111895"/>
          </a:xfrm>
        </p:spPr>
        <p:txBody>
          <a:bodyPr/>
          <a:lstStyle/>
          <a:p>
            <a:pPr>
              <a:buClr>
                <a:srgbClr val="FFFF66"/>
              </a:buClr>
            </a:pPr>
            <a:r>
              <a:rPr lang="en-US" sz="2000" dirty="0">
                <a:solidFill>
                  <a:schemeClr val="bg1">
                    <a:lumMod val="95000"/>
                  </a:schemeClr>
                </a:solidFill>
              </a:rPr>
              <a:t>A claim can identify a user</a:t>
            </a:r>
          </a:p>
          <a:p>
            <a:pPr>
              <a:buClr>
                <a:srgbClr val="FFFF66"/>
              </a:buClr>
            </a:pPr>
            <a:r>
              <a:rPr lang="en-US" sz="2000" dirty="0">
                <a:solidFill>
                  <a:schemeClr val="bg1">
                    <a:lumMod val="95000"/>
                  </a:schemeClr>
                </a:solidFill>
              </a:rPr>
              <a:t>A claim can convey group or role membership</a:t>
            </a:r>
          </a:p>
          <a:p>
            <a:pPr>
              <a:buClr>
                <a:srgbClr val="FFFF66"/>
              </a:buClr>
            </a:pPr>
            <a:r>
              <a:rPr lang="en-US" sz="2000" dirty="0">
                <a:solidFill>
                  <a:schemeClr val="bg1">
                    <a:lumMod val="95000"/>
                  </a:schemeClr>
                </a:solidFill>
              </a:rPr>
              <a:t>A claim can convey personalization information</a:t>
            </a:r>
          </a:p>
          <a:p>
            <a:pPr lvl="1">
              <a:buClr>
                <a:srgbClr val="FFFF66"/>
              </a:buClr>
              <a:buFont typeface="Arial" pitchFamily="34" charset="0"/>
              <a:buChar char="•"/>
            </a:pPr>
            <a:r>
              <a:rPr lang="en-US" sz="2000" dirty="0">
                <a:solidFill>
                  <a:schemeClr val="bg1">
                    <a:lumMod val="95000"/>
                  </a:schemeClr>
                </a:solidFill>
              </a:rPr>
              <a:t> Such as the user’s display name</a:t>
            </a:r>
          </a:p>
          <a:p>
            <a:pPr>
              <a:buClr>
                <a:srgbClr val="FFFF66"/>
              </a:buClr>
            </a:pPr>
            <a:r>
              <a:rPr lang="en-US" sz="2000" dirty="0">
                <a:solidFill>
                  <a:schemeClr val="bg1">
                    <a:lumMod val="95000"/>
                  </a:schemeClr>
                </a:solidFill>
              </a:rPr>
              <a:t>A claim can grant or deny the right to do something</a:t>
            </a:r>
          </a:p>
          <a:p>
            <a:pPr lvl="1">
              <a:buClr>
                <a:srgbClr val="FFFF66"/>
              </a:buClr>
              <a:buFont typeface="Arial" pitchFamily="34" charset="0"/>
              <a:buChar char="•"/>
            </a:pPr>
            <a:r>
              <a:rPr lang="en-US" sz="2000" dirty="0">
                <a:solidFill>
                  <a:schemeClr val="bg1">
                    <a:lumMod val="95000"/>
                  </a:schemeClr>
                </a:solidFill>
              </a:rPr>
              <a:t>Such as access particular information or invoke specific methods</a:t>
            </a:r>
          </a:p>
          <a:p>
            <a:pPr>
              <a:buClr>
                <a:srgbClr val="FFFF66"/>
              </a:buClr>
            </a:pPr>
            <a:r>
              <a:rPr lang="en-US" sz="2000" dirty="0">
                <a:solidFill>
                  <a:schemeClr val="bg1">
                    <a:lumMod val="95000"/>
                  </a:schemeClr>
                </a:solidFill>
              </a:rPr>
              <a:t>A claim can constrain the right to do something </a:t>
            </a:r>
          </a:p>
          <a:p>
            <a:pPr lvl="1">
              <a:buClr>
                <a:srgbClr val="FFFF66"/>
              </a:buClr>
              <a:buFont typeface="Arial" pitchFamily="34" charset="0"/>
              <a:buChar char="•"/>
            </a:pPr>
            <a:r>
              <a:rPr lang="en-US" sz="2000" dirty="0">
                <a:solidFill>
                  <a:schemeClr val="bg1">
                    <a:lumMod val="95000"/>
                  </a:schemeClr>
                </a:solidFill>
              </a:rPr>
              <a:t>Such as indicating the user’s purchasing limit</a:t>
            </a:r>
          </a:p>
          <a:p>
            <a:endParaRPr lang="en-US" sz="2400" dirty="0"/>
          </a:p>
        </p:txBody>
      </p:sp>
    </p:spTree>
    <p:extLst>
      <p:ext uri="{BB962C8B-B14F-4D97-AF65-F5344CB8AC3E}">
        <p14:creationId xmlns:p14="http://schemas.microsoft.com/office/powerpoint/2010/main" val="38283629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z="4900" dirty="0">
                <a:solidFill>
                  <a:schemeClr val="bg1">
                    <a:lumMod val="95000"/>
                  </a:schemeClr>
                </a:solidFill>
              </a:rPr>
              <a:t>Claims</a:t>
            </a:r>
            <a:r>
              <a:rPr lang="en-NZ" dirty="0">
                <a:solidFill>
                  <a:schemeClr val="bg1">
                    <a:lumMod val="95000"/>
                  </a:schemeClr>
                </a:solidFill>
              </a:rPr>
              <a:t> Rule Language</a:t>
            </a:r>
          </a:p>
        </p:txBody>
      </p:sp>
      <p:sp>
        <p:nvSpPr>
          <p:cNvPr id="3" name="Text Placeholder 2"/>
          <p:cNvSpPr>
            <a:spLocks noGrp="1"/>
          </p:cNvSpPr>
          <p:nvPr>
            <p:ph type="body" sz="quarter" idx="10"/>
          </p:nvPr>
        </p:nvSpPr>
        <p:spPr>
          <a:xfrm>
            <a:off x="350285" y="1480332"/>
            <a:ext cx="8382000" cy="4396940"/>
          </a:xfrm>
        </p:spPr>
        <p:txBody>
          <a:bodyPr>
            <a:normAutofit/>
          </a:bodyPr>
          <a:lstStyle/>
          <a:p>
            <a:pPr>
              <a:buClr>
                <a:srgbClr val="FFFF66"/>
              </a:buClr>
            </a:pPr>
            <a:r>
              <a:rPr lang="en-NZ" sz="2000" dirty="0">
                <a:solidFill>
                  <a:schemeClr val="bg1">
                    <a:lumMod val="95000"/>
                  </a:schemeClr>
                </a:solidFill>
              </a:rPr>
              <a:t>LINQ like language</a:t>
            </a:r>
          </a:p>
          <a:p>
            <a:pPr>
              <a:buClr>
                <a:srgbClr val="FFFF66"/>
              </a:buClr>
            </a:pPr>
            <a:r>
              <a:rPr lang="en-NZ" sz="2000" dirty="0">
                <a:solidFill>
                  <a:schemeClr val="bg1">
                    <a:lumMod val="95000"/>
                  </a:schemeClr>
                </a:solidFill>
              </a:rPr>
              <a:t>Claims have formal URI structure  e.g. email address is:</a:t>
            </a:r>
          </a:p>
          <a:p>
            <a:pPr marL="400050" lvl="1" indent="0">
              <a:buClr>
                <a:srgbClr val="FFFF66"/>
              </a:buClr>
              <a:buNone/>
            </a:pPr>
            <a:r>
              <a:rPr lang="en-NZ" sz="2000" dirty="0">
                <a:solidFill>
                  <a:schemeClr val="bg1">
                    <a:lumMod val="95000"/>
                  </a:schemeClr>
                </a:solidFill>
                <a:hlinkClick r:id="rId2"/>
              </a:rPr>
              <a:t>http://schemas.xmlsoap.org/ws/2005/05/identity/claims/emailaddress</a:t>
            </a:r>
            <a:endParaRPr lang="en-NZ" sz="2000" dirty="0">
              <a:solidFill>
                <a:schemeClr val="bg1">
                  <a:lumMod val="95000"/>
                </a:schemeClr>
              </a:solidFill>
            </a:endParaRPr>
          </a:p>
          <a:p>
            <a:pPr>
              <a:buClr>
                <a:srgbClr val="FFFF66"/>
              </a:buClr>
            </a:pPr>
            <a:r>
              <a:rPr lang="en-NZ" sz="2000" dirty="0">
                <a:solidFill>
                  <a:schemeClr val="bg1">
                    <a:lumMod val="95000"/>
                  </a:schemeClr>
                </a:solidFill>
              </a:rPr>
              <a:t>E.g. to create an email claim</a:t>
            </a:r>
          </a:p>
          <a:p>
            <a:pPr>
              <a:buClr>
                <a:srgbClr val="FFFF66"/>
              </a:buClr>
            </a:pPr>
            <a:r>
              <a:rPr lang="en-US" sz="2000" dirty="0">
                <a:solidFill>
                  <a:schemeClr val="bg1">
                    <a:lumMod val="95000"/>
                  </a:schemeClr>
                </a:solidFill>
              </a:rPr>
              <a:t>c:[Type == "http://schemas.microsoft.com/</a:t>
            </a:r>
            <a:r>
              <a:rPr lang="en-US" sz="2000" dirty="0" err="1">
                <a:solidFill>
                  <a:schemeClr val="bg1">
                    <a:lumMod val="95000"/>
                  </a:schemeClr>
                </a:solidFill>
              </a:rPr>
              <a:t>ws</a:t>
            </a:r>
            <a:r>
              <a:rPr lang="en-US" sz="2000" dirty="0">
                <a:solidFill>
                  <a:schemeClr val="bg1">
                    <a:lumMod val="95000"/>
                  </a:schemeClr>
                </a:solidFill>
              </a:rPr>
              <a:t>/2008/06/identity/claims/</a:t>
            </a:r>
            <a:r>
              <a:rPr lang="en-US" sz="2000" dirty="0" err="1">
                <a:solidFill>
                  <a:schemeClr val="bg1">
                    <a:lumMod val="95000"/>
                  </a:schemeClr>
                </a:solidFill>
              </a:rPr>
              <a:t>windowsaccountname</a:t>
            </a:r>
            <a:r>
              <a:rPr lang="en-US" sz="2000" dirty="0">
                <a:solidFill>
                  <a:schemeClr val="bg1">
                    <a:lumMod val="95000"/>
                  </a:schemeClr>
                </a:solidFill>
              </a:rPr>
              <a:t>", Issuer == "AD AUTHORITY"]</a:t>
            </a:r>
          </a:p>
          <a:p>
            <a:pPr marL="400050" lvl="1" indent="0">
              <a:buClr>
                <a:srgbClr val="FFFF66"/>
              </a:buClr>
              <a:buNone/>
            </a:pPr>
            <a:r>
              <a:rPr lang="en-US" sz="2000" dirty="0">
                <a:solidFill>
                  <a:schemeClr val="bg1">
                    <a:lumMod val="95000"/>
                  </a:schemeClr>
                </a:solidFill>
              </a:rPr>
              <a:t>issue(store = "Active Directory", types = ("http://schemas.xmlsoap.org/</a:t>
            </a:r>
            <a:r>
              <a:rPr lang="en-US" sz="2000" dirty="0" err="1">
                <a:solidFill>
                  <a:schemeClr val="bg1">
                    <a:lumMod val="95000"/>
                  </a:schemeClr>
                </a:solidFill>
              </a:rPr>
              <a:t>ws</a:t>
            </a:r>
            <a:r>
              <a:rPr lang="en-US" sz="2000" dirty="0">
                <a:solidFill>
                  <a:schemeClr val="bg1">
                    <a:lumMod val="95000"/>
                  </a:schemeClr>
                </a:solidFill>
              </a:rPr>
              <a:t>/2005/05/identity/claims/</a:t>
            </a:r>
            <a:r>
              <a:rPr lang="en-US" sz="2000" dirty="0" err="1">
                <a:solidFill>
                  <a:schemeClr val="bg1">
                    <a:lumMod val="95000"/>
                  </a:schemeClr>
                </a:solidFill>
              </a:rPr>
              <a:t>emailaddress</a:t>
            </a:r>
            <a:r>
              <a:rPr lang="en-US" sz="2000" dirty="0">
                <a:solidFill>
                  <a:schemeClr val="bg1">
                    <a:lumMod val="95000"/>
                  </a:schemeClr>
                </a:solidFill>
              </a:rPr>
              <a:t>"), query = ";mail;{0}", </a:t>
            </a:r>
            <a:r>
              <a:rPr lang="en-US" sz="2000" dirty="0" err="1">
                <a:solidFill>
                  <a:schemeClr val="bg1">
                    <a:lumMod val="95000"/>
                  </a:schemeClr>
                </a:solidFill>
              </a:rPr>
              <a:t>param</a:t>
            </a:r>
            <a:r>
              <a:rPr lang="en-US" sz="2000" dirty="0">
                <a:solidFill>
                  <a:schemeClr val="bg1">
                    <a:lumMod val="95000"/>
                  </a:schemeClr>
                </a:solidFill>
              </a:rPr>
              <a:t> = </a:t>
            </a:r>
            <a:r>
              <a:rPr lang="en-US" sz="2000" dirty="0" err="1">
                <a:solidFill>
                  <a:schemeClr val="bg1">
                    <a:lumMod val="95000"/>
                  </a:schemeClr>
                </a:solidFill>
              </a:rPr>
              <a:t>c.Value</a:t>
            </a:r>
            <a:r>
              <a:rPr lang="en-US" sz="2000" dirty="0">
                <a:solidFill>
                  <a:schemeClr val="bg1">
                    <a:lumMod val="95000"/>
                  </a:schemeClr>
                </a:solidFill>
              </a:rPr>
              <a:t>);</a:t>
            </a:r>
          </a:p>
          <a:p>
            <a:pPr>
              <a:buClr>
                <a:srgbClr val="FFFF66"/>
              </a:buClr>
            </a:pPr>
            <a:r>
              <a:rPr lang="en-US" sz="2000" dirty="0">
                <a:solidFill>
                  <a:schemeClr val="bg1">
                    <a:lumMod val="95000"/>
                  </a:schemeClr>
                </a:solidFill>
              </a:rPr>
              <a:t>Generated by point and click GUI</a:t>
            </a:r>
          </a:p>
          <a:p>
            <a:endParaRPr lang="en-NZ" sz="2000" dirty="0"/>
          </a:p>
        </p:txBody>
      </p:sp>
    </p:spTree>
    <p:extLst>
      <p:ext uri="{BB962C8B-B14F-4D97-AF65-F5344CB8AC3E}">
        <p14:creationId xmlns:p14="http://schemas.microsoft.com/office/powerpoint/2010/main" val="199300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p:nvPr/>
        </p:nvGrpSpPr>
        <p:grpSpPr>
          <a:xfrm>
            <a:off x="6590497" y="1002270"/>
            <a:ext cx="1828800" cy="1108321"/>
            <a:chOff x="6553200" y="1230868"/>
            <a:chExt cx="1828800" cy="1108321"/>
          </a:xfrm>
        </p:grpSpPr>
        <p:cxnSp>
          <p:nvCxnSpPr>
            <p:cNvPr id="82" name="Straight Connector 81"/>
            <p:cNvCxnSpPr/>
            <p:nvPr/>
          </p:nvCxnSpPr>
          <p:spPr bwMode="auto">
            <a:xfrm rot="16200000" flipV="1">
              <a:off x="7025377" y="1839814"/>
              <a:ext cx="632992" cy="365757"/>
            </a:xfrm>
            <a:prstGeom prst="line">
              <a:avLst/>
            </a:prstGeom>
            <a:noFill/>
            <a:ln w="19050" cap="flat" cmpd="sng" algn="ctr">
              <a:solidFill>
                <a:schemeClr val="tx1"/>
              </a:solidFill>
              <a:prstDash val="sysDot"/>
              <a:round/>
              <a:headEnd type="none" w="med" len="med"/>
              <a:tailEnd type="none" w="lg" len="lg"/>
            </a:ln>
            <a:effectLst/>
          </p:spPr>
        </p:cxnSp>
        <p:cxnSp>
          <p:nvCxnSpPr>
            <p:cNvPr id="83" name="Straight Connector 82"/>
            <p:cNvCxnSpPr/>
            <p:nvPr/>
          </p:nvCxnSpPr>
          <p:spPr bwMode="auto">
            <a:xfrm rot="5400000" flipH="1" flipV="1">
              <a:off x="7378659" y="1853209"/>
              <a:ext cx="452023" cy="426540"/>
            </a:xfrm>
            <a:prstGeom prst="line">
              <a:avLst/>
            </a:prstGeom>
            <a:noFill/>
            <a:ln w="19050" cap="flat" cmpd="sng" algn="ctr">
              <a:solidFill>
                <a:schemeClr val="tx1"/>
              </a:solidFill>
              <a:prstDash val="sysDot"/>
              <a:round/>
              <a:headEnd type="none" w="med" len="med"/>
              <a:tailEnd type="none" w="lg" len="lg"/>
            </a:ln>
            <a:effectLst/>
          </p:spPr>
        </p:cxnSp>
        <p:sp>
          <p:nvSpPr>
            <p:cNvPr id="91" name="Rectangle 90"/>
            <p:cNvSpPr/>
            <p:nvPr/>
          </p:nvSpPr>
          <p:spPr bwMode="auto">
            <a:xfrm>
              <a:off x="7143751" y="1577189"/>
              <a:ext cx="533400" cy="138221"/>
            </a:xfrm>
            <a:prstGeom prst="rect">
              <a:avLst/>
            </a:prstGeom>
            <a:ln>
              <a:headEnd type="none" w="med" len="med"/>
              <a:tailEnd type="stealth" w="lg" len="lg"/>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2" name="Rectangle 91"/>
            <p:cNvSpPr/>
            <p:nvPr/>
          </p:nvSpPr>
          <p:spPr bwMode="auto">
            <a:xfrm>
              <a:off x="7219951" y="1646299"/>
              <a:ext cx="533400" cy="138221"/>
            </a:xfrm>
            <a:prstGeom prst="rect">
              <a:avLst/>
            </a:prstGeom>
            <a:ln>
              <a:headEnd type="none" w="med" len="med"/>
              <a:tailEnd type="stealth" w="lg" len="lg"/>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3" name="Rectangle 92"/>
            <p:cNvSpPr/>
            <p:nvPr/>
          </p:nvSpPr>
          <p:spPr bwMode="auto">
            <a:xfrm>
              <a:off x="7296151" y="1715410"/>
              <a:ext cx="533400" cy="138221"/>
            </a:xfrm>
            <a:prstGeom prst="rect">
              <a:avLst/>
            </a:prstGeom>
            <a:ln>
              <a:headEnd type="none" w="med" len="med"/>
              <a:tailEnd type="stealth" w="lg" len="lg"/>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6" name="Text Box 23"/>
            <p:cNvSpPr txBox="1">
              <a:spLocks noChangeArrowheads="1"/>
            </p:cNvSpPr>
            <p:nvPr/>
          </p:nvSpPr>
          <p:spPr bwMode="auto">
            <a:xfrm>
              <a:off x="6553200" y="1230868"/>
              <a:ext cx="1828800" cy="307777"/>
            </a:xfrm>
            <a:prstGeom prst="rect">
              <a:avLst/>
            </a:prstGeom>
            <a:noFill/>
            <a:ln w="19050" algn="ctr">
              <a:noFill/>
              <a:miter lim="800000"/>
              <a:headEnd/>
              <a:tailEnd type="none" w="lg" len="lg"/>
            </a:ln>
          </p:spPr>
          <p:txBody>
            <a:bodyPr wrap="square">
              <a:spAutoFit/>
            </a:bodyPr>
            <a:lstStyle/>
            <a:p>
              <a:pPr algn="ctr"/>
              <a:r>
                <a:rPr lang="en-US" sz="1400" i="1" dirty="0"/>
                <a:t> </a:t>
              </a:r>
              <a:r>
                <a:rPr lang="en-US" sz="1400" i="1" dirty="0">
                  <a:latin typeface="Calibri" pitchFamily="34" charset="0"/>
                </a:rPr>
                <a:t>5) Use claims in token</a:t>
              </a:r>
            </a:p>
          </p:txBody>
        </p:sp>
      </p:grpSp>
      <p:sp>
        <p:nvSpPr>
          <p:cNvPr id="50" name="Oval 32"/>
          <p:cNvSpPr>
            <a:spLocks noChangeArrowheads="1"/>
          </p:cNvSpPr>
          <p:nvPr/>
        </p:nvSpPr>
        <p:spPr bwMode="auto">
          <a:xfrm>
            <a:off x="6514296" y="1840468"/>
            <a:ext cx="1981200" cy="533400"/>
          </a:xfrm>
          <a:prstGeom prst="ellipse">
            <a:avLst/>
          </a:prstGeom>
          <a:ln>
            <a:headEnd/>
            <a:tailEnd type="none" w="lg" len="lg"/>
          </a:ln>
        </p:spPr>
        <p:style>
          <a:lnRef idx="0">
            <a:schemeClr val="accent1"/>
          </a:lnRef>
          <a:fillRef idx="3">
            <a:schemeClr val="accent1"/>
          </a:fillRef>
          <a:effectRef idx="3">
            <a:schemeClr val="accent1"/>
          </a:effectRef>
          <a:fontRef idx="minor">
            <a:schemeClr val="lt1"/>
          </a:fontRef>
        </p:style>
        <p:txBody>
          <a:bodyPr wrap="square" anchor="ctr">
            <a:noAutofit/>
          </a:bodyPr>
          <a:lstStyle/>
          <a:p>
            <a:pPr algn="ctr"/>
            <a:endParaRPr lang="en-US"/>
          </a:p>
        </p:txBody>
      </p:sp>
      <p:sp>
        <p:nvSpPr>
          <p:cNvPr id="54" name="Rounded Rectangle 53"/>
          <p:cNvSpPr/>
          <p:nvPr/>
        </p:nvSpPr>
        <p:spPr bwMode="auto">
          <a:xfrm>
            <a:off x="1866096" y="1752600"/>
            <a:ext cx="1143000" cy="1307068"/>
          </a:xfrm>
          <a:prstGeom prst="roundRect">
            <a:avLst/>
          </a:prstGeom>
          <a:ln>
            <a:headEnd type="none" w="med" len="med"/>
            <a:tailEnd type="stealth" w="lg" len="lg"/>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defTabSz="914400"/>
            <a:endParaRPr lang="en-US" sz="2400">
              <a:solidFill>
                <a:schemeClr val="tx1"/>
              </a:solidFill>
              <a:latin typeface="Arial" charset="0"/>
            </a:endParaRPr>
          </a:p>
        </p:txBody>
      </p:sp>
      <p:sp>
        <p:nvSpPr>
          <p:cNvPr id="167974" name="Text Box 38"/>
          <p:cNvSpPr txBox="1">
            <a:spLocks noChangeArrowheads="1"/>
          </p:cNvSpPr>
          <p:nvPr/>
        </p:nvSpPr>
        <p:spPr bwMode="auto">
          <a:xfrm>
            <a:off x="4638680" y="6260068"/>
            <a:ext cx="6858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User</a:t>
            </a:r>
          </a:p>
        </p:txBody>
      </p:sp>
      <p:sp>
        <p:nvSpPr>
          <p:cNvPr id="167951" name="Text Box 15"/>
          <p:cNvSpPr txBox="1">
            <a:spLocks noChangeArrowheads="1"/>
          </p:cNvSpPr>
          <p:nvPr/>
        </p:nvSpPr>
        <p:spPr bwMode="auto">
          <a:xfrm>
            <a:off x="6514296" y="1916668"/>
            <a:ext cx="19812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Application</a:t>
            </a:r>
          </a:p>
        </p:txBody>
      </p:sp>
      <p:grpSp>
        <p:nvGrpSpPr>
          <p:cNvPr id="4" name="Group 58"/>
          <p:cNvGrpSpPr/>
          <p:nvPr/>
        </p:nvGrpSpPr>
        <p:grpSpPr>
          <a:xfrm>
            <a:off x="570696" y="2145268"/>
            <a:ext cx="3733800" cy="914400"/>
            <a:chOff x="533400" y="2373868"/>
            <a:chExt cx="3733800" cy="914400"/>
          </a:xfrm>
        </p:grpSpPr>
        <p:sp>
          <p:nvSpPr>
            <p:cNvPr id="48" name="Rounded Rectangle 47"/>
            <p:cNvSpPr/>
            <p:nvPr/>
          </p:nvSpPr>
          <p:spPr bwMode="auto">
            <a:xfrm>
              <a:off x="3124200" y="2373868"/>
              <a:ext cx="1143000" cy="914400"/>
            </a:xfrm>
            <a:prstGeom prst="roundRect">
              <a:avLst/>
            </a:prstGeom>
            <a:ln>
              <a:headEnd type="none" w="med" len="med"/>
              <a:tailEnd type="stealth" w="lg" len="lg"/>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defTabSz="914400"/>
              <a:endParaRPr lang="en-US" sz="2400">
                <a:solidFill>
                  <a:schemeClr val="tx1"/>
                </a:solidFill>
                <a:latin typeface="Arial" charset="0"/>
              </a:endParaRPr>
            </a:p>
          </p:txBody>
        </p:sp>
        <p:sp>
          <p:nvSpPr>
            <p:cNvPr id="95" name="AutoShape 4"/>
            <p:cNvSpPr>
              <a:spLocks noChangeArrowheads="1"/>
            </p:cNvSpPr>
            <p:nvPr/>
          </p:nvSpPr>
          <p:spPr bwMode="auto">
            <a:xfrm>
              <a:off x="3276600" y="2526269"/>
              <a:ext cx="838200" cy="533400"/>
            </a:xfrm>
            <a:prstGeom prst="hexagon">
              <a:avLst>
                <a:gd name="adj" fmla="val 37500"/>
                <a:gd name="vf" fmla="val 115470"/>
              </a:avLst>
            </a:prstGeom>
            <a:ln>
              <a:headEnd/>
              <a:tailEnd type="none" w="lg" len="lg"/>
            </a:ln>
          </p:spPr>
          <p:style>
            <a:lnRef idx="0">
              <a:schemeClr val="accent3"/>
            </a:lnRef>
            <a:fillRef idx="3">
              <a:schemeClr val="accent3"/>
            </a:fillRef>
            <a:effectRef idx="3">
              <a:schemeClr val="accent3"/>
            </a:effectRef>
            <a:fontRef idx="minor">
              <a:schemeClr val="lt1"/>
            </a:fontRef>
          </p:style>
          <p:txBody>
            <a:bodyPr anchor="ctr">
              <a:noAutofit/>
            </a:bodyPr>
            <a:lstStyle/>
            <a:p>
              <a:pPr algn="ctr"/>
              <a:endParaRPr lang="en-US"/>
            </a:p>
          </p:txBody>
        </p:sp>
        <p:sp>
          <p:nvSpPr>
            <p:cNvPr id="96" name="Text Box 16"/>
            <p:cNvSpPr txBox="1">
              <a:spLocks noChangeArrowheads="1"/>
            </p:cNvSpPr>
            <p:nvPr/>
          </p:nvSpPr>
          <p:spPr bwMode="auto">
            <a:xfrm>
              <a:off x="3276600" y="2602468"/>
              <a:ext cx="8382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STS</a:t>
              </a:r>
            </a:p>
          </p:txBody>
        </p:sp>
        <p:sp>
          <p:nvSpPr>
            <p:cNvPr id="62" name="Rounded Rectangle 61"/>
            <p:cNvSpPr/>
            <p:nvPr/>
          </p:nvSpPr>
          <p:spPr bwMode="auto">
            <a:xfrm>
              <a:off x="533400" y="2373868"/>
              <a:ext cx="1143000" cy="914400"/>
            </a:xfrm>
            <a:prstGeom prst="roundRect">
              <a:avLst/>
            </a:prstGeom>
            <a:ln>
              <a:headEnd type="none" w="med" len="med"/>
              <a:tailEnd type="stealth" w="lg" len="lg"/>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defTabSz="914400"/>
              <a:endParaRPr lang="en-US" sz="2400">
                <a:solidFill>
                  <a:schemeClr val="tx1"/>
                </a:solidFill>
                <a:latin typeface="Arial" charset="0"/>
              </a:endParaRPr>
            </a:p>
          </p:txBody>
        </p:sp>
        <p:sp>
          <p:nvSpPr>
            <p:cNvPr id="63" name="AutoShape 4"/>
            <p:cNvSpPr>
              <a:spLocks noChangeArrowheads="1"/>
            </p:cNvSpPr>
            <p:nvPr/>
          </p:nvSpPr>
          <p:spPr bwMode="auto">
            <a:xfrm>
              <a:off x="685800" y="2526269"/>
              <a:ext cx="838200" cy="533400"/>
            </a:xfrm>
            <a:prstGeom prst="hexagon">
              <a:avLst>
                <a:gd name="adj" fmla="val 37500"/>
                <a:gd name="vf" fmla="val 115470"/>
              </a:avLst>
            </a:prstGeom>
            <a:ln>
              <a:headEnd/>
              <a:tailEnd type="none" w="lg" len="lg"/>
            </a:ln>
          </p:spPr>
          <p:style>
            <a:lnRef idx="0">
              <a:schemeClr val="accent3"/>
            </a:lnRef>
            <a:fillRef idx="3">
              <a:schemeClr val="accent3"/>
            </a:fillRef>
            <a:effectRef idx="3">
              <a:schemeClr val="accent3"/>
            </a:effectRef>
            <a:fontRef idx="minor">
              <a:schemeClr val="lt1"/>
            </a:fontRef>
          </p:style>
          <p:txBody>
            <a:bodyPr anchor="ctr">
              <a:noAutofit/>
            </a:bodyPr>
            <a:lstStyle/>
            <a:p>
              <a:pPr algn="ctr"/>
              <a:endParaRPr lang="en-US"/>
            </a:p>
          </p:txBody>
        </p:sp>
        <p:sp>
          <p:nvSpPr>
            <p:cNvPr id="64" name="Text Box 16"/>
            <p:cNvSpPr txBox="1">
              <a:spLocks noChangeArrowheads="1"/>
            </p:cNvSpPr>
            <p:nvPr/>
          </p:nvSpPr>
          <p:spPr bwMode="auto">
            <a:xfrm>
              <a:off x="685800" y="2602468"/>
              <a:ext cx="8382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STS</a:t>
              </a:r>
            </a:p>
          </p:txBody>
        </p:sp>
      </p:grpSp>
      <p:grpSp>
        <p:nvGrpSpPr>
          <p:cNvPr id="6" name="Group 41"/>
          <p:cNvGrpSpPr/>
          <p:nvPr/>
        </p:nvGrpSpPr>
        <p:grpSpPr>
          <a:xfrm>
            <a:off x="5218896" y="3059668"/>
            <a:ext cx="1828800" cy="1512332"/>
            <a:chOff x="5181600" y="3288268"/>
            <a:chExt cx="1828800" cy="1512332"/>
          </a:xfrm>
        </p:grpSpPr>
        <p:sp>
          <p:nvSpPr>
            <p:cNvPr id="69" name="Freeform 68"/>
            <p:cNvSpPr/>
            <p:nvPr/>
          </p:nvSpPr>
          <p:spPr>
            <a:xfrm>
              <a:off x="5795682" y="3288268"/>
              <a:ext cx="1214718" cy="1512332"/>
            </a:xfrm>
            <a:custGeom>
              <a:avLst/>
              <a:gdLst>
                <a:gd name="connsiteX0" fmla="*/ 1264024 w 1264024"/>
                <a:gd name="connsiteY0" fmla="*/ 0 h 1577788"/>
                <a:gd name="connsiteX1" fmla="*/ 224118 w 1264024"/>
                <a:gd name="connsiteY1" fmla="*/ 636494 h 1577788"/>
                <a:gd name="connsiteX2" fmla="*/ 0 w 1264024"/>
                <a:gd name="connsiteY2" fmla="*/ 1577788 h 1577788"/>
              </a:gdLst>
              <a:ahLst/>
              <a:cxnLst>
                <a:cxn ang="0">
                  <a:pos x="connsiteX0" y="connsiteY0"/>
                </a:cxn>
                <a:cxn ang="0">
                  <a:pos x="connsiteX1" y="connsiteY1"/>
                </a:cxn>
                <a:cxn ang="0">
                  <a:pos x="connsiteX2" y="connsiteY2"/>
                </a:cxn>
              </a:cxnLst>
              <a:rect l="l" t="t" r="r" b="b"/>
              <a:pathLst>
                <a:path w="1264024" h="1577788">
                  <a:moveTo>
                    <a:pt x="1264024" y="0"/>
                  </a:moveTo>
                  <a:cubicBezTo>
                    <a:pt x="849406" y="186764"/>
                    <a:pt x="434789" y="373529"/>
                    <a:pt x="224118" y="636494"/>
                  </a:cubicBezTo>
                  <a:cubicBezTo>
                    <a:pt x="13447" y="899459"/>
                    <a:pt x="6723" y="1238623"/>
                    <a:pt x="0" y="1577788"/>
                  </a:cubicBezTo>
                </a:path>
              </a:pathLst>
            </a:custGeom>
            <a:noFill/>
            <a:ln w="19050" cap="flat" cmpd="sng">
              <a:solidFill>
                <a:schemeClr val="tx1"/>
              </a:solidFill>
              <a:prstDash val="solid"/>
              <a:round/>
              <a:headEnd type="stealth" w="lg" len="lg"/>
              <a:tailEnd type="none" w="lg" len="lg"/>
            </a:ln>
            <a:effectLst/>
          </p:spPr>
          <p:txBody>
            <a:bodyPr wrap="none" anchor="ctr">
              <a:noAutofit/>
            </a:bodyPr>
            <a:lstStyle/>
            <a:p>
              <a:pPr algn="ctr"/>
              <a:endParaRPr lang="en-US">
                <a:latin typeface="Arial" charset="0"/>
              </a:endParaRPr>
            </a:p>
          </p:txBody>
        </p:sp>
        <p:sp useBgFill="1">
          <p:nvSpPr>
            <p:cNvPr id="68" name="Text Box 25"/>
            <p:cNvSpPr txBox="1">
              <a:spLocks noChangeArrowheads="1"/>
            </p:cNvSpPr>
            <p:nvPr/>
          </p:nvSpPr>
          <p:spPr bwMode="auto">
            <a:xfrm>
              <a:off x="5181600" y="3440668"/>
              <a:ext cx="1371600" cy="954107"/>
            </a:xfrm>
            <a:prstGeom prst="rect">
              <a:avLst/>
            </a:prstGeom>
            <a:ln w="19050" algn="ctr">
              <a:noFill/>
              <a:miter lim="800000"/>
              <a:headEnd/>
              <a:tailEnd type="none" w="lg" len="lg"/>
            </a:ln>
            <a:effectLst/>
          </p:spPr>
          <p:txBody>
            <a:bodyPr wrap="square">
              <a:spAutoFit/>
            </a:bodyPr>
            <a:lstStyle/>
            <a:p>
              <a:pPr algn="ctr"/>
              <a:r>
                <a:rPr lang="en-US" sz="1400" i="1" dirty="0">
                  <a:latin typeface="Calibri" pitchFamily="34" charset="0"/>
                </a:rPr>
                <a:t>1) Access application and learn token requirements</a:t>
              </a:r>
            </a:p>
          </p:txBody>
        </p:sp>
      </p:grpSp>
      <p:grpSp>
        <p:nvGrpSpPr>
          <p:cNvPr id="7" name="Group 43"/>
          <p:cNvGrpSpPr/>
          <p:nvPr/>
        </p:nvGrpSpPr>
        <p:grpSpPr>
          <a:xfrm>
            <a:off x="2932896" y="5085185"/>
            <a:ext cx="1916455" cy="1570768"/>
            <a:chOff x="2895600" y="5313783"/>
            <a:chExt cx="1916455" cy="1570768"/>
          </a:xfrm>
        </p:grpSpPr>
        <p:sp>
          <p:nvSpPr>
            <p:cNvPr id="70" name="Text Box 23"/>
            <p:cNvSpPr txBox="1">
              <a:spLocks noChangeArrowheads="1"/>
            </p:cNvSpPr>
            <p:nvPr/>
          </p:nvSpPr>
          <p:spPr bwMode="auto">
            <a:xfrm>
              <a:off x="2895600" y="5715000"/>
              <a:ext cx="1676400" cy="1169551"/>
            </a:xfrm>
            <a:prstGeom prst="rect">
              <a:avLst/>
            </a:prstGeom>
            <a:noFill/>
            <a:ln w="19050" algn="ctr">
              <a:noFill/>
              <a:miter lim="800000"/>
              <a:headEnd/>
              <a:tailEnd type="none" w="lg" len="lg"/>
            </a:ln>
            <a:effectLst/>
          </p:spPr>
          <p:txBody>
            <a:bodyPr wrap="square">
              <a:spAutoFit/>
            </a:bodyPr>
            <a:lstStyle/>
            <a:p>
              <a:pPr algn="ctr"/>
              <a:r>
                <a:rPr lang="en-US" sz="1400" i="1" dirty="0">
                  <a:latin typeface="Calibri" pitchFamily="34" charset="0"/>
                </a:rPr>
                <a:t>2) (Optionally) select an identity that matches those requirements (smartcard)</a:t>
              </a:r>
            </a:p>
          </p:txBody>
        </p:sp>
        <p:sp>
          <p:nvSpPr>
            <p:cNvPr id="72" name="Freeform 71"/>
            <p:cNvSpPr/>
            <p:nvPr/>
          </p:nvSpPr>
          <p:spPr>
            <a:xfrm>
              <a:off x="4520701" y="5313783"/>
              <a:ext cx="291354" cy="907724"/>
            </a:xfrm>
            <a:custGeom>
              <a:avLst/>
              <a:gdLst>
                <a:gd name="connsiteX0" fmla="*/ 291354 w 291354"/>
                <a:gd name="connsiteY0" fmla="*/ 645459 h 645459"/>
                <a:gd name="connsiteX1" fmla="*/ 22412 w 291354"/>
                <a:gd name="connsiteY1" fmla="*/ 367553 h 645459"/>
                <a:gd name="connsiteX2" fmla="*/ 156883 w 291354"/>
                <a:gd name="connsiteY2" fmla="*/ 0 h 645459"/>
              </a:gdLst>
              <a:ahLst/>
              <a:cxnLst>
                <a:cxn ang="0">
                  <a:pos x="connsiteX0" y="connsiteY0"/>
                </a:cxn>
                <a:cxn ang="0">
                  <a:pos x="connsiteX1" y="connsiteY1"/>
                </a:cxn>
                <a:cxn ang="0">
                  <a:pos x="connsiteX2" y="connsiteY2"/>
                </a:cxn>
              </a:cxnLst>
              <a:rect l="l" t="t" r="r" b="b"/>
              <a:pathLst>
                <a:path w="291354" h="645459">
                  <a:moveTo>
                    <a:pt x="291354" y="645459"/>
                  </a:moveTo>
                  <a:cubicBezTo>
                    <a:pt x="168089" y="560294"/>
                    <a:pt x="44824" y="475129"/>
                    <a:pt x="22412" y="367553"/>
                  </a:cubicBezTo>
                  <a:cubicBezTo>
                    <a:pt x="0" y="259977"/>
                    <a:pt x="78441" y="129988"/>
                    <a:pt x="156883" y="0"/>
                  </a:cubicBezTo>
                </a:path>
              </a:pathLst>
            </a:custGeom>
            <a:noFill/>
            <a:ln w="19050" cap="flat" cmpd="sng">
              <a:solidFill>
                <a:schemeClr val="tx1"/>
              </a:solidFill>
              <a:prstDash val="solid"/>
              <a:round/>
              <a:headEnd type="none" w="lg" len="lg"/>
              <a:tailEnd type="stealth" w="lg" len="lg"/>
            </a:ln>
            <a:effectLst/>
          </p:spPr>
          <p:txBody>
            <a:bodyPr wrap="none" anchor="ctr">
              <a:noAutofit/>
            </a:bodyPr>
            <a:lstStyle/>
            <a:p>
              <a:pPr algn="ctr"/>
              <a:endParaRPr lang="en-US">
                <a:latin typeface="Arial" charset="0"/>
              </a:endParaRPr>
            </a:p>
          </p:txBody>
        </p:sp>
      </p:grpSp>
      <p:grpSp>
        <p:nvGrpSpPr>
          <p:cNvPr id="8" name="Group 44"/>
          <p:cNvGrpSpPr/>
          <p:nvPr/>
        </p:nvGrpSpPr>
        <p:grpSpPr>
          <a:xfrm>
            <a:off x="1485096" y="2754869"/>
            <a:ext cx="2312894" cy="2478107"/>
            <a:chOff x="1447800" y="2983468"/>
            <a:chExt cx="2312894" cy="2478107"/>
          </a:xfrm>
        </p:grpSpPr>
        <p:sp>
          <p:nvSpPr>
            <p:cNvPr id="98" name="Freeform 97"/>
            <p:cNvSpPr/>
            <p:nvPr/>
          </p:nvSpPr>
          <p:spPr>
            <a:xfrm>
              <a:off x="1828800" y="2983468"/>
              <a:ext cx="1931894" cy="1988671"/>
            </a:xfrm>
            <a:custGeom>
              <a:avLst/>
              <a:gdLst>
                <a:gd name="connsiteX0" fmla="*/ 658906 w 658906"/>
                <a:gd name="connsiteY0" fmla="*/ 1819835 h 1899024"/>
                <a:gd name="connsiteX1" fmla="*/ 76200 w 658906"/>
                <a:gd name="connsiteY1" fmla="*/ 1595718 h 1899024"/>
                <a:gd name="connsiteX2" fmla="*/ 201706 w 658906"/>
                <a:gd name="connsiteY2" fmla="*/ 0 h 1899024"/>
              </a:gdLst>
              <a:ahLst/>
              <a:cxnLst>
                <a:cxn ang="0">
                  <a:pos x="connsiteX0" y="connsiteY0"/>
                </a:cxn>
                <a:cxn ang="0">
                  <a:pos x="connsiteX1" y="connsiteY1"/>
                </a:cxn>
                <a:cxn ang="0">
                  <a:pos x="connsiteX2" y="connsiteY2"/>
                </a:cxn>
              </a:cxnLst>
              <a:rect l="l" t="t" r="r" b="b"/>
              <a:pathLst>
                <a:path w="658906" h="1899024">
                  <a:moveTo>
                    <a:pt x="658906" y="1819835"/>
                  </a:moveTo>
                  <a:cubicBezTo>
                    <a:pt x="405653" y="1859429"/>
                    <a:pt x="152400" y="1899024"/>
                    <a:pt x="76200" y="1595718"/>
                  </a:cubicBezTo>
                  <a:cubicBezTo>
                    <a:pt x="0" y="1292412"/>
                    <a:pt x="100853" y="646206"/>
                    <a:pt x="201706" y="0"/>
                  </a:cubicBezTo>
                </a:path>
              </a:pathLst>
            </a:custGeom>
            <a:noFill/>
            <a:ln w="19050" cap="flat" cmpd="sng">
              <a:solidFill>
                <a:schemeClr val="tx1"/>
              </a:solidFill>
              <a:prstDash val="solid"/>
              <a:round/>
              <a:headEnd type="stealth" w="lg" len="lg"/>
              <a:tailEnd type="none" w="lg" len="lg"/>
            </a:ln>
            <a:effectLst/>
          </p:spPr>
          <p:txBody>
            <a:bodyPr wrap="none" anchor="ctr">
              <a:noAutofit/>
            </a:bodyPr>
            <a:lstStyle/>
            <a:p>
              <a:pPr algn="ctr"/>
              <a:endParaRPr lang="en-US">
                <a:latin typeface="Arial" charset="0"/>
              </a:endParaRPr>
            </a:p>
          </p:txBody>
        </p:sp>
        <p:sp useBgFill="1">
          <p:nvSpPr>
            <p:cNvPr id="167961" name="Text Box 25"/>
            <p:cNvSpPr txBox="1">
              <a:spLocks noChangeArrowheads="1"/>
            </p:cNvSpPr>
            <p:nvPr/>
          </p:nvSpPr>
          <p:spPr bwMode="auto">
            <a:xfrm>
              <a:off x="1447800" y="4507468"/>
              <a:ext cx="1600200" cy="954107"/>
            </a:xfrm>
            <a:prstGeom prst="rect">
              <a:avLst/>
            </a:prstGeom>
            <a:ln w="19050" algn="ctr">
              <a:noFill/>
              <a:miter lim="800000"/>
              <a:headEnd/>
              <a:tailEnd type="none" w="lg" len="lg"/>
            </a:ln>
            <a:effectLst/>
          </p:spPr>
          <p:txBody>
            <a:bodyPr wrap="square">
              <a:spAutoFit/>
            </a:bodyPr>
            <a:lstStyle/>
            <a:p>
              <a:pPr algn="ctr"/>
              <a:r>
                <a:rPr lang="en-US" sz="1400" i="1" dirty="0">
                  <a:latin typeface="Calibri" pitchFamily="34" charset="0"/>
                </a:rPr>
                <a:t>3) Authenticate user and get token for selected identity</a:t>
              </a:r>
            </a:p>
          </p:txBody>
        </p:sp>
        <p:sp>
          <p:nvSpPr>
            <p:cNvPr id="51" name="Text Box 30"/>
            <p:cNvSpPr txBox="1">
              <a:spLocks noChangeArrowheads="1"/>
            </p:cNvSpPr>
            <p:nvPr/>
          </p:nvSpPr>
          <p:spPr bwMode="auto">
            <a:xfrm>
              <a:off x="1600200" y="3669268"/>
              <a:ext cx="1066800" cy="369332"/>
            </a:xfrm>
            <a:prstGeom prst="rect">
              <a:avLst/>
            </a:prstGeom>
            <a:ln>
              <a:headEnd/>
              <a:tailEnd type="none" w="lg" len="lg"/>
            </a:ln>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n-US" sz="1800" b="1" dirty="0">
                  <a:latin typeface="Calibri" pitchFamily="34" charset="0"/>
                </a:rPr>
                <a:t>Token</a:t>
              </a:r>
            </a:p>
          </p:txBody>
        </p:sp>
      </p:grpSp>
      <p:grpSp>
        <p:nvGrpSpPr>
          <p:cNvPr id="9" name="Group 45"/>
          <p:cNvGrpSpPr/>
          <p:nvPr/>
        </p:nvGrpSpPr>
        <p:grpSpPr>
          <a:xfrm>
            <a:off x="5904697" y="3059668"/>
            <a:ext cx="2209800" cy="1676400"/>
            <a:chOff x="5867400" y="3288268"/>
            <a:chExt cx="2209800" cy="1676400"/>
          </a:xfrm>
        </p:grpSpPr>
        <p:sp>
          <p:nvSpPr>
            <p:cNvPr id="167960" name="Freeform 24"/>
            <p:cNvSpPr>
              <a:spLocks/>
            </p:cNvSpPr>
            <p:nvPr/>
          </p:nvSpPr>
          <p:spPr bwMode="auto">
            <a:xfrm>
              <a:off x="5867400" y="3288268"/>
              <a:ext cx="1676400" cy="1676400"/>
            </a:xfrm>
            <a:custGeom>
              <a:avLst/>
              <a:gdLst/>
              <a:ahLst/>
              <a:cxnLst>
                <a:cxn ang="0">
                  <a:pos x="0" y="1891"/>
                </a:cxn>
                <a:cxn ang="0">
                  <a:pos x="863" y="1327"/>
                </a:cxn>
                <a:cxn ang="0">
                  <a:pos x="1029" y="0"/>
                </a:cxn>
              </a:cxnLst>
              <a:rect l="0" t="0" r="r" b="b"/>
              <a:pathLst>
                <a:path w="1035" h="1891">
                  <a:moveTo>
                    <a:pt x="0" y="1891"/>
                  </a:moveTo>
                  <a:cubicBezTo>
                    <a:pt x="144" y="1797"/>
                    <a:pt x="691" y="1642"/>
                    <a:pt x="863" y="1327"/>
                  </a:cubicBezTo>
                  <a:cubicBezTo>
                    <a:pt x="1035" y="1012"/>
                    <a:pt x="995" y="276"/>
                    <a:pt x="1029" y="0"/>
                  </a:cubicBezTo>
                </a:path>
              </a:pathLst>
            </a:custGeom>
            <a:noFill/>
            <a:ln w="19050" cap="flat" cmpd="sng">
              <a:solidFill>
                <a:schemeClr val="tx1"/>
              </a:solidFill>
              <a:prstDash val="solid"/>
              <a:round/>
              <a:headEnd type="none" w="lg" len="lg"/>
              <a:tailEnd type="stealth" w="lg" len="lg"/>
            </a:ln>
            <a:effectLst/>
          </p:spPr>
          <p:txBody>
            <a:bodyPr wrap="none" anchor="ctr">
              <a:noAutofit/>
            </a:bodyPr>
            <a:lstStyle/>
            <a:p>
              <a:pPr algn="ctr"/>
              <a:endParaRPr lang="en-US"/>
            </a:p>
          </p:txBody>
        </p:sp>
        <p:sp useBgFill="1">
          <p:nvSpPr>
            <p:cNvPr id="167959" name="Text Box 23"/>
            <p:cNvSpPr txBox="1">
              <a:spLocks noChangeArrowheads="1"/>
            </p:cNvSpPr>
            <p:nvPr/>
          </p:nvSpPr>
          <p:spPr bwMode="auto">
            <a:xfrm>
              <a:off x="7010400" y="3593068"/>
              <a:ext cx="1066800" cy="523220"/>
            </a:xfrm>
            <a:prstGeom prst="rect">
              <a:avLst/>
            </a:prstGeom>
            <a:ln w="19050" algn="ctr">
              <a:noFill/>
              <a:miter lim="800000"/>
              <a:headEnd/>
              <a:tailEnd type="none" w="lg" len="lg"/>
            </a:ln>
            <a:effectLst/>
          </p:spPr>
          <p:txBody>
            <a:bodyPr wrap="square">
              <a:spAutoFit/>
            </a:bodyPr>
            <a:lstStyle/>
            <a:p>
              <a:pPr algn="ctr"/>
              <a:r>
                <a:rPr lang="en-US" sz="1400" i="1" dirty="0">
                  <a:latin typeface="Calibri" pitchFamily="34" charset="0"/>
                </a:rPr>
                <a:t>4) Submit token</a:t>
              </a:r>
            </a:p>
          </p:txBody>
        </p:sp>
        <p:sp>
          <p:nvSpPr>
            <p:cNvPr id="52" name="Text Box 30"/>
            <p:cNvSpPr txBox="1">
              <a:spLocks noChangeArrowheads="1"/>
            </p:cNvSpPr>
            <p:nvPr/>
          </p:nvSpPr>
          <p:spPr bwMode="auto">
            <a:xfrm>
              <a:off x="6553200" y="4355068"/>
              <a:ext cx="1066800" cy="369332"/>
            </a:xfrm>
            <a:prstGeom prst="rect">
              <a:avLst/>
            </a:prstGeom>
            <a:ln>
              <a:headEnd/>
              <a:tailEnd type="none" w="lg" len="lg"/>
            </a:ln>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n-US" sz="1800" b="1" dirty="0">
                  <a:latin typeface="Calibri" pitchFamily="34" charset="0"/>
                </a:rPr>
                <a:t>Token</a:t>
              </a:r>
            </a:p>
          </p:txBody>
        </p:sp>
      </p:grpSp>
      <p:sp>
        <p:nvSpPr>
          <p:cNvPr id="58" name="Title 57"/>
          <p:cNvSpPr>
            <a:spLocks noGrp="1"/>
          </p:cNvSpPr>
          <p:nvPr>
            <p:ph type="title"/>
          </p:nvPr>
        </p:nvSpPr>
        <p:spPr/>
        <p:txBody>
          <a:bodyPr>
            <a:normAutofit fontScale="90000"/>
          </a:bodyPr>
          <a:lstStyle/>
          <a:p>
            <a:r>
              <a:rPr dirty="0">
                <a:solidFill>
                  <a:schemeClr val="bg1">
                    <a:lumMod val="95000"/>
                  </a:schemeClr>
                </a:solidFill>
              </a:rPr>
              <a:t>Claims-Based Identity for Windows</a:t>
            </a:r>
            <a:endParaRPr sz="3200" dirty="0">
              <a:solidFill>
                <a:schemeClr val="bg1">
                  <a:lumMod val="95000"/>
                </a:schemeClr>
              </a:solidFill>
            </a:endParaRPr>
          </a:p>
        </p:txBody>
      </p:sp>
      <p:sp>
        <p:nvSpPr>
          <p:cNvPr id="41" name="Text Box 33"/>
          <p:cNvSpPr txBox="1">
            <a:spLocks noChangeArrowheads="1"/>
          </p:cNvSpPr>
          <p:nvPr/>
        </p:nvSpPr>
        <p:spPr bwMode="auto">
          <a:xfrm>
            <a:off x="6438097" y="2373870"/>
            <a:ext cx="2133600" cy="646331"/>
          </a:xfrm>
          <a:prstGeom prst="rect">
            <a:avLst/>
          </a:prstGeom>
          <a:ln>
            <a:headEnd/>
            <a:tailEnd type="none" w="lg" len="lg"/>
          </a:ln>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sz="1800" b="1" dirty="0">
                <a:latin typeface="Calibri" pitchFamily="34" charset="0"/>
              </a:rPr>
              <a:t>Windows Identity Foundation</a:t>
            </a:r>
          </a:p>
        </p:txBody>
      </p:sp>
      <p:sp>
        <p:nvSpPr>
          <p:cNvPr id="167968" name="Oval 32"/>
          <p:cNvSpPr>
            <a:spLocks noChangeArrowheads="1"/>
          </p:cNvSpPr>
          <p:nvPr/>
        </p:nvSpPr>
        <p:spPr bwMode="auto">
          <a:xfrm>
            <a:off x="3820308" y="4431268"/>
            <a:ext cx="2209800" cy="533400"/>
          </a:xfrm>
          <a:prstGeom prst="ellipse">
            <a:avLst/>
          </a:prstGeom>
          <a:ln>
            <a:headEnd/>
            <a:tailEnd type="none" w="lg" len="lg"/>
          </a:ln>
        </p:spPr>
        <p:style>
          <a:lnRef idx="0">
            <a:schemeClr val="accent6"/>
          </a:lnRef>
          <a:fillRef idx="3">
            <a:schemeClr val="accent6"/>
          </a:fillRef>
          <a:effectRef idx="3">
            <a:schemeClr val="accent6"/>
          </a:effectRef>
          <a:fontRef idx="minor">
            <a:schemeClr val="lt1"/>
          </a:fontRef>
        </p:style>
        <p:txBody>
          <a:bodyPr wrap="square" anchor="ctr">
            <a:noAutofit/>
          </a:bodyPr>
          <a:lstStyle/>
          <a:p>
            <a:pPr algn="ctr"/>
            <a:endParaRPr lang="en-US"/>
          </a:p>
        </p:txBody>
      </p:sp>
      <p:sp>
        <p:nvSpPr>
          <p:cNvPr id="167969" name="Text Box 33"/>
          <p:cNvSpPr txBox="1">
            <a:spLocks noChangeArrowheads="1"/>
          </p:cNvSpPr>
          <p:nvPr/>
        </p:nvSpPr>
        <p:spPr bwMode="auto">
          <a:xfrm>
            <a:off x="3999696" y="4507468"/>
            <a:ext cx="19050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Browser or Client</a:t>
            </a:r>
          </a:p>
        </p:txBody>
      </p:sp>
      <p:sp>
        <p:nvSpPr>
          <p:cNvPr id="60" name="AutoShape 4"/>
          <p:cNvSpPr>
            <a:spLocks noChangeArrowheads="1"/>
          </p:cNvSpPr>
          <p:nvPr/>
        </p:nvSpPr>
        <p:spPr bwMode="auto">
          <a:xfrm>
            <a:off x="2018496" y="2297669"/>
            <a:ext cx="838200" cy="533400"/>
          </a:xfrm>
          <a:prstGeom prst="hexagon">
            <a:avLst>
              <a:gd name="adj" fmla="val 37500"/>
              <a:gd name="vf" fmla="val 115470"/>
            </a:avLst>
          </a:prstGeom>
          <a:ln>
            <a:headEnd/>
            <a:tailEnd type="none" w="lg" len="lg"/>
          </a:ln>
        </p:spPr>
        <p:style>
          <a:lnRef idx="0">
            <a:schemeClr val="accent2"/>
          </a:lnRef>
          <a:fillRef idx="3">
            <a:schemeClr val="accent2"/>
          </a:fillRef>
          <a:effectRef idx="3">
            <a:schemeClr val="accent2"/>
          </a:effectRef>
          <a:fontRef idx="minor">
            <a:schemeClr val="lt1"/>
          </a:fontRef>
        </p:style>
        <p:txBody>
          <a:bodyPr anchor="ctr">
            <a:noAutofit/>
          </a:bodyPr>
          <a:lstStyle/>
          <a:p>
            <a:pPr algn="ctr"/>
            <a:endParaRPr lang="en-US"/>
          </a:p>
        </p:txBody>
      </p:sp>
      <p:sp>
        <p:nvSpPr>
          <p:cNvPr id="61" name="Text Box 16"/>
          <p:cNvSpPr txBox="1">
            <a:spLocks noChangeArrowheads="1"/>
          </p:cNvSpPr>
          <p:nvPr/>
        </p:nvSpPr>
        <p:spPr bwMode="auto">
          <a:xfrm>
            <a:off x="2018496" y="2373868"/>
            <a:ext cx="8382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STS</a:t>
            </a:r>
          </a:p>
        </p:txBody>
      </p:sp>
      <p:sp>
        <p:nvSpPr>
          <p:cNvPr id="59" name="Text Box 16"/>
          <p:cNvSpPr txBox="1">
            <a:spLocks noChangeArrowheads="1"/>
          </p:cNvSpPr>
          <p:nvPr/>
        </p:nvSpPr>
        <p:spPr bwMode="auto">
          <a:xfrm>
            <a:off x="1866096" y="1828800"/>
            <a:ext cx="11430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AD FS 2.0</a:t>
            </a:r>
          </a:p>
        </p:txBody>
      </p:sp>
      <p:sp>
        <p:nvSpPr>
          <p:cNvPr id="67" name="Text Box 16"/>
          <p:cNvSpPr txBox="1">
            <a:spLocks noChangeArrowheads="1"/>
          </p:cNvSpPr>
          <p:nvPr/>
        </p:nvSpPr>
        <p:spPr bwMode="auto">
          <a:xfrm>
            <a:off x="1485096" y="1371600"/>
            <a:ext cx="19050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Identity Providers</a:t>
            </a:r>
          </a:p>
        </p:txBody>
      </p:sp>
      <p:grpSp>
        <p:nvGrpSpPr>
          <p:cNvPr id="53" name="Group 52"/>
          <p:cNvGrpSpPr/>
          <p:nvPr/>
        </p:nvGrpSpPr>
        <p:grpSpPr>
          <a:xfrm>
            <a:off x="4960133" y="5632509"/>
            <a:ext cx="258763" cy="609600"/>
            <a:chOff x="5029200" y="5879068"/>
            <a:chExt cx="258763" cy="609600"/>
          </a:xfrm>
        </p:grpSpPr>
        <p:sp>
          <p:nvSpPr>
            <p:cNvPr id="55" name="Oval 60" descr="Dark vertical"/>
            <p:cNvSpPr>
              <a:spLocks noChangeArrowheads="1"/>
            </p:cNvSpPr>
            <p:nvPr/>
          </p:nvSpPr>
          <p:spPr bwMode="auto">
            <a:xfrm>
              <a:off x="5076016" y="5879068"/>
              <a:ext cx="173360" cy="175314"/>
            </a:xfrm>
            <a:prstGeom prst="ellipse">
              <a:avLst/>
            </a:prstGeom>
            <a:pattFill prst="dkVert">
              <a:fgClr>
                <a:srgbClr val="FFFFFF"/>
              </a:fgClr>
              <a:bgClr>
                <a:srgbClr val="F37021"/>
              </a:bgClr>
            </a:pattFill>
            <a:ln w="38100" algn="ctr">
              <a:noFill/>
              <a:round/>
              <a:headEnd/>
              <a:tailEnd type="none" w="lg" len="lg"/>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56" name="Group 61"/>
            <p:cNvGrpSpPr>
              <a:grpSpLocks/>
            </p:cNvGrpSpPr>
            <p:nvPr/>
          </p:nvGrpSpPr>
          <p:grpSpPr bwMode="auto">
            <a:xfrm>
              <a:off x="5029200" y="6068944"/>
              <a:ext cx="258763" cy="419726"/>
              <a:chOff x="2976" y="1433"/>
              <a:chExt cx="912" cy="1495"/>
            </a:xfrm>
          </p:grpSpPr>
          <p:sp>
            <p:nvSpPr>
              <p:cNvPr id="57" name="AutoShape 62" descr="Dark vertical"/>
              <p:cNvSpPr>
                <a:spLocks noChangeArrowheads="1"/>
              </p:cNvSpPr>
              <p:nvPr/>
            </p:nvSpPr>
            <p:spPr bwMode="auto">
              <a:xfrm rot="10800000">
                <a:off x="2976" y="1433"/>
                <a:ext cx="912" cy="834"/>
              </a:xfrm>
              <a:prstGeom prst="triangle">
                <a:avLst>
                  <a:gd name="adj" fmla="val 50000"/>
                </a:avLst>
              </a:prstGeom>
              <a:pattFill prst="dkVert">
                <a:fgClr>
                  <a:srgbClr val="FFFFFF"/>
                </a:fgClr>
                <a:bgClr>
                  <a:srgbClr val="F37021"/>
                </a:bgClr>
              </a:pattFill>
              <a:ln w="38100" algn="ctr">
                <a:noFill/>
                <a:miter lim="800000"/>
                <a:headEnd/>
                <a:tailEnd type="none" w="lg" len="lg"/>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1" name="AutoShape 63" descr="Dark vertical"/>
              <p:cNvSpPr>
                <a:spLocks noChangeArrowheads="1"/>
              </p:cNvSpPr>
              <p:nvPr/>
            </p:nvSpPr>
            <p:spPr bwMode="auto">
              <a:xfrm rot="17803396" flipH="1">
                <a:off x="2644" y="2160"/>
                <a:ext cx="1275" cy="262"/>
              </a:xfrm>
              <a:prstGeom prst="parallelogram">
                <a:avLst>
                  <a:gd name="adj" fmla="val 33502"/>
                </a:avLst>
              </a:prstGeom>
              <a:pattFill prst="dkVert">
                <a:fgClr>
                  <a:srgbClr val="FFFFFF"/>
                </a:fgClr>
                <a:bgClr>
                  <a:srgbClr val="F37021"/>
                </a:bgClr>
              </a:pattFill>
              <a:ln w="38100" algn="ctr">
                <a:noFill/>
                <a:miter lim="800000"/>
                <a:headEnd/>
                <a:tailEnd type="none" w="lg" len="lg"/>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3" name="AutoShape 64" descr="Dark vertical"/>
              <p:cNvSpPr>
                <a:spLocks noChangeArrowheads="1"/>
              </p:cNvSpPr>
              <p:nvPr/>
            </p:nvSpPr>
            <p:spPr bwMode="auto">
              <a:xfrm rot="3796604">
                <a:off x="2950" y="2160"/>
                <a:ext cx="1275" cy="262"/>
              </a:xfrm>
              <a:prstGeom prst="parallelogram">
                <a:avLst>
                  <a:gd name="adj" fmla="val 33502"/>
                </a:avLst>
              </a:prstGeom>
              <a:pattFill prst="dkVert">
                <a:fgClr>
                  <a:srgbClr val="FFFFFF"/>
                </a:fgClr>
                <a:bgClr>
                  <a:srgbClr val="F37021"/>
                </a:bgClr>
              </a:pattFill>
              <a:ln w="38100" algn="ctr">
                <a:noFill/>
                <a:miter lim="800000"/>
                <a:headEnd/>
                <a:tailEnd type="none" w="lg" len="lg"/>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Tree>
    <p:extLst>
      <p:ext uri="{BB962C8B-B14F-4D97-AF65-F5344CB8AC3E}">
        <p14:creationId xmlns:p14="http://schemas.microsoft.com/office/powerpoint/2010/main" val="2996399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solidFill>
                  <a:schemeClr val="bg1">
                    <a:lumMod val="95000"/>
                  </a:schemeClr>
                </a:solidFill>
              </a:rPr>
              <a:t>Demo</a:t>
            </a:r>
          </a:p>
        </p:txBody>
      </p:sp>
      <p:sp>
        <p:nvSpPr>
          <p:cNvPr id="3" name="Text Placeholder 2"/>
          <p:cNvSpPr>
            <a:spLocks noGrp="1"/>
          </p:cNvSpPr>
          <p:nvPr>
            <p:ph type="body" sz="quarter" idx="10"/>
          </p:nvPr>
        </p:nvSpPr>
        <p:spPr/>
        <p:txBody>
          <a:bodyPr>
            <a:normAutofit fontScale="92500" lnSpcReduction="10000"/>
          </a:bodyPr>
          <a:lstStyle/>
          <a:p>
            <a:pPr>
              <a:buClr>
                <a:srgbClr val="FFFF66"/>
              </a:buClr>
            </a:pPr>
            <a:r>
              <a:rPr lang="en-NZ" sz="2000" dirty="0">
                <a:solidFill>
                  <a:schemeClr val="bg1">
                    <a:lumMod val="95000"/>
                  </a:schemeClr>
                </a:solidFill>
              </a:rPr>
              <a:t>Claims-based .NET application </a:t>
            </a:r>
          </a:p>
          <a:p>
            <a:pPr>
              <a:buClr>
                <a:srgbClr val="FFFF66"/>
              </a:buClr>
            </a:pPr>
            <a:r>
              <a:rPr lang="en-NZ" sz="2000" dirty="0">
                <a:solidFill>
                  <a:schemeClr val="bg1">
                    <a:lumMod val="95000"/>
                  </a:schemeClr>
                </a:solidFill>
              </a:rPr>
              <a:t>Use </a:t>
            </a:r>
            <a:r>
              <a:rPr lang="en-NZ" sz="2000" dirty="0" err="1">
                <a:solidFill>
                  <a:schemeClr val="bg1">
                    <a:lumMod val="95000"/>
                  </a:schemeClr>
                </a:solidFill>
              </a:rPr>
              <a:t>Fedutil</a:t>
            </a:r>
            <a:r>
              <a:rPr lang="en-NZ" sz="2000" dirty="0">
                <a:solidFill>
                  <a:schemeClr val="bg1">
                    <a:lumMod val="95000"/>
                  </a:schemeClr>
                </a:solidFill>
              </a:rPr>
              <a:t> to bind to ADFS</a:t>
            </a:r>
          </a:p>
          <a:p>
            <a:pPr>
              <a:buClr>
                <a:srgbClr val="FFFF66"/>
              </a:buClr>
            </a:pPr>
            <a:r>
              <a:rPr lang="en-NZ" sz="2000" dirty="0" err="1">
                <a:solidFill>
                  <a:schemeClr val="bg1">
                    <a:lumMod val="95000"/>
                  </a:schemeClr>
                </a:solidFill>
              </a:rPr>
              <a:t>FedUtil</a:t>
            </a:r>
            <a:r>
              <a:rPr lang="en-NZ" sz="2000" dirty="0">
                <a:solidFill>
                  <a:schemeClr val="bg1">
                    <a:lumMod val="95000"/>
                  </a:schemeClr>
                </a:solidFill>
              </a:rPr>
              <a:t> changes to </a:t>
            </a:r>
            <a:r>
              <a:rPr lang="en-NZ" sz="2000" dirty="0" err="1">
                <a:solidFill>
                  <a:schemeClr val="bg1">
                    <a:lumMod val="95000"/>
                  </a:schemeClr>
                </a:solidFill>
              </a:rPr>
              <a:t>web.config</a:t>
            </a:r>
            <a:endParaRPr lang="en-NZ" sz="2000" dirty="0">
              <a:solidFill>
                <a:schemeClr val="bg1">
                  <a:lumMod val="95000"/>
                </a:schemeClr>
              </a:solidFill>
            </a:endParaRPr>
          </a:p>
          <a:p>
            <a:pPr>
              <a:buClr>
                <a:srgbClr val="FFFF66"/>
              </a:buClr>
            </a:pPr>
            <a:r>
              <a:rPr lang="en-NZ" sz="2000" dirty="0">
                <a:solidFill>
                  <a:schemeClr val="bg1">
                    <a:lumMod val="95000"/>
                  </a:schemeClr>
                </a:solidFill>
              </a:rPr>
              <a:t>Look at token with ASP.NET control</a:t>
            </a:r>
          </a:p>
          <a:p>
            <a:pPr>
              <a:buClr>
                <a:srgbClr val="FFFF66"/>
              </a:buClr>
            </a:pPr>
            <a:r>
              <a:rPr lang="en-NZ" sz="2000" dirty="0">
                <a:solidFill>
                  <a:schemeClr val="bg1">
                    <a:lumMod val="95000"/>
                  </a:schemeClr>
                </a:solidFill>
              </a:rPr>
              <a:t>Federated sign-out</a:t>
            </a:r>
          </a:p>
          <a:p>
            <a:pPr>
              <a:buClr>
                <a:srgbClr val="FFFF66"/>
              </a:buClr>
            </a:pPr>
            <a:r>
              <a:rPr lang="en-NZ" sz="2000" dirty="0">
                <a:solidFill>
                  <a:schemeClr val="bg1">
                    <a:lumMod val="95000"/>
                  </a:schemeClr>
                </a:solidFill>
              </a:rPr>
              <a:t>Quick lap around ADFS</a:t>
            </a:r>
          </a:p>
        </p:txBody>
      </p:sp>
    </p:spTree>
    <p:extLst>
      <p:ext uri="{BB962C8B-B14F-4D97-AF65-F5344CB8AC3E}">
        <p14:creationId xmlns:p14="http://schemas.microsoft.com/office/powerpoint/2010/main" val="7632369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1"/>
            <a:ext cx="8382000" cy="1329595"/>
          </a:xfrm>
        </p:spPr>
        <p:txBody>
          <a:bodyPr>
            <a:normAutofit fontScale="90000"/>
          </a:bodyPr>
          <a:lstStyle/>
          <a:p>
            <a:pPr lvl="0"/>
            <a:r>
              <a:rPr lang="en-US" kern="1200" spc="-125" dirty="0">
                <a:ln w="3175">
                  <a:noFill/>
                </a:ln>
                <a:solidFill>
                  <a:schemeClr val="bg1">
                    <a:lumMod val="95000"/>
                  </a:schemeClr>
                </a:solidFill>
              </a:rPr>
              <a:t>Identity Across Organizations</a:t>
            </a:r>
            <a:br>
              <a:rPr lang="en-US" kern="1200" spc="-125" dirty="0">
                <a:ln w="3175">
                  <a:noFill/>
                </a:ln>
              </a:rPr>
            </a:br>
            <a:r>
              <a:rPr lang="en-US" sz="2800" spc="0" dirty="0">
                <a:ln>
                  <a:noFill/>
                </a:ln>
                <a:solidFill>
                  <a:srgbClr val="FFFF66">
                    <a:alpha val="99000"/>
                  </a:srgbClr>
                </a:solidFill>
                <a:cs typeface="+mn-cs"/>
              </a:rPr>
              <a:t>Describing the problem</a:t>
            </a:r>
            <a:br>
              <a:rPr lang="en-US" sz="2800" spc="0" dirty="0">
                <a:ln>
                  <a:noFill/>
                </a:ln>
                <a:solidFill>
                  <a:srgbClr val="FFFF66">
                    <a:alpha val="99000"/>
                  </a:srgbClr>
                </a:solidFill>
                <a:cs typeface="+mn-cs"/>
              </a:rPr>
            </a:br>
            <a:endParaRPr lang="en-US" sz="2800" spc="0" dirty="0">
              <a:ln>
                <a:noFill/>
              </a:ln>
              <a:solidFill>
                <a:srgbClr val="FFFF66">
                  <a:alpha val="99000"/>
                </a:srgbClr>
              </a:solidFill>
              <a:cs typeface="+mn-cs"/>
            </a:endParaRPr>
          </a:p>
        </p:txBody>
      </p:sp>
      <p:sp>
        <p:nvSpPr>
          <p:cNvPr id="3" name="Content Placeholder 2"/>
          <p:cNvSpPr>
            <a:spLocks noGrp="1"/>
          </p:cNvSpPr>
          <p:nvPr>
            <p:ph type="body" sz="quarter" idx="10"/>
          </p:nvPr>
        </p:nvSpPr>
        <p:spPr/>
        <p:txBody>
          <a:bodyPr>
            <a:normAutofit/>
          </a:bodyPr>
          <a:lstStyle/>
          <a:p>
            <a:pPr>
              <a:buClr>
                <a:srgbClr val="FFFF66"/>
              </a:buClr>
            </a:pPr>
            <a:r>
              <a:rPr lang="en-US" sz="2000" dirty="0">
                <a:solidFill>
                  <a:schemeClr val="bg1">
                    <a:lumMod val="95000"/>
                  </a:schemeClr>
                </a:solidFill>
              </a:rPr>
              <a:t>A user in one Windows forest must access an application in another Windows forest. Kerberos is generally not an option.</a:t>
            </a:r>
          </a:p>
          <a:p>
            <a:pPr>
              <a:buClr>
                <a:srgbClr val="FFFF66"/>
              </a:buClr>
            </a:pPr>
            <a:endParaRPr lang="en-US" sz="2000" dirty="0">
              <a:solidFill>
                <a:schemeClr val="bg1">
                  <a:lumMod val="95000"/>
                </a:schemeClr>
              </a:solidFill>
            </a:endParaRPr>
          </a:p>
          <a:p>
            <a:pPr>
              <a:buClr>
                <a:srgbClr val="FFFF66"/>
              </a:buClr>
            </a:pPr>
            <a:r>
              <a:rPr lang="en-US" sz="2000" dirty="0">
                <a:solidFill>
                  <a:schemeClr val="bg1">
                    <a:lumMod val="95000"/>
                  </a:schemeClr>
                </a:solidFill>
              </a:rPr>
              <a:t>A user in a non-Windows world must access an application in a Windows forest (or vice-versa)</a:t>
            </a:r>
          </a:p>
        </p:txBody>
      </p:sp>
    </p:spTree>
    <p:extLst>
      <p:ext uri="{BB962C8B-B14F-4D97-AF65-F5344CB8AC3E}">
        <p14:creationId xmlns:p14="http://schemas.microsoft.com/office/powerpoint/2010/main" val="924923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941796"/>
          </a:xfrm>
        </p:spPr>
        <p:txBody>
          <a:bodyPr>
            <a:normAutofit fontScale="90000"/>
          </a:bodyPr>
          <a:lstStyle/>
          <a:p>
            <a:pPr lvl="0"/>
            <a:r>
              <a:rPr lang="en-US" kern="1200" spc="-125" dirty="0">
                <a:ln w="3175">
                  <a:noFill/>
                </a:ln>
                <a:solidFill>
                  <a:schemeClr val="bg1">
                    <a:lumMod val="95000"/>
                  </a:schemeClr>
                </a:solidFill>
              </a:rPr>
              <a:t>Identity Across Organizations</a:t>
            </a:r>
            <a:br>
              <a:rPr lang="en-US" kern="1200" spc="-125" dirty="0">
                <a:ln w="3175">
                  <a:noFill/>
                </a:ln>
              </a:rPr>
            </a:br>
            <a:r>
              <a:rPr lang="en-US" sz="2800" spc="0" dirty="0">
                <a:ln>
                  <a:noFill/>
                </a:ln>
                <a:solidFill>
                  <a:srgbClr val="FFFF66">
                    <a:alpha val="99000"/>
                  </a:srgbClr>
                </a:solidFill>
                <a:cs typeface="+mn-cs"/>
              </a:rPr>
              <a:t>Possible solutions</a:t>
            </a:r>
          </a:p>
        </p:txBody>
      </p:sp>
      <p:sp>
        <p:nvSpPr>
          <p:cNvPr id="3" name="Content Placeholder 2"/>
          <p:cNvSpPr>
            <a:spLocks noGrp="1"/>
          </p:cNvSpPr>
          <p:nvPr>
            <p:ph type="body" sz="quarter" idx="10"/>
          </p:nvPr>
        </p:nvSpPr>
        <p:spPr>
          <a:xfrm>
            <a:off x="350285" y="1480333"/>
            <a:ext cx="8382000" cy="3028521"/>
          </a:xfrm>
        </p:spPr>
        <p:txBody>
          <a:bodyPr>
            <a:normAutofit lnSpcReduction="10000"/>
          </a:bodyPr>
          <a:lstStyle/>
          <a:p>
            <a:r>
              <a:rPr lang="en-US" sz="2000" dirty="0">
                <a:solidFill>
                  <a:schemeClr val="bg1">
                    <a:lumMod val="95000"/>
                  </a:schemeClr>
                </a:solidFill>
              </a:rPr>
              <a:t>One option: duplicate accounts</a:t>
            </a:r>
          </a:p>
          <a:p>
            <a:pPr lvl="1"/>
            <a:r>
              <a:rPr lang="en-US" sz="2000" dirty="0">
                <a:solidFill>
                  <a:schemeClr val="bg1">
                    <a:lumMod val="95000"/>
                  </a:schemeClr>
                </a:solidFill>
              </a:rPr>
              <a:t>Requires separate login, another password to remember, extra administration, requires knowledge of external personnel (leaving, changing roles etc.)</a:t>
            </a:r>
          </a:p>
          <a:p>
            <a:endParaRPr lang="en-US" sz="2000" dirty="0">
              <a:solidFill>
                <a:schemeClr val="bg1">
                  <a:lumMod val="95000"/>
                </a:schemeClr>
              </a:solidFill>
            </a:endParaRPr>
          </a:p>
          <a:p>
            <a:r>
              <a:rPr lang="en-US" sz="2000" dirty="0">
                <a:solidFill>
                  <a:schemeClr val="bg1">
                    <a:lumMod val="95000"/>
                  </a:schemeClr>
                </a:solidFill>
              </a:rPr>
              <a:t>A better approach: </a:t>
            </a:r>
            <a:r>
              <a:rPr lang="en-US" sz="2000" i="1" dirty="0">
                <a:solidFill>
                  <a:srgbClr val="FFFF66"/>
                </a:solidFill>
              </a:rPr>
              <a:t>identity federation </a:t>
            </a:r>
          </a:p>
          <a:p>
            <a:pPr lvl="1"/>
            <a:r>
              <a:rPr lang="en-US" sz="2000" dirty="0">
                <a:solidFill>
                  <a:schemeClr val="bg1">
                    <a:lumMod val="95000"/>
                  </a:schemeClr>
                </a:solidFill>
              </a:rPr>
              <a:t>One organizations accepts identities provided by the other</a:t>
            </a:r>
          </a:p>
          <a:p>
            <a:pPr lvl="2"/>
            <a:r>
              <a:rPr lang="en-US" sz="2000" dirty="0">
                <a:solidFill>
                  <a:schemeClr val="bg1">
                    <a:lumMod val="95000"/>
                  </a:schemeClr>
                </a:solidFill>
              </a:rPr>
              <a:t>No duplicate accounts</a:t>
            </a:r>
          </a:p>
          <a:p>
            <a:pPr lvl="2"/>
            <a:r>
              <a:rPr lang="en-US" sz="2000" dirty="0">
                <a:solidFill>
                  <a:schemeClr val="bg1">
                    <a:lumMod val="95000"/>
                  </a:schemeClr>
                </a:solidFill>
              </a:rPr>
              <a:t>Single sign-on for users</a:t>
            </a:r>
          </a:p>
        </p:txBody>
      </p:sp>
    </p:spTree>
    <p:extLst>
      <p:ext uri="{BB962C8B-B14F-4D97-AF65-F5344CB8AC3E}">
        <p14:creationId xmlns:p14="http://schemas.microsoft.com/office/powerpoint/2010/main" val="2243183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dissolve">
                                      <p:cBhvr>
                                        <p:cTn id="21" dur="500"/>
                                        <p:tgtEl>
                                          <p:spTgt spid="3">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dissolv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7"/>
          <p:cNvGrpSpPr/>
          <p:nvPr/>
        </p:nvGrpSpPr>
        <p:grpSpPr>
          <a:xfrm>
            <a:off x="341798" y="5486400"/>
            <a:ext cx="1702156" cy="1169551"/>
            <a:chOff x="189398" y="5638799"/>
            <a:chExt cx="1702156" cy="1169551"/>
          </a:xfrm>
        </p:grpSpPr>
        <p:sp>
          <p:nvSpPr>
            <p:cNvPr id="100" name="Text Box 23"/>
            <p:cNvSpPr txBox="1">
              <a:spLocks noChangeArrowheads="1"/>
            </p:cNvSpPr>
            <p:nvPr/>
          </p:nvSpPr>
          <p:spPr bwMode="auto">
            <a:xfrm>
              <a:off x="189398" y="5638799"/>
              <a:ext cx="1429837" cy="1169551"/>
            </a:xfrm>
            <a:prstGeom prst="rect">
              <a:avLst/>
            </a:prstGeom>
            <a:noFill/>
            <a:ln w="19050" algn="ctr">
              <a:noFill/>
              <a:miter lim="800000"/>
              <a:headEnd/>
              <a:tailEnd type="none" w="lg" len="lg"/>
            </a:ln>
            <a:effectLst/>
          </p:spPr>
          <p:txBody>
            <a:bodyPr wrap="square">
              <a:spAutoFit/>
            </a:bodyPr>
            <a:lstStyle/>
            <a:p>
              <a:pPr algn="ctr"/>
              <a:r>
                <a:rPr lang="en-US" sz="1400" i="1" dirty="0">
                  <a:latin typeface="Calibri" pitchFamily="34" charset="0"/>
                </a:rPr>
                <a:t>2) (Optionally) select an identity that matches those requirements </a:t>
              </a:r>
            </a:p>
          </p:txBody>
        </p:sp>
        <p:sp>
          <p:nvSpPr>
            <p:cNvPr id="101" name="Freeform 100"/>
            <p:cNvSpPr/>
            <p:nvPr/>
          </p:nvSpPr>
          <p:spPr>
            <a:xfrm>
              <a:off x="1600200" y="5638800"/>
              <a:ext cx="291354" cy="457200"/>
            </a:xfrm>
            <a:custGeom>
              <a:avLst/>
              <a:gdLst>
                <a:gd name="connsiteX0" fmla="*/ 291354 w 291354"/>
                <a:gd name="connsiteY0" fmla="*/ 645459 h 645459"/>
                <a:gd name="connsiteX1" fmla="*/ 22412 w 291354"/>
                <a:gd name="connsiteY1" fmla="*/ 367553 h 645459"/>
                <a:gd name="connsiteX2" fmla="*/ 156883 w 291354"/>
                <a:gd name="connsiteY2" fmla="*/ 0 h 645459"/>
              </a:gdLst>
              <a:ahLst/>
              <a:cxnLst>
                <a:cxn ang="0">
                  <a:pos x="connsiteX0" y="connsiteY0"/>
                </a:cxn>
                <a:cxn ang="0">
                  <a:pos x="connsiteX1" y="connsiteY1"/>
                </a:cxn>
                <a:cxn ang="0">
                  <a:pos x="connsiteX2" y="connsiteY2"/>
                </a:cxn>
              </a:cxnLst>
              <a:rect l="l" t="t" r="r" b="b"/>
              <a:pathLst>
                <a:path w="291354" h="645459">
                  <a:moveTo>
                    <a:pt x="291354" y="645459"/>
                  </a:moveTo>
                  <a:cubicBezTo>
                    <a:pt x="168089" y="560294"/>
                    <a:pt x="44824" y="475129"/>
                    <a:pt x="22412" y="367553"/>
                  </a:cubicBezTo>
                  <a:cubicBezTo>
                    <a:pt x="0" y="259977"/>
                    <a:pt x="78441" y="129988"/>
                    <a:pt x="156883" y="0"/>
                  </a:cubicBezTo>
                </a:path>
              </a:pathLst>
            </a:custGeom>
            <a:noFill/>
            <a:ln w="19050" cap="flat" cmpd="sng">
              <a:solidFill>
                <a:schemeClr val="tx1"/>
              </a:solidFill>
              <a:prstDash val="solid"/>
              <a:round/>
              <a:headEnd type="none" w="lg" len="lg"/>
              <a:tailEnd type="stealth" w="lg" len="lg"/>
            </a:ln>
            <a:effectLst/>
          </p:spPr>
          <p:txBody>
            <a:bodyPr wrap="none" anchor="ctr">
              <a:noAutofit/>
            </a:bodyPr>
            <a:lstStyle/>
            <a:p>
              <a:pPr algn="ctr"/>
              <a:endParaRPr lang="en-US">
                <a:latin typeface="Arial" charset="0"/>
              </a:endParaRPr>
            </a:p>
          </p:txBody>
        </p:sp>
      </p:grpSp>
      <p:sp>
        <p:nvSpPr>
          <p:cNvPr id="114" name="Freeform 113"/>
          <p:cNvSpPr/>
          <p:nvPr/>
        </p:nvSpPr>
        <p:spPr>
          <a:xfrm>
            <a:off x="8240485" y="4876800"/>
            <a:ext cx="255283" cy="696564"/>
          </a:xfrm>
          <a:custGeom>
            <a:avLst/>
            <a:gdLst>
              <a:gd name="connsiteX0" fmla="*/ 82193 w 239730"/>
              <a:gd name="connsiteY0" fmla="*/ 0 h 1458931"/>
              <a:gd name="connsiteX1" fmla="*/ 226031 w 239730"/>
              <a:gd name="connsiteY1" fmla="*/ 698643 h 1458931"/>
              <a:gd name="connsiteX2" fmla="*/ 0 w 239730"/>
              <a:gd name="connsiteY2" fmla="*/ 1458931 h 1458931"/>
              <a:gd name="connsiteX0" fmla="*/ 82194 w 239730"/>
              <a:gd name="connsiteY0" fmla="*/ 0 h 1458931"/>
              <a:gd name="connsiteX1" fmla="*/ 226031 w 239730"/>
              <a:gd name="connsiteY1" fmla="*/ 698643 h 1458931"/>
              <a:gd name="connsiteX2" fmla="*/ 0 w 239730"/>
              <a:gd name="connsiteY2" fmla="*/ 1458931 h 1458931"/>
              <a:gd name="connsiteX0" fmla="*/ 0 w 241264"/>
              <a:gd name="connsiteY0" fmla="*/ 0 h 1213341"/>
              <a:gd name="connsiteX1" fmla="*/ 239087 w 241264"/>
              <a:gd name="connsiteY1" fmla="*/ 453053 h 1213341"/>
              <a:gd name="connsiteX2" fmla="*/ 13056 w 241264"/>
              <a:gd name="connsiteY2" fmla="*/ 1213341 h 1213341"/>
              <a:gd name="connsiteX0" fmla="*/ 0 w 241263"/>
              <a:gd name="connsiteY0" fmla="*/ 0 h 1213341"/>
              <a:gd name="connsiteX1" fmla="*/ 239087 w 241263"/>
              <a:gd name="connsiteY1" fmla="*/ 453053 h 1213341"/>
              <a:gd name="connsiteX2" fmla="*/ 13056 w 241263"/>
              <a:gd name="connsiteY2" fmla="*/ 1213341 h 1213341"/>
              <a:gd name="connsiteX0" fmla="*/ 68586 w 319104"/>
              <a:gd name="connsiteY0" fmla="*/ 0 h 1184449"/>
              <a:gd name="connsiteX1" fmla="*/ 307673 w 319104"/>
              <a:gd name="connsiteY1" fmla="*/ 453053 h 1184449"/>
              <a:gd name="connsiteX2" fmla="*/ 0 w 319104"/>
              <a:gd name="connsiteY2" fmla="*/ 1184449 h 1184449"/>
            </a:gdLst>
            <a:ahLst/>
            <a:cxnLst>
              <a:cxn ang="0">
                <a:pos x="connsiteX0" y="connsiteY0"/>
              </a:cxn>
              <a:cxn ang="0">
                <a:pos x="connsiteX1" y="connsiteY1"/>
              </a:cxn>
              <a:cxn ang="0">
                <a:pos x="connsiteX2" y="connsiteY2"/>
              </a:cxn>
            </a:cxnLst>
            <a:rect l="l" t="t" r="r" b="b"/>
            <a:pathLst>
              <a:path w="319104" h="1184449">
                <a:moveTo>
                  <a:pt x="68586" y="0"/>
                </a:moveTo>
                <a:cubicBezTo>
                  <a:pt x="215391" y="155511"/>
                  <a:pt x="319104" y="255645"/>
                  <a:pt x="307673" y="453053"/>
                </a:cubicBezTo>
                <a:cubicBezTo>
                  <a:pt x="296242" y="650461"/>
                  <a:pt x="106166" y="925882"/>
                  <a:pt x="0" y="1184449"/>
                </a:cubicBezTo>
              </a:path>
            </a:pathLst>
          </a:custGeom>
          <a:ln w="15875">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Rectangle 110"/>
          <p:cNvSpPr/>
          <p:nvPr/>
        </p:nvSpPr>
        <p:spPr>
          <a:xfrm>
            <a:off x="2286000" y="1524000"/>
            <a:ext cx="990600" cy="1219200"/>
          </a:xfrm>
          <a:prstGeom prst="rect">
            <a:avLst/>
          </a:prstGeom>
          <a:ln>
            <a:tailEnd type="stealth" w="lg" len="lg"/>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5" name="Text Box 16"/>
          <p:cNvSpPr txBox="1">
            <a:spLocks noChangeArrowheads="1"/>
          </p:cNvSpPr>
          <p:nvPr/>
        </p:nvSpPr>
        <p:spPr bwMode="auto">
          <a:xfrm>
            <a:off x="2209801" y="1600200"/>
            <a:ext cx="11430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AD FS 2.0</a:t>
            </a:r>
          </a:p>
        </p:txBody>
      </p:sp>
      <p:sp>
        <p:nvSpPr>
          <p:cNvPr id="66" name="Rounded Rectangle 65"/>
          <p:cNvSpPr/>
          <p:nvPr/>
        </p:nvSpPr>
        <p:spPr bwMode="auto">
          <a:xfrm>
            <a:off x="152400" y="1219200"/>
            <a:ext cx="3429000" cy="5486400"/>
          </a:xfrm>
          <a:prstGeom prst="roundRect">
            <a:avLst/>
          </a:prstGeom>
          <a:noFill/>
          <a:ln w="82550">
            <a:solidFill>
              <a:schemeClr val="accent4"/>
            </a:solidFill>
            <a:headEnd type="none" w="med" len="med"/>
            <a:tailEnd type="stealth" w="lg" len="lg"/>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defTabSz="914400"/>
            <a:endParaRPr lang="en-US" sz="2400">
              <a:solidFill>
                <a:schemeClr val="tx1"/>
              </a:solidFill>
              <a:latin typeface="Arial" charset="0"/>
            </a:endParaRPr>
          </a:p>
        </p:txBody>
      </p:sp>
      <p:sp>
        <p:nvSpPr>
          <p:cNvPr id="81" name="Text Box 16"/>
          <p:cNvSpPr txBox="1">
            <a:spLocks noChangeArrowheads="1"/>
          </p:cNvSpPr>
          <p:nvPr/>
        </p:nvSpPr>
        <p:spPr bwMode="auto">
          <a:xfrm>
            <a:off x="990600" y="838200"/>
            <a:ext cx="16764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Organization X</a:t>
            </a:r>
          </a:p>
        </p:txBody>
      </p:sp>
      <p:sp>
        <p:nvSpPr>
          <p:cNvPr id="54" name="Text Box 38"/>
          <p:cNvSpPr txBox="1">
            <a:spLocks noChangeArrowheads="1"/>
          </p:cNvSpPr>
          <p:nvPr/>
        </p:nvSpPr>
        <p:spPr bwMode="auto">
          <a:xfrm>
            <a:off x="1905000" y="6096000"/>
            <a:ext cx="6858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User</a:t>
            </a:r>
          </a:p>
        </p:txBody>
      </p:sp>
      <p:sp>
        <p:nvSpPr>
          <p:cNvPr id="77" name="Isosceles Triangle 50"/>
          <p:cNvSpPr>
            <a:spLocks noChangeArrowheads="1"/>
          </p:cNvSpPr>
          <p:nvPr/>
        </p:nvSpPr>
        <p:spPr bwMode="auto">
          <a:xfrm>
            <a:off x="762001" y="2057400"/>
            <a:ext cx="1061358" cy="685800"/>
          </a:xfrm>
          <a:prstGeom prst="triangle">
            <a:avLst>
              <a:gd name="adj" fmla="val 52088"/>
            </a:avLst>
          </a:prstGeom>
          <a:gradFill rotWithShape="1">
            <a:gsLst>
              <a:gs pos="0">
                <a:srgbClr val="FFC000"/>
              </a:gs>
              <a:gs pos="100000">
                <a:srgbClr val="FF0000"/>
              </a:gs>
            </a:gsLst>
            <a:lin ang="2700000"/>
          </a:gradFill>
          <a:ln w="19050" algn="ctr">
            <a:noFill/>
            <a:round/>
            <a:headEnd/>
            <a:tailEnd type="stealth" w="lg" len="lg"/>
          </a:ln>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wrap="square" anchor="ctr">
            <a:noAutofit/>
          </a:bodyPr>
          <a:lstStyle/>
          <a:p>
            <a:pPr algn="ctr"/>
            <a:endParaRPr lang="en-US" sz="5200" dirty="0"/>
          </a:p>
        </p:txBody>
      </p:sp>
      <p:grpSp>
        <p:nvGrpSpPr>
          <p:cNvPr id="4" name="Group 51"/>
          <p:cNvGrpSpPr/>
          <p:nvPr/>
        </p:nvGrpSpPr>
        <p:grpSpPr>
          <a:xfrm>
            <a:off x="1085015" y="2204357"/>
            <a:ext cx="461316" cy="431788"/>
            <a:chOff x="4343400" y="301242"/>
            <a:chExt cx="837965" cy="738857"/>
          </a:xfrm>
        </p:grpSpPr>
        <p:sp>
          <p:nvSpPr>
            <p:cNvPr id="79" name="Line 7"/>
            <p:cNvSpPr>
              <a:spLocks noChangeShapeType="1"/>
            </p:cNvSpPr>
            <p:nvPr/>
          </p:nvSpPr>
          <p:spPr bwMode="auto">
            <a:xfrm>
              <a:off x="4770807" y="377442"/>
              <a:ext cx="236309" cy="287901"/>
            </a:xfrm>
            <a:prstGeom prst="line">
              <a:avLst/>
            </a:prstGeom>
            <a:noFill/>
            <a:ln w="25400">
              <a:solidFill>
                <a:schemeClr val="tx1"/>
              </a:solidFill>
              <a:round/>
              <a:headEnd type="none" w="sm" len="sm"/>
              <a:tailEnd type="none" w="sm" len="sm"/>
            </a:ln>
            <a:effectLst/>
          </p:spPr>
          <p:txBody>
            <a:bodyPr wrap="none" anchor="ctr"/>
            <a:lstStyle/>
            <a:p>
              <a:pPr algn="ctr"/>
              <a:endParaRPr lang="en-US" sz="1000"/>
            </a:p>
          </p:txBody>
        </p:sp>
        <p:sp>
          <p:nvSpPr>
            <p:cNvPr id="82" name="Line 11"/>
            <p:cNvSpPr>
              <a:spLocks noChangeShapeType="1"/>
            </p:cNvSpPr>
            <p:nvPr/>
          </p:nvSpPr>
          <p:spPr bwMode="auto">
            <a:xfrm>
              <a:off x="4534257" y="674290"/>
              <a:ext cx="152400" cy="304800"/>
            </a:xfrm>
            <a:prstGeom prst="line">
              <a:avLst/>
            </a:prstGeom>
            <a:noFill/>
            <a:ln w="25400">
              <a:solidFill>
                <a:schemeClr val="tx1"/>
              </a:solidFill>
              <a:round/>
              <a:headEnd type="none" w="sm" len="sm"/>
              <a:tailEnd type="none" w="sm" len="sm"/>
            </a:ln>
            <a:effectLst/>
          </p:spPr>
          <p:txBody>
            <a:bodyPr wrap="none" anchor="ctr"/>
            <a:lstStyle/>
            <a:p>
              <a:pPr algn="ctr"/>
              <a:endParaRPr lang="en-US" sz="1000"/>
            </a:p>
          </p:txBody>
        </p:sp>
        <p:sp>
          <p:nvSpPr>
            <p:cNvPr id="83" name="Line 24"/>
            <p:cNvSpPr>
              <a:spLocks noChangeShapeType="1"/>
            </p:cNvSpPr>
            <p:nvPr/>
          </p:nvSpPr>
          <p:spPr bwMode="auto">
            <a:xfrm flipH="1">
              <a:off x="4530345" y="377442"/>
              <a:ext cx="240462" cy="291459"/>
            </a:xfrm>
            <a:prstGeom prst="line">
              <a:avLst/>
            </a:prstGeom>
            <a:noFill/>
            <a:ln w="25400">
              <a:solidFill>
                <a:schemeClr val="tx1"/>
              </a:solidFill>
              <a:round/>
              <a:headEnd type="none" w="sm" len="sm"/>
              <a:tailEnd type="none" w="sm" len="sm"/>
            </a:ln>
            <a:effectLst/>
          </p:spPr>
          <p:txBody>
            <a:bodyPr wrap="none" anchor="ctr"/>
            <a:lstStyle/>
            <a:p>
              <a:pPr algn="ctr"/>
              <a:endParaRPr lang="en-US" sz="1000"/>
            </a:p>
          </p:txBody>
        </p:sp>
        <p:sp>
          <p:nvSpPr>
            <p:cNvPr id="84" name="Rectangle 83"/>
            <p:cNvSpPr>
              <a:spLocks noChangeArrowheads="1"/>
            </p:cNvSpPr>
            <p:nvPr/>
          </p:nvSpPr>
          <p:spPr bwMode="auto">
            <a:xfrm>
              <a:off x="4705281" y="301242"/>
              <a:ext cx="136497" cy="136497"/>
            </a:xfrm>
            <a:prstGeom prst="rect">
              <a:avLst/>
            </a:prstGeom>
            <a:gradFill rotWithShape="0">
              <a:gsLst>
                <a:gs pos="0">
                  <a:schemeClr val="hlink"/>
                </a:gs>
                <a:gs pos="100000">
                  <a:schemeClr val="hlink">
                    <a:gamma/>
                    <a:shade val="69804"/>
                    <a:invGamma/>
                  </a:schemeClr>
                </a:gs>
              </a:gsLst>
              <a:path path="shape">
                <a:fillToRect l="50000" t="50000" r="50000" b="50000"/>
              </a:path>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en-US" sz="1000"/>
            </a:p>
          </p:txBody>
        </p:sp>
        <p:sp>
          <p:nvSpPr>
            <p:cNvPr id="85" name="Line 34"/>
            <p:cNvSpPr>
              <a:spLocks noChangeShapeType="1"/>
            </p:cNvSpPr>
            <p:nvPr/>
          </p:nvSpPr>
          <p:spPr bwMode="auto">
            <a:xfrm flipH="1">
              <a:off x="4381856" y="674290"/>
              <a:ext cx="152400" cy="304800"/>
            </a:xfrm>
            <a:prstGeom prst="line">
              <a:avLst/>
            </a:prstGeom>
            <a:noFill/>
            <a:ln w="25400">
              <a:solidFill>
                <a:schemeClr val="tx1"/>
              </a:solidFill>
              <a:round/>
              <a:headEnd type="none" w="sm" len="sm"/>
              <a:tailEnd type="none" w="sm" len="sm"/>
            </a:ln>
            <a:effectLst/>
          </p:spPr>
          <p:txBody>
            <a:bodyPr wrap="none" anchor="ctr"/>
            <a:lstStyle/>
            <a:p>
              <a:pPr algn="ctr"/>
              <a:endParaRPr lang="en-US" sz="1000"/>
            </a:p>
          </p:txBody>
        </p:sp>
        <p:sp>
          <p:nvSpPr>
            <p:cNvPr id="86" name="Rectangle 85"/>
            <p:cNvSpPr>
              <a:spLocks noChangeArrowheads="1"/>
            </p:cNvSpPr>
            <p:nvPr/>
          </p:nvSpPr>
          <p:spPr bwMode="auto">
            <a:xfrm>
              <a:off x="4466007" y="606042"/>
              <a:ext cx="136497" cy="136497"/>
            </a:xfrm>
            <a:prstGeom prst="rect">
              <a:avLst/>
            </a:prstGeom>
            <a:gradFill rotWithShape="0">
              <a:gsLst>
                <a:gs pos="0">
                  <a:schemeClr val="hlink"/>
                </a:gs>
                <a:gs pos="100000">
                  <a:schemeClr val="hlink">
                    <a:gamma/>
                    <a:shade val="69804"/>
                    <a:invGamma/>
                  </a:schemeClr>
                </a:gs>
              </a:gsLst>
              <a:path path="shape">
                <a:fillToRect l="50000" t="50000" r="50000" b="50000"/>
              </a:path>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en-US" sz="1000"/>
            </a:p>
          </p:txBody>
        </p:sp>
        <p:sp>
          <p:nvSpPr>
            <p:cNvPr id="87" name="Rectangle 86"/>
            <p:cNvSpPr>
              <a:spLocks noChangeArrowheads="1"/>
            </p:cNvSpPr>
            <p:nvPr/>
          </p:nvSpPr>
          <p:spPr bwMode="auto">
            <a:xfrm>
              <a:off x="4587668" y="902890"/>
              <a:ext cx="136497" cy="136497"/>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27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en-US" sz="1000"/>
            </a:p>
          </p:txBody>
        </p:sp>
        <p:sp>
          <p:nvSpPr>
            <p:cNvPr id="88" name="Rectangle 87"/>
            <p:cNvSpPr>
              <a:spLocks noChangeArrowheads="1"/>
            </p:cNvSpPr>
            <p:nvPr/>
          </p:nvSpPr>
          <p:spPr bwMode="auto">
            <a:xfrm>
              <a:off x="4343400" y="903602"/>
              <a:ext cx="136497" cy="136497"/>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27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en-US" sz="1000"/>
            </a:p>
          </p:txBody>
        </p:sp>
        <p:sp>
          <p:nvSpPr>
            <p:cNvPr id="89" name="Line 11"/>
            <p:cNvSpPr>
              <a:spLocks noChangeShapeType="1"/>
            </p:cNvSpPr>
            <p:nvPr/>
          </p:nvSpPr>
          <p:spPr bwMode="auto">
            <a:xfrm>
              <a:off x="4991457" y="674290"/>
              <a:ext cx="152400" cy="304800"/>
            </a:xfrm>
            <a:prstGeom prst="line">
              <a:avLst/>
            </a:prstGeom>
            <a:noFill/>
            <a:ln w="25400">
              <a:solidFill>
                <a:schemeClr val="tx1"/>
              </a:solidFill>
              <a:round/>
              <a:headEnd type="none" w="sm" len="sm"/>
              <a:tailEnd type="none" w="sm" len="sm"/>
            </a:ln>
            <a:effectLst/>
          </p:spPr>
          <p:txBody>
            <a:bodyPr wrap="none" anchor="ctr"/>
            <a:lstStyle/>
            <a:p>
              <a:pPr algn="ctr"/>
              <a:endParaRPr lang="en-US" sz="1000"/>
            </a:p>
          </p:txBody>
        </p:sp>
        <p:sp>
          <p:nvSpPr>
            <p:cNvPr id="90" name="Line 34"/>
            <p:cNvSpPr>
              <a:spLocks noChangeShapeType="1"/>
            </p:cNvSpPr>
            <p:nvPr/>
          </p:nvSpPr>
          <p:spPr bwMode="auto">
            <a:xfrm flipH="1">
              <a:off x="4839056" y="674290"/>
              <a:ext cx="152400" cy="304800"/>
            </a:xfrm>
            <a:prstGeom prst="line">
              <a:avLst/>
            </a:prstGeom>
            <a:noFill/>
            <a:ln w="25400">
              <a:solidFill>
                <a:schemeClr val="tx1"/>
              </a:solidFill>
              <a:round/>
              <a:headEnd type="none" w="sm" len="sm"/>
              <a:tailEnd type="none" w="sm" len="sm"/>
            </a:ln>
            <a:effectLst/>
          </p:spPr>
          <p:txBody>
            <a:bodyPr wrap="none" anchor="ctr"/>
            <a:lstStyle/>
            <a:p>
              <a:pPr algn="ctr"/>
              <a:endParaRPr lang="en-US" sz="1000"/>
            </a:p>
          </p:txBody>
        </p:sp>
        <p:sp>
          <p:nvSpPr>
            <p:cNvPr id="91" name="Rectangle 90"/>
            <p:cNvSpPr>
              <a:spLocks noChangeArrowheads="1"/>
            </p:cNvSpPr>
            <p:nvPr/>
          </p:nvSpPr>
          <p:spPr bwMode="auto">
            <a:xfrm>
              <a:off x="4923207" y="606042"/>
              <a:ext cx="136497" cy="136497"/>
            </a:xfrm>
            <a:prstGeom prst="rect">
              <a:avLst/>
            </a:prstGeom>
            <a:gradFill rotWithShape="0">
              <a:gsLst>
                <a:gs pos="0">
                  <a:schemeClr val="hlink"/>
                </a:gs>
                <a:gs pos="100000">
                  <a:schemeClr val="hlink">
                    <a:gamma/>
                    <a:shade val="69804"/>
                    <a:invGamma/>
                  </a:schemeClr>
                </a:gs>
              </a:gsLst>
              <a:path path="shape">
                <a:fillToRect l="50000" t="50000" r="50000" b="50000"/>
              </a:path>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en-US" sz="1000"/>
            </a:p>
          </p:txBody>
        </p:sp>
        <p:sp>
          <p:nvSpPr>
            <p:cNvPr id="92" name="Rectangle 91"/>
            <p:cNvSpPr>
              <a:spLocks noChangeArrowheads="1"/>
            </p:cNvSpPr>
            <p:nvPr/>
          </p:nvSpPr>
          <p:spPr bwMode="auto">
            <a:xfrm>
              <a:off x="5044868" y="902890"/>
              <a:ext cx="136497" cy="136497"/>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27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en-US" sz="1000"/>
            </a:p>
          </p:txBody>
        </p:sp>
        <p:sp>
          <p:nvSpPr>
            <p:cNvPr id="93" name="Rectangle 92"/>
            <p:cNvSpPr>
              <a:spLocks noChangeArrowheads="1"/>
            </p:cNvSpPr>
            <p:nvPr/>
          </p:nvSpPr>
          <p:spPr bwMode="auto">
            <a:xfrm>
              <a:off x="4800600" y="903602"/>
              <a:ext cx="136497" cy="136497"/>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27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en-US" sz="1000"/>
            </a:p>
          </p:txBody>
        </p:sp>
      </p:grpSp>
      <p:sp>
        <p:nvSpPr>
          <p:cNvPr id="96" name="Freeform 95"/>
          <p:cNvSpPr/>
          <p:nvPr/>
        </p:nvSpPr>
        <p:spPr>
          <a:xfrm flipH="1">
            <a:off x="1524001" y="2286002"/>
            <a:ext cx="838200" cy="76199"/>
          </a:xfrm>
          <a:custGeom>
            <a:avLst/>
            <a:gdLst>
              <a:gd name="connsiteX0" fmla="*/ 0 w 770965"/>
              <a:gd name="connsiteY0" fmla="*/ 222623 h 222623"/>
              <a:gd name="connsiteX1" fmla="*/ 394447 w 770965"/>
              <a:gd name="connsiteY1" fmla="*/ 7470 h 222623"/>
              <a:gd name="connsiteX2" fmla="*/ 770965 w 770965"/>
              <a:gd name="connsiteY2" fmla="*/ 177800 h 222623"/>
            </a:gdLst>
            <a:ahLst/>
            <a:cxnLst>
              <a:cxn ang="0">
                <a:pos x="connsiteX0" y="connsiteY0"/>
              </a:cxn>
              <a:cxn ang="0">
                <a:pos x="connsiteX1" y="connsiteY1"/>
              </a:cxn>
              <a:cxn ang="0">
                <a:pos x="connsiteX2" y="connsiteY2"/>
              </a:cxn>
            </a:cxnLst>
            <a:rect l="l" t="t" r="r" b="b"/>
            <a:pathLst>
              <a:path w="770965" h="222623">
                <a:moveTo>
                  <a:pt x="0" y="222623"/>
                </a:moveTo>
                <a:cubicBezTo>
                  <a:pt x="132976" y="118781"/>
                  <a:pt x="265953" y="14940"/>
                  <a:pt x="394447" y="7470"/>
                </a:cubicBezTo>
                <a:cubicBezTo>
                  <a:pt x="522941" y="0"/>
                  <a:pt x="646953" y="88900"/>
                  <a:pt x="770965" y="177800"/>
                </a:cubicBezTo>
              </a:path>
            </a:pathLst>
          </a:custGeom>
          <a:ln w="15875">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Text Box 16"/>
          <p:cNvSpPr txBox="1">
            <a:spLocks noChangeArrowheads="1"/>
          </p:cNvSpPr>
          <p:nvPr/>
        </p:nvSpPr>
        <p:spPr bwMode="auto">
          <a:xfrm>
            <a:off x="457200" y="1447802"/>
            <a:ext cx="1752600" cy="646331"/>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Active Directory Domain Services</a:t>
            </a:r>
          </a:p>
        </p:txBody>
      </p:sp>
      <p:sp>
        <p:nvSpPr>
          <p:cNvPr id="75" name="Rounded Rectangle 74"/>
          <p:cNvSpPr/>
          <p:nvPr/>
        </p:nvSpPr>
        <p:spPr bwMode="auto">
          <a:xfrm>
            <a:off x="6477000" y="1219200"/>
            <a:ext cx="2209800" cy="5486400"/>
          </a:xfrm>
          <a:prstGeom prst="roundRect">
            <a:avLst/>
          </a:prstGeom>
          <a:noFill/>
          <a:ln w="82550">
            <a:solidFill>
              <a:schemeClr val="accent4"/>
            </a:solidFill>
            <a:headEnd type="none" w="med" len="med"/>
            <a:tailEnd type="stealth" w="lg" len="lg"/>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defTabSz="914400"/>
            <a:endParaRPr lang="en-US" sz="2400">
              <a:solidFill>
                <a:schemeClr val="tx1"/>
              </a:solidFill>
              <a:latin typeface="Arial" charset="0"/>
            </a:endParaRPr>
          </a:p>
        </p:txBody>
      </p:sp>
      <p:sp>
        <p:nvSpPr>
          <p:cNvPr id="78" name="Text Box 16"/>
          <p:cNvSpPr txBox="1">
            <a:spLocks noChangeArrowheads="1"/>
          </p:cNvSpPr>
          <p:nvPr/>
        </p:nvSpPr>
        <p:spPr bwMode="auto">
          <a:xfrm>
            <a:off x="6781800" y="838200"/>
            <a:ext cx="16002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Organization Y</a:t>
            </a:r>
          </a:p>
        </p:txBody>
      </p:sp>
      <p:sp>
        <p:nvSpPr>
          <p:cNvPr id="130" name="AutoShape 4"/>
          <p:cNvSpPr>
            <a:spLocks noChangeArrowheads="1"/>
          </p:cNvSpPr>
          <p:nvPr/>
        </p:nvSpPr>
        <p:spPr bwMode="auto">
          <a:xfrm>
            <a:off x="7162800" y="1752601"/>
            <a:ext cx="838200" cy="533400"/>
          </a:xfrm>
          <a:prstGeom prst="hexagon">
            <a:avLst>
              <a:gd name="adj" fmla="val 37500"/>
              <a:gd name="vf" fmla="val 115470"/>
            </a:avLst>
          </a:prstGeom>
          <a:ln>
            <a:headEnd/>
            <a:tailEnd type="none" w="lg" len="lg"/>
          </a:ln>
        </p:spPr>
        <p:style>
          <a:lnRef idx="0">
            <a:schemeClr val="accent3"/>
          </a:lnRef>
          <a:fillRef idx="3">
            <a:schemeClr val="accent3"/>
          </a:fillRef>
          <a:effectRef idx="3">
            <a:schemeClr val="accent3"/>
          </a:effectRef>
          <a:fontRef idx="minor">
            <a:schemeClr val="lt1"/>
          </a:fontRef>
        </p:style>
        <p:txBody>
          <a:bodyPr anchor="ctr">
            <a:noAutofit/>
          </a:bodyPr>
          <a:lstStyle/>
          <a:p>
            <a:pPr algn="ctr"/>
            <a:endParaRPr lang="en-US"/>
          </a:p>
        </p:txBody>
      </p:sp>
      <p:sp>
        <p:nvSpPr>
          <p:cNvPr id="131" name="Text Box 16"/>
          <p:cNvSpPr txBox="1">
            <a:spLocks noChangeArrowheads="1"/>
          </p:cNvSpPr>
          <p:nvPr/>
        </p:nvSpPr>
        <p:spPr bwMode="auto">
          <a:xfrm>
            <a:off x="7162800" y="1828800"/>
            <a:ext cx="8382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STS</a:t>
            </a:r>
          </a:p>
        </p:txBody>
      </p:sp>
      <p:sp>
        <p:nvSpPr>
          <p:cNvPr id="102" name="Flowchart: Punched Tape 101"/>
          <p:cNvSpPr/>
          <p:nvPr/>
        </p:nvSpPr>
        <p:spPr>
          <a:xfrm flipH="1">
            <a:off x="7162801" y="5366536"/>
            <a:ext cx="1334784" cy="1186665"/>
          </a:xfrm>
          <a:prstGeom prst="flowChartPunchedTape">
            <a:avLst/>
          </a:prstGeom>
          <a:ln>
            <a:headEnd type="none" w="lg" len="lg"/>
            <a:tailEnd type="stealth" w="lg" len="lg"/>
          </a:ln>
        </p:spPr>
        <p:style>
          <a:lnRef idx="0">
            <a:schemeClr val="accent6"/>
          </a:lnRef>
          <a:fillRef idx="3">
            <a:schemeClr val="accent6"/>
          </a:fillRef>
          <a:effectRef idx="3">
            <a:schemeClr val="accent6"/>
          </a:effectRef>
          <a:fontRef idx="minor">
            <a:schemeClr val="lt1"/>
          </a:fontRef>
        </p:style>
        <p:txBody>
          <a:bodyPr wrap="none" rtlCol="0" anchor="ctr">
            <a:noAutofit/>
          </a:bodyPr>
          <a:lstStyle/>
          <a:p>
            <a:pPr algn="ctr"/>
            <a:endParaRPr lang="en-US">
              <a:latin typeface="Arial" charset="0"/>
            </a:endParaRPr>
          </a:p>
        </p:txBody>
      </p:sp>
      <p:sp>
        <p:nvSpPr>
          <p:cNvPr id="113" name="Text Box 23"/>
          <p:cNvSpPr txBox="1">
            <a:spLocks noChangeArrowheads="1"/>
          </p:cNvSpPr>
          <p:nvPr/>
        </p:nvSpPr>
        <p:spPr bwMode="auto">
          <a:xfrm>
            <a:off x="7162800" y="5562600"/>
            <a:ext cx="1371600" cy="738664"/>
          </a:xfrm>
          <a:prstGeom prst="rect">
            <a:avLst/>
          </a:prstGeom>
          <a:noFill/>
          <a:ln w="19050" algn="ctr">
            <a:noFill/>
            <a:miter lim="800000"/>
            <a:headEnd/>
            <a:tailEnd type="none" w="lg" len="lg"/>
          </a:ln>
          <a:effectLst/>
        </p:spPr>
        <p:txBody>
          <a:bodyPr wrap="square">
            <a:spAutoFit/>
          </a:bodyPr>
          <a:lstStyle/>
          <a:p>
            <a:r>
              <a:rPr lang="en-US" sz="1400" b="1" i="1" dirty="0">
                <a:latin typeface="Calibri" pitchFamily="34" charset="0"/>
              </a:rPr>
              <a:t>Trusted STSs:</a:t>
            </a:r>
          </a:p>
          <a:p>
            <a:pPr>
              <a:buFontTx/>
              <a:buChar char="-"/>
            </a:pPr>
            <a:r>
              <a:rPr lang="en-US" sz="1400" b="1" i="1" dirty="0">
                <a:latin typeface="Calibri" pitchFamily="34" charset="0"/>
              </a:rPr>
              <a:t>Organization Y</a:t>
            </a:r>
          </a:p>
          <a:p>
            <a:pPr>
              <a:buFontTx/>
              <a:buChar char="-"/>
            </a:pPr>
            <a:r>
              <a:rPr lang="en-US" sz="1400" b="1" i="1" dirty="0">
                <a:latin typeface="Calibri" pitchFamily="34" charset="0"/>
              </a:rPr>
              <a:t>Organization X</a:t>
            </a:r>
          </a:p>
        </p:txBody>
      </p:sp>
      <p:grpSp>
        <p:nvGrpSpPr>
          <p:cNvPr id="5" name="Group 66"/>
          <p:cNvGrpSpPr/>
          <p:nvPr/>
        </p:nvGrpSpPr>
        <p:grpSpPr>
          <a:xfrm>
            <a:off x="3124200" y="4724400"/>
            <a:ext cx="3810000" cy="1206750"/>
            <a:chOff x="3124200" y="4724400"/>
            <a:chExt cx="3810000" cy="1206750"/>
          </a:xfrm>
        </p:grpSpPr>
        <p:sp>
          <p:nvSpPr>
            <p:cNvPr id="135" name="Freeform 134"/>
            <p:cNvSpPr/>
            <p:nvPr/>
          </p:nvSpPr>
          <p:spPr>
            <a:xfrm>
              <a:off x="3124200" y="4724400"/>
              <a:ext cx="3810000" cy="909917"/>
            </a:xfrm>
            <a:custGeom>
              <a:avLst/>
              <a:gdLst>
                <a:gd name="connsiteX0" fmla="*/ 0 w 3433482"/>
                <a:gd name="connsiteY0" fmla="*/ 0 h 909917"/>
                <a:gd name="connsiteX1" fmla="*/ 1255059 w 3433482"/>
                <a:gd name="connsiteY1" fmla="*/ 878541 h 909917"/>
                <a:gd name="connsiteX2" fmla="*/ 3433482 w 3433482"/>
                <a:gd name="connsiteY2" fmla="*/ 188258 h 909917"/>
                <a:gd name="connsiteX0" fmla="*/ 0 w 3433482"/>
                <a:gd name="connsiteY0" fmla="*/ 0 h 909917"/>
                <a:gd name="connsiteX1" fmla="*/ 1636059 w 3433482"/>
                <a:gd name="connsiteY1" fmla="*/ 878541 h 909917"/>
                <a:gd name="connsiteX2" fmla="*/ 3433482 w 3433482"/>
                <a:gd name="connsiteY2" fmla="*/ 188258 h 909917"/>
              </a:gdLst>
              <a:ahLst/>
              <a:cxnLst>
                <a:cxn ang="0">
                  <a:pos x="connsiteX0" y="connsiteY0"/>
                </a:cxn>
                <a:cxn ang="0">
                  <a:pos x="connsiteX1" y="connsiteY1"/>
                </a:cxn>
                <a:cxn ang="0">
                  <a:pos x="connsiteX2" y="connsiteY2"/>
                </a:cxn>
              </a:cxnLst>
              <a:rect l="l" t="t" r="r" b="b"/>
              <a:pathLst>
                <a:path w="3433482" h="909917">
                  <a:moveTo>
                    <a:pt x="0" y="0"/>
                  </a:moveTo>
                  <a:cubicBezTo>
                    <a:pt x="341406" y="423582"/>
                    <a:pt x="1063812" y="847165"/>
                    <a:pt x="1636059" y="878541"/>
                  </a:cubicBezTo>
                  <a:cubicBezTo>
                    <a:pt x="2208306" y="909917"/>
                    <a:pt x="2630394" y="549087"/>
                    <a:pt x="3433482" y="188258"/>
                  </a:cubicBezTo>
                </a:path>
              </a:pathLst>
            </a:custGeom>
            <a:noFill/>
            <a:ln w="19050" cap="flat" cmpd="sng">
              <a:solidFill>
                <a:schemeClr val="tx1"/>
              </a:solidFill>
              <a:prstDash val="solid"/>
              <a:round/>
              <a:headEnd type="none" w="lg" len="lg"/>
              <a:tailEnd type="stealth" w="lg" len="lg"/>
            </a:ln>
            <a:effectLst/>
          </p:spPr>
          <p:txBody>
            <a:bodyPr wrap="none" anchor="ctr">
              <a:noAutofit/>
            </a:bodyPr>
            <a:lstStyle/>
            <a:p>
              <a:pPr algn="ctr"/>
              <a:endParaRPr lang="en-US">
                <a:latin typeface="Arial" charset="0"/>
              </a:endParaRPr>
            </a:p>
          </p:txBody>
        </p:sp>
        <p:sp useBgFill="1">
          <p:nvSpPr>
            <p:cNvPr id="58" name="Text Box 23"/>
            <p:cNvSpPr txBox="1">
              <a:spLocks noChangeArrowheads="1"/>
            </p:cNvSpPr>
            <p:nvPr/>
          </p:nvSpPr>
          <p:spPr bwMode="auto">
            <a:xfrm>
              <a:off x="4093029" y="5192486"/>
              <a:ext cx="1905000" cy="738664"/>
            </a:xfrm>
            <a:prstGeom prst="rect">
              <a:avLst/>
            </a:prstGeom>
            <a:ln w="19050" algn="ctr">
              <a:noFill/>
              <a:miter lim="800000"/>
              <a:headEnd/>
              <a:tailEnd type="none" w="lg" len="lg"/>
            </a:ln>
            <a:effectLst/>
          </p:spPr>
          <p:txBody>
            <a:bodyPr wrap="square">
              <a:spAutoFit/>
            </a:bodyPr>
            <a:lstStyle/>
            <a:p>
              <a:pPr algn="ctr"/>
              <a:r>
                <a:rPr lang="en-US" sz="1400" i="1" dirty="0">
                  <a:latin typeface="Calibri" pitchFamily="34" charset="0"/>
                </a:rPr>
                <a:t>1) Access application and learn token requirements</a:t>
              </a:r>
            </a:p>
          </p:txBody>
        </p:sp>
      </p:grpSp>
      <p:grpSp>
        <p:nvGrpSpPr>
          <p:cNvPr id="6" name="Group 70"/>
          <p:cNvGrpSpPr/>
          <p:nvPr/>
        </p:nvGrpSpPr>
        <p:grpSpPr>
          <a:xfrm>
            <a:off x="6705601" y="3276602"/>
            <a:ext cx="1828800" cy="1108321"/>
            <a:chOff x="6705600" y="3124200"/>
            <a:chExt cx="1828800" cy="1108321"/>
          </a:xfrm>
        </p:grpSpPr>
        <p:sp>
          <p:nvSpPr>
            <p:cNvPr id="152" name="Text Box 23"/>
            <p:cNvSpPr txBox="1">
              <a:spLocks noChangeArrowheads="1"/>
            </p:cNvSpPr>
            <p:nvPr/>
          </p:nvSpPr>
          <p:spPr bwMode="auto">
            <a:xfrm>
              <a:off x="6705600" y="3124200"/>
              <a:ext cx="1828800" cy="307777"/>
            </a:xfrm>
            <a:prstGeom prst="rect">
              <a:avLst/>
            </a:prstGeom>
            <a:noFill/>
            <a:ln w="19050" algn="ctr">
              <a:noFill/>
              <a:miter lim="800000"/>
              <a:headEnd/>
              <a:tailEnd type="none" w="lg" len="lg"/>
            </a:ln>
          </p:spPr>
          <p:txBody>
            <a:bodyPr wrap="square">
              <a:spAutoFit/>
            </a:bodyPr>
            <a:lstStyle/>
            <a:p>
              <a:pPr algn="ctr"/>
              <a:r>
                <a:rPr lang="en-US" sz="1400" i="1" dirty="0"/>
                <a:t> </a:t>
              </a:r>
              <a:r>
                <a:rPr lang="en-US" sz="1400" i="1" dirty="0">
                  <a:latin typeface="Calibri" pitchFamily="34" charset="0"/>
                </a:rPr>
                <a:t>5) Use claims in token</a:t>
              </a:r>
            </a:p>
          </p:txBody>
        </p:sp>
        <p:cxnSp>
          <p:nvCxnSpPr>
            <p:cNvPr id="98" name="Straight Connector 97"/>
            <p:cNvCxnSpPr/>
            <p:nvPr/>
          </p:nvCxnSpPr>
          <p:spPr bwMode="auto">
            <a:xfrm rot="16200000" flipV="1">
              <a:off x="7177777" y="3733146"/>
              <a:ext cx="632992" cy="365757"/>
            </a:xfrm>
            <a:prstGeom prst="line">
              <a:avLst/>
            </a:prstGeom>
            <a:noFill/>
            <a:ln w="19050" cap="flat" cmpd="sng" algn="ctr">
              <a:solidFill>
                <a:schemeClr val="tx1"/>
              </a:solidFill>
              <a:prstDash val="sysDot"/>
              <a:round/>
              <a:headEnd type="none" w="med" len="med"/>
              <a:tailEnd type="none" w="lg" len="lg"/>
            </a:ln>
            <a:effectLst/>
          </p:spPr>
        </p:cxnSp>
        <p:cxnSp>
          <p:nvCxnSpPr>
            <p:cNvPr id="99" name="Straight Connector 98"/>
            <p:cNvCxnSpPr/>
            <p:nvPr/>
          </p:nvCxnSpPr>
          <p:spPr bwMode="auto">
            <a:xfrm rot="5400000" flipH="1" flipV="1">
              <a:off x="7531059" y="3746541"/>
              <a:ext cx="452023" cy="426540"/>
            </a:xfrm>
            <a:prstGeom prst="line">
              <a:avLst/>
            </a:prstGeom>
            <a:noFill/>
            <a:ln w="19050" cap="flat" cmpd="sng" algn="ctr">
              <a:solidFill>
                <a:schemeClr val="tx1"/>
              </a:solidFill>
              <a:prstDash val="sysDot"/>
              <a:round/>
              <a:headEnd type="none" w="med" len="med"/>
              <a:tailEnd type="none" w="lg" len="lg"/>
            </a:ln>
            <a:effectLst/>
          </p:spPr>
        </p:cxnSp>
        <p:sp>
          <p:nvSpPr>
            <p:cNvPr id="105" name="Rectangle 104"/>
            <p:cNvSpPr/>
            <p:nvPr/>
          </p:nvSpPr>
          <p:spPr bwMode="auto">
            <a:xfrm>
              <a:off x="7296151" y="3470521"/>
              <a:ext cx="533400" cy="138221"/>
            </a:xfrm>
            <a:prstGeom prst="rect">
              <a:avLst/>
            </a:prstGeom>
            <a:ln>
              <a:headEnd type="none" w="med" len="med"/>
              <a:tailEnd type="stealth" w="lg" len="lg"/>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06" name="Rectangle 105"/>
            <p:cNvSpPr/>
            <p:nvPr/>
          </p:nvSpPr>
          <p:spPr bwMode="auto">
            <a:xfrm>
              <a:off x="7372351" y="3539631"/>
              <a:ext cx="533400" cy="138221"/>
            </a:xfrm>
            <a:prstGeom prst="rect">
              <a:avLst/>
            </a:prstGeom>
            <a:ln>
              <a:headEnd type="none" w="med" len="med"/>
              <a:tailEnd type="stealth" w="lg" len="lg"/>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07" name="Rectangle 106"/>
            <p:cNvSpPr/>
            <p:nvPr/>
          </p:nvSpPr>
          <p:spPr bwMode="auto">
            <a:xfrm>
              <a:off x="7448551" y="3608742"/>
              <a:ext cx="533400" cy="138221"/>
            </a:xfrm>
            <a:prstGeom prst="rect">
              <a:avLst/>
            </a:prstGeom>
            <a:ln>
              <a:headEnd type="none" w="med" len="med"/>
              <a:tailEnd type="stealth" w="lg" len="lg"/>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
        <p:nvSpPr>
          <p:cNvPr id="108" name="Oval 32"/>
          <p:cNvSpPr>
            <a:spLocks noChangeArrowheads="1"/>
          </p:cNvSpPr>
          <p:nvPr/>
        </p:nvSpPr>
        <p:spPr bwMode="auto">
          <a:xfrm>
            <a:off x="6629400" y="4114800"/>
            <a:ext cx="1981200" cy="533400"/>
          </a:xfrm>
          <a:prstGeom prst="ellipse">
            <a:avLst/>
          </a:prstGeom>
          <a:ln>
            <a:headEnd/>
            <a:tailEnd type="none" w="lg" len="lg"/>
          </a:ln>
        </p:spPr>
        <p:style>
          <a:lnRef idx="0">
            <a:schemeClr val="accent1"/>
          </a:lnRef>
          <a:fillRef idx="3">
            <a:schemeClr val="accent1"/>
          </a:fillRef>
          <a:effectRef idx="3">
            <a:schemeClr val="accent1"/>
          </a:effectRef>
          <a:fontRef idx="minor">
            <a:schemeClr val="lt1"/>
          </a:fontRef>
        </p:style>
        <p:txBody>
          <a:bodyPr wrap="square" anchor="ctr">
            <a:noAutofit/>
          </a:bodyPr>
          <a:lstStyle/>
          <a:p>
            <a:pPr algn="ctr"/>
            <a:endParaRPr lang="en-US"/>
          </a:p>
        </p:txBody>
      </p:sp>
      <p:sp>
        <p:nvSpPr>
          <p:cNvPr id="110" name="Text Box 15"/>
          <p:cNvSpPr txBox="1">
            <a:spLocks noChangeArrowheads="1"/>
          </p:cNvSpPr>
          <p:nvPr/>
        </p:nvSpPr>
        <p:spPr bwMode="auto">
          <a:xfrm>
            <a:off x="6629400" y="4191000"/>
            <a:ext cx="19812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Application</a:t>
            </a:r>
          </a:p>
        </p:txBody>
      </p:sp>
      <p:sp>
        <p:nvSpPr>
          <p:cNvPr id="115" name="Text Box 33"/>
          <p:cNvSpPr txBox="1">
            <a:spLocks noChangeArrowheads="1"/>
          </p:cNvSpPr>
          <p:nvPr/>
        </p:nvSpPr>
        <p:spPr bwMode="auto">
          <a:xfrm>
            <a:off x="6934200" y="4648200"/>
            <a:ext cx="1371600" cy="369332"/>
          </a:xfrm>
          <a:prstGeom prst="rect">
            <a:avLst/>
          </a:prstGeom>
          <a:ln>
            <a:headEnd/>
            <a:tailEnd type="none" w="lg" len="lg"/>
          </a:ln>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sz="1800" b="1" dirty="0">
                <a:latin typeface="Calibri" pitchFamily="34" charset="0"/>
              </a:rPr>
              <a:t>WIF</a:t>
            </a:r>
          </a:p>
        </p:txBody>
      </p:sp>
      <p:grpSp>
        <p:nvGrpSpPr>
          <p:cNvPr id="7" name="Group 68"/>
          <p:cNvGrpSpPr/>
          <p:nvPr/>
        </p:nvGrpSpPr>
        <p:grpSpPr>
          <a:xfrm>
            <a:off x="685800" y="2362202"/>
            <a:ext cx="1997636" cy="2115671"/>
            <a:chOff x="685800" y="2362200"/>
            <a:chExt cx="1997636" cy="2115671"/>
          </a:xfrm>
        </p:grpSpPr>
        <p:sp>
          <p:nvSpPr>
            <p:cNvPr id="132" name="Freeform 131"/>
            <p:cNvSpPr/>
            <p:nvPr/>
          </p:nvSpPr>
          <p:spPr>
            <a:xfrm>
              <a:off x="1143000" y="2362200"/>
              <a:ext cx="1540436" cy="2115671"/>
            </a:xfrm>
            <a:custGeom>
              <a:avLst/>
              <a:gdLst>
                <a:gd name="connsiteX0" fmla="*/ 1540436 w 1540436"/>
                <a:gd name="connsiteY0" fmla="*/ 0 h 2115671"/>
                <a:gd name="connsiteX1" fmla="*/ 115047 w 1540436"/>
                <a:gd name="connsiteY1" fmla="*/ 1021977 h 2115671"/>
                <a:gd name="connsiteX2" fmla="*/ 850153 w 1540436"/>
                <a:gd name="connsiteY2" fmla="*/ 2115671 h 2115671"/>
              </a:gdLst>
              <a:ahLst/>
              <a:cxnLst>
                <a:cxn ang="0">
                  <a:pos x="connsiteX0" y="connsiteY0"/>
                </a:cxn>
                <a:cxn ang="0">
                  <a:pos x="connsiteX1" y="connsiteY1"/>
                </a:cxn>
                <a:cxn ang="0">
                  <a:pos x="connsiteX2" y="connsiteY2"/>
                </a:cxn>
              </a:cxnLst>
              <a:rect l="l" t="t" r="r" b="b"/>
              <a:pathLst>
                <a:path w="1540436" h="2115671">
                  <a:moveTo>
                    <a:pt x="1540436" y="0"/>
                  </a:moveTo>
                  <a:cubicBezTo>
                    <a:pt x="885265" y="334682"/>
                    <a:pt x="230094" y="669365"/>
                    <a:pt x="115047" y="1021977"/>
                  </a:cubicBezTo>
                  <a:cubicBezTo>
                    <a:pt x="0" y="1374589"/>
                    <a:pt x="425076" y="1745130"/>
                    <a:pt x="850153" y="2115671"/>
                  </a:cubicBezTo>
                </a:path>
              </a:pathLst>
            </a:custGeom>
            <a:noFill/>
            <a:ln w="19050" cap="flat" cmpd="sng">
              <a:solidFill>
                <a:schemeClr val="tx1"/>
              </a:solidFill>
              <a:prstDash val="solid"/>
              <a:round/>
              <a:headEnd type="none" w="lg" len="lg"/>
              <a:tailEnd type="stealth" w="lg" len="lg"/>
            </a:ln>
            <a:effectLst/>
          </p:spPr>
          <p:txBody>
            <a:bodyPr wrap="none" anchor="ctr">
              <a:noAutofit/>
            </a:bodyPr>
            <a:lstStyle/>
            <a:p>
              <a:pPr algn="ctr"/>
              <a:endParaRPr lang="en-US">
                <a:latin typeface="Arial" charset="0"/>
              </a:endParaRPr>
            </a:p>
          </p:txBody>
        </p:sp>
        <p:sp useBgFill="1">
          <p:nvSpPr>
            <p:cNvPr id="129" name="Text Box 25"/>
            <p:cNvSpPr txBox="1">
              <a:spLocks noChangeArrowheads="1"/>
            </p:cNvSpPr>
            <p:nvPr/>
          </p:nvSpPr>
          <p:spPr bwMode="auto">
            <a:xfrm>
              <a:off x="685800" y="3810000"/>
              <a:ext cx="1447800" cy="523220"/>
            </a:xfrm>
            <a:prstGeom prst="rect">
              <a:avLst/>
            </a:prstGeom>
            <a:ln w="19050" algn="ctr">
              <a:noFill/>
              <a:miter lim="800000"/>
              <a:headEnd/>
              <a:tailEnd type="none" w="lg" len="lg"/>
            </a:ln>
            <a:effectLst/>
          </p:spPr>
          <p:txBody>
            <a:bodyPr wrap="square">
              <a:spAutoFit/>
            </a:bodyPr>
            <a:lstStyle/>
            <a:p>
              <a:pPr algn="ctr"/>
              <a:r>
                <a:rPr lang="en-US" sz="1400" i="1" dirty="0">
                  <a:latin typeface="Calibri" pitchFamily="34" charset="0"/>
                </a:rPr>
                <a:t>3) Get token for selected identity</a:t>
              </a:r>
            </a:p>
          </p:txBody>
        </p:sp>
        <p:sp>
          <p:nvSpPr>
            <p:cNvPr id="95" name="Text Box 30"/>
            <p:cNvSpPr txBox="1">
              <a:spLocks noChangeArrowheads="1"/>
            </p:cNvSpPr>
            <p:nvPr/>
          </p:nvSpPr>
          <p:spPr bwMode="auto">
            <a:xfrm>
              <a:off x="762000" y="3200400"/>
              <a:ext cx="1066800" cy="369332"/>
            </a:xfrm>
            <a:prstGeom prst="rect">
              <a:avLst/>
            </a:prstGeom>
            <a:ln>
              <a:headEnd/>
              <a:tailEnd type="none" w="lg" len="lg"/>
            </a:ln>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n-US" sz="1800" b="1" dirty="0">
                  <a:latin typeface="Calibri" pitchFamily="34" charset="0"/>
                </a:rPr>
                <a:t>Token</a:t>
              </a:r>
            </a:p>
          </p:txBody>
        </p:sp>
      </p:grpSp>
      <p:grpSp>
        <p:nvGrpSpPr>
          <p:cNvPr id="8" name="Group 69"/>
          <p:cNvGrpSpPr/>
          <p:nvPr/>
        </p:nvGrpSpPr>
        <p:grpSpPr>
          <a:xfrm>
            <a:off x="3184989" y="4038602"/>
            <a:ext cx="3749211" cy="761999"/>
            <a:chOff x="3184988" y="4038600"/>
            <a:chExt cx="3749211" cy="761999"/>
          </a:xfrm>
        </p:grpSpPr>
        <p:sp>
          <p:nvSpPr>
            <p:cNvPr id="142" name="Freeform 141"/>
            <p:cNvSpPr/>
            <p:nvPr/>
          </p:nvSpPr>
          <p:spPr>
            <a:xfrm>
              <a:off x="3184988" y="4263774"/>
              <a:ext cx="3749211" cy="536825"/>
            </a:xfrm>
            <a:custGeom>
              <a:avLst/>
              <a:gdLst>
                <a:gd name="connsiteX0" fmla="*/ 0 w 3411020"/>
                <a:gd name="connsiteY0" fmla="*/ 472612 h 472612"/>
                <a:gd name="connsiteX1" fmla="*/ 1438382 w 3411020"/>
                <a:gd name="connsiteY1" fmla="*/ 0 h 472612"/>
                <a:gd name="connsiteX2" fmla="*/ 3411020 w 3411020"/>
                <a:gd name="connsiteY2" fmla="*/ 472612 h 472612"/>
                <a:gd name="connsiteX0" fmla="*/ 0 w 3411020"/>
                <a:gd name="connsiteY0" fmla="*/ 472612 h 472612"/>
                <a:gd name="connsiteX1" fmla="*/ 1819382 w 3411020"/>
                <a:gd name="connsiteY1" fmla="*/ 0 h 472612"/>
                <a:gd name="connsiteX2" fmla="*/ 3411020 w 3411020"/>
                <a:gd name="connsiteY2" fmla="*/ 472612 h 472612"/>
              </a:gdLst>
              <a:ahLst/>
              <a:cxnLst>
                <a:cxn ang="0">
                  <a:pos x="connsiteX0" y="connsiteY0"/>
                </a:cxn>
                <a:cxn ang="0">
                  <a:pos x="connsiteX1" y="connsiteY1"/>
                </a:cxn>
                <a:cxn ang="0">
                  <a:pos x="connsiteX2" y="connsiteY2"/>
                </a:cxn>
              </a:cxnLst>
              <a:rect l="l" t="t" r="r" b="b"/>
              <a:pathLst>
                <a:path w="3411020" h="472612">
                  <a:moveTo>
                    <a:pt x="0" y="472612"/>
                  </a:moveTo>
                  <a:cubicBezTo>
                    <a:pt x="434939" y="236306"/>
                    <a:pt x="1250879" y="0"/>
                    <a:pt x="1819382" y="0"/>
                  </a:cubicBezTo>
                  <a:cubicBezTo>
                    <a:pt x="2387885" y="0"/>
                    <a:pt x="2708952" y="236306"/>
                    <a:pt x="3411020" y="472612"/>
                  </a:cubicBezTo>
                </a:path>
              </a:pathLst>
            </a:custGeom>
            <a:noFill/>
            <a:ln w="19050" cap="flat" cmpd="sng">
              <a:solidFill>
                <a:schemeClr val="tx1"/>
              </a:solidFill>
              <a:prstDash val="solid"/>
              <a:round/>
              <a:headEnd type="none" w="lg" len="lg"/>
              <a:tailEnd type="stealth" w="lg" len="lg"/>
            </a:ln>
            <a:effectLst/>
          </p:spPr>
          <p:txBody>
            <a:bodyPr wrap="none" anchor="ctr">
              <a:noAutofit/>
            </a:bodyPr>
            <a:lstStyle/>
            <a:p>
              <a:pPr algn="ctr"/>
              <a:endParaRPr lang="en-US">
                <a:latin typeface="Arial" charset="0"/>
              </a:endParaRPr>
            </a:p>
          </p:txBody>
        </p:sp>
        <p:sp useBgFill="1">
          <p:nvSpPr>
            <p:cNvPr id="128" name="Text Box 23"/>
            <p:cNvSpPr txBox="1">
              <a:spLocks noChangeArrowheads="1"/>
            </p:cNvSpPr>
            <p:nvPr/>
          </p:nvSpPr>
          <p:spPr bwMode="auto">
            <a:xfrm>
              <a:off x="3810000" y="4038600"/>
              <a:ext cx="1066800" cy="523220"/>
            </a:xfrm>
            <a:prstGeom prst="rect">
              <a:avLst/>
            </a:prstGeom>
            <a:ln w="19050" algn="ctr">
              <a:noFill/>
              <a:miter lim="800000"/>
              <a:headEnd/>
              <a:tailEnd type="none" w="lg" len="lg"/>
            </a:ln>
            <a:effectLst/>
          </p:spPr>
          <p:txBody>
            <a:bodyPr wrap="square">
              <a:spAutoFit/>
            </a:bodyPr>
            <a:lstStyle/>
            <a:p>
              <a:pPr algn="ctr"/>
              <a:r>
                <a:rPr lang="en-US" sz="1400" i="1" dirty="0">
                  <a:latin typeface="Calibri" pitchFamily="34" charset="0"/>
                </a:rPr>
                <a:t>4) Submit token</a:t>
              </a:r>
            </a:p>
          </p:txBody>
        </p:sp>
        <p:sp>
          <p:nvSpPr>
            <p:cNvPr id="103" name="Text Box 30"/>
            <p:cNvSpPr txBox="1">
              <a:spLocks noChangeArrowheads="1"/>
            </p:cNvSpPr>
            <p:nvPr/>
          </p:nvSpPr>
          <p:spPr bwMode="auto">
            <a:xfrm>
              <a:off x="5105400" y="4191000"/>
              <a:ext cx="1066800" cy="369332"/>
            </a:xfrm>
            <a:prstGeom prst="rect">
              <a:avLst/>
            </a:prstGeom>
            <a:ln>
              <a:headEnd/>
              <a:tailEnd type="none" w="lg" len="lg"/>
            </a:ln>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n-US" sz="1800" b="1" dirty="0">
                  <a:latin typeface="Calibri" pitchFamily="34" charset="0"/>
                </a:rPr>
                <a:t>Token</a:t>
              </a:r>
            </a:p>
          </p:txBody>
        </p:sp>
      </p:grpSp>
      <p:sp>
        <p:nvSpPr>
          <p:cNvPr id="116" name="Title 115"/>
          <p:cNvSpPr>
            <a:spLocks noGrp="1"/>
          </p:cNvSpPr>
          <p:nvPr>
            <p:ph type="title"/>
          </p:nvPr>
        </p:nvSpPr>
        <p:spPr/>
        <p:txBody>
          <a:bodyPr>
            <a:normAutofit fontScale="90000"/>
          </a:bodyPr>
          <a:lstStyle/>
          <a:p>
            <a:r>
              <a:rPr dirty="0">
                <a:solidFill>
                  <a:schemeClr val="bg1">
                    <a:lumMod val="95000"/>
                  </a:schemeClr>
                </a:solidFill>
              </a:rPr>
              <a:t>Identity Federation (1)</a:t>
            </a:r>
            <a:endParaRPr lang="en-US" dirty="0">
              <a:solidFill>
                <a:schemeClr val="bg1">
                  <a:lumMod val="95000"/>
                </a:schemeClr>
              </a:solidFill>
            </a:endParaRPr>
          </a:p>
        </p:txBody>
      </p:sp>
      <p:sp>
        <p:nvSpPr>
          <p:cNvPr id="123" name="AutoShape 4"/>
          <p:cNvSpPr>
            <a:spLocks noChangeArrowheads="1"/>
          </p:cNvSpPr>
          <p:nvPr/>
        </p:nvSpPr>
        <p:spPr bwMode="auto">
          <a:xfrm>
            <a:off x="2362201" y="2133601"/>
            <a:ext cx="838200" cy="533400"/>
          </a:xfrm>
          <a:prstGeom prst="hexagon">
            <a:avLst>
              <a:gd name="adj" fmla="val 37500"/>
              <a:gd name="vf" fmla="val 115470"/>
            </a:avLst>
          </a:prstGeom>
          <a:ln>
            <a:headEnd/>
            <a:tailEnd type="none" w="lg" len="lg"/>
          </a:ln>
        </p:spPr>
        <p:style>
          <a:lnRef idx="0">
            <a:schemeClr val="accent2"/>
          </a:lnRef>
          <a:fillRef idx="3">
            <a:schemeClr val="accent2"/>
          </a:fillRef>
          <a:effectRef idx="3">
            <a:schemeClr val="accent2"/>
          </a:effectRef>
          <a:fontRef idx="minor">
            <a:schemeClr val="lt1"/>
          </a:fontRef>
        </p:style>
        <p:txBody>
          <a:bodyPr anchor="ctr">
            <a:noAutofit/>
          </a:bodyPr>
          <a:lstStyle/>
          <a:p>
            <a:pPr algn="ctr"/>
            <a:endParaRPr lang="en-US"/>
          </a:p>
        </p:txBody>
      </p:sp>
      <p:sp>
        <p:nvSpPr>
          <p:cNvPr id="124" name="Text Box 16"/>
          <p:cNvSpPr txBox="1">
            <a:spLocks noChangeArrowheads="1"/>
          </p:cNvSpPr>
          <p:nvPr/>
        </p:nvSpPr>
        <p:spPr bwMode="auto">
          <a:xfrm>
            <a:off x="2362201" y="2209800"/>
            <a:ext cx="8382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STS</a:t>
            </a:r>
          </a:p>
        </p:txBody>
      </p:sp>
      <p:sp>
        <p:nvSpPr>
          <p:cNvPr id="51" name="Oval 32"/>
          <p:cNvSpPr>
            <a:spLocks noChangeArrowheads="1"/>
          </p:cNvSpPr>
          <p:nvPr/>
        </p:nvSpPr>
        <p:spPr bwMode="auto">
          <a:xfrm>
            <a:off x="1039813" y="4495800"/>
            <a:ext cx="2209800" cy="533400"/>
          </a:xfrm>
          <a:prstGeom prst="ellipse">
            <a:avLst/>
          </a:prstGeom>
          <a:ln>
            <a:headEnd/>
            <a:tailEnd type="none" w="lg" len="lg"/>
          </a:ln>
        </p:spPr>
        <p:style>
          <a:lnRef idx="0">
            <a:schemeClr val="accent6"/>
          </a:lnRef>
          <a:fillRef idx="3">
            <a:schemeClr val="accent6"/>
          </a:fillRef>
          <a:effectRef idx="3">
            <a:schemeClr val="accent6"/>
          </a:effectRef>
          <a:fontRef idx="minor">
            <a:schemeClr val="lt1"/>
          </a:fontRef>
        </p:style>
        <p:txBody>
          <a:bodyPr wrap="square" anchor="ctr">
            <a:noAutofit/>
          </a:bodyPr>
          <a:lstStyle/>
          <a:p>
            <a:pPr algn="ctr"/>
            <a:endParaRPr lang="en-US"/>
          </a:p>
        </p:txBody>
      </p:sp>
      <p:sp>
        <p:nvSpPr>
          <p:cNvPr id="52" name="Text Box 33"/>
          <p:cNvSpPr txBox="1">
            <a:spLocks noChangeArrowheads="1"/>
          </p:cNvSpPr>
          <p:nvPr/>
        </p:nvSpPr>
        <p:spPr bwMode="auto">
          <a:xfrm>
            <a:off x="1143000" y="4572000"/>
            <a:ext cx="19812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Browser or Client</a:t>
            </a:r>
          </a:p>
        </p:txBody>
      </p:sp>
      <p:grpSp>
        <p:nvGrpSpPr>
          <p:cNvPr id="80" name="Group 79"/>
          <p:cNvGrpSpPr/>
          <p:nvPr/>
        </p:nvGrpSpPr>
        <p:grpSpPr>
          <a:xfrm>
            <a:off x="2197177" y="5404916"/>
            <a:ext cx="258763" cy="609600"/>
            <a:chOff x="5029200" y="5879068"/>
            <a:chExt cx="258763" cy="609600"/>
          </a:xfrm>
        </p:grpSpPr>
        <p:sp>
          <p:nvSpPr>
            <p:cNvPr id="94" name="Oval 60" descr="Dark vertical"/>
            <p:cNvSpPr>
              <a:spLocks noChangeArrowheads="1"/>
            </p:cNvSpPr>
            <p:nvPr/>
          </p:nvSpPr>
          <p:spPr bwMode="auto">
            <a:xfrm>
              <a:off x="5076016" y="5879068"/>
              <a:ext cx="173360" cy="175314"/>
            </a:xfrm>
            <a:prstGeom prst="ellipse">
              <a:avLst/>
            </a:prstGeom>
            <a:pattFill prst="dkVert">
              <a:fgClr>
                <a:srgbClr val="FFFFFF"/>
              </a:fgClr>
              <a:bgClr>
                <a:srgbClr val="F37021"/>
              </a:bgClr>
            </a:pattFill>
            <a:ln w="38100" algn="ctr">
              <a:noFill/>
              <a:round/>
              <a:headEnd/>
              <a:tailEnd type="none" w="lg" len="lg"/>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97" name="Group 61"/>
            <p:cNvGrpSpPr>
              <a:grpSpLocks/>
            </p:cNvGrpSpPr>
            <p:nvPr/>
          </p:nvGrpSpPr>
          <p:grpSpPr bwMode="auto">
            <a:xfrm>
              <a:off x="5029200" y="6068944"/>
              <a:ext cx="258763" cy="419726"/>
              <a:chOff x="2976" y="1433"/>
              <a:chExt cx="912" cy="1495"/>
            </a:xfrm>
          </p:grpSpPr>
          <p:sp>
            <p:nvSpPr>
              <p:cNvPr id="109" name="AutoShape 62" descr="Dark vertical"/>
              <p:cNvSpPr>
                <a:spLocks noChangeArrowheads="1"/>
              </p:cNvSpPr>
              <p:nvPr/>
            </p:nvSpPr>
            <p:spPr bwMode="auto">
              <a:xfrm rot="10800000">
                <a:off x="2976" y="1433"/>
                <a:ext cx="912" cy="834"/>
              </a:xfrm>
              <a:prstGeom prst="triangle">
                <a:avLst>
                  <a:gd name="adj" fmla="val 50000"/>
                </a:avLst>
              </a:prstGeom>
              <a:pattFill prst="dkVert">
                <a:fgClr>
                  <a:srgbClr val="FFFFFF"/>
                </a:fgClr>
                <a:bgClr>
                  <a:srgbClr val="F37021"/>
                </a:bgClr>
              </a:pattFill>
              <a:ln w="38100" algn="ctr">
                <a:noFill/>
                <a:miter lim="800000"/>
                <a:headEnd/>
                <a:tailEnd type="none" w="lg" len="lg"/>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AutoShape 63" descr="Dark vertical"/>
              <p:cNvSpPr>
                <a:spLocks noChangeArrowheads="1"/>
              </p:cNvSpPr>
              <p:nvPr/>
            </p:nvSpPr>
            <p:spPr bwMode="auto">
              <a:xfrm rot="17803396" flipH="1">
                <a:off x="2644" y="2160"/>
                <a:ext cx="1275" cy="262"/>
              </a:xfrm>
              <a:prstGeom prst="parallelogram">
                <a:avLst>
                  <a:gd name="adj" fmla="val 33502"/>
                </a:avLst>
              </a:prstGeom>
              <a:pattFill prst="dkVert">
                <a:fgClr>
                  <a:srgbClr val="FFFFFF"/>
                </a:fgClr>
                <a:bgClr>
                  <a:srgbClr val="F37021"/>
                </a:bgClr>
              </a:pattFill>
              <a:ln w="38100" algn="ctr">
                <a:noFill/>
                <a:miter lim="800000"/>
                <a:headEnd/>
                <a:tailEnd type="none" w="lg" len="lg"/>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7" name="AutoShape 64" descr="Dark vertical"/>
              <p:cNvSpPr>
                <a:spLocks noChangeArrowheads="1"/>
              </p:cNvSpPr>
              <p:nvPr/>
            </p:nvSpPr>
            <p:spPr bwMode="auto">
              <a:xfrm rot="3796604">
                <a:off x="2950" y="2160"/>
                <a:ext cx="1275" cy="262"/>
              </a:xfrm>
              <a:prstGeom prst="parallelogram">
                <a:avLst>
                  <a:gd name="adj" fmla="val 33502"/>
                </a:avLst>
              </a:prstGeom>
              <a:pattFill prst="dkVert">
                <a:fgClr>
                  <a:srgbClr val="FFFFFF"/>
                </a:fgClr>
                <a:bgClr>
                  <a:srgbClr val="F37021"/>
                </a:bgClr>
              </a:pattFill>
              <a:ln w="38100" algn="ctr">
                <a:noFill/>
                <a:miter lim="800000"/>
                <a:headEnd/>
                <a:tailEnd type="none" w="lg" len="lg"/>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Tree>
    <p:extLst>
      <p:ext uri="{BB962C8B-B14F-4D97-AF65-F5344CB8AC3E}">
        <p14:creationId xmlns:p14="http://schemas.microsoft.com/office/powerpoint/2010/main" val="2029690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6"/>
          <p:cNvGrpSpPr/>
          <p:nvPr/>
        </p:nvGrpSpPr>
        <p:grpSpPr>
          <a:xfrm>
            <a:off x="284633" y="5169932"/>
            <a:ext cx="1759321" cy="1486019"/>
            <a:chOff x="56033" y="5322331"/>
            <a:chExt cx="1759321" cy="1486019"/>
          </a:xfrm>
        </p:grpSpPr>
        <p:sp>
          <p:nvSpPr>
            <p:cNvPr id="100" name="Text Box 23"/>
            <p:cNvSpPr txBox="1">
              <a:spLocks noChangeArrowheads="1"/>
            </p:cNvSpPr>
            <p:nvPr/>
          </p:nvSpPr>
          <p:spPr bwMode="auto">
            <a:xfrm>
              <a:off x="56033" y="5638799"/>
              <a:ext cx="1429837" cy="1169551"/>
            </a:xfrm>
            <a:prstGeom prst="rect">
              <a:avLst/>
            </a:prstGeom>
            <a:noFill/>
            <a:ln w="19050" algn="ctr">
              <a:noFill/>
              <a:miter lim="800000"/>
              <a:headEnd/>
              <a:tailEnd type="none" w="lg" len="lg"/>
            </a:ln>
            <a:effectLst/>
          </p:spPr>
          <p:txBody>
            <a:bodyPr wrap="square">
              <a:spAutoFit/>
            </a:bodyPr>
            <a:lstStyle/>
            <a:p>
              <a:pPr algn="ctr"/>
              <a:r>
                <a:rPr lang="en-US" sz="1400" i="1" dirty="0">
                  <a:latin typeface="Calibri" pitchFamily="34" charset="0"/>
                </a:rPr>
                <a:t>3) (Optionally) select an identity that matches those requirements</a:t>
              </a:r>
            </a:p>
          </p:txBody>
        </p:sp>
        <p:sp>
          <p:nvSpPr>
            <p:cNvPr id="101" name="Freeform 100"/>
            <p:cNvSpPr/>
            <p:nvPr/>
          </p:nvSpPr>
          <p:spPr>
            <a:xfrm>
              <a:off x="1524000" y="5322331"/>
              <a:ext cx="291354" cy="773669"/>
            </a:xfrm>
            <a:custGeom>
              <a:avLst/>
              <a:gdLst>
                <a:gd name="connsiteX0" fmla="*/ 291354 w 291354"/>
                <a:gd name="connsiteY0" fmla="*/ 645459 h 645459"/>
                <a:gd name="connsiteX1" fmla="*/ 22412 w 291354"/>
                <a:gd name="connsiteY1" fmla="*/ 367553 h 645459"/>
                <a:gd name="connsiteX2" fmla="*/ 156883 w 291354"/>
                <a:gd name="connsiteY2" fmla="*/ 0 h 645459"/>
              </a:gdLst>
              <a:ahLst/>
              <a:cxnLst>
                <a:cxn ang="0">
                  <a:pos x="connsiteX0" y="connsiteY0"/>
                </a:cxn>
                <a:cxn ang="0">
                  <a:pos x="connsiteX1" y="connsiteY1"/>
                </a:cxn>
                <a:cxn ang="0">
                  <a:pos x="connsiteX2" y="connsiteY2"/>
                </a:cxn>
              </a:cxnLst>
              <a:rect l="l" t="t" r="r" b="b"/>
              <a:pathLst>
                <a:path w="291354" h="645459">
                  <a:moveTo>
                    <a:pt x="291354" y="645459"/>
                  </a:moveTo>
                  <a:cubicBezTo>
                    <a:pt x="168089" y="560294"/>
                    <a:pt x="44824" y="475129"/>
                    <a:pt x="22412" y="367553"/>
                  </a:cubicBezTo>
                  <a:cubicBezTo>
                    <a:pt x="0" y="259977"/>
                    <a:pt x="78441" y="129988"/>
                    <a:pt x="156883" y="0"/>
                  </a:cubicBezTo>
                </a:path>
              </a:pathLst>
            </a:custGeom>
            <a:noFill/>
            <a:ln w="19050" cap="flat" cmpd="sng">
              <a:solidFill>
                <a:schemeClr val="tx1"/>
              </a:solidFill>
              <a:prstDash val="solid"/>
              <a:round/>
              <a:headEnd type="none" w="lg" len="lg"/>
              <a:tailEnd type="stealth" w="lg" len="lg"/>
            </a:ln>
            <a:effectLst/>
          </p:spPr>
          <p:txBody>
            <a:bodyPr wrap="none" anchor="ctr">
              <a:noAutofit/>
            </a:bodyPr>
            <a:lstStyle/>
            <a:p>
              <a:pPr algn="ctr"/>
              <a:endParaRPr lang="en-US">
                <a:latin typeface="Arial" charset="0"/>
              </a:endParaRPr>
            </a:p>
          </p:txBody>
        </p:sp>
      </p:grpSp>
      <p:sp>
        <p:nvSpPr>
          <p:cNvPr id="111" name="Rectangle 110"/>
          <p:cNvSpPr/>
          <p:nvPr/>
        </p:nvSpPr>
        <p:spPr>
          <a:xfrm>
            <a:off x="2286000" y="1524000"/>
            <a:ext cx="990600" cy="1219200"/>
          </a:xfrm>
          <a:prstGeom prst="rect">
            <a:avLst/>
          </a:prstGeom>
          <a:ln>
            <a:tailEnd type="stealth" w="lg" len="lg"/>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5" name="Text Box 16"/>
          <p:cNvSpPr txBox="1">
            <a:spLocks noChangeArrowheads="1"/>
          </p:cNvSpPr>
          <p:nvPr/>
        </p:nvSpPr>
        <p:spPr bwMode="auto">
          <a:xfrm>
            <a:off x="2209801" y="1600200"/>
            <a:ext cx="11430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AD FS 2.0</a:t>
            </a:r>
          </a:p>
        </p:txBody>
      </p:sp>
      <p:sp>
        <p:nvSpPr>
          <p:cNvPr id="66" name="Rounded Rectangle 65"/>
          <p:cNvSpPr/>
          <p:nvPr/>
        </p:nvSpPr>
        <p:spPr bwMode="auto">
          <a:xfrm>
            <a:off x="152400" y="1219200"/>
            <a:ext cx="3429000" cy="5486400"/>
          </a:xfrm>
          <a:prstGeom prst="roundRect">
            <a:avLst/>
          </a:prstGeom>
          <a:noFill/>
          <a:ln w="82550">
            <a:solidFill>
              <a:schemeClr val="accent4"/>
            </a:solidFill>
            <a:headEnd type="none" w="med" len="med"/>
            <a:tailEnd type="stealth" w="lg" len="lg"/>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defTabSz="914400"/>
            <a:endParaRPr lang="en-US" sz="2400">
              <a:solidFill>
                <a:schemeClr val="tx1"/>
              </a:solidFill>
              <a:latin typeface="Arial" charset="0"/>
            </a:endParaRPr>
          </a:p>
        </p:txBody>
      </p:sp>
      <p:sp>
        <p:nvSpPr>
          <p:cNvPr id="54" name="Text Box 38"/>
          <p:cNvSpPr txBox="1">
            <a:spLocks noChangeArrowheads="1"/>
          </p:cNvSpPr>
          <p:nvPr/>
        </p:nvSpPr>
        <p:spPr bwMode="auto">
          <a:xfrm>
            <a:off x="1905000" y="6096000"/>
            <a:ext cx="6858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User</a:t>
            </a:r>
          </a:p>
        </p:txBody>
      </p:sp>
      <p:sp>
        <p:nvSpPr>
          <p:cNvPr id="77" name="Isosceles Triangle 50"/>
          <p:cNvSpPr>
            <a:spLocks noChangeArrowheads="1"/>
          </p:cNvSpPr>
          <p:nvPr/>
        </p:nvSpPr>
        <p:spPr bwMode="auto">
          <a:xfrm>
            <a:off x="762001" y="2057400"/>
            <a:ext cx="1061358" cy="685800"/>
          </a:xfrm>
          <a:prstGeom prst="triangle">
            <a:avLst>
              <a:gd name="adj" fmla="val 52088"/>
            </a:avLst>
          </a:prstGeom>
          <a:gradFill rotWithShape="1">
            <a:gsLst>
              <a:gs pos="0">
                <a:srgbClr val="FFC000"/>
              </a:gs>
              <a:gs pos="100000">
                <a:srgbClr val="FF0000"/>
              </a:gs>
            </a:gsLst>
            <a:lin ang="2700000"/>
          </a:gradFill>
          <a:ln w="19050" algn="ctr">
            <a:noFill/>
            <a:round/>
            <a:headEnd/>
            <a:tailEnd type="stealth" w="lg" len="lg"/>
          </a:ln>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wrap="square" anchor="ctr">
            <a:noAutofit/>
          </a:bodyPr>
          <a:lstStyle/>
          <a:p>
            <a:pPr algn="ctr"/>
            <a:endParaRPr lang="en-US" sz="5200" dirty="0"/>
          </a:p>
        </p:txBody>
      </p:sp>
      <p:grpSp>
        <p:nvGrpSpPr>
          <p:cNvPr id="4" name="Group 51"/>
          <p:cNvGrpSpPr/>
          <p:nvPr/>
        </p:nvGrpSpPr>
        <p:grpSpPr>
          <a:xfrm>
            <a:off x="1085015" y="2204357"/>
            <a:ext cx="461316" cy="431788"/>
            <a:chOff x="4343400" y="301242"/>
            <a:chExt cx="837965" cy="738857"/>
          </a:xfrm>
        </p:grpSpPr>
        <p:sp>
          <p:nvSpPr>
            <p:cNvPr id="79" name="Line 7"/>
            <p:cNvSpPr>
              <a:spLocks noChangeShapeType="1"/>
            </p:cNvSpPr>
            <p:nvPr/>
          </p:nvSpPr>
          <p:spPr bwMode="auto">
            <a:xfrm>
              <a:off x="4770807" y="377442"/>
              <a:ext cx="236309" cy="287901"/>
            </a:xfrm>
            <a:prstGeom prst="line">
              <a:avLst/>
            </a:prstGeom>
            <a:noFill/>
            <a:ln w="25400">
              <a:solidFill>
                <a:schemeClr val="tx1"/>
              </a:solidFill>
              <a:round/>
              <a:headEnd type="none" w="sm" len="sm"/>
              <a:tailEnd type="none" w="sm" len="sm"/>
            </a:ln>
            <a:effectLst/>
          </p:spPr>
          <p:txBody>
            <a:bodyPr wrap="none" anchor="ctr"/>
            <a:lstStyle/>
            <a:p>
              <a:pPr algn="ctr"/>
              <a:endParaRPr lang="en-US" sz="1000"/>
            </a:p>
          </p:txBody>
        </p:sp>
        <p:sp>
          <p:nvSpPr>
            <p:cNvPr id="82" name="Line 11"/>
            <p:cNvSpPr>
              <a:spLocks noChangeShapeType="1"/>
            </p:cNvSpPr>
            <p:nvPr/>
          </p:nvSpPr>
          <p:spPr bwMode="auto">
            <a:xfrm>
              <a:off x="4534257" y="674290"/>
              <a:ext cx="152400" cy="304800"/>
            </a:xfrm>
            <a:prstGeom prst="line">
              <a:avLst/>
            </a:prstGeom>
            <a:noFill/>
            <a:ln w="25400">
              <a:solidFill>
                <a:schemeClr val="tx1"/>
              </a:solidFill>
              <a:round/>
              <a:headEnd type="none" w="sm" len="sm"/>
              <a:tailEnd type="none" w="sm" len="sm"/>
            </a:ln>
            <a:effectLst/>
          </p:spPr>
          <p:txBody>
            <a:bodyPr wrap="none" anchor="ctr"/>
            <a:lstStyle/>
            <a:p>
              <a:pPr algn="ctr"/>
              <a:endParaRPr lang="en-US" sz="1000"/>
            </a:p>
          </p:txBody>
        </p:sp>
        <p:sp>
          <p:nvSpPr>
            <p:cNvPr id="83" name="Line 24"/>
            <p:cNvSpPr>
              <a:spLocks noChangeShapeType="1"/>
            </p:cNvSpPr>
            <p:nvPr/>
          </p:nvSpPr>
          <p:spPr bwMode="auto">
            <a:xfrm flipH="1">
              <a:off x="4530345" y="377442"/>
              <a:ext cx="240462" cy="291459"/>
            </a:xfrm>
            <a:prstGeom prst="line">
              <a:avLst/>
            </a:prstGeom>
            <a:noFill/>
            <a:ln w="25400">
              <a:solidFill>
                <a:schemeClr val="tx1"/>
              </a:solidFill>
              <a:round/>
              <a:headEnd type="none" w="sm" len="sm"/>
              <a:tailEnd type="none" w="sm" len="sm"/>
            </a:ln>
            <a:effectLst/>
          </p:spPr>
          <p:txBody>
            <a:bodyPr wrap="none" anchor="ctr"/>
            <a:lstStyle/>
            <a:p>
              <a:pPr algn="ctr"/>
              <a:endParaRPr lang="en-US" sz="1000"/>
            </a:p>
          </p:txBody>
        </p:sp>
        <p:sp>
          <p:nvSpPr>
            <p:cNvPr id="84" name="Rectangle 83"/>
            <p:cNvSpPr>
              <a:spLocks noChangeArrowheads="1"/>
            </p:cNvSpPr>
            <p:nvPr/>
          </p:nvSpPr>
          <p:spPr bwMode="auto">
            <a:xfrm>
              <a:off x="4705281" y="301242"/>
              <a:ext cx="136497" cy="136497"/>
            </a:xfrm>
            <a:prstGeom prst="rect">
              <a:avLst/>
            </a:prstGeom>
            <a:gradFill rotWithShape="0">
              <a:gsLst>
                <a:gs pos="0">
                  <a:schemeClr val="hlink"/>
                </a:gs>
                <a:gs pos="100000">
                  <a:schemeClr val="hlink">
                    <a:gamma/>
                    <a:shade val="69804"/>
                    <a:invGamma/>
                  </a:schemeClr>
                </a:gs>
              </a:gsLst>
              <a:path path="shape">
                <a:fillToRect l="50000" t="50000" r="50000" b="50000"/>
              </a:path>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en-US" sz="1000"/>
            </a:p>
          </p:txBody>
        </p:sp>
        <p:sp>
          <p:nvSpPr>
            <p:cNvPr id="85" name="Line 34"/>
            <p:cNvSpPr>
              <a:spLocks noChangeShapeType="1"/>
            </p:cNvSpPr>
            <p:nvPr/>
          </p:nvSpPr>
          <p:spPr bwMode="auto">
            <a:xfrm flipH="1">
              <a:off x="4381856" y="674290"/>
              <a:ext cx="152400" cy="304800"/>
            </a:xfrm>
            <a:prstGeom prst="line">
              <a:avLst/>
            </a:prstGeom>
            <a:noFill/>
            <a:ln w="25400">
              <a:solidFill>
                <a:schemeClr val="tx1"/>
              </a:solidFill>
              <a:round/>
              <a:headEnd type="none" w="sm" len="sm"/>
              <a:tailEnd type="none" w="sm" len="sm"/>
            </a:ln>
            <a:effectLst/>
          </p:spPr>
          <p:txBody>
            <a:bodyPr wrap="none" anchor="ctr"/>
            <a:lstStyle/>
            <a:p>
              <a:pPr algn="ctr"/>
              <a:endParaRPr lang="en-US" sz="1000"/>
            </a:p>
          </p:txBody>
        </p:sp>
        <p:sp>
          <p:nvSpPr>
            <p:cNvPr id="86" name="Rectangle 85"/>
            <p:cNvSpPr>
              <a:spLocks noChangeArrowheads="1"/>
            </p:cNvSpPr>
            <p:nvPr/>
          </p:nvSpPr>
          <p:spPr bwMode="auto">
            <a:xfrm>
              <a:off x="4466007" y="606042"/>
              <a:ext cx="136497" cy="136497"/>
            </a:xfrm>
            <a:prstGeom prst="rect">
              <a:avLst/>
            </a:prstGeom>
            <a:gradFill rotWithShape="0">
              <a:gsLst>
                <a:gs pos="0">
                  <a:schemeClr val="hlink"/>
                </a:gs>
                <a:gs pos="100000">
                  <a:schemeClr val="hlink">
                    <a:gamma/>
                    <a:shade val="69804"/>
                    <a:invGamma/>
                  </a:schemeClr>
                </a:gs>
              </a:gsLst>
              <a:path path="shape">
                <a:fillToRect l="50000" t="50000" r="50000" b="50000"/>
              </a:path>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en-US" sz="1000"/>
            </a:p>
          </p:txBody>
        </p:sp>
        <p:sp>
          <p:nvSpPr>
            <p:cNvPr id="87" name="Rectangle 86"/>
            <p:cNvSpPr>
              <a:spLocks noChangeArrowheads="1"/>
            </p:cNvSpPr>
            <p:nvPr/>
          </p:nvSpPr>
          <p:spPr bwMode="auto">
            <a:xfrm>
              <a:off x="4587668" y="902890"/>
              <a:ext cx="136497" cy="136497"/>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27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en-US" sz="1000"/>
            </a:p>
          </p:txBody>
        </p:sp>
        <p:sp>
          <p:nvSpPr>
            <p:cNvPr id="88" name="Rectangle 87"/>
            <p:cNvSpPr>
              <a:spLocks noChangeArrowheads="1"/>
            </p:cNvSpPr>
            <p:nvPr/>
          </p:nvSpPr>
          <p:spPr bwMode="auto">
            <a:xfrm>
              <a:off x="4343400" y="903602"/>
              <a:ext cx="136497" cy="136497"/>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27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en-US" sz="1000"/>
            </a:p>
          </p:txBody>
        </p:sp>
        <p:sp>
          <p:nvSpPr>
            <p:cNvPr id="89" name="Line 11"/>
            <p:cNvSpPr>
              <a:spLocks noChangeShapeType="1"/>
            </p:cNvSpPr>
            <p:nvPr/>
          </p:nvSpPr>
          <p:spPr bwMode="auto">
            <a:xfrm>
              <a:off x="4991457" y="674290"/>
              <a:ext cx="152400" cy="304800"/>
            </a:xfrm>
            <a:prstGeom prst="line">
              <a:avLst/>
            </a:prstGeom>
            <a:noFill/>
            <a:ln w="25400">
              <a:solidFill>
                <a:schemeClr val="tx1"/>
              </a:solidFill>
              <a:round/>
              <a:headEnd type="none" w="sm" len="sm"/>
              <a:tailEnd type="none" w="sm" len="sm"/>
            </a:ln>
            <a:effectLst/>
          </p:spPr>
          <p:txBody>
            <a:bodyPr wrap="none" anchor="ctr"/>
            <a:lstStyle/>
            <a:p>
              <a:pPr algn="ctr"/>
              <a:endParaRPr lang="en-US" sz="1000"/>
            </a:p>
          </p:txBody>
        </p:sp>
        <p:sp>
          <p:nvSpPr>
            <p:cNvPr id="90" name="Line 34"/>
            <p:cNvSpPr>
              <a:spLocks noChangeShapeType="1"/>
            </p:cNvSpPr>
            <p:nvPr/>
          </p:nvSpPr>
          <p:spPr bwMode="auto">
            <a:xfrm flipH="1">
              <a:off x="4839056" y="674290"/>
              <a:ext cx="152400" cy="304800"/>
            </a:xfrm>
            <a:prstGeom prst="line">
              <a:avLst/>
            </a:prstGeom>
            <a:noFill/>
            <a:ln w="25400">
              <a:solidFill>
                <a:schemeClr val="tx1"/>
              </a:solidFill>
              <a:round/>
              <a:headEnd type="none" w="sm" len="sm"/>
              <a:tailEnd type="none" w="sm" len="sm"/>
            </a:ln>
            <a:effectLst/>
          </p:spPr>
          <p:txBody>
            <a:bodyPr wrap="none" anchor="ctr"/>
            <a:lstStyle/>
            <a:p>
              <a:pPr algn="ctr"/>
              <a:endParaRPr lang="en-US" sz="1000"/>
            </a:p>
          </p:txBody>
        </p:sp>
        <p:sp>
          <p:nvSpPr>
            <p:cNvPr id="91" name="Rectangle 90"/>
            <p:cNvSpPr>
              <a:spLocks noChangeArrowheads="1"/>
            </p:cNvSpPr>
            <p:nvPr/>
          </p:nvSpPr>
          <p:spPr bwMode="auto">
            <a:xfrm>
              <a:off x="4923207" y="606042"/>
              <a:ext cx="136497" cy="136497"/>
            </a:xfrm>
            <a:prstGeom prst="rect">
              <a:avLst/>
            </a:prstGeom>
            <a:gradFill rotWithShape="0">
              <a:gsLst>
                <a:gs pos="0">
                  <a:schemeClr val="hlink"/>
                </a:gs>
                <a:gs pos="100000">
                  <a:schemeClr val="hlink">
                    <a:gamma/>
                    <a:shade val="69804"/>
                    <a:invGamma/>
                  </a:schemeClr>
                </a:gs>
              </a:gsLst>
              <a:path path="shape">
                <a:fillToRect l="50000" t="50000" r="50000" b="50000"/>
              </a:path>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en-US" sz="1000"/>
            </a:p>
          </p:txBody>
        </p:sp>
        <p:sp>
          <p:nvSpPr>
            <p:cNvPr id="92" name="Rectangle 91"/>
            <p:cNvSpPr>
              <a:spLocks noChangeArrowheads="1"/>
            </p:cNvSpPr>
            <p:nvPr/>
          </p:nvSpPr>
          <p:spPr bwMode="auto">
            <a:xfrm>
              <a:off x="5044868" y="902890"/>
              <a:ext cx="136497" cy="136497"/>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27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en-US" sz="1000"/>
            </a:p>
          </p:txBody>
        </p:sp>
        <p:sp>
          <p:nvSpPr>
            <p:cNvPr id="93" name="Rectangle 92"/>
            <p:cNvSpPr>
              <a:spLocks noChangeArrowheads="1"/>
            </p:cNvSpPr>
            <p:nvPr/>
          </p:nvSpPr>
          <p:spPr bwMode="auto">
            <a:xfrm>
              <a:off x="4800600" y="903602"/>
              <a:ext cx="136497" cy="136497"/>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27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en-US" sz="1000"/>
            </a:p>
          </p:txBody>
        </p:sp>
      </p:grpSp>
      <p:sp>
        <p:nvSpPr>
          <p:cNvPr id="96" name="Freeform 95"/>
          <p:cNvSpPr/>
          <p:nvPr/>
        </p:nvSpPr>
        <p:spPr>
          <a:xfrm flipH="1">
            <a:off x="1524001" y="2286002"/>
            <a:ext cx="838200" cy="76199"/>
          </a:xfrm>
          <a:custGeom>
            <a:avLst/>
            <a:gdLst>
              <a:gd name="connsiteX0" fmla="*/ 0 w 770965"/>
              <a:gd name="connsiteY0" fmla="*/ 222623 h 222623"/>
              <a:gd name="connsiteX1" fmla="*/ 394447 w 770965"/>
              <a:gd name="connsiteY1" fmla="*/ 7470 h 222623"/>
              <a:gd name="connsiteX2" fmla="*/ 770965 w 770965"/>
              <a:gd name="connsiteY2" fmla="*/ 177800 h 222623"/>
            </a:gdLst>
            <a:ahLst/>
            <a:cxnLst>
              <a:cxn ang="0">
                <a:pos x="connsiteX0" y="connsiteY0"/>
              </a:cxn>
              <a:cxn ang="0">
                <a:pos x="connsiteX1" y="connsiteY1"/>
              </a:cxn>
              <a:cxn ang="0">
                <a:pos x="connsiteX2" y="connsiteY2"/>
              </a:cxn>
            </a:cxnLst>
            <a:rect l="l" t="t" r="r" b="b"/>
            <a:pathLst>
              <a:path w="770965" h="222623">
                <a:moveTo>
                  <a:pt x="0" y="222623"/>
                </a:moveTo>
                <a:cubicBezTo>
                  <a:pt x="132976" y="118781"/>
                  <a:pt x="265953" y="14940"/>
                  <a:pt x="394447" y="7470"/>
                </a:cubicBezTo>
                <a:cubicBezTo>
                  <a:pt x="522941" y="0"/>
                  <a:pt x="646953" y="88900"/>
                  <a:pt x="770965" y="177800"/>
                </a:cubicBezTo>
              </a:path>
            </a:pathLst>
          </a:custGeom>
          <a:ln w="15875">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Text Box 16"/>
          <p:cNvSpPr txBox="1">
            <a:spLocks noChangeArrowheads="1"/>
          </p:cNvSpPr>
          <p:nvPr/>
        </p:nvSpPr>
        <p:spPr bwMode="auto">
          <a:xfrm>
            <a:off x="457200" y="1447802"/>
            <a:ext cx="1752600" cy="646331"/>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Active Directory Domain Services</a:t>
            </a:r>
          </a:p>
        </p:txBody>
      </p:sp>
      <p:sp>
        <p:nvSpPr>
          <p:cNvPr id="75" name="Rounded Rectangle 74"/>
          <p:cNvSpPr/>
          <p:nvPr/>
        </p:nvSpPr>
        <p:spPr bwMode="auto">
          <a:xfrm>
            <a:off x="6477000" y="1219200"/>
            <a:ext cx="2209800" cy="5486400"/>
          </a:xfrm>
          <a:prstGeom prst="roundRect">
            <a:avLst/>
          </a:prstGeom>
          <a:noFill/>
          <a:ln w="82550">
            <a:solidFill>
              <a:schemeClr val="accent4"/>
            </a:solidFill>
            <a:headEnd type="none" w="med" len="med"/>
            <a:tailEnd type="stealth" w="lg" len="lg"/>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defTabSz="914400"/>
            <a:endParaRPr lang="en-US" sz="2400">
              <a:solidFill>
                <a:schemeClr val="tx1"/>
              </a:solidFill>
              <a:latin typeface="Arial" charset="0"/>
            </a:endParaRPr>
          </a:p>
        </p:txBody>
      </p:sp>
      <p:grpSp>
        <p:nvGrpSpPr>
          <p:cNvPr id="5" name="Group 79"/>
          <p:cNvGrpSpPr/>
          <p:nvPr/>
        </p:nvGrpSpPr>
        <p:grpSpPr>
          <a:xfrm>
            <a:off x="3200400" y="4800600"/>
            <a:ext cx="3724382" cy="1119664"/>
            <a:chOff x="3200400" y="4800600"/>
            <a:chExt cx="3724382" cy="1119664"/>
          </a:xfrm>
        </p:grpSpPr>
        <p:sp>
          <p:nvSpPr>
            <p:cNvPr id="135" name="Freeform 134"/>
            <p:cNvSpPr/>
            <p:nvPr/>
          </p:nvSpPr>
          <p:spPr>
            <a:xfrm>
              <a:off x="3200400" y="4800600"/>
              <a:ext cx="3724382" cy="861543"/>
            </a:xfrm>
            <a:custGeom>
              <a:avLst/>
              <a:gdLst>
                <a:gd name="connsiteX0" fmla="*/ 0 w 3433482"/>
                <a:gd name="connsiteY0" fmla="*/ 0 h 909917"/>
                <a:gd name="connsiteX1" fmla="*/ 1255059 w 3433482"/>
                <a:gd name="connsiteY1" fmla="*/ 878541 h 909917"/>
                <a:gd name="connsiteX2" fmla="*/ 3433482 w 3433482"/>
                <a:gd name="connsiteY2" fmla="*/ 188258 h 909917"/>
                <a:gd name="connsiteX0" fmla="*/ 0 w 3433482"/>
                <a:gd name="connsiteY0" fmla="*/ 0 h 909917"/>
                <a:gd name="connsiteX1" fmla="*/ 1636059 w 3433482"/>
                <a:gd name="connsiteY1" fmla="*/ 878541 h 909917"/>
                <a:gd name="connsiteX2" fmla="*/ 3433482 w 3433482"/>
                <a:gd name="connsiteY2" fmla="*/ 188258 h 909917"/>
                <a:gd name="connsiteX0" fmla="*/ 0 w 3433482"/>
                <a:gd name="connsiteY0" fmla="*/ 0 h 909917"/>
                <a:gd name="connsiteX1" fmla="*/ 1636059 w 3433482"/>
                <a:gd name="connsiteY1" fmla="*/ 878541 h 909917"/>
                <a:gd name="connsiteX2" fmla="*/ 3433482 w 3433482"/>
                <a:gd name="connsiteY2" fmla="*/ 188258 h 909917"/>
                <a:gd name="connsiteX0" fmla="*/ 0 w 3433482"/>
                <a:gd name="connsiteY0" fmla="*/ 0 h 909917"/>
                <a:gd name="connsiteX1" fmla="*/ 1636059 w 3433482"/>
                <a:gd name="connsiteY1" fmla="*/ 878541 h 909917"/>
                <a:gd name="connsiteX2" fmla="*/ 3433482 w 3433482"/>
                <a:gd name="connsiteY2" fmla="*/ 188258 h 909917"/>
                <a:gd name="connsiteX0" fmla="*/ 0 w 3413379"/>
                <a:gd name="connsiteY0" fmla="*/ 0 h 899643"/>
                <a:gd name="connsiteX1" fmla="*/ 1636059 w 3413379"/>
                <a:gd name="connsiteY1" fmla="*/ 878541 h 899643"/>
                <a:gd name="connsiteX2" fmla="*/ 3413379 w 3413379"/>
                <a:gd name="connsiteY2" fmla="*/ 126613 h 899643"/>
                <a:gd name="connsiteX0" fmla="*/ 0 w 3413379"/>
                <a:gd name="connsiteY0" fmla="*/ 0 h 1280007"/>
                <a:gd name="connsiteX1" fmla="*/ 1636059 w 3413379"/>
                <a:gd name="connsiteY1" fmla="*/ 1204567 h 1280007"/>
                <a:gd name="connsiteX2" fmla="*/ 3413379 w 3413379"/>
                <a:gd name="connsiteY2" fmla="*/ 452639 h 1280007"/>
              </a:gdLst>
              <a:ahLst/>
              <a:cxnLst>
                <a:cxn ang="0">
                  <a:pos x="connsiteX0" y="connsiteY0"/>
                </a:cxn>
                <a:cxn ang="0">
                  <a:pos x="connsiteX1" y="connsiteY1"/>
                </a:cxn>
                <a:cxn ang="0">
                  <a:pos x="connsiteX2" y="connsiteY2"/>
                </a:cxn>
              </a:cxnLst>
              <a:rect l="l" t="t" r="r" b="b"/>
              <a:pathLst>
                <a:path w="3413379" h="1280007">
                  <a:moveTo>
                    <a:pt x="0" y="0"/>
                  </a:moveTo>
                  <a:cubicBezTo>
                    <a:pt x="341406" y="423582"/>
                    <a:pt x="1067163" y="1129127"/>
                    <a:pt x="1636059" y="1204567"/>
                  </a:cubicBezTo>
                  <a:cubicBezTo>
                    <a:pt x="2204955" y="1280007"/>
                    <a:pt x="2610291" y="813468"/>
                    <a:pt x="3413379" y="452639"/>
                  </a:cubicBezTo>
                </a:path>
              </a:pathLst>
            </a:custGeom>
            <a:noFill/>
            <a:ln w="19050" cap="flat" cmpd="sng">
              <a:solidFill>
                <a:schemeClr val="tx1"/>
              </a:solidFill>
              <a:prstDash val="solid"/>
              <a:round/>
              <a:headEnd type="none" w="lg" len="lg"/>
              <a:tailEnd type="stealth" w="lg" len="lg"/>
            </a:ln>
            <a:effectLst/>
          </p:spPr>
          <p:txBody>
            <a:bodyPr wrap="none" anchor="ctr">
              <a:noAutofit/>
            </a:bodyPr>
            <a:lstStyle/>
            <a:p>
              <a:pPr algn="ctr"/>
              <a:endParaRPr lang="en-US">
                <a:latin typeface="Arial" charset="0"/>
              </a:endParaRPr>
            </a:p>
          </p:txBody>
        </p:sp>
        <p:sp useBgFill="1">
          <p:nvSpPr>
            <p:cNvPr id="58" name="Text Box 23"/>
            <p:cNvSpPr txBox="1">
              <a:spLocks noChangeArrowheads="1"/>
            </p:cNvSpPr>
            <p:nvPr/>
          </p:nvSpPr>
          <p:spPr bwMode="auto">
            <a:xfrm>
              <a:off x="4038600" y="5181600"/>
              <a:ext cx="1905000" cy="738664"/>
            </a:xfrm>
            <a:prstGeom prst="rect">
              <a:avLst/>
            </a:prstGeom>
            <a:ln w="19050" algn="ctr">
              <a:noFill/>
              <a:miter lim="800000"/>
              <a:headEnd/>
              <a:tailEnd type="none" w="lg" len="lg"/>
            </a:ln>
            <a:effectLst/>
          </p:spPr>
          <p:txBody>
            <a:bodyPr wrap="square">
              <a:spAutoFit/>
            </a:bodyPr>
            <a:lstStyle/>
            <a:p>
              <a:pPr algn="ctr"/>
              <a:r>
                <a:rPr lang="en-US" sz="1400" i="1" dirty="0">
                  <a:latin typeface="Calibri" pitchFamily="34" charset="0"/>
                </a:rPr>
                <a:t>1) Access application and learn token requirements</a:t>
              </a:r>
            </a:p>
          </p:txBody>
        </p:sp>
      </p:grpSp>
      <p:grpSp>
        <p:nvGrpSpPr>
          <p:cNvPr id="6" name="Group 93"/>
          <p:cNvGrpSpPr/>
          <p:nvPr/>
        </p:nvGrpSpPr>
        <p:grpSpPr>
          <a:xfrm>
            <a:off x="3048000" y="825501"/>
            <a:ext cx="4185007" cy="3982804"/>
            <a:chOff x="3048000" y="825501"/>
            <a:chExt cx="4185007" cy="3982804"/>
          </a:xfrm>
        </p:grpSpPr>
        <p:sp>
          <p:nvSpPr>
            <p:cNvPr id="71" name="Freeform 70"/>
            <p:cNvSpPr/>
            <p:nvPr/>
          </p:nvSpPr>
          <p:spPr>
            <a:xfrm>
              <a:off x="3048000" y="825501"/>
              <a:ext cx="4185007" cy="3982804"/>
            </a:xfrm>
            <a:custGeom>
              <a:avLst/>
              <a:gdLst>
                <a:gd name="connsiteX0" fmla="*/ 0 w 3986373"/>
                <a:gd name="connsiteY0" fmla="*/ 2599362 h 2599362"/>
                <a:gd name="connsiteX1" fmla="*/ 1428108 w 3986373"/>
                <a:gd name="connsiteY1" fmla="*/ 678094 h 2599362"/>
                <a:gd name="connsiteX2" fmla="*/ 3986373 w 3986373"/>
                <a:gd name="connsiteY2" fmla="*/ 0 h 2599362"/>
                <a:gd name="connsiteX0" fmla="*/ 0 w 3986373"/>
                <a:gd name="connsiteY0" fmla="*/ 3116495 h 3116495"/>
                <a:gd name="connsiteX1" fmla="*/ 1428108 w 3986373"/>
                <a:gd name="connsiteY1" fmla="*/ 433227 h 3116495"/>
                <a:gd name="connsiteX2" fmla="*/ 3986373 w 3986373"/>
                <a:gd name="connsiteY2" fmla="*/ 517133 h 3116495"/>
                <a:gd name="connsiteX0" fmla="*/ 0 w 3986373"/>
                <a:gd name="connsiteY0" fmla="*/ 3116495 h 3116495"/>
                <a:gd name="connsiteX1" fmla="*/ 1428108 w 3986373"/>
                <a:gd name="connsiteY1" fmla="*/ 433227 h 3116495"/>
                <a:gd name="connsiteX2" fmla="*/ 3986373 w 3986373"/>
                <a:gd name="connsiteY2" fmla="*/ 517133 h 3116495"/>
                <a:gd name="connsiteX0" fmla="*/ 0 w 3986373"/>
                <a:gd name="connsiteY0" fmla="*/ 3141895 h 3141895"/>
                <a:gd name="connsiteX1" fmla="*/ 1428108 w 3986373"/>
                <a:gd name="connsiteY1" fmla="*/ 458627 h 3141895"/>
                <a:gd name="connsiteX2" fmla="*/ 3986373 w 3986373"/>
                <a:gd name="connsiteY2" fmla="*/ 390133 h 3141895"/>
                <a:gd name="connsiteX0" fmla="*/ 0 w 3986373"/>
                <a:gd name="connsiteY0" fmla="*/ 3069010 h 3069010"/>
                <a:gd name="connsiteX1" fmla="*/ 1428108 w 3986373"/>
                <a:gd name="connsiteY1" fmla="*/ 385742 h 3069010"/>
                <a:gd name="connsiteX2" fmla="*/ 3986373 w 3986373"/>
                <a:gd name="connsiteY2" fmla="*/ 754559 h 3069010"/>
                <a:gd name="connsiteX0" fmla="*/ 0 w 3986373"/>
                <a:gd name="connsiteY0" fmla="*/ 3069010 h 3069010"/>
                <a:gd name="connsiteX1" fmla="*/ 1428108 w 3986373"/>
                <a:gd name="connsiteY1" fmla="*/ 385742 h 3069010"/>
                <a:gd name="connsiteX2" fmla="*/ 3986373 w 3986373"/>
                <a:gd name="connsiteY2" fmla="*/ 754559 h 3069010"/>
                <a:gd name="connsiteX0" fmla="*/ 0 w 3986373"/>
                <a:gd name="connsiteY0" fmla="*/ 3191931 h 3191931"/>
                <a:gd name="connsiteX1" fmla="*/ 1210358 w 3986373"/>
                <a:gd name="connsiteY1" fmla="*/ 385742 h 3191931"/>
                <a:gd name="connsiteX2" fmla="*/ 3986373 w 3986373"/>
                <a:gd name="connsiteY2" fmla="*/ 877480 h 3191931"/>
                <a:gd name="connsiteX0" fmla="*/ 0 w 3986373"/>
                <a:gd name="connsiteY0" fmla="*/ 3212418 h 3212418"/>
                <a:gd name="connsiteX1" fmla="*/ 1210358 w 3986373"/>
                <a:gd name="connsiteY1" fmla="*/ 406229 h 3212418"/>
                <a:gd name="connsiteX2" fmla="*/ 3986373 w 3986373"/>
                <a:gd name="connsiteY2" fmla="*/ 775046 h 3212418"/>
              </a:gdLst>
              <a:ahLst/>
              <a:cxnLst>
                <a:cxn ang="0">
                  <a:pos x="connsiteX0" y="connsiteY0"/>
                </a:cxn>
                <a:cxn ang="0">
                  <a:pos x="connsiteX1" y="connsiteY1"/>
                </a:cxn>
                <a:cxn ang="0">
                  <a:pos x="connsiteX2" y="connsiteY2"/>
                </a:cxn>
              </a:cxnLst>
              <a:rect l="l" t="t" r="r" b="b"/>
              <a:pathLst>
                <a:path w="3986373" h="3212418">
                  <a:moveTo>
                    <a:pt x="0" y="3212418"/>
                  </a:moveTo>
                  <a:cubicBezTo>
                    <a:pt x="381856" y="2468397"/>
                    <a:pt x="545963" y="812458"/>
                    <a:pt x="1210358" y="406229"/>
                  </a:cubicBezTo>
                  <a:cubicBezTo>
                    <a:pt x="1874753" y="0"/>
                    <a:pt x="2900737" y="385275"/>
                    <a:pt x="3986373" y="775046"/>
                  </a:cubicBezTo>
                </a:path>
              </a:pathLst>
            </a:custGeom>
            <a:noFill/>
            <a:ln w="19050" cap="flat" cmpd="sng">
              <a:solidFill>
                <a:schemeClr val="tx1"/>
              </a:solidFill>
              <a:prstDash val="solid"/>
              <a:round/>
              <a:headEnd type="none" w="lg" len="lg"/>
              <a:tailEnd type="stealth" w="lg" len="lg"/>
            </a:ln>
            <a:effectLst/>
          </p:spPr>
          <p:txBody>
            <a:bodyPr wrap="none" anchor="ctr">
              <a:noAutofit/>
            </a:bodyPr>
            <a:lstStyle/>
            <a:p>
              <a:pPr algn="ctr"/>
              <a:endParaRPr lang="en-US">
                <a:latin typeface="Arial" charset="0"/>
              </a:endParaRPr>
            </a:p>
          </p:txBody>
        </p:sp>
        <p:sp useBgFill="1">
          <p:nvSpPr>
            <p:cNvPr id="128" name="Text Box 23"/>
            <p:cNvSpPr txBox="1">
              <a:spLocks noChangeArrowheads="1"/>
            </p:cNvSpPr>
            <p:nvPr/>
          </p:nvSpPr>
          <p:spPr bwMode="auto">
            <a:xfrm>
              <a:off x="3657600" y="914400"/>
              <a:ext cx="1447800" cy="1169551"/>
            </a:xfrm>
            <a:prstGeom prst="rect">
              <a:avLst/>
            </a:prstGeom>
            <a:ln w="19050" algn="ctr">
              <a:noFill/>
              <a:miter lim="800000"/>
              <a:headEnd/>
              <a:tailEnd type="none" w="lg" len="lg"/>
            </a:ln>
            <a:effectLst/>
          </p:spPr>
          <p:txBody>
            <a:bodyPr wrap="square">
              <a:spAutoFit/>
            </a:bodyPr>
            <a:lstStyle/>
            <a:p>
              <a:pPr algn="ctr"/>
              <a:r>
                <a:rPr lang="en-US" sz="1400" i="1" dirty="0">
                  <a:latin typeface="Calibri" pitchFamily="34" charset="0"/>
                </a:rPr>
                <a:t>2) Access Organization Y STS and learn token requirements</a:t>
              </a:r>
            </a:p>
          </p:txBody>
        </p:sp>
      </p:grpSp>
      <p:sp>
        <p:nvSpPr>
          <p:cNvPr id="72" name="Flowchart: Punched Tape 71"/>
          <p:cNvSpPr/>
          <p:nvPr/>
        </p:nvSpPr>
        <p:spPr>
          <a:xfrm flipH="1">
            <a:off x="6934200" y="2306591"/>
            <a:ext cx="1305674" cy="822571"/>
          </a:xfrm>
          <a:prstGeom prst="flowChartPunchedTape">
            <a:avLst/>
          </a:prstGeom>
          <a:ln>
            <a:headEnd type="none" w="lg" len="lg"/>
            <a:tailEnd type="stealth" w="lg" len="lg"/>
          </a:ln>
        </p:spPr>
        <p:style>
          <a:lnRef idx="0">
            <a:schemeClr val="accent6"/>
          </a:lnRef>
          <a:fillRef idx="3">
            <a:schemeClr val="accent6"/>
          </a:fillRef>
          <a:effectRef idx="3">
            <a:schemeClr val="accent6"/>
          </a:effectRef>
          <a:fontRef idx="minor">
            <a:schemeClr val="lt1"/>
          </a:fontRef>
        </p:style>
        <p:txBody>
          <a:bodyPr wrap="none" rtlCol="0" anchor="ctr">
            <a:noAutofit/>
          </a:bodyPr>
          <a:lstStyle/>
          <a:p>
            <a:pPr algn="ctr"/>
            <a:endParaRPr lang="en-US">
              <a:latin typeface="Arial" charset="0"/>
            </a:endParaRPr>
          </a:p>
        </p:txBody>
      </p:sp>
      <p:sp>
        <p:nvSpPr>
          <p:cNvPr id="95" name="Text Box 23"/>
          <p:cNvSpPr txBox="1">
            <a:spLocks noChangeArrowheads="1"/>
          </p:cNvSpPr>
          <p:nvPr/>
        </p:nvSpPr>
        <p:spPr bwMode="auto">
          <a:xfrm>
            <a:off x="6934200" y="2452377"/>
            <a:ext cx="1381874" cy="523220"/>
          </a:xfrm>
          <a:prstGeom prst="rect">
            <a:avLst/>
          </a:prstGeom>
          <a:noFill/>
          <a:ln w="19050" algn="ctr">
            <a:noFill/>
            <a:miter lim="800000"/>
            <a:headEnd/>
            <a:tailEnd type="none" w="lg" len="lg"/>
          </a:ln>
          <a:effectLst/>
        </p:spPr>
        <p:txBody>
          <a:bodyPr wrap="square">
            <a:spAutoFit/>
          </a:bodyPr>
          <a:lstStyle/>
          <a:p>
            <a:r>
              <a:rPr lang="en-US" sz="1400" b="1" i="1" dirty="0">
                <a:latin typeface="Calibri" pitchFamily="34" charset="0"/>
              </a:rPr>
              <a:t>Trusted STSs:</a:t>
            </a:r>
          </a:p>
          <a:p>
            <a:pPr>
              <a:buFontTx/>
              <a:buChar char="-"/>
            </a:pPr>
            <a:r>
              <a:rPr lang="en-US" sz="1400" b="1" i="1" dirty="0">
                <a:latin typeface="Calibri" pitchFamily="34" charset="0"/>
              </a:rPr>
              <a:t>Organization X</a:t>
            </a:r>
          </a:p>
        </p:txBody>
      </p:sp>
      <p:sp>
        <p:nvSpPr>
          <p:cNvPr id="103" name="Freeform 102"/>
          <p:cNvSpPr/>
          <p:nvPr/>
        </p:nvSpPr>
        <p:spPr>
          <a:xfrm>
            <a:off x="7567773" y="2101106"/>
            <a:ext cx="312840" cy="305732"/>
          </a:xfrm>
          <a:custGeom>
            <a:avLst/>
            <a:gdLst>
              <a:gd name="connsiteX0" fmla="*/ 0 w 361308"/>
              <a:gd name="connsiteY0" fmla="*/ 0 h 369870"/>
              <a:gd name="connsiteX1" fmla="*/ 339047 w 361308"/>
              <a:gd name="connsiteY1" fmla="*/ 143838 h 369870"/>
              <a:gd name="connsiteX2" fmla="*/ 133564 w 361308"/>
              <a:gd name="connsiteY2" fmla="*/ 369870 h 369870"/>
            </a:gdLst>
            <a:ahLst/>
            <a:cxnLst>
              <a:cxn ang="0">
                <a:pos x="connsiteX0" y="connsiteY0"/>
              </a:cxn>
              <a:cxn ang="0">
                <a:pos x="connsiteX1" y="connsiteY1"/>
              </a:cxn>
              <a:cxn ang="0">
                <a:pos x="connsiteX2" y="connsiteY2"/>
              </a:cxn>
            </a:cxnLst>
            <a:rect l="l" t="t" r="r" b="b"/>
            <a:pathLst>
              <a:path w="361308" h="369870">
                <a:moveTo>
                  <a:pt x="0" y="0"/>
                </a:moveTo>
                <a:cubicBezTo>
                  <a:pt x="158393" y="41096"/>
                  <a:pt x="316786" y="82193"/>
                  <a:pt x="339047" y="143838"/>
                </a:cubicBezTo>
                <a:cubicBezTo>
                  <a:pt x="361308" y="205483"/>
                  <a:pt x="247436" y="287676"/>
                  <a:pt x="133564" y="369870"/>
                </a:cubicBezTo>
              </a:path>
            </a:pathLst>
          </a:custGeom>
          <a:ln w="15875">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mn-lt"/>
            </a:endParaRPr>
          </a:p>
        </p:txBody>
      </p:sp>
      <p:sp>
        <p:nvSpPr>
          <p:cNvPr id="141" name="Freeform 140"/>
          <p:cNvSpPr/>
          <p:nvPr/>
        </p:nvSpPr>
        <p:spPr>
          <a:xfrm>
            <a:off x="8305800" y="5105402"/>
            <a:ext cx="170012" cy="794535"/>
          </a:xfrm>
          <a:custGeom>
            <a:avLst/>
            <a:gdLst>
              <a:gd name="connsiteX0" fmla="*/ 82193 w 239730"/>
              <a:gd name="connsiteY0" fmla="*/ 0 h 1458931"/>
              <a:gd name="connsiteX1" fmla="*/ 226031 w 239730"/>
              <a:gd name="connsiteY1" fmla="*/ 698643 h 1458931"/>
              <a:gd name="connsiteX2" fmla="*/ 0 w 239730"/>
              <a:gd name="connsiteY2" fmla="*/ 1458931 h 1458931"/>
              <a:gd name="connsiteX0" fmla="*/ 550 w 226123"/>
              <a:gd name="connsiteY0" fmla="*/ 0 h 1132961"/>
              <a:gd name="connsiteX1" fmla="*/ 226031 w 226123"/>
              <a:gd name="connsiteY1" fmla="*/ 372673 h 1132961"/>
              <a:gd name="connsiteX2" fmla="*/ 0 w 226123"/>
              <a:gd name="connsiteY2" fmla="*/ 1132961 h 1132961"/>
              <a:gd name="connsiteX0" fmla="*/ 550 w 212515"/>
              <a:gd name="connsiteY0" fmla="*/ 0 h 1132961"/>
              <a:gd name="connsiteX1" fmla="*/ 212423 w 212515"/>
              <a:gd name="connsiteY1" fmla="*/ 621032 h 1132961"/>
              <a:gd name="connsiteX2" fmla="*/ 0 w 212515"/>
              <a:gd name="connsiteY2" fmla="*/ 1132961 h 1132961"/>
              <a:gd name="connsiteX0" fmla="*/ 550 w 212515"/>
              <a:gd name="connsiteY0" fmla="*/ 0 h 1132961"/>
              <a:gd name="connsiteX1" fmla="*/ 212423 w 212515"/>
              <a:gd name="connsiteY1" fmla="*/ 621032 h 1132961"/>
              <a:gd name="connsiteX2" fmla="*/ 0 w 212515"/>
              <a:gd name="connsiteY2" fmla="*/ 1132961 h 1132961"/>
            </a:gdLst>
            <a:ahLst/>
            <a:cxnLst>
              <a:cxn ang="0">
                <a:pos x="connsiteX0" y="connsiteY0"/>
              </a:cxn>
              <a:cxn ang="0">
                <a:pos x="connsiteX1" y="connsiteY1"/>
              </a:cxn>
              <a:cxn ang="0">
                <a:pos x="connsiteX2" y="connsiteY2"/>
              </a:cxn>
            </a:cxnLst>
            <a:rect l="l" t="t" r="r" b="b"/>
            <a:pathLst>
              <a:path w="212515" h="1132961">
                <a:moveTo>
                  <a:pt x="550" y="0"/>
                </a:moveTo>
                <a:cubicBezTo>
                  <a:pt x="133748" y="227744"/>
                  <a:pt x="212515" y="432205"/>
                  <a:pt x="212423" y="621032"/>
                </a:cubicBezTo>
                <a:cubicBezTo>
                  <a:pt x="212331" y="809859"/>
                  <a:pt x="106166" y="874394"/>
                  <a:pt x="0" y="1132961"/>
                </a:cubicBezTo>
              </a:path>
            </a:pathLst>
          </a:custGeom>
          <a:ln w="15875">
            <a:solidFill>
              <a:schemeClr val="tx1"/>
            </a:solidFill>
            <a:prstDash val="sysDash"/>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7" name="Flowchart: Punched Tape 156"/>
          <p:cNvSpPr/>
          <p:nvPr/>
        </p:nvSpPr>
        <p:spPr>
          <a:xfrm flipH="1">
            <a:off x="7162801" y="5747535"/>
            <a:ext cx="1334784" cy="848950"/>
          </a:xfrm>
          <a:prstGeom prst="flowChartPunchedTape">
            <a:avLst/>
          </a:prstGeom>
          <a:ln>
            <a:headEnd type="none" w="lg" len="lg"/>
            <a:tailEnd type="stealth" w="lg" len="lg"/>
          </a:ln>
        </p:spPr>
        <p:style>
          <a:lnRef idx="0">
            <a:schemeClr val="accent6"/>
          </a:lnRef>
          <a:fillRef idx="3">
            <a:schemeClr val="accent6"/>
          </a:fillRef>
          <a:effectRef idx="3">
            <a:schemeClr val="accent6"/>
          </a:effectRef>
          <a:fontRef idx="minor">
            <a:schemeClr val="lt1"/>
          </a:fontRef>
        </p:style>
        <p:txBody>
          <a:bodyPr wrap="none" rtlCol="0" anchor="ctr">
            <a:noAutofit/>
          </a:bodyPr>
          <a:lstStyle/>
          <a:p>
            <a:pPr algn="ctr"/>
            <a:endParaRPr lang="en-US">
              <a:latin typeface="Arial" charset="0"/>
            </a:endParaRPr>
          </a:p>
        </p:txBody>
      </p:sp>
      <p:sp>
        <p:nvSpPr>
          <p:cNvPr id="158" name="Text Box 23"/>
          <p:cNvSpPr txBox="1">
            <a:spLocks noChangeArrowheads="1"/>
          </p:cNvSpPr>
          <p:nvPr/>
        </p:nvSpPr>
        <p:spPr bwMode="auto">
          <a:xfrm>
            <a:off x="7197372" y="5882310"/>
            <a:ext cx="1381874" cy="523220"/>
          </a:xfrm>
          <a:prstGeom prst="rect">
            <a:avLst/>
          </a:prstGeom>
          <a:noFill/>
          <a:ln w="19050" algn="ctr">
            <a:noFill/>
            <a:miter lim="800000"/>
            <a:headEnd/>
            <a:tailEnd type="none" w="lg" len="lg"/>
          </a:ln>
          <a:effectLst/>
        </p:spPr>
        <p:txBody>
          <a:bodyPr wrap="square">
            <a:spAutoFit/>
          </a:bodyPr>
          <a:lstStyle/>
          <a:p>
            <a:r>
              <a:rPr lang="en-US" sz="1400" b="1" i="1" dirty="0">
                <a:latin typeface="Calibri" pitchFamily="34" charset="0"/>
              </a:rPr>
              <a:t>Trusted STSs:</a:t>
            </a:r>
          </a:p>
          <a:p>
            <a:pPr>
              <a:buFontTx/>
              <a:buChar char="-"/>
            </a:pPr>
            <a:r>
              <a:rPr lang="en-US" sz="1400" b="1" i="1" dirty="0">
                <a:latin typeface="Calibri" pitchFamily="34" charset="0"/>
              </a:rPr>
              <a:t>Organization Y</a:t>
            </a:r>
          </a:p>
        </p:txBody>
      </p:sp>
      <p:sp>
        <p:nvSpPr>
          <p:cNvPr id="130" name="AutoShape 4"/>
          <p:cNvSpPr>
            <a:spLocks noChangeArrowheads="1"/>
          </p:cNvSpPr>
          <p:nvPr/>
        </p:nvSpPr>
        <p:spPr bwMode="auto">
          <a:xfrm>
            <a:off x="7162800" y="1600201"/>
            <a:ext cx="838200" cy="533400"/>
          </a:xfrm>
          <a:prstGeom prst="hexagon">
            <a:avLst>
              <a:gd name="adj" fmla="val 37500"/>
              <a:gd name="vf" fmla="val 115470"/>
            </a:avLst>
          </a:prstGeom>
          <a:ln>
            <a:headEnd/>
            <a:tailEnd type="none" w="lg" len="lg"/>
          </a:ln>
        </p:spPr>
        <p:style>
          <a:lnRef idx="0">
            <a:schemeClr val="accent3"/>
          </a:lnRef>
          <a:fillRef idx="3">
            <a:schemeClr val="accent3"/>
          </a:fillRef>
          <a:effectRef idx="3">
            <a:schemeClr val="accent3"/>
          </a:effectRef>
          <a:fontRef idx="minor">
            <a:schemeClr val="lt1"/>
          </a:fontRef>
        </p:style>
        <p:txBody>
          <a:bodyPr anchor="ctr">
            <a:noAutofit/>
          </a:bodyPr>
          <a:lstStyle/>
          <a:p>
            <a:pPr algn="ctr"/>
            <a:endParaRPr lang="en-US"/>
          </a:p>
        </p:txBody>
      </p:sp>
      <p:sp>
        <p:nvSpPr>
          <p:cNvPr id="131" name="Text Box 16"/>
          <p:cNvSpPr txBox="1">
            <a:spLocks noChangeArrowheads="1"/>
          </p:cNvSpPr>
          <p:nvPr/>
        </p:nvSpPr>
        <p:spPr bwMode="auto">
          <a:xfrm>
            <a:off x="7162800" y="1676400"/>
            <a:ext cx="8382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STS</a:t>
            </a:r>
          </a:p>
        </p:txBody>
      </p:sp>
      <p:grpSp>
        <p:nvGrpSpPr>
          <p:cNvPr id="7" name="Group 111"/>
          <p:cNvGrpSpPr/>
          <p:nvPr/>
        </p:nvGrpSpPr>
        <p:grpSpPr>
          <a:xfrm>
            <a:off x="6553200" y="3429000"/>
            <a:ext cx="2057400" cy="1108321"/>
            <a:chOff x="6553200" y="3276600"/>
            <a:chExt cx="2057400" cy="1108321"/>
          </a:xfrm>
        </p:grpSpPr>
        <p:sp useBgFill="1">
          <p:nvSpPr>
            <p:cNvPr id="168" name="Text Box 23"/>
            <p:cNvSpPr txBox="1">
              <a:spLocks noChangeArrowheads="1"/>
            </p:cNvSpPr>
            <p:nvPr/>
          </p:nvSpPr>
          <p:spPr bwMode="auto">
            <a:xfrm>
              <a:off x="6553200" y="3276600"/>
              <a:ext cx="2057400" cy="307777"/>
            </a:xfrm>
            <a:prstGeom prst="rect">
              <a:avLst/>
            </a:prstGeom>
            <a:ln w="19050" algn="ctr">
              <a:noFill/>
              <a:miter lim="800000"/>
              <a:headEnd/>
              <a:tailEnd type="none" w="lg" len="lg"/>
            </a:ln>
          </p:spPr>
          <p:txBody>
            <a:bodyPr wrap="square">
              <a:spAutoFit/>
            </a:bodyPr>
            <a:lstStyle/>
            <a:p>
              <a:pPr algn="ctr"/>
              <a:r>
                <a:rPr lang="en-US" sz="1400" i="1" dirty="0"/>
                <a:t> </a:t>
              </a:r>
              <a:r>
                <a:rPr lang="en-US" sz="1400" i="1" dirty="0">
                  <a:latin typeface="Calibri" pitchFamily="34" charset="0"/>
                </a:rPr>
                <a:t>8) Use claims in token</a:t>
              </a:r>
            </a:p>
          </p:txBody>
        </p:sp>
        <p:cxnSp>
          <p:nvCxnSpPr>
            <p:cNvPr id="117" name="Straight Connector 116"/>
            <p:cNvCxnSpPr/>
            <p:nvPr/>
          </p:nvCxnSpPr>
          <p:spPr bwMode="auto">
            <a:xfrm rot="16200000" flipV="1">
              <a:off x="7177777" y="3885546"/>
              <a:ext cx="632992" cy="365757"/>
            </a:xfrm>
            <a:prstGeom prst="line">
              <a:avLst/>
            </a:prstGeom>
            <a:noFill/>
            <a:ln w="19050" cap="flat" cmpd="sng" algn="ctr">
              <a:solidFill>
                <a:schemeClr val="tx1"/>
              </a:solidFill>
              <a:prstDash val="sysDot"/>
              <a:round/>
              <a:headEnd type="none" w="med" len="med"/>
              <a:tailEnd type="none" w="lg" len="lg"/>
            </a:ln>
            <a:effectLst/>
          </p:spPr>
        </p:cxnSp>
        <p:cxnSp>
          <p:nvCxnSpPr>
            <p:cNvPr id="118" name="Straight Connector 117"/>
            <p:cNvCxnSpPr/>
            <p:nvPr/>
          </p:nvCxnSpPr>
          <p:spPr bwMode="auto">
            <a:xfrm rot="5400000" flipH="1" flipV="1">
              <a:off x="7531059" y="3898941"/>
              <a:ext cx="452023" cy="426540"/>
            </a:xfrm>
            <a:prstGeom prst="line">
              <a:avLst/>
            </a:prstGeom>
            <a:noFill/>
            <a:ln w="19050" cap="flat" cmpd="sng" algn="ctr">
              <a:solidFill>
                <a:schemeClr val="tx1"/>
              </a:solidFill>
              <a:prstDash val="sysDot"/>
              <a:round/>
              <a:headEnd type="none" w="med" len="med"/>
              <a:tailEnd type="none" w="lg" len="lg"/>
            </a:ln>
            <a:effectLst/>
          </p:spPr>
        </p:cxnSp>
        <p:sp>
          <p:nvSpPr>
            <p:cNvPr id="119" name="Rectangle 118"/>
            <p:cNvSpPr/>
            <p:nvPr/>
          </p:nvSpPr>
          <p:spPr bwMode="auto">
            <a:xfrm>
              <a:off x="7296151" y="3622921"/>
              <a:ext cx="533400" cy="138221"/>
            </a:xfrm>
            <a:prstGeom prst="rect">
              <a:avLst/>
            </a:prstGeom>
            <a:ln>
              <a:headEnd type="none" w="med" len="med"/>
              <a:tailEnd type="stealth" w="lg" len="lg"/>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20" name="Rectangle 119"/>
            <p:cNvSpPr/>
            <p:nvPr/>
          </p:nvSpPr>
          <p:spPr bwMode="auto">
            <a:xfrm>
              <a:off x="7372351" y="3692031"/>
              <a:ext cx="533400" cy="138221"/>
            </a:xfrm>
            <a:prstGeom prst="rect">
              <a:avLst/>
            </a:prstGeom>
            <a:ln>
              <a:headEnd type="none" w="med" len="med"/>
              <a:tailEnd type="stealth" w="lg" len="lg"/>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21" name="Rectangle 120"/>
            <p:cNvSpPr/>
            <p:nvPr/>
          </p:nvSpPr>
          <p:spPr bwMode="auto">
            <a:xfrm>
              <a:off x="7448551" y="3761142"/>
              <a:ext cx="533400" cy="138221"/>
            </a:xfrm>
            <a:prstGeom prst="rect">
              <a:avLst/>
            </a:prstGeom>
            <a:ln>
              <a:headEnd type="none" w="med" len="med"/>
              <a:tailEnd type="stealth" w="lg" len="lg"/>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
        <p:nvSpPr>
          <p:cNvPr id="126" name="Oval 32"/>
          <p:cNvSpPr>
            <a:spLocks noChangeArrowheads="1"/>
          </p:cNvSpPr>
          <p:nvPr/>
        </p:nvSpPr>
        <p:spPr bwMode="auto">
          <a:xfrm>
            <a:off x="6629400" y="4267200"/>
            <a:ext cx="1981200" cy="533400"/>
          </a:xfrm>
          <a:prstGeom prst="ellipse">
            <a:avLst/>
          </a:prstGeom>
          <a:ln>
            <a:headEnd/>
            <a:tailEnd type="none" w="lg" len="lg"/>
          </a:ln>
        </p:spPr>
        <p:style>
          <a:lnRef idx="0">
            <a:schemeClr val="accent1"/>
          </a:lnRef>
          <a:fillRef idx="3">
            <a:schemeClr val="accent1"/>
          </a:fillRef>
          <a:effectRef idx="3">
            <a:schemeClr val="accent1"/>
          </a:effectRef>
          <a:fontRef idx="minor">
            <a:schemeClr val="lt1"/>
          </a:fontRef>
        </p:style>
        <p:txBody>
          <a:bodyPr wrap="square" anchor="ctr">
            <a:noAutofit/>
          </a:bodyPr>
          <a:lstStyle/>
          <a:p>
            <a:pPr algn="ctr"/>
            <a:endParaRPr lang="en-US"/>
          </a:p>
        </p:txBody>
      </p:sp>
      <p:sp>
        <p:nvSpPr>
          <p:cNvPr id="143" name="Text Box 15"/>
          <p:cNvSpPr txBox="1">
            <a:spLocks noChangeArrowheads="1"/>
          </p:cNvSpPr>
          <p:nvPr/>
        </p:nvSpPr>
        <p:spPr bwMode="auto">
          <a:xfrm>
            <a:off x="6629400" y="4343400"/>
            <a:ext cx="19812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Application</a:t>
            </a:r>
          </a:p>
        </p:txBody>
      </p:sp>
      <p:sp>
        <p:nvSpPr>
          <p:cNvPr id="145" name="Text Box 33"/>
          <p:cNvSpPr txBox="1">
            <a:spLocks noChangeArrowheads="1"/>
          </p:cNvSpPr>
          <p:nvPr/>
        </p:nvSpPr>
        <p:spPr bwMode="auto">
          <a:xfrm>
            <a:off x="6934200" y="4800600"/>
            <a:ext cx="1371600" cy="369332"/>
          </a:xfrm>
          <a:prstGeom prst="rect">
            <a:avLst/>
          </a:prstGeom>
          <a:ln>
            <a:headEnd/>
            <a:tailEnd type="none" w="lg" len="lg"/>
          </a:ln>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sz="1800" b="1" dirty="0">
                <a:latin typeface="Calibri" pitchFamily="34" charset="0"/>
              </a:rPr>
              <a:t>WIF</a:t>
            </a:r>
          </a:p>
        </p:txBody>
      </p:sp>
      <p:grpSp>
        <p:nvGrpSpPr>
          <p:cNvPr id="8" name="Group 108"/>
          <p:cNvGrpSpPr/>
          <p:nvPr/>
        </p:nvGrpSpPr>
        <p:grpSpPr>
          <a:xfrm>
            <a:off x="3213100" y="2057402"/>
            <a:ext cx="4091214" cy="2616199"/>
            <a:chOff x="3213100" y="2057400"/>
            <a:chExt cx="4091214" cy="2616199"/>
          </a:xfrm>
        </p:grpSpPr>
        <p:sp>
          <p:nvSpPr>
            <p:cNvPr id="146" name="Freeform 145"/>
            <p:cNvSpPr/>
            <p:nvPr/>
          </p:nvSpPr>
          <p:spPr>
            <a:xfrm>
              <a:off x="3213100" y="2057400"/>
              <a:ext cx="4091214" cy="2616199"/>
            </a:xfrm>
            <a:custGeom>
              <a:avLst/>
              <a:gdLst>
                <a:gd name="connsiteX0" fmla="*/ 3996647 w 3996647"/>
                <a:gd name="connsiteY0" fmla="*/ 0 h 2476072"/>
                <a:gd name="connsiteX1" fmla="*/ 1684962 w 3996647"/>
                <a:gd name="connsiteY1" fmla="*/ 1068512 h 2476072"/>
                <a:gd name="connsiteX2" fmla="*/ 0 w 3996647"/>
                <a:gd name="connsiteY2" fmla="*/ 2476072 h 2476072"/>
                <a:gd name="connsiteX0" fmla="*/ 3996647 w 3996647"/>
                <a:gd name="connsiteY0" fmla="*/ 0 h 2476072"/>
                <a:gd name="connsiteX1" fmla="*/ 1684962 w 3996647"/>
                <a:gd name="connsiteY1" fmla="*/ 1068512 h 2476072"/>
                <a:gd name="connsiteX2" fmla="*/ 0 w 3996647"/>
                <a:gd name="connsiteY2" fmla="*/ 2476072 h 2476072"/>
                <a:gd name="connsiteX0" fmla="*/ 3913088 w 3913088"/>
                <a:gd name="connsiteY0" fmla="*/ 0 h 2550622"/>
                <a:gd name="connsiteX1" fmla="*/ 1684962 w 3913088"/>
                <a:gd name="connsiteY1" fmla="*/ 1143062 h 2550622"/>
                <a:gd name="connsiteX2" fmla="*/ 0 w 3913088"/>
                <a:gd name="connsiteY2" fmla="*/ 2550622 h 2550622"/>
              </a:gdLst>
              <a:ahLst/>
              <a:cxnLst>
                <a:cxn ang="0">
                  <a:pos x="connsiteX0" y="connsiteY0"/>
                </a:cxn>
                <a:cxn ang="0">
                  <a:pos x="connsiteX1" y="connsiteY1"/>
                </a:cxn>
                <a:cxn ang="0">
                  <a:pos x="connsiteX2" y="connsiteY2"/>
                </a:cxn>
              </a:cxnLst>
              <a:rect l="l" t="t" r="r" b="b"/>
              <a:pathLst>
                <a:path w="3913088" h="2550622">
                  <a:moveTo>
                    <a:pt x="3913088" y="0"/>
                  </a:moveTo>
                  <a:cubicBezTo>
                    <a:pt x="3090299" y="327916"/>
                    <a:pt x="2337143" y="717958"/>
                    <a:pt x="1684962" y="1143062"/>
                  </a:cubicBezTo>
                  <a:cubicBezTo>
                    <a:pt x="1032781" y="1568166"/>
                    <a:pt x="509427" y="2053181"/>
                    <a:pt x="0" y="2550622"/>
                  </a:cubicBezTo>
                </a:path>
              </a:pathLst>
            </a:custGeom>
            <a:noFill/>
            <a:ln w="19050" cap="flat" cmpd="sng">
              <a:solidFill>
                <a:schemeClr val="tx1"/>
              </a:solidFill>
              <a:prstDash val="solid"/>
              <a:round/>
              <a:headEnd type="none" w="lg" len="lg"/>
              <a:tailEnd type="stealth" w="lg" len="lg"/>
            </a:ln>
            <a:effectLst/>
          </p:spPr>
          <p:txBody>
            <a:bodyPr wrap="none" anchor="ctr">
              <a:noAutofit/>
            </a:bodyPr>
            <a:lstStyle/>
            <a:p>
              <a:pPr algn="ctr"/>
              <a:endParaRPr lang="en-US">
                <a:latin typeface="Arial" charset="0"/>
              </a:endParaRPr>
            </a:p>
          </p:txBody>
        </p:sp>
        <p:sp useBgFill="1">
          <p:nvSpPr>
            <p:cNvPr id="122" name="Text Box 23"/>
            <p:cNvSpPr txBox="1">
              <a:spLocks noChangeArrowheads="1"/>
            </p:cNvSpPr>
            <p:nvPr/>
          </p:nvSpPr>
          <p:spPr bwMode="auto">
            <a:xfrm>
              <a:off x="4038600" y="3276600"/>
              <a:ext cx="1371600" cy="523220"/>
            </a:xfrm>
            <a:prstGeom prst="rect">
              <a:avLst/>
            </a:prstGeom>
            <a:ln w="19050" algn="ctr">
              <a:noFill/>
              <a:miter lim="800000"/>
              <a:headEnd/>
              <a:tailEnd type="none" w="lg" len="lg"/>
            </a:ln>
            <a:effectLst/>
          </p:spPr>
          <p:txBody>
            <a:bodyPr wrap="square">
              <a:spAutoFit/>
            </a:bodyPr>
            <a:lstStyle/>
            <a:p>
              <a:pPr algn="ctr"/>
              <a:r>
                <a:rPr lang="en-US" sz="1400" i="1" dirty="0">
                  <a:latin typeface="Calibri" pitchFamily="34" charset="0"/>
                </a:rPr>
                <a:t>6) Issue token for application</a:t>
              </a:r>
            </a:p>
          </p:txBody>
        </p:sp>
        <p:sp>
          <p:nvSpPr>
            <p:cNvPr id="98" name="Text Box 30"/>
            <p:cNvSpPr txBox="1">
              <a:spLocks noChangeArrowheads="1"/>
            </p:cNvSpPr>
            <p:nvPr/>
          </p:nvSpPr>
          <p:spPr bwMode="auto">
            <a:xfrm>
              <a:off x="5257800" y="2667000"/>
              <a:ext cx="1066800" cy="369332"/>
            </a:xfrm>
            <a:prstGeom prst="rect">
              <a:avLst/>
            </a:prstGeom>
            <a:ln>
              <a:headEnd/>
              <a:tailEnd type="none" w="lg" len="lg"/>
            </a:ln>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n-US" sz="1800" b="1" dirty="0">
                  <a:latin typeface="Calibri" pitchFamily="34" charset="0"/>
                </a:rPr>
                <a:t>Token</a:t>
              </a:r>
            </a:p>
          </p:txBody>
        </p:sp>
      </p:grpSp>
      <p:grpSp>
        <p:nvGrpSpPr>
          <p:cNvPr id="9" name="Group 109"/>
          <p:cNvGrpSpPr/>
          <p:nvPr/>
        </p:nvGrpSpPr>
        <p:grpSpPr>
          <a:xfrm>
            <a:off x="3174274" y="4267200"/>
            <a:ext cx="3750508" cy="693420"/>
            <a:chOff x="3174274" y="4267200"/>
            <a:chExt cx="3750508" cy="693420"/>
          </a:xfrm>
        </p:grpSpPr>
        <p:sp>
          <p:nvSpPr>
            <p:cNvPr id="142" name="Freeform 141"/>
            <p:cNvSpPr/>
            <p:nvPr/>
          </p:nvSpPr>
          <p:spPr>
            <a:xfrm>
              <a:off x="3174274" y="4394199"/>
              <a:ext cx="3750508" cy="566421"/>
            </a:xfrm>
            <a:custGeom>
              <a:avLst/>
              <a:gdLst>
                <a:gd name="connsiteX0" fmla="*/ 0 w 3411020"/>
                <a:gd name="connsiteY0" fmla="*/ 472612 h 472612"/>
                <a:gd name="connsiteX1" fmla="*/ 1438382 w 3411020"/>
                <a:gd name="connsiteY1" fmla="*/ 0 h 472612"/>
                <a:gd name="connsiteX2" fmla="*/ 3411020 w 3411020"/>
                <a:gd name="connsiteY2" fmla="*/ 472612 h 472612"/>
                <a:gd name="connsiteX0" fmla="*/ 0 w 3411020"/>
                <a:gd name="connsiteY0" fmla="*/ 472612 h 472612"/>
                <a:gd name="connsiteX1" fmla="*/ 1819382 w 3411020"/>
                <a:gd name="connsiteY1" fmla="*/ 0 h 472612"/>
                <a:gd name="connsiteX2" fmla="*/ 3411020 w 3411020"/>
                <a:gd name="connsiteY2" fmla="*/ 472612 h 472612"/>
                <a:gd name="connsiteX0" fmla="*/ 0 w 3411020"/>
                <a:gd name="connsiteY0" fmla="*/ 362038 h 494727"/>
                <a:gd name="connsiteX1" fmla="*/ 1819382 w 3411020"/>
                <a:gd name="connsiteY1" fmla="*/ 22115 h 494727"/>
                <a:gd name="connsiteX2" fmla="*/ 3411020 w 3411020"/>
                <a:gd name="connsiteY2" fmla="*/ 494727 h 494727"/>
              </a:gdLst>
              <a:ahLst/>
              <a:cxnLst>
                <a:cxn ang="0">
                  <a:pos x="connsiteX0" y="connsiteY0"/>
                </a:cxn>
                <a:cxn ang="0">
                  <a:pos x="connsiteX1" y="connsiteY1"/>
                </a:cxn>
                <a:cxn ang="0">
                  <a:pos x="connsiteX2" y="connsiteY2"/>
                </a:cxn>
              </a:cxnLst>
              <a:rect l="l" t="t" r="r" b="b"/>
              <a:pathLst>
                <a:path w="3411020" h="494727">
                  <a:moveTo>
                    <a:pt x="0" y="362038"/>
                  </a:moveTo>
                  <a:cubicBezTo>
                    <a:pt x="434939" y="125732"/>
                    <a:pt x="1250879" y="0"/>
                    <a:pt x="1819382" y="22115"/>
                  </a:cubicBezTo>
                  <a:cubicBezTo>
                    <a:pt x="2387885" y="44230"/>
                    <a:pt x="2708952" y="258421"/>
                    <a:pt x="3411020" y="494727"/>
                  </a:cubicBezTo>
                </a:path>
              </a:pathLst>
            </a:custGeom>
            <a:noFill/>
            <a:ln w="19050" cap="flat" cmpd="sng">
              <a:solidFill>
                <a:schemeClr val="tx1"/>
              </a:solidFill>
              <a:prstDash val="solid"/>
              <a:round/>
              <a:headEnd type="none" w="lg" len="lg"/>
              <a:tailEnd type="stealth" w="lg" len="lg"/>
            </a:ln>
            <a:effectLst/>
          </p:spPr>
          <p:txBody>
            <a:bodyPr wrap="none" anchor="ctr">
              <a:noAutofit/>
            </a:bodyPr>
            <a:lstStyle/>
            <a:p>
              <a:pPr algn="ctr"/>
              <a:endParaRPr lang="en-US">
                <a:latin typeface="Arial" charset="0"/>
              </a:endParaRPr>
            </a:p>
          </p:txBody>
        </p:sp>
        <p:sp useBgFill="1">
          <p:nvSpPr>
            <p:cNvPr id="154" name="Text Box 23"/>
            <p:cNvSpPr txBox="1">
              <a:spLocks noChangeArrowheads="1"/>
            </p:cNvSpPr>
            <p:nvPr/>
          </p:nvSpPr>
          <p:spPr bwMode="auto">
            <a:xfrm>
              <a:off x="3810000" y="4267200"/>
              <a:ext cx="1066800" cy="523220"/>
            </a:xfrm>
            <a:prstGeom prst="rect">
              <a:avLst/>
            </a:prstGeom>
            <a:ln w="19050" algn="ctr">
              <a:noFill/>
              <a:miter lim="800000"/>
              <a:headEnd/>
              <a:tailEnd type="none" w="lg" len="lg"/>
            </a:ln>
            <a:effectLst/>
          </p:spPr>
          <p:txBody>
            <a:bodyPr wrap="square">
              <a:spAutoFit/>
            </a:bodyPr>
            <a:lstStyle/>
            <a:p>
              <a:pPr algn="ctr"/>
              <a:r>
                <a:rPr lang="en-US" sz="1400" i="1" dirty="0">
                  <a:latin typeface="Calibri" pitchFamily="34" charset="0"/>
                </a:rPr>
                <a:t>7) Submit token</a:t>
              </a:r>
            </a:p>
          </p:txBody>
        </p:sp>
        <p:sp>
          <p:nvSpPr>
            <p:cNvPr id="99" name="Text Box 30"/>
            <p:cNvSpPr txBox="1">
              <a:spLocks noChangeArrowheads="1"/>
            </p:cNvSpPr>
            <p:nvPr/>
          </p:nvSpPr>
          <p:spPr bwMode="auto">
            <a:xfrm>
              <a:off x="5181600" y="4343400"/>
              <a:ext cx="1066800" cy="369332"/>
            </a:xfrm>
            <a:prstGeom prst="rect">
              <a:avLst/>
            </a:prstGeom>
            <a:ln>
              <a:headEnd/>
              <a:tailEnd type="none" w="lg" len="lg"/>
            </a:ln>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n-US" sz="1800" b="1" dirty="0">
                  <a:latin typeface="Calibri" pitchFamily="34" charset="0"/>
                </a:rPr>
                <a:t>Token</a:t>
              </a:r>
            </a:p>
          </p:txBody>
        </p:sp>
      </p:grpSp>
      <p:grpSp>
        <p:nvGrpSpPr>
          <p:cNvPr id="10" name="Group 107"/>
          <p:cNvGrpSpPr/>
          <p:nvPr/>
        </p:nvGrpSpPr>
        <p:grpSpPr>
          <a:xfrm>
            <a:off x="3124202" y="1676400"/>
            <a:ext cx="4116135" cy="3018890"/>
            <a:chOff x="3124201" y="1676400"/>
            <a:chExt cx="4116135" cy="3018890"/>
          </a:xfrm>
        </p:grpSpPr>
        <p:sp>
          <p:nvSpPr>
            <p:cNvPr id="115" name="Freeform 114"/>
            <p:cNvSpPr/>
            <p:nvPr/>
          </p:nvSpPr>
          <p:spPr>
            <a:xfrm>
              <a:off x="3124201" y="1733577"/>
              <a:ext cx="4116135" cy="2961713"/>
            </a:xfrm>
            <a:custGeom>
              <a:avLst/>
              <a:gdLst>
                <a:gd name="connsiteX0" fmla="*/ 0 w 3935003"/>
                <a:gd name="connsiteY0" fmla="*/ 2558265 h 2558265"/>
                <a:gd name="connsiteX1" fmla="*/ 1345915 w 3935003"/>
                <a:gd name="connsiteY1" fmla="*/ 924674 h 2558265"/>
                <a:gd name="connsiteX2" fmla="*/ 3935003 w 3935003"/>
                <a:gd name="connsiteY2" fmla="*/ 0 h 2558265"/>
                <a:gd name="connsiteX0" fmla="*/ 0 w 3935003"/>
                <a:gd name="connsiteY0" fmla="*/ 2898168 h 2898168"/>
                <a:gd name="connsiteX1" fmla="*/ 1650715 w 3935003"/>
                <a:gd name="connsiteY1" fmla="*/ 426377 h 2898168"/>
                <a:gd name="connsiteX2" fmla="*/ 3935003 w 3935003"/>
                <a:gd name="connsiteY2" fmla="*/ 339903 h 2898168"/>
                <a:gd name="connsiteX0" fmla="*/ 0 w 3935003"/>
                <a:gd name="connsiteY0" fmla="*/ 2898168 h 2898168"/>
                <a:gd name="connsiteX1" fmla="*/ 1650715 w 3935003"/>
                <a:gd name="connsiteY1" fmla="*/ 426377 h 2898168"/>
                <a:gd name="connsiteX2" fmla="*/ 3935003 w 3935003"/>
                <a:gd name="connsiteY2" fmla="*/ 339903 h 2898168"/>
                <a:gd name="connsiteX0" fmla="*/ 0 w 3935003"/>
                <a:gd name="connsiteY0" fmla="*/ 2923184 h 2923184"/>
                <a:gd name="connsiteX1" fmla="*/ 1650715 w 3935003"/>
                <a:gd name="connsiteY1" fmla="*/ 451393 h 2923184"/>
                <a:gd name="connsiteX2" fmla="*/ 3935003 w 3935003"/>
                <a:gd name="connsiteY2" fmla="*/ 214825 h 2923184"/>
                <a:gd name="connsiteX0" fmla="*/ 0 w 3966822"/>
                <a:gd name="connsiteY0" fmla="*/ 2917823 h 2917823"/>
                <a:gd name="connsiteX1" fmla="*/ 1650715 w 3966822"/>
                <a:gd name="connsiteY1" fmla="*/ 446032 h 2917823"/>
                <a:gd name="connsiteX2" fmla="*/ 3966822 w 3966822"/>
                <a:gd name="connsiteY2" fmla="*/ 241628 h 2917823"/>
                <a:gd name="connsiteX0" fmla="*/ 0 w 4010549"/>
                <a:gd name="connsiteY0" fmla="*/ 2916903 h 2916903"/>
                <a:gd name="connsiteX1" fmla="*/ 1650715 w 4010549"/>
                <a:gd name="connsiteY1" fmla="*/ 445112 h 2916903"/>
                <a:gd name="connsiteX2" fmla="*/ 4010549 w 4010549"/>
                <a:gd name="connsiteY2" fmla="*/ 246233 h 2916903"/>
              </a:gdLst>
              <a:ahLst/>
              <a:cxnLst>
                <a:cxn ang="0">
                  <a:pos x="connsiteX0" y="connsiteY0"/>
                </a:cxn>
                <a:cxn ang="0">
                  <a:pos x="connsiteX1" y="connsiteY1"/>
                </a:cxn>
                <a:cxn ang="0">
                  <a:pos x="connsiteX2" y="connsiteY2"/>
                </a:cxn>
              </a:cxnLst>
              <a:rect l="l" t="t" r="r" b="b"/>
              <a:pathLst>
                <a:path w="4010549" h="2916903">
                  <a:moveTo>
                    <a:pt x="0" y="2916903"/>
                  </a:moveTo>
                  <a:cubicBezTo>
                    <a:pt x="345040" y="2313296"/>
                    <a:pt x="982290" y="890224"/>
                    <a:pt x="1650715" y="445112"/>
                  </a:cubicBezTo>
                  <a:cubicBezTo>
                    <a:pt x="2319140" y="0"/>
                    <a:pt x="2949742" y="64723"/>
                    <a:pt x="4010549" y="246233"/>
                  </a:cubicBezTo>
                </a:path>
              </a:pathLst>
            </a:custGeom>
            <a:noFill/>
            <a:ln w="19050" cap="flat" cmpd="sng">
              <a:solidFill>
                <a:schemeClr val="tx1"/>
              </a:solidFill>
              <a:prstDash val="solid"/>
              <a:round/>
              <a:headEnd type="none" w="lg" len="lg"/>
              <a:tailEnd type="stealth" w="lg" len="lg"/>
            </a:ln>
            <a:effectLst/>
          </p:spPr>
          <p:txBody>
            <a:bodyPr wrap="none" anchor="ctr">
              <a:noAutofit/>
            </a:bodyPr>
            <a:lstStyle/>
            <a:p>
              <a:pPr algn="ctr"/>
              <a:endParaRPr lang="en-US">
                <a:latin typeface="Arial" charset="0"/>
              </a:endParaRPr>
            </a:p>
          </p:txBody>
        </p:sp>
        <p:sp useBgFill="1">
          <p:nvSpPr>
            <p:cNvPr id="105" name="Text Box 23"/>
            <p:cNvSpPr txBox="1">
              <a:spLocks noChangeArrowheads="1"/>
            </p:cNvSpPr>
            <p:nvPr/>
          </p:nvSpPr>
          <p:spPr bwMode="auto">
            <a:xfrm>
              <a:off x="3733800" y="2438400"/>
              <a:ext cx="1447800" cy="523220"/>
            </a:xfrm>
            <a:prstGeom prst="rect">
              <a:avLst/>
            </a:prstGeom>
            <a:ln w="19050" algn="ctr">
              <a:noFill/>
              <a:miter lim="800000"/>
              <a:headEnd/>
              <a:tailEnd type="none" w="lg" len="lg"/>
            </a:ln>
            <a:effectLst/>
          </p:spPr>
          <p:txBody>
            <a:bodyPr wrap="square">
              <a:spAutoFit/>
            </a:bodyPr>
            <a:lstStyle/>
            <a:p>
              <a:pPr algn="ctr"/>
              <a:r>
                <a:rPr lang="en-US" sz="1400" i="1" dirty="0">
                  <a:latin typeface="Calibri" pitchFamily="34" charset="0"/>
                </a:rPr>
                <a:t>5) Request token for application</a:t>
              </a:r>
            </a:p>
          </p:txBody>
        </p:sp>
        <p:sp>
          <p:nvSpPr>
            <p:cNvPr id="102" name="Text Box 30"/>
            <p:cNvSpPr txBox="1">
              <a:spLocks noChangeArrowheads="1"/>
            </p:cNvSpPr>
            <p:nvPr/>
          </p:nvSpPr>
          <p:spPr bwMode="auto">
            <a:xfrm>
              <a:off x="5257800" y="1676400"/>
              <a:ext cx="1066800" cy="646331"/>
            </a:xfrm>
            <a:prstGeom prst="rect">
              <a:avLst/>
            </a:prstGeom>
            <a:ln>
              <a:headEnd/>
              <a:tailEnd type="none" w="lg" len="lg"/>
            </a:ln>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n-US" sz="1800" b="1" dirty="0">
                  <a:latin typeface="Calibri" pitchFamily="34" charset="0"/>
                </a:rPr>
                <a:t>Token for STS Y</a:t>
              </a:r>
            </a:p>
          </p:txBody>
        </p:sp>
      </p:grpSp>
      <p:grpSp>
        <p:nvGrpSpPr>
          <p:cNvPr id="11" name="Group 106"/>
          <p:cNvGrpSpPr/>
          <p:nvPr/>
        </p:nvGrpSpPr>
        <p:grpSpPr>
          <a:xfrm>
            <a:off x="533400" y="2362202"/>
            <a:ext cx="2150036" cy="2115671"/>
            <a:chOff x="533400" y="2362200"/>
            <a:chExt cx="2150036" cy="2115671"/>
          </a:xfrm>
        </p:grpSpPr>
        <p:sp>
          <p:nvSpPr>
            <p:cNvPr id="132" name="Freeform 131"/>
            <p:cNvSpPr/>
            <p:nvPr/>
          </p:nvSpPr>
          <p:spPr>
            <a:xfrm>
              <a:off x="1143000" y="2362200"/>
              <a:ext cx="1540436" cy="2115671"/>
            </a:xfrm>
            <a:custGeom>
              <a:avLst/>
              <a:gdLst>
                <a:gd name="connsiteX0" fmla="*/ 1540436 w 1540436"/>
                <a:gd name="connsiteY0" fmla="*/ 0 h 2115671"/>
                <a:gd name="connsiteX1" fmla="*/ 115047 w 1540436"/>
                <a:gd name="connsiteY1" fmla="*/ 1021977 h 2115671"/>
                <a:gd name="connsiteX2" fmla="*/ 850153 w 1540436"/>
                <a:gd name="connsiteY2" fmla="*/ 2115671 h 2115671"/>
              </a:gdLst>
              <a:ahLst/>
              <a:cxnLst>
                <a:cxn ang="0">
                  <a:pos x="connsiteX0" y="connsiteY0"/>
                </a:cxn>
                <a:cxn ang="0">
                  <a:pos x="connsiteX1" y="connsiteY1"/>
                </a:cxn>
                <a:cxn ang="0">
                  <a:pos x="connsiteX2" y="connsiteY2"/>
                </a:cxn>
              </a:cxnLst>
              <a:rect l="l" t="t" r="r" b="b"/>
              <a:pathLst>
                <a:path w="1540436" h="2115671">
                  <a:moveTo>
                    <a:pt x="1540436" y="0"/>
                  </a:moveTo>
                  <a:cubicBezTo>
                    <a:pt x="885265" y="334682"/>
                    <a:pt x="230094" y="669365"/>
                    <a:pt x="115047" y="1021977"/>
                  </a:cubicBezTo>
                  <a:cubicBezTo>
                    <a:pt x="0" y="1374589"/>
                    <a:pt x="425076" y="1745130"/>
                    <a:pt x="850153" y="2115671"/>
                  </a:cubicBezTo>
                </a:path>
              </a:pathLst>
            </a:custGeom>
            <a:noFill/>
            <a:ln w="19050" cap="flat" cmpd="sng">
              <a:solidFill>
                <a:schemeClr val="tx1"/>
              </a:solidFill>
              <a:prstDash val="solid"/>
              <a:round/>
              <a:headEnd type="none" w="lg" len="lg"/>
              <a:tailEnd type="stealth" w="lg" len="lg"/>
            </a:ln>
            <a:effectLst/>
          </p:spPr>
          <p:txBody>
            <a:bodyPr wrap="none" anchor="ctr">
              <a:noAutofit/>
            </a:bodyPr>
            <a:lstStyle/>
            <a:p>
              <a:pPr algn="ctr"/>
              <a:endParaRPr lang="en-US">
                <a:latin typeface="Arial" charset="0"/>
              </a:endParaRPr>
            </a:p>
          </p:txBody>
        </p:sp>
        <p:sp useBgFill="1">
          <p:nvSpPr>
            <p:cNvPr id="129" name="Text Box 25"/>
            <p:cNvSpPr txBox="1">
              <a:spLocks noChangeArrowheads="1"/>
            </p:cNvSpPr>
            <p:nvPr/>
          </p:nvSpPr>
          <p:spPr bwMode="auto">
            <a:xfrm>
              <a:off x="533400" y="3799115"/>
              <a:ext cx="1589314" cy="523220"/>
            </a:xfrm>
            <a:prstGeom prst="rect">
              <a:avLst/>
            </a:prstGeom>
            <a:ln w="19050" algn="ctr">
              <a:noFill/>
              <a:miter lim="800000"/>
              <a:headEnd/>
              <a:tailEnd type="none" w="lg" len="lg"/>
            </a:ln>
            <a:effectLst/>
          </p:spPr>
          <p:txBody>
            <a:bodyPr wrap="square">
              <a:spAutoFit/>
            </a:bodyPr>
            <a:lstStyle/>
            <a:p>
              <a:pPr algn="ctr"/>
              <a:r>
                <a:rPr lang="en-US" sz="1400" i="1" dirty="0">
                  <a:latin typeface="Calibri" pitchFamily="34" charset="0"/>
                </a:rPr>
                <a:t>4) Get token for Organization Y STS</a:t>
              </a:r>
            </a:p>
          </p:txBody>
        </p:sp>
        <p:sp>
          <p:nvSpPr>
            <p:cNvPr id="106" name="Text Box 30"/>
            <p:cNvSpPr txBox="1">
              <a:spLocks noChangeArrowheads="1"/>
            </p:cNvSpPr>
            <p:nvPr/>
          </p:nvSpPr>
          <p:spPr bwMode="auto">
            <a:xfrm>
              <a:off x="762000" y="3048000"/>
              <a:ext cx="1066800" cy="646331"/>
            </a:xfrm>
            <a:prstGeom prst="rect">
              <a:avLst/>
            </a:prstGeom>
            <a:ln>
              <a:headEnd/>
              <a:tailEnd type="none" w="lg" len="lg"/>
            </a:ln>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n-US" sz="1800" b="1" dirty="0">
                  <a:latin typeface="Calibri" pitchFamily="34" charset="0"/>
                </a:rPr>
                <a:t>Token for STS Y</a:t>
              </a:r>
            </a:p>
          </p:txBody>
        </p:sp>
      </p:grpSp>
      <p:sp>
        <p:nvSpPr>
          <p:cNvPr id="133" name="Title 132"/>
          <p:cNvSpPr>
            <a:spLocks noGrp="1"/>
          </p:cNvSpPr>
          <p:nvPr>
            <p:ph type="title"/>
          </p:nvPr>
        </p:nvSpPr>
        <p:spPr/>
        <p:txBody>
          <a:bodyPr>
            <a:normAutofit fontScale="90000"/>
          </a:bodyPr>
          <a:lstStyle/>
          <a:p>
            <a:r>
              <a:rPr dirty="0">
                <a:solidFill>
                  <a:schemeClr val="bg1">
                    <a:lumMod val="95000"/>
                  </a:schemeClr>
                </a:solidFill>
              </a:rPr>
              <a:t>Identity Federation (2)</a:t>
            </a:r>
            <a:endParaRPr lang="en-US" dirty="0">
              <a:solidFill>
                <a:schemeClr val="bg1">
                  <a:lumMod val="95000"/>
                </a:schemeClr>
              </a:solidFill>
            </a:endParaRPr>
          </a:p>
        </p:txBody>
      </p:sp>
      <p:sp>
        <p:nvSpPr>
          <p:cNvPr id="74" name="Text Box 16"/>
          <p:cNvSpPr txBox="1">
            <a:spLocks noChangeArrowheads="1"/>
          </p:cNvSpPr>
          <p:nvPr/>
        </p:nvSpPr>
        <p:spPr bwMode="auto">
          <a:xfrm>
            <a:off x="990600" y="838200"/>
            <a:ext cx="16764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Organization X</a:t>
            </a:r>
          </a:p>
        </p:txBody>
      </p:sp>
      <p:sp>
        <p:nvSpPr>
          <p:cNvPr id="76" name="Text Box 16"/>
          <p:cNvSpPr txBox="1">
            <a:spLocks noChangeArrowheads="1"/>
          </p:cNvSpPr>
          <p:nvPr/>
        </p:nvSpPr>
        <p:spPr bwMode="auto">
          <a:xfrm>
            <a:off x="6781800" y="838200"/>
            <a:ext cx="16002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Organization Y</a:t>
            </a:r>
          </a:p>
        </p:txBody>
      </p:sp>
      <p:sp>
        <p:nvSpPr>
          <p:cNvPr id="123" name="AutoShape 4"/>
          <p:cNvSpPr>
            <a:spLocks noChangeArrowheads="1"/>
          </p:cNvSpPr>
          <p:nvPr/>
        </p:nvSpPr>
        <p:spPr bwMode="auto">
          <a:xfrm>
            <a:off x="2362201" y="2133601"/>
            <a:ext cx="838200" cy="533400"/>
          </a:xfrm>
          <a:prstGeom prst="hexagon">
            <a:avLst>
              <a:gd name="adj" fmla="val 37500"/>
              <a:gd name="vf" fmla="val 115470"/>
            </a:avLst>
          </a:prstGeom>
          <a:ln>
            <a:headEnd/>
            <a:tailEnd type="none" w="lg" len="lg"/>
          </a:ln>
        </p:spPr>
        <p:style>
          <a:lnRef idx="0">
            <a:schemeClr val="accent2"/>
          </a:lnRef>
          <a:fillRef idx="3">
            <a:schemeClr val="accent2"/>
          </a:fillRef>
          <a:effectRef idx="3">
            <a:schemeClr val="accent2"/>
          </a:effectRef>
          <a:fontRef idx="minor">
            <a:schemeClr val="lt1"/>
          </a:fontRef>
        </p:style>
        <p:txBody>
          <a:bodyPr anchor="ctr">
            <a:noAutofit/>
          </a:bodyPr>
          <a:lstStyle/>
          <a:p>
            <a:pPr algn="ctr"/>
            <a:endParaRPr lang="en-US"/>
          </a:p>
        </p:txBody>
      </p:sp>
      <p:sp>
        <p:nvSpPr>
          <p:cNvPr id="124" name="Text Box 16"/>
          <p:cNvSpPr txBox="1">
            <a:spLocks noChangeArrowheads="1"/>
          </p:cNvSpPr>
          <p:nvPr/>
        </p:nvSpPr>
        <p:spPr bwMode="auto">
          <a:xfrm>
            <a:off x="2362201" y="2209800"/>
            <a:ext cx="8382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STS</a:t>
            </a:r>
          </a:p>
        </p:txBody>
      </p:sp>
      <p:sp>
        <p:nvSpPr>
          <p:cNvPr id="51" name="Oval 32"/>
          <p:cNvSpPr>
            <a:spLocks noChangeArrowheads="1"/>
          </p:cNvSpPr>
          <p:nvPr/>
        </p:nvSpPr>
        <p:spPr bwMode="auto">
          <a:xfrm>
            <a:off x="1039813" y="4495800"/>
            <a:ext cx="2209800" cy="533400"/>
          </a:xfrm>
          <a:prstGeom prst="ellipse">
            <a:avLst/>
          </a:prstGeom>
          <a:ln>
            <a:headEnd/>
            <a:tailEnd type="none" w="lg" len="lg"/>
          </a:ln>
        </p:spPr>
        <p:style>
          <a:lnRef idx="0">
            <a:schemeClr val="accent6"/>
          </a:lnRef>
          <a:fillRef idx="3">
            <a:schemeClr val="accent6"/>
          </a:fillRef>
          <a:effectRef idx="3">
            <a:schemeClr val="accent6"/>
          </a:effectRef>
          <a:fontRef idx="minor">
            <a:schemeClr val="lt1"/>
          </a:fontRef>
        </p:style>
        <p:txBody>
          <a:bodyPr wrap="square" anchor="ctr">
            <a:noAutofit/>
          </a:bodyPr>
          <a:lstStyle/>
          <a:p>
            <a:pPr algn="ctr"/>
            <a:endParaRPr lang="en-US"/>
          </a:p>
        </p:txBody>
      </p:sp>
      <p:sp>
        <p:nvSpPr>
          <p:cNvPr id="52" name="Text Box 33"/>
          <p:cNvSpPr txBox="1">
            <a:spLocks noChangeArrowheads="1"/>
          </p:cNvSpPr>
          <p:nvPr/>
        </p:nvSpPr>
        <p:spPr bwMode="auto">
          <a:xfrm>
            <a:off x="1143000" y="4572000"/>
            <a:ext cx="19812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Browser or Client</a:t>
            </a:r>
          </a:p>
        </p:txBody>
      </p:sp>
      <p:grpSp>
        <p:nvGrpSpPr>
          <p:cNvPr id="112" name="Group 111"/>
          <p:cNvGrpSpPr/>
          <p:nvPr/>
        </p:nvGrpSpPr>
        <p:grpSpPr>
          <a:xfrm>
            <a:off x="2222325" y="5231371"/>
            <a:ext cx="258763" cy="609600"/>
            <a:chOff x="5029200" y="5879068"/>
            <a:chExt cx="258763" cy="609600"/>
          </a:xfrm>
        </p:grpSpPr>
        <p:sp>
          <p:nvSpPr>
            <p:cNvPr id="114" name="Oval 60" descr="Dark vertical"/>
            <p:cNvSpPr>
              <a:spLocks noChangeArrowheads="1"/>
            </p:cNvSpPr>
            <p:nvPr/>
          </p:nvSpPr>
          <p:spPr bwMode="auto">
            <a:xfrm>
              <a:off x="5076016" y="5879068"/>
              <a:ext cx="173360" cy="175314"/>
            </a:xfrm>
            <a:prstGeom prst="ellipse">
              <a:avLst/>
            </a:prstGeom>
            <a:pattFill prst="dkVert">
              <a:fgClr>
                <a:srgbClr val="FFFFFF"/>
              </a:fgClr>
              <a:bgClr>
                <a:srgbClr val="F37021"/>
              </a:bgClr>
            </a:pattFill>
            <a:ln w="38100" algn="ctr">
              <a:noFill/>
              <a:round/>
              <a:headEnd/>
              <a:tailEnd type="none" w="lg" len="lg"/>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27" name="Group 61"/>
            <p:cNvGrpSpPr>
              <a:grpSpLocks/>
            </p:cNvGrpSpPr>
            <p:nvPr/>
          </p:nvGrpSpPr>
          <p:grpSpPr bwMode="auto">
            <a:xfrm>
              <a:off x="5029200" y="6068944"/>
              <a:ext cx="258763" cy="419726"/>
              <a:chOff x="2976" y="1433"/>
              <a:chExt cx="912" cy="1495"/>
            </a:xfrm>
          </p:grpSpPr>
          <p:sp>
            <p:nvSpPr>
              <p:cNvPr id="134" name="AutoShape 62" descr="Dark vertical"/>
              <p:cNvSpPr>
                <a:spLocks noChangeArrowheads="1"/>
              </p:cNvSpPr>
              <p:nvPr/>
            </p:nvSpPr>
            <p:spPr bwMode="auto">
              <a:xfrm rot="10800000">
                <a:off x="2976" y="1433"/>
                <a:ext cx="912" cy="834"/>
              </a:xfrm>
              <a:prstGeom prst="triangle">
                <a:avLst>
                  <a:gd name="adj" fmla="val 50000"/>
                </a:avLst>
              </a:prstGeom>
              <a:pattFill prst="dkVert">
                <a:fgClr>
                  <a:srgbClr val="FFFFFF"/>
                </a:fgClr>
                <a:bgClr>
                  <a:srgbClr val="F37021"/>
                </a:bgClr>
              </a:pattFill>
              <a:ln w="38100" algn="ctr">
                <a:noFill/>
                <a:miter lim="800000"/>
                <a:headEnd/>
                <a:tailEnd type="none" w="lg" len="lg"/>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6" name="AutoShape 63" descr="Dark vertical"/>
              <p:cNvSpPr>
                <a:spLocks noChangeArrowheads="1"/>
              </p:cNvSpPr>
              <p:nvPr/>
            </p:nvSpPr>
            <p:spPr bwMode="auto">
              <a:xfrm rot="17803396" flipH="1">
                <a:off x="2644" y="2160"/>
                <a:ext cx="1275" cy="262"/>
              </a:xfrm>
              <a:prstGeom prst="parallelogram">
                <a:avLst>
                  <a:gd name="adj" fmla="val 33502"/>
                </a:avLst>
              </a:prstGeom>
              <a:pattFill prst="dkVert">
                <a:fgClr>
                  <a:srgbClr val="FFFFFF"/>
                </a:fgClr>
                <a:bgClr>
                  <a:srgbClr val="F37021"/>
                </a:bgClr>
              </a:pattFill>
              <a:ln w="38100" algn="ctr">
                <a:noFill/>
                <a:miter lim="800000"/>
                <a:headEnd/>
                <a:tailEnd type="none" w="lg" len="lg"/>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7" name="AutoShape 64" descr="Dark vertical"/>
              <p:cNvSpPr>
                <a:spLocks noChangeArrowheads="1"/>
              </p:cNvSpPr>
              <p:nvPr/>
            </p:nvSpPr>
            <p:spPr bwMode="auto">
              <a:xfrm rot="3796604">
                <a:off x="2950" y="2160"/>
                <a:ext cx="1275" cy="262"/>
              </a:xfrm>
              <a:prstGeom prst="parallelogram">
                <a:avLst>
                  <a:gd name="adj" fmla="val 33502"/>
                </a:avLst>
              </a:prstGeom>
              <a:pattFill prst="dkVert">
                <a:fgClr>
                  <a:srgbClr val="FFFFFF"/>
                </a:fgClr>
                <a:bgClr>
                  <a:srgbClr val="F37021"/>
                </a:bgClr>
              </a:pattFill>
              <a:ln w="38100" algn="ctr">
                <a:noFill/>
                <a:miter lim="800000"/>
                <a:headEnd/>
                <a:tailEnd type="none" w="lg" len="lg"/>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Tree>
    <p:extLst>
      <p:ext uri="{BB962C8B-B14F-4D97-AF65-F5344CB8AC3E}">
        <p14:creationId xmlns:p14="http://schemas.microsoft.com/office/powerpoint/2010/main" val="33204222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solidFill>
                  <a:schemeClr val="bg1">
                    <a:lumMod val="95000"/>
                  </a:schemeClr>
                </a:solidFill>
              </a:rPr>
              <a:t>Introduction</a:t>
            </a:r>
          </a:p>
        </p:txBody>
      </p:sp>
      <p:sp>
        <p:nvSpPr>
          <p:cNvPr id="3" name="Content Placeholder 2"/>
          <p:cNvSpPr>
            <a:spLocks noGrp="1"/>
          </p:cNvSpPr>
          <p:nvPr>
            <p:ph idx="1"/>
          </p:nvPr>
        </p:nvSpPr>
        <p:spPr/>
        <p:txBody>
          <a:bodyPr>
            <a:normAutofit/>
          </a:bodyPr>
          <a:lstStyle/>
          <a:p>
            <a:pPr>
              <a:buClr>
                <a:srgbClr val="FFFF66"/>
              </a:buClr>
            </a:pPr>
            <a:r>
              <a:rPr lang="en-NZ" sz="2000" dirty="0">
                <a:solidFill>
                  <a:schemeClr val="bg1">
                    <a:lumMod val="95000"/>
                  </a:schemeClr>
                </a:solidFill>
              </a:rPr>
              <a:t>Rory Braybrook</a:t>
            </a:r>
          </a:p>
          <a:p>
            <a:pPr lvl="1">
              <a:buClr>
                <a:srgbClr val="FFFF66"/>
              </a:buClr>
              <a:buFont typeface="Arial" pitchFamily="34" charset="0"/>
              <a:buChar char="•"/>
            </a:pPr>
            <a:r>
              <a:rPr lang="en-NZ" sz="2000" dirty="0">
                <a:solidFill>
                  <a:schemeClr val="bg1">
                    <a:lumMod val="95000"/>
                  </a:schemeClr>
                </a:solidFill>
              </a:rPr>
              <a:t>Twitter </a:t>
            </a:r>
            <a:r>
              <a:rPr lang="en-NZ" sz="2000" b="1" strike="sngStrike" dirty="0">
                <a:solidFill>
                  <a:schemeClr val="bg1">
                    <a:lumMod val="95000"/>
                  </a:schemeClr>
                </a:solidFill>
              </a:rPr>
              <a:t>@</a:t>
            </a:r>
            <a:r>
              <a:rPr lang="en-NZ" sz="2000" b="1" dirty="0" err="1">
                <a:solidFill>
                  <a:schemeClr val="bg1">
                    <a:lumMod val="95000"/>
                  </a:schemeClr>
                </a:solidFill>
              </a:rPr>
              <a:t>rbrayb</a:t>
            </a:r>
            <a:r>
              <a:rPr lang="en-NZ" sz="2000" b="1" dirty="0">
                <a:solidFill>
                  <a:schemeClr val="bg1">
                    <a:lumMod val="95000"/>
                  </a:schemeClr>
                </a:solidFill>
              </a:rPr>
              <a:t> </a:t>
            </a:r>
            <a:endParaRPr lang="en-NZ" sz="2000" dirty="0">
              <a:solidFill>
                <a:schemeClr val="bg1">
                  <a:lumMod val="95000"/>
                </a:schemeClr>
              </a:solidFill>
            </a:endParaRPr>
          </a:p>
          <a:p>
            <a:pPr marL="342900" lvl="1" indent="-342900">
              <a:buClr>
                <a:srgbClr val="FFFF66"/>
              </a:buClr>
              <a:buFont typeface="Arial" pitchFamily="34" charset="0"/>
              <a:buChar char="•"/>
            </a:pPr>
            <a:r>
              <a:rPr lang="en-NZ" sz="2000" dirty="0">
                <a:solidFill>
                  <a:schemeClr val="bg1">
                    <a:lumMod val="95000"/>
                  </a:schemeClr>
                </a:solidFill>
              </a:rPr>
              <a:t>Architect / Tech. Lead / Claims evangelist for I &amp; AM team </a:t>
            </a:r>
          </a:p>
          <a:p>
            <a:pPr>
              <a:buClr>
                <a:srgbClr val="FFFF66"/>
              </a:buClr>
            </a:pPr>
            <a:r>
              <a:rPr lang="en-NZ" sz="2000" dirty="0">
                <a:solidFill>
                  <a:schemeClr val="bg1">
                    <a:lumMod val="95000"/>
                  </a:schemeClr>
                </a:solidFill>
              </a:rPr>
              <a:t>I &amp; AM team has three main areas</a:t>
            </a:r>
          </a:p>
          <a:p>
            <a:pPr lvl="1">
              <a:buClr>
                <a:srgbClr val="FFFF66"/>
              </a:buClr>
              <a:buFont typeface="Arial" pitchFamily="34" charset="0"/>
              <a:buChar char="•"/>
            </a:pPr>
            <a:r>
              <a:rPr lang="en-NZ" sz="2000" dirty="0">
                <a:solidFill>
                  <a:schemeClr val="bg1">
                    <a:lumMod val="95000"/>
                  </a:schemeClr>
                </a:solidFill>
              </a:rPr>
              <a:t>Microsoft claims-aware applications / SSO</a:t>
            </a:r>
          </a:p>
          <a:p>
            <a:pPr lvl="2">
              <a:buClr>
                <a:srgbClr val="FFFF66"/>
              </a:buClr>
            </a:pPr>
            <a:r>
              <a:rPr lang="en-NZ" sz="2000" dirty="0">
                <a:solidFill>
                  <a:schemeClr val="bg1">
                    <a:lumMod val="95000"/>
                  </a:schemeClr>
                </a:solidFill>
              </a:rPr>
              <a:t>ADFS / WIF (today’s topic)</a:t>
            </a:r>
          </a:p>
          <a:p>
            <a:pPr lvl="2">
              <a:buClr>
                <a:srgbClr val="FFFF66"/>
              </a:buClr>
            </a:pPr>
            <a:r>
              <a:rPr lang="en-NZ" sz="2000" dirty="0">
                <a:solidFill>
                  <a:schemeClr val="bg1">
                    <a:lumMod val="95000"/>
                  </a:schemeClr>
                </a:solidFill>
              </a:rPr>
              <a:t>Identity Manager – self service / DA / role provisioning</a:t>
            </a:r>
          </a:p>
          <a:p>
            <a:pPr lvl="1">
              <a:buClr>
                <a:srgbClr val="FFFF66"/>
              </a:buClr>
              <a:buFont typeface="Arial" pitchFamily="34" charset="0"/>
              <a:buChar char="•"/>
            </a:pPr>
            <a:r>
              <a:rPr lang="en-NZ" sz="2000" dirty="0" err="1">
                <a:solidFill>
                  <a:schemeClr val="bg1">
                    <a:lumMod val="95000"/>
                  </a:schemeClr>
                </a:solidFill>
              </a:rPr>
              <a:t>OpenAM</a:t>
            </a:r>
            <a:endParaRPr lang="en-NZ" sz="2000" dirty="0">
              <a:solidFill>
                <a:schemeClr val="bg1">
                  <a:lumMod val="95000"/>
                </a:schemeClr>
              </a:solidFill>
            </a:endParaRPr>
          </a:p>
          <a:p>
            <a:pPr lvl="2">
              <a:buClr>
                <a:srgbClr val="FFFF66"/>
              </a:buClr>
            </a:pPr>
            <a:r>
              <a:rPr lang="en-NZ" sz="2000" dirty="0">
                <a:solidFill>
                  <a:schemeClr val="bg1">
                    <a:lumMod val="95000"/>
                  </a:schemeClr>
                </a:solidFill>
              </a:rPr>
              <a:t>Open source successor to Sun’s AM and </a:t>
            </a:r>
            <a:r>
              <a:rPr lang="en-NZ" sz="2000" dirty="0" err="1">
                <a:solidFill>
                  <a:schemeClr val="bg1">
                    <a:lumMod val="95000"/>
                  </a:schemeClr>
                </a:solidFill>
              </a:rPr>
              <a:t>OpenSSO</a:t>
            </a:r>
            <a:endParaRPr lang="en-NZ" sz="2000" dirty="0">
              <a:solidFill>
                <a:schemeClr val="bg1">
                  <a:lumMod val="95000"/>
                </a:schemeClr>
              </a:solidFill>
            </a:endParaRPr>
          </a:p>
          <a:p>
            <a:pPr lvl="1">
              <a:buClr>
                <a:srgbClr val="FFFF66"/>
              </a:buClr>
              <a:buFont typeface="Arial" pitchFamily="34" charset="0"/>
              <a:buChar char="•"/>
            </a:pPr>
            <a:r>
              <a:rPr lang="en-NZ" sz="2000" dirty="0">
                <a:solidFill>
                  <a:schemeClr val="bg1">
                    <a:lumMod val="95000"/>
                  </a:schemeClr>
                </a:solidFill>
              </a:rPr>
              <a:t>Forefront Identity Manager (FIM)</a:t>
            </a:r>
          </a:p>
          <a:p>
            <a:pPr lvl="2">
              <a:buClr>
                <a:srgbClr val="FFFF66"/>
              </a:buClr>
            </a:pPr>
            <a:r>
              <a:rPr lang="en-NZ" sz="2000" dirty="0">
                <a:solidFill>
                  <a:schemeClr val="bg1">
                    <a:lumMod val="95000"/>
                  </a:schemeClr>
                </a:solidFill>
              </a:rPr>
              <a:t>Synchronisation of passwords / provisioning, replication and transformation from one repository to another / </a:t>
            </a:r>
            <a:r>
              <a:rPr lang="en-NZ" sz="2000" dirty="0" err="1">
                <a:solidFill>
                  <a:schemeClr val="bg1">
                    <a:lumMod val="95000"/>
                  </a:schemeClr>
                </a:solidFill>
              </a:rPr>
              <a:t>GALSynch</a:t>
            </a:r>
            <a:endParaRPr lang="en-NZ" sz="2000" dirty="0">
              <a:solidFill>
                <a:schemeClr val="bg1">
                  <a:lumMod val="95000"/>
                </a:schemeClr>
              </a:solidFill>
            </a:endParaRPr>
          </a:p>
          <a:p>
            <a:pPr lvl="1">
              <a:buClr>
                <a:srgbClr val="FFFF66"/>
              </a:buClr>
              <a:buFont typeface="Arial" pitchFamily="34" charset="0"/>
              <a:buChar char="•"/>
            </a:pPr>
            <a:endParaRPr lang="en-NZ" sz="2000" dirty="0">
              <a:solidFill>
                <a:schemeClr val="bg1">
                  <a:lumMod val="95000"/>
                </a:schemeClr>
              </a:solidFill>
            </a:endParaRPr>
          </a:p>
          <a:p>
            <a:endParaRPr lang="en-NZ" dirty="0"/>
          </a:p>
        </p:txBody>
      </p:sp>
    </p:spTree>
    <p:extLst>
      <p:ext uri="{BB962C8B-B14F-4D97-AF65-F5344CB8AC3E}">
        <p14:creationId xmlns:p14="http://schemas.microsoft.com/office/powerpoint/2010/main" val="154433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76" name="Rectangle 32"/>
          <p:cNvSpPr>
            <a:spLocks noChangeArrowheads="1"/>
          </p:cNvSpPr>
          <p:nvPr/>
        </p:nvSpPr>
        <p:spPr bwMode="invGray">
          <a:xfrm>
            <a:off x="5200651" y="4026972"/>
            <a:ext cx="184731" cy="369332"/>
          </a:xfrm>
          <a:prstGeom prst="rect">
            <a:avLst/>
          </a:prstGeom>
          <a:solidFill>
            <a:schemeClr val="tx1">
              <a:alpha val="89999"/>
            </a:schemeClr>
          </a:solidFill>
          <a:ln w="12700" algn="ctr">
            <a:noFill/>
            <a:miter lim="800000"/>
            <a:headEnd/>
            <a:tailEnd/>
          </a:ln>
          <a:effectLst/>
        </p:spPr>
        <p:txBody>
          <a:bodyPr wrap="none" anchor="ctr">
            <a:spAutoFit/>
          </a:bodyPr>
          <a:lstStyle/>
          <a:p>
            <a:endParaRPr lang="en-US">
              <a:solidFill>
                <a:schemeClr val="bg1">
                  <a:lumMod val="95000"/>
                </a:schemeClr>
              </a:solidFill>
            </a:endParaRPr>
          </a:p>
        </p:txBody>
      </p:sp>
      <p:sp>
        <p:nvSpPr>
          <p:cNvPr id="492575" name="Rectangle 31"/>
          <p:cNvSpPr>
            <a:spLocks noChangeArrowheads="1"/>
          </p:cNvSpPr>
          <p:nvPr/>
        </p:nvSpPr>
        <p:spPr bwMode="invGray">
          <a:xfrm>
            <a:off x="658813" y="4036497"/>
            <a:ext cx="184731" cy="369332"/>
          </a:xfrm>
          <a:prstGeom prst="rect">
            <a:avLst/>
          </a:prstGeom>
          <a:solidFill>
            <a:schemeClr val="tx1">
              <a:alpha val="70000"/>
            </a:schemeClr>
          </a:solidFill>
          <a:ln w="12700" algn="ctr">
            <a:noFill/>
            <a:miter lim="800000"/>
            <a:headEnd/>
            <a:tailEnd/>
          </a:ln>
          <a:effectLst/>
        </p:spPr>
        <p:txBody>
          <a:bodyPr wrap="none" anchor="ctr">
            <a:spAutoFit/>
          </a:bodyPr>
          <a:lstStyle/>
          <a:p>
            <a:endParaRPr lang="en-US">
              <a:solidFill>
                <a:schemeClr val="bg1">
                  <a:lumMod val="95000"/>
                </a:schemeClr>
              </a:solidFill>
            </a:endParaRPr>
          </a:p>
        </p:txBody>
      </p:sp>
      <p:sp>
        <p:nvSpPr>
          <p:cNvPr id="492546" name="Rectangle 2"/>
          <p:cNvSpPr>
            <a:spLocks noChangeArrowheads="1"/>
          </p:cNvSpPr>
          <p:nvPr/>
        </p:nvSpPr>
        <p:spPr bwMode="auto">
          <a:xfrm>
            <a:off x="665163" y="1914527"/>
            <a:ext cx="3251200" cy="4613275"/>
          </a:xfrm>
          <a:prstGeom prst="rect">
            <a:avLst/>
          </a:prstGeom>
          <a:gradFill rotWithShape="0">
            <a:gsLst>
              <a:gs pos="0">
                <a:sysClr val="window" lastClr="FFFFFF">
                  <a:gamma/>
                  <a:shade val="77255"/>
                  <a:invGamma/>
                  <a:alpha val="80000"/>
                </a:sysClr>
              </a:gs>
              <a:gs pos="50000">
                <a:sysClr val="window" lastClr="FFFFFF">
                  <a:alpha val="80000"/>
                </a:sysClr>
              </a:gs>
              <a:gs pos="100000">
                <a:sysClr val="window" lastClr="FFFFFF">
                  <a:gamma/>
                  <a:shade val="77255"/>
                  <a:invGamma/>
                  <a:alpha val="80000"/>
                </a:sysClr>
              </a:gs>
            </a:gsLst>
            <a:lin ang="5400000" scaled="1"/>
          </a:gradFill>
          <a:ln w="12700" algn="ctr">
            <a:solidFill>
              <a:sysClr val="windowText" lastClr="000000"/>
            </a:solidFill>
            <a:miter lim="800000"/>
            <a:headEnd/>
            <a:tailEnd/>
          </a:ln>
          <a:effectLst/>
        </p:spPr>
        <p:txBody>
          <a:bodyPr wrap="none" anchor="ctr"/>
          <a:lstStyle/>
          <a:p>
            <a:pPr defTabSz="914400" eaLnBrk="0" hangingPunct="0">
              <a:lnSpc>
                <a:spcPct val="80000"/>
              </a:lnSpc>
              <a:spcBef>
                <a:spcPct val="0"/>
              </a:spcBef>
            </a:pPr>
            <a:endParaRPr lang="en-US" b="1" kern="0">
              <a:solidFill>
                <a:schemeClr val="bg1">
                  <a:lumMod val="95000"/>
                </a:schemeClr>
              </a:solidFill>
              <a:effectLst>
                <a:outerShdw blurRad="38100" dist="38100" dir="2700000" algn="tl">
                  <a:srgbClr val="000000"/>
                </a:outerShdw>
              </a:effectLst>
              <a:latin typeface="Arial" charset="0"/>
            </a:endParaRPr>
          </a:p>
        </p:txBody>
      </p:sp>
      <p:sp>
        <p:nvSpPr>
          <p:cNvPr id="492547" name="Rectangle 3"/>
          <p:cNvSpPr>
            <a:spLocks noChangeArrowheads="1"/>
          </p:cNvSpPr>
          <p:nvPr/>
        </p:nvSpPr>
        <p:spPr bwMode="auto">
          <a:xfrm>
            <a:off x="5203825" y="1914527"/>
            <a:ext cx="3251200" cy="4613275"/>
          </a:xfrm>
          <a:prstGeom prst="rect">
            <a:avLst/>
          </a:prstGeom>
          <a:gradFill rotWithShape="0">
            <a:gsLst>
              <a:gs pos="0">
                <a:sysClr val="window" lastClr="FFFFFF">
                  <a:gamma/>
                  <a:shade val="77255"/>
                  <a:invGamma/>
                  <a:alpha val="80000"/>
                </a:sysClr>
              </a:gs>
              <a:gs pos="50000">
                <a:sysClr val="window" lastClr="FFFFFF">
                  <a:alpha val="80000"/>
                </a:sysClr>
              </a:gs>
              <a:gs pos="100000">
                <a:sysClr val="window" lastClr="FFFFFF">
                  <a:gamma/>
                  <a:shade val="77255"/>
                  <a:invGamma/>
                  <a:alpha val="80000"/>
                </a:sysClr>
              </a:gs>
            </a:gsLst>
            <a:lin ang="5400000" scaled="1"/>
          </a:gradFill>
          <a:ln w="12700" algn="ctr">
            <a:solidFill>
              <a:sysClr val="windowText" lastClr="000000"/>
            </a:solidFill>
            <a:miter lim="800000"/>
            <a:headEnd/>
            <a:tailEnd/>
          </a:ln>
          <a:effectLst/>
        </p:spPr>
        <p:txBody>
          <a:bodyPr wrap="none" anchor="ctr"/>
          <a:lstStyle/>
          <a:p>
            <a:pPr defTabSz="914400" eaLnBrk="0" hangingPunct="0">
              <a:lnSpc>
                <a:spcPct val="80000"/>
              </a:lnSpc>
              <a:spcBef>
                <a:spcPct val="0"/>
              </a:spcBef>
            </a:pPr>
            <a:endParaRPr lang="en-US" b="1" kern="0">
              <a:solidFill>
                <a:srgbClr val="FFFFFF"/>
              </a:solidFill>
              <a:effectLst>
                <a:outerShdw blurRad="38100" dist="38100" dir="2700000" algn="tl">
                  <a:srgbClr val="000000"/>
                </a:outerShdw>
              </a:effectLst>
              <a:latin typeface="Arial" charset="0"/>
            </a:endParaRPr>
          </a:p>
        </p:txBody>
      </p:sp>
      <p:pic>
        <p:nvPicPr>
          <p:cNvPr id="492548" name="Picture 4" descr="internet cloud 75 opac"/>
          <p:cNvPicPr>
            <a:picLocks noChangeAspect="1" noChangeArrowheads="1"/>
          </p:cNvPicPr>
          <p:nvPr/>
        </p:nvPicPr>
        <p:blipFill>
          <a:blip r:embed="rId5"/>
          <a:srcRect/>
          <a:stretch>
            <a:fillRect/>
          </a:stretch>
        </p:blipFill>
        <p:spPr bwMode="auto">
          <a:xfrm>
            <a:off x="3092450" y="3006725"/>
            <a:ext cx="3925888" cy="2216150"/>
          </a:xfrm>
          <a:prstGeom prst="rect">
            <a:avLst/>
          </a:prstGeom>
          <a:noFill/>
        </p:spPr>
      </p:pic>
      <p:graphicFrame>
        <p:nvGraphicFramePr>
          <p:cNvPr id="492549" name="Object 5"/>
          <p:cNvGraphicFramePr>
            <a:graphicFrameLocks noChangeAspect="1"/>
          </p:cNvGraphicFramePr>
          <p:nvPr>
            <p:extLst>
              <p:ext uri="{D42A27DB-BD31-4B8C-83A1-F6EECF244321}">
                <p14:modId xmlns:p14="http://schemas.microsoft.com/office/powerpoint/2010/main" val="277307899"/>
              </p:ext>
            </p:extLst>
          </p:nvPr>
        </p:nvGraphicFramePr>
        <p:xfrm>
          <a:off x="193463" y="1445463"/>
          <a:ext cx="8305800" cy="5197475"/>
        </p:xfrm>
        <a:graphic>
          <a:graphicData uri="http://schemas.openxmlformats.org/presentationml/2006/ole">
            <mc:AlternateContent xmlns:mc="http://schemas.openxmlformats.org/markup-compatibility/2006">
              <mc:Choice xmlns:v="urn:schemas-microsoft-com:vml" Requires="v">
                <p:oleObj spid="_x0000_s2087" name="Visio" r:id="rId6" imgW="7545019" imgH="5096866" progId="Visio.Drawing.11">
                  <p:embed/>
                </p:oleObj>
              </mc:Choice>
              <mc:Fallback>
                <p:oleObj name="Visio" r:id="rId6" imgW="7545019" imgH="5096866"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463" y="1445463"/>
                        <a:ext cx="8305800" cy="5197475"/>
                      </a:xfrm>
                      <a:prstGeom prst="rect">
                        <a:avLst/>
                      </a:prstGeom>
                      <a:noFill/>
                      <a:ln>
                        <a:noFill/>
                      </a:ln>
                      <a:effectLst/>
                    </p:spPr>
                  </p:pic>
                </p:oleObj>
              </mc:Fallback>
            </mc:AlternateContent>
          </a:graphicData>
        </a:graphic>
      </p:graphicFrame>
      <p:sp>
        <p:nvSpPr>
          <p:cNvPr id="492550" name="Rectangle 6"/>
          <p:cNvSpPr>
            <a:spLocks noGrp="1" noChangeArrowheads="1"/>
          </p:cNvSpPr>
          <p:nvPr>
            <p:ph type="title"/>
          </p:nvPr>
        </p:nvSpPr>
        <p:spPr>
          <a:xfrm>
            <a:off x="381001" y="228600"/>
            <a:ext cx="8393113" cy="498598"/>
          </a:xfrm>
        </p:spPr>
        <p:txBody>
          <a:bodyPr>
            <a:noAutofit/>
          </a:bodyPr>
          <a:lstStyle/>
          <a:p>
            <a:r>
              <a:rPr lang="en-US" sz="4000" dirty="0">
                <a:solidFill>
                  <a:schemeClr val="bg1">
                    <a:lumMod val="95000"/>
                  </a:schemeClr>
                </a:solidFill>
              </a:rPr>
              <a:t>ADFS Federation in Action</a:t>
            </a:r>
          </a:p>
        </p:txBody>
      </p:sp>
      <p:sp>
        <p:nvSpPr>
          <p:cNvPr id="492551" name="Rectangle 7"/>
          <p:cNvSpPr>
            <a:spLocks noChangeArrowheads="1"/>
          </p:cNvSpPr>
          <p:nvPr/>
        </p:nvSpPr>
        <p:spPr bwMode="auto">
          <a:xfrm>
            <a:off x="665163" y="1393827"/>
            <a:ext cx="3251200" cy="525463"/>
          </a:xfrm>
          <a:prstGeom prst="rect">
            <a:avLst/>
          </a:prstGeom>
          <a:gradFill rotWithShape="0">
            <a:gsLst>
              <a:gs pos="0">
                <a:schemeClr val="folHlink">
                  <a:gamma/>
                  <a:shade val="57255"/>
                  <a:invGamma/>
                  <a:alpha val="80000"/>
                </a:schemeClr>
              </a:gs>
              <a:gs pos="50000">
                <a:schemeClr val="folHlink">
                  <a:alpha val="80000"/>
                </a:schemeClr>
              </a:gs>
              <a:gs pos="100000">
                <a:schemeClr val="folHlink">
                  <a:gamma/>
                  <a:shade val="57255"/>
                  <a:invGamma/>
                  <a:alpha val="80000"/>
                </a:schemeClr>
              </a:gs>
            </a:gsLst>
            <a:lin ang="5400000" scaled="1"/>
          </a:gradFill>
          <a:ln w="12700" algn="ctr">
            <a:solidFill>
              <a:schemeClr val="tx1"/>
            </a:solidFill>
            <a:miter lim="800000"/>
            <a:headEnd/>
            <a:tailEnd/>
          </a:ln>
          <a:effectLst/>
        </p:spPr>
        <p:txBody>
          <a:bodyPr wrap="none" anchor="ctr"/>
          <a:lstStyle/>
          <a:p>
            <a:pPr eaLnBrk="0" hangingPunct="0">
              <a:lnSpc>
                <a:spcPct val="80000"/>
              </a:lnSpc>
              <a:spcBef>
                <a:spcPct val="0"/>
              </a:spcBef>
            </a:pPr>
            <a:r>
              <a:rPr lang="en-US" sz="1800" b="1">
                <a:solidFill>
                  <a:schemeClr val="bg1">
                    <a:lumMod val="95000"/>
                  </a:schemeClr>
                </a:solidFill>
                <a:effectLst>
                  <a:outerShdw blurRad="38100" dist="38100" dir="2700000" algn="tl">
                    <a:srgbClr val="000000"/>
                  </a:outerShdw>
                </a:effectLst>
                <a:latin typeface="Arial" charset="0"/>
              </a:rPr>
              <a:t>A. Datum</a:t>
            </a:r>
          </a:p>
          <a:p>
            <a:pPr eaLnBrk="0" hangingPunct="0">
              <a:lnSpc>
                <a:spcPct val="80000"/>
              </a:lnSpc>
              <a:spcBef>
                <a:spcPct val="0"/>
              </a:spcBef>
            </a:pPr>
            <a:r>
              <a:rPr lang="en-US" sz="1800" b="1">
                <a:solidFill>
                  <a:schemeClr val="bg1">
                    <a:lumMod val="95000"/>
                  </a:schemeClr>
                </a:solidFill>
                <a:effectLst>
                  <a:outerShdw blurRad="38100" dist="38100" dir="2700000" algn="tl">
                    <a:srgbClr val="000000"/>
                  </a:outerShdw>
                </a:effectLst>
                <a:latin typeface="Arial" charset="0"/>
              </a:rPr>
              <a:t>Account Forest</a:t>
            </a:r>
          </a:p>
        </p:txBody>
      </p:sp>
      <p:sp>
        <p:nvSpPr>
          <p:cNvPr id="492552" name="Rectangle 8"/>
          <p:cNvSpPr>
            <a:spLocks noChangeArrowheads="1"/>
          </p:cNvSpPr>
          <p:nvPr/>
        </p:nvSpPr>
        <p:spPr bwMode="auto">
          <a:xfrm>
            <a:off x="5203825" y="1393827"/>
            <a:ext cx="3251200" cy="525463"/>
          </a:xfrm>
          <a:prstGeom prst="rect">
            <a:avLst/>
          </a:prstGeom>
          <a:gradFill rotWithShape="0">
            <a:gsLst>
              <a:gs pos="0">
                <a:schemeClr val="folHlink">
                  <a:gamma/>
                  <a:shade val="57255"/>
                  <a:invGamma/>
                  <a:alpha val="80000"/>
                </a:schemeClr>
              </a:gs>
              <a:gs pos="50000">
                <a:schemeClr val="folHlink">
                  <a:alpha val="80000"/>
                </a:schemeClr>
              </a:gs>
              <a:gs pos="100000">
                <a:schemeClr val="folHlink">
                  <a:gamma/>
                  <a:shade val="57255"/>
                  <a:invGamma/>
                  <a:alpha val="80000"/>
                </a:schemeClr>
              </a:gs>
            </a:gsLst>
            <a:lin ang="5400000" scaled="1"/>
          </a:gradFill>
          <a:ln w="12700" algn="ctr">
            <a:solidFill>
              <a:schemeClr val="tx1"/>
            </a:solidFill>
            <a:miter lim="800000"/>
            <a:headEnd/>
            <a:tailEnd/>
          </a:ln>
          <a:effectLst/>
        </p:spPr>
        <p:txBody>
          <a:bodyPr wrap="none" anchor="ctr"/>
          <a:lstStyle/>
          <a:p>
            <a:pPr eaLnBrk="0" hangingPunct="0">
              <a:lnSpc>
                <a:spcPct val="80000"/>
              </a:lnSpc>
              <a:spcBef>
                <a:spcPct val="0"/>
              </a:spcBef>
            </a:pPr>
            <a:r>
              <a:rPr lang="en-US" sz="1800" b="1">
                <a:solidFill>
                  <a:srgbClr val="FFFFFF"/>
                </a:solidFill>
                <a:effectLst>
                  <a:outerShdw blurRad="38100" dist="38100" dir="2700000" algn="tl">
                    <a:srgbClr val="000000"/>
                  </a:outerShdw>
                </a:effectLst>
                <a:latin typeface="Arial" charset="0"/>
              </a:rPr>
              <a:t>Trey Research</a:t>
            </a:r>
          </a:p>
          <a:p>
            <a:pPr eaLnBrk="0" hangingPunct="0">
              <a:lnSpc>
                <a:spcPct val="80000"/>
              </a:lnSpc>
              <a:spcBef>
                <a:spcPct val="0"/>
              </a:spcBef>
            </a:pPr>
            <a:r>
              <a:rPr lang="en-US" sz="1800" b="1">
                <a:solidFill>
                  <a:srgbClr val="FFFFFF"/>
                </a:solidFill>
                <a:effectLst>
                  <a:outerShdw blurRad="38100" dist="38100" dir="2700000" algn="tl">
                    <a:srgbClr val="000000"/>
                  </a:outerShdw>
                </a:effectLst>
                <a:latin typeface="Arial" charset="0"/>
              </a:rPr>
              <a:t>Resource Forest</a:t>
            </a:r>
          </a:p>
        </p:txBody>
      </p:sp>
      <p:sp>
        <p:nvSpPr>
          <p:cNvPr id="492553" name="Text Box 9"/>
          <p:cNvSpPr txBox="1">
            <a:spLocks noChangeArrowheads="1"/>
          </p:cNvSpPr>
          <p:nvPr/>
        </p:nvSpPr>
        <p:spPr bwMode="auto">
          <a:xfrm>
            <a:off x="4746625" y="2295526"/>
            <a:ext cx="1864678" cy="341632"/>
          </a:xfrm>
          <a:prstGeom prst="rect">
            <a:avLst/>
          </a:prstGeom>
          <a:noFill/>
          <a:ln w="9525" algn="ctr">
            <a:noFill/>
            <a:miter lim="800000"/>
            <a:headEnd/>
            <a:tailEnd/>
          </a:ln>
          <a:effectLst>
            <a:outerShdw dist="17961" dir="2700000" algn="ctr" rotWithShape="0">
              <a:schemeClr val="bg2">
                <a:alpha val="74001"/>
              </a:schemeClr>
            </a:outerShdw>
          </a:effectLst>
        </p:spPr>
        <p:txBody>
          <a:bodyPr wrap="none">
            <a:spAutoFit/>
          </a:bodyPr>
          <a:lstStyle/>
          <a:p>
            <a:pPr algn="l">
              <a:lnSpc>
                <a:spcPct val="90000"/>
              </a:lnSpc>
              <a:spcBef>
                <a:spcPct val="0"/>
              </a:spcBef>
            </a:pPr>
            <a:r>
              <a:rPr lang="en-US" sz="1800">
                <a:solidFill>
                  <a:schemeClr val="bg1">
                    <a:lumMod val="95000"/>
                  </a:schemeClr>
                </a:solidFill>
                <a:effectLst/>
                <a:latin typeface="Segoe Semibold" pitchFamily="34" charset="0"/>
              </a:rPr>
              <a:t>Federation Trust</a:t>
            </a:r>
          </a:p>
        </p:txBody>
      </p:sp>
      <p:pic>
        <p:nvPicPr>
          <p:cNvPr id="492554" name="Picture 10" descr="YellowUser"/>
          <p:cNvPicPr>
            <a:picLocks noChangeAspect="1" noChangeArrowheads="1"/>
          </p:cNvPicPr>
          <p:nvPr/>
        </p:nvPicPr>
        <p:blipFill>
          <a:blip r:embed="rId8">
            <a:clrChange>
              <a:clrFrom>
                <a:srgbClr val="08369A"/>
              </a:clrFrom>
              <a:clrTo>
                <a:srgbClr val="08369A">
                  <a:alpha val="0"/>
                </a:srgbClr>
              </a:clrTo>
            </a:clrChange>
          </a:blip>
          <a:srcRect/>
          <a:stretch>
            <a:fillRect/>
          </a:stretch>
        </p:blipFill>
        <p:spPr bwMode="auto">
          <a:xfrm>
            <a:off x="2155826" y="5419725"/>
            <a:ext cx="504825" cy="533400"/>
          </a:xfrm>
          <a:prstGeom prst="rect">
            <a:avLst/>
          </a:prstGeom>
          <a:noFill/>
        </p:spPr>
      </p:pic>
      <p:grpSp>
        <p:nvGrpSpPr>
          <p:cNvPr id="492555" name="Group 11"/>
          <p:cNvGrpSpPr>
            <a:grpSpLocks/>
          </p:cNvGrpSpPr>
          <p:nvPr/>
        </p:nvGrpSpPr>
        <p:grpSpPr bwMode="auto">
          <a:xfrm>
            <a:off x="2384426" y="5572127"/>
            <a:ext cx="398463" cy="233363"/>
            <a:chOff x="4872" y="3176"/>
            <a:chExt cx="176" cy="96"/>
          </a:xfrm>
        </p:grpSpPr>
        <p:sp>
          <p:nvSpPr>
            <p:cNvPr id="492556" name="Rectangle 12"/>
            <p:cNvSpPr>
              <a:spLocks noChangeArrowheads="1"/>
            </p:cNvSpPr>
            <p:nvPr/>
          </p:nvSpPr>
          <p:spPr bwMode="auto">
            <a:xfrm>
              <a:off x="4872" y="3176"/>
              <a:ext cx="176" cy="96"/>
            </a:xfrm>
            <a:prstGeom prst="rect">
              <a:avLst/>
            </a:prstGeom>
            <a:solidFill>
              <a:schemeClr val="folHlink"/>
            </a:solidFill>
            <a:ln w="9525">
              <a:solidFill>
                <a:schemeClr val="bg2"/>
              </a:solidFill>
              <a:miter lim="800000"/>
              <a:headEnd/>
              <a:tailEnd/>
            </a:ln>
            <a:effectLst/>
          </p:spPr>
          <p:txBody>
            <a:bodyPr wrap="none" anchor="ctr"/>
            <a:lstStyle/>
            <a:p>
              <a:endParaRPr lang="en-US">
                <a:solidFill>
                  <a:schemeClr val="bg1">
                    <a:lumMod val="95000"/>
                  </a:schemeClr>
                </a:solidFill>
              </a:endParaRPr>
            </a:p>
          </p:txBody>
        </p:sp>
        <p:sp>
          <p:nvSpPr>
            <p:cNvPr id="492557" name="Freeform 13"/>
            <p:cNvSpPr>
              <a:spLocks/>
            </p:cNvSpPr>
            <p:nvPr/>
          </p:nvSpPr>
          <p:spPr bwMode="auto">
            <a:xfrm>
              <a:off x="4872" y="3189"/>
              <a:ext cx="172" cy="13"/>
            </a:xfrm>
            <a:custGeom>
              <a:avLst/>
              <a:gdLst/>
              <a:ahLst/>
              <a:cxnLst>
                <a:cxn ang="0">
                  <a:pos x="0" y="3"/>
                </a:cxn>
                <a:cxn ang="0">
                  <a:pos x="30" y="7"/>
                </a:cxn>
                <a:cxn ang="0">
                  <a:pos x="50" y="1"/>
                </a:cxn>
                <a:cxn ang="0">
                  <a:pos x="82" y="11"/>
                </a:cxn>
                <a:cxn ang="0">
                  <a:pos x="106" y="3"/>
                </a:cxn>
                <a:cxn ang="0">
                  <a:pos x="120" y="13"/>
                </a:cxn>
                <a:cxn ang="0">
                  <a:pos x="144" y="3"/>
                </a:cxn>
                <a:cxn ang="0">
                  <a:pos x="160" y="3"/>
                </a:cxn>
                <a:cxn ang="0">
                  <a:pos x="172" y="7"/>
                </a:cxn>
              </a:cxnLst>
              <a:rect l="0" t="0" r="r" b="b"/>
              <a:pathLst>
                <a:path w="172" h="13">
                  <a:moveTo>
                    <a:pt x="0" y="3"/>
                  </a:moveTo>
                  <a:cubicBezTo>
                    <a:pt x="11" y="5"/>
                    <a:pt x="22" y="7"/>
                    <a:pt x="30" y="7"/>
                  </a:cubicBezTo>
                  <a:cubicBezTo>
                    <a:pt x="38" y="7"/>
                    <a:pt x="41" y="0"/>
                    <a:pt x="50" y="1"/>
                  </a:cubicBezTo>
                  <a:cubicBezTo>
                    <a:pt x="59" y="2"/>
                    <a:pt x="73" y="11"/>
                    <a:pt x="82" y="11"/>
                  </a:cubicBezTo>
                  <a:cubicBezTo>
                    <a:pt x="91" y="11"/>
                    <a:pt x="100" y="3"/>
                    <a:pt x="106" y="3"/>
                  </a:cubicBezTo>
                  <a:cubicBezTo>
                    <a:pt x="112" y="3"/>
                    <a:pt x="114" y="13"/>
                    <a:pt x="120" y="13"/>
                  </a:cubicBezTo>
                  <a:cubicBezTo>
                    <a:pt x="126" y="13"/>
                    <a:pt x="137" y="5"/>
                    <a:pt x="144" y="3"/>
                  </a:cubicBezTo>
                  <a:cubicBezTo>
                    <a:pt x="151" y="1"/>
                    <a:pt x="155" y="2"/>
                    <a:pt x="160" y="3"/>
                  </a:cubicBezTo>
                  <a:cubicBezTo>
                    <a:pt x="165" y="4"/>
                    <a:pt x="168" y="5"/>
                    <a:pt x="172" y="7"/>
                  </a:cubicBezTo>
                </a:path>
              </a:pathLst>
            </a:custGeom>
            <a:solidFill>
              <a:schemeClr val="folHlink"/>
            </a:solidFill>
            <a:ln w="9525">
              <a:solidFill>
                <a:schemeClr val="bg2"/>
              </a:solidFill>
              <a:round/>
              <a:headEnd/>
              <a:tailEnd/>
            </a:ln>
            <a:effectLst/>
          </p:spPr>
          <p:txBody>
            <a:bodyPr/>
            <a:lstStyle/>
            <a:p>
              <a:endParaRPr lang="en-US">
                <a:solidFill>
                  <a:schemeClr val="bg1">
                    <a:lumMod val="95000"/>
                  </a:schemeClr>
                </a:solidFill>
              </a:endParaRPr>
            </a:p>
          </p:txBody>
        </p:sp>
        <p:sp>
          <p:nvSpPr>
            <p:cNvPr id="492558" name="Freeform 14"/>
            <p:cNvSpPr>
              <a:spLocks/>
            </p:cNvSpPr>
            <p:nvPr/>
          </p:nvSpPr>
          <p:spPr bwMode="auto">
            <a:xfrm>
              <a:off x="4874" y="3209"/>
              <a:ext cx="172" cy="13"/>
            </a:xfrm>
            <a:custGeom>
              <a:avLst/>
              <a:gdLst/>
              <a:ahLst/>
              <a:cxnLst>
                <a:cxn ang="0">
                  <a:pos x="0" y="3"/>
                </a:cxn>
                <a:cxn ang="0">
                  <a:pos x="30" y="7"/>
                </a:cxn>
                <a:cxn ang="0">
                  <a:pos x="50" y="1"/>
                </a:cxn>
                <a:cxn ang="0">
                  <a:pos x="82" y="11"/>
                </a:cxn>
                <a:cxn ang="0">
                  <a:pos x="106" y="3"/>
                </a:cxn>
                <a:cxn ang="0">
                  <a:pos x="120" y="13"/>
                </a:cxn>
                <a:cxn ang="0">
                  <a:pos x="144" y="3"/>
                </a:cxn>
                <a:cxn ang="0">
                  <a:pos x="160" y="3"/>
                </a:cxn>
                <a:cxn ang="0">
                  <a:pos x="172" y="7"/>
                </a:cxn>
              </a:cxnLst>
              <a:rect l="0" t="0" r="r" b="b"/>
              <a:pathLst>
                <a:path w="172" h="13">
                  <a:moveTo>
                    <a:pt x="0" y="3"/>
                  </a:moveTo>
                  <a:cubicBezTo>
                    <a:pt x="11" y="5"/>
                    <a:pt x="22" y="7"/>
                    <a:pt x="30" y="7"/>
                  </a:cubicBezTo>
                  <a:cubicBezTo>
                    <a:pt x="38" y="7"/>
                    <a:pt x="41" y="0"/>
                    <a:pt x="50" y="1"/>
                  </a:cubicBezTo>
                  <a:cubicBezTo>
                    <a:pt x="59" y="2"/>
                    <a:pt x="73" y="11"/>
                    <a:pt x="82" y="11"/>
                  </a:cubicBezTo>
                  <a:cubicBezTo>
                    <a:pt x="91" y="11"/>
                    <a:pt x="100" y="3"/>
                    <a:pt x="106" y="3"/>
                  </a:cubicBezTo>
                  <a:cubicBezTo>
                    <a:pt x="112" y="3"/>
                    <a:pt x="114" y="13"/>
                    <a:pt x="120" y="13"/>
                  </a:cubicBezTo>
                  <a:cubicBezTo>
                    <a:pt x="126" y="13"/>
                    <a:pt x="137" y="5"/>
                    <a:pt x="144" y="3"/>
                  </a:cubicBezTo>
                  <a:cubicBezTo>
                    <a:pt x="151" y="1"/>
                    <a:pt x="155" y="2"/>
                    <a:pt x="160" y="3"/>
                  </a:cubicBezTo>
                  <a:cubicBezTo>
                    <a:pt x="165" y="4"/>
                    <a:pt x="168" y="5"/>
                    <a:pt x="172" y="7"/>
                  </a:cubicBezTo>
                </a:path>
              </a:pathLst>
            </a:custGeom>
            <a:solidFill>
              <a:schemeClr val="folHlink"/>
            </a:solidFill>
            <a:ln w="9525">
              <a:solidFill>
                <a:schemeClr val="bg2"/>
              </a:solidFill>
              <a:round/>
              <a:headEnd/>
              <a:tailEnd/>
            </a:ln>
            <a:effectLst/>
          </p:spPr>
          <p:txBody>
            <a:bodyPr/>
            <a:lstStyle/>
            <a:p>
              <a:endParaRPr lang="en-US">
                <a:solidFill>
                  <a:schemeClr val="bg1">
                    <a:lumMod val="95000"/>
                  </a:schemeClr>
                </a:solidFill>
              </a:endParaRPr>
            </a:p>
          </p:txBody>
        </p:sp>
        <p:sp>
          <p:nvSpPr>
            <p:cNvPr id="492559" name="Freeform 15"/>
            <p:cNvSpPr>
              <a:spLocks/>
            </p:cNvSpPr>
            <p:nvPr/>
          </p:nvSpPr>
          <p:spPr bwMode="auto">
            <a:xfrm>
              <a:off x="4876" y="3229"/>
              <a:ext cx="172" cy="13"/>
            </a:xfrm>
            <a:custGeom>
              <a:avLst/>
              <a:gdLst/>
              <a:ahLst/>
              <a:cxnLst>
                <a:cxn ang="0">
                  <a:pos x="0" y="3"/>
                </a:cxn>
                <a:cxn ang="0">
                  <a:pos x="30" y="7"/>
                </a:cxn>
                <a:cxn ang="0">
                  <a:pos x="50" y="1"/>
                </a:cxn>
                <a:cxn ang="0">
                  <a:pos x="82" y="11"/>
                </a:cxn>
                <a:cxn ang="0">
                  <a:pos x="106" y="3"/>
                </a:cxn>
                <a:cxn ang="0">
                  <a:pos x="120" y="13"/>
                </a:cxn>
                <a:cxn ang="0">
                  <a:pos x="144" y="3"/>
                </a:cxn>
                <a:cxn ang="0">
                  <a:pos x="160" y="3"/>
                </a:cxn>
                <a:cxn ang="0">
                  <a:pos x="172" y="7"/>
                </a:cxn>
              </a:cxnLst>
              <a:rect l="0" t="0" r="r" b="b"/>
              <a:pathLst>
                <a:path w="172" h="13">
                  <a:moveTo>
                    <a:pt x="0" y="3"/>
                  </a:moveTo>
                  <a:cubicBezTo>
                    <a:pt x="11" y="5"/>
                    <a:pt x="22" y="7"/>
                    <a:pt x="30" y="7"/>
                  </a:cubicBezTo>
                  <a:cubicBezTo>
                    <a:pt x="38" y="7"/>
                    <a:pt x="41" y="0"/>
                    <a:pt x="50" y="1"/>
                  </a:cubicBezTo>
                  <a:cubicBezTo>
                    <a:pt x="59" y="2"/>
                    <a:pt x="73" y="11"/>
                    <a:pt x="82" y="11"/>
                  </a:cubicBezTo>
                  <a:cubicBezTo>
                    <a:pt x="91" y="11"/>
                    <a:pt x="100" y="3"/>
                    <a:pt x="106" y="3"/>
                  </a:cubicBezTo>
                  <a:cubicBezTo>
                    <a:pt x="112" y="3"/>
                    <a:pt x="114" y="13"/>
                    <a:pt x="120" y="13"/>
                  </a:cubicBezTo>
                  <a:cubicBezTo>
                    <a:pt x="126" y="13"/>
                    <a:pt x="137" y="5"/>
                    <a:pt x="144" y="3"/>
                  </a:cubicBezTo>
                  <a:cubicBezTo>
                    <a:pt x="151" y="1"/>
                    <a:pt x="155" y="2"/>
                    <a:pt x="160" y="3"/>
                  </a:cubicBezTo>
                  <a:cubicBezTo>
                    <a:pt x="165" y="4"/>
                    <a:pt x="168" y="5"/>
                    <a:pt x="172" y="7"/>
                  </a:cubicBezTo>
                </a:path>
              </a:pathLst>
            </a:custGeom>
            <a:solidFill>
              <a:schemeClr val="folHlink"/>
            </a:solidFill>
            <a:ln w="9525">
              <a:solidFill>
                <a:schemeClr val="bg2"/>
              </a:solidFill>
              <a:round/>
              <a:headEnd/>
              <a:tailEnd/>
            </a:ln>
            <a:effectLst/>
          </p:spPr>
          <p:txBody>
            <a:bodyPr/>
            <a:lstStyle/>
            <a:p>
              <a:endParaRPr lang="en-US">
                <a:solidFill>
                  <a:schemeClr val="bg1">
                    <a:lumMod val="95000"/>
                  </a:schemeClr>
                </a:solidFill>
              </a:endParaRPr>
            </a:p>
          </p:txBody>
        </p:sp>
        <p:sp>
          <p:nvSpPr>
            <p:cNvPr id="492560" name="Freeform 16"/>
            <p:cNvSpPr>
              <a:spLocks/>
            </p:cNvSpPr>
            <p:nvPr/>
          </p:nvSpPr>
          <p:spPr bwMode="auto">
            <a:xfrm>
              <a:off x="4874" y="3249"/>
              <a:ext cx="172" cy="13"/>
            </a:xfrm>
            <a:custGeom>
              <a:avLst/>
              <a:gdLst/>
              <a:ahLst/>
              <a:cxnLst>
                <a:cxn ang="0">
                  <a:pos x="0" y="3"/>
                </a:cxn>
                <a:cxn ang="0">
                  <a:pos x="30" y="7"/>
                </a:cxn>
                <a:cxn ang="0">
                  <a:pos x="50" y="1"/>
                </a:cxn>
                <a:cxn ang="0">
                  <a:pos x="82" y="11"/>
                </a:cxn>
                <a:cxn ang="0">
                  <a:pos x="106" y="3"/>
                </a:cxn>
                <a:cxn ang="0">
                  <a:pos x="120" y="13"/>
                </a:cxn>
                <a:cxn ang="0">
                  <a:pos x="144" y="3"/>
                </a:cxn>
                <a:cxn ang="0">
                  <a:pos x="160" y="3"/>
                </a:cxn>
                <a:cxn ang="0">
                  <a:pos x="172" y="7"/>
                </a:cxn>
              </a:cxnLst>
              <a:rect l="0" t="0" r="r" b="b"/>
              <a:pathLst>
                <a:path w="172" h="13">
                  <a:moveTo>
                    <a:pt x="0" y="3"/>
                  </a:moveTo>
                  <a:cubicBezTo>
                    <a:pt x="11" y="5"/>
                    <a:pt x="22" y="7"/>
                    <a:pt x="30" y="7"/>
                  </a:cubicBezTo>
                  <a:cubicBezTo>
                    <a:pt x="38" y="7"/>
                    <a:pt x="41" y="0"/>
                    <a:pt x="50" y="1"/>
                  </a:cubicBezTo>
                  <a:cubicBezTo>
                    <a:pt x="59" y="2"/>
                    <a:pt x="73" y="11"/>
                    <a:pt x="82" y="11"/>
                  </a:cubicBezTo>
                  <a:cubicBezTo>
                    <a:pt x="91" y="11"/>
                    <a:pt x="100" y="3"/>
                    <a:pt x="106" y="3"/>
                  </a:cubicBezTo>
                  <a:cubicBezTo>
                    <a:pt x="112" y="3"/>
                    <a:pt x="114" y="13"/>
                    <a:pt x="120" y="13"/>
                  </a:cubicBezTo>
                  <a:cubicBezTo>
                    <a:pt x="126" y="13"/>
                    <a:pt x="137" y="5"/>
                    <a:pt x="144" y="3"/>
                  </a:cubicBezTo>
                  <a:cubicBezTo>
                    <a:pt x="151" y="1"/>
                    <a:pt x="155" y="2"/>
                    <a:pt x="160" y="3"/>
                  </a:cubicBezTo>
                  <a:cubicBezTo>
                    <a:pt x="165" y="4"/>
                    <a:pt x="168" y="5"/>
                    <a:pt x="172" y="7"/>
                  </a:cubicBezTo>
                </a:path>
              </a:pathLst>
            </a:custGeom>
            <a:solidFill>
              <a:schemeClr val="folHlink"/>
            </a:solidFill>
            <a:ln w="9525">
              <a:solidFill>
                <a:schemeClr val="bg2"/>
              </a:solidFill>
              <a:round/>
              <a:headEnd/>
              <a:tailEnd/>
            </a:ln>
            <a:effectLst/>
          </p:spPr>
          <p:txBody>
            <a:bodyPr/>
            <a:lstStyle/>
            <a:p>
              <a:endParaRPr lang="en-US">
                <a:solidFill>
                  <a:schemeClr val="bg1">
                    <a:lumMod val="95000"/>
                  </a:schemeClr>
                </a:solidFill>
              </a:endParaRPr>
            </a:p>
          </p:txBody>
        </p:sp>
      </p:grpSp>
      <p:grpSp>
        <p:nvGrpSpPr>
          <p:cNvPr id="492561" name="Group 17"/>
          <p:cNvGrpSpPr>
            <a:grpSpLocks/>
          </p:cNvGrpSpPr>
          <p:nvPr/>
        </p:nvGrpSpPr>
        <p:grpSpPr bwMode="auto">
          <a:xfrm>
            <a:off x="3195639" y="3589340"/>
            <a:ext cx="407987" cy="230187"/>
            <a:chOff x="4872" y="3176"/>
            <a:chExt cx="176" cy="96"/>
          </a:xfrm>
        </p:grpSpPr>
        <p:sp>
          <p:nvSpPr>
            <p:cNvPr id="492562" name="Rectangle 18"/>
            <p:cNvSpPr>
              <a:spLocks noChangeArrowheads="1"/>
            </p:cNvSpPr>
            <p:nvPr/>
          </p:nvSpPr>
          <p:spPr bwMode="auto">
            <a:xfrm>
              <a:off x="4872" y="3176"/>
              <a:ext cx="176" cy="96"/>
            </a:xfrm>
            <a:prstGeom prst="rect">
              <a:avLst/>
            </a:prstGeom>
            <a:solidFill>
              <a:schemeClr val="hlink"/>
            </a:solidFill>
            <a:ln w="9525">
              <a:solidFill>
                <a:schemeClr val="bg2"/>
              </a:solidFill>
              <a:miter lim="800000"/>
              <a:headEnd/>
              <a:tailEnd/>
            </a:ln>
            <a:effectLst/>
          </p:spPr>
          <p:txBody>
            <a:bodyPr wrap="none" anchor="ctr"/>
            <a:lstStyle/>
            <a:p>
              <a:endParaRPr lang="en-US">
                <a:solidFill>
                  <a:schemeClr val="bg1">
                    <a:lumMod val="95000"/>
                  </a:schemeClr>
                </a:solidFill>
              </a:endParaRPr>
            </a:p>
          </p:txBody>
        </p:sp>
        <p:sp>
          <p:nvSpPr>
            <p:cNvPr id="492563" name="Freeform 19"/>
            <p:cNvSpPr>
              <a:spLocks/>
            </p:cNvSpPr>
            <p:nvPr/>
          </p:nvSpPr>
          <p:spPr bwMode="auto">
            <a:xfrm>
              <a:off x="4872" y="3189"/>
              <a:ext cx="172" cy="13"/>
            </a:xfrm>
            <a:custGeom>
              <a:avLst/>
              <a:gdLst/>
              <a:ahLst/>
              <a:cxnLst>
                <a:cxn ang="0">
                  <a:pos x="0" y="3"/>
                </a:cxn>
                <a:cxn ang="0">
                  <a:pos x="30" y="7"/>
                </a:cxn>
                <a:cxn ang="0">
                  <a:pos x="50" y="1"/>
                </a:cxn>
                <a:cxn ang="0">
                  <a:pos x="82" y="11"/>
                </a:cxn>
                <a:cxn ang="0">
                  <a:pos x="106" y="3"/>
                </a:cxn>
                <a:cxn ang="0">
                  <a:pos x="120" y="13"/>
                </a:cxn>
                <a:cxn ang="0">
                  <a:pos x="144" y="3"/>
                </a:cxn>
                <a:cxn ang="0">
                  <a:pos x="160" y="3"/>
                </a:cxn>
                <a:cxn ang="0">
                  <a:pos x="172" y="7"/>
                </a:cxn>
              </a:cxnLst>
              <a:rect l="0" t="0" r="r" b="b"/>
              <a:pathLst>
                <a:path w="172" h="13">
                  <a:moveTo>
                    <a:pt x="0" y="3"/>
                  </a:moveTo>
                  <a:cubicBezTo>
                    <a:pt x="11" y="5"/>
                    <a:pt x="22" y="7"/>
                    <a:pt x="30" y="7"/>
                  </a:cubicBezTo>
                  <a:cubicBezTo>
                    <a:pt x="38" y="7"/>
                    <a:pt x="41" y="0"/>
                    <a:pt x="50" y="1"/>
                  </a:cubicBezTo>
                  <a:cubicBezTo>
                    <a:pt x="59" y="2"/>
                    <a:pt x="73" y="11"/>
                    <a:pt x="82" y="11"/>
                  </a:cubicBezTo>
                  <a:cubicBezTo>
                    <a:pt x="91" y="11"/>
                    <a:pt x="100" y="3"/>
                    <a:pt x="106" y="3"/>
                  </a:cubicBezTo>
                  <a:cubicBezTo>
                    <a:pt x="112" y="3"/>
                    <a:pt x="114" y="13"/>
                    <a:pt x="120" y="13"/>
                  </a:cubicBezTo>
                  <a:cubicBezTo>
                    <a:pt x="126" y="13"/>
                    <a:pt x="137" y="5"/>
                    <a:pt x="144" y="3"/>
                  </a:cubicBezTo>
                  <a:cubicBezTo>
                    <a:pt x="151" y="1"/>
                    <a:pt x="155" y="2"/>
                    <a:pt x="160" y="3"/>
                  </a:cubicBezTo>
                  <a:cubicBezTo>
                    <a:pt x="165" y="4"/>
                    <a:pt x="168" y="5"/>
                    <a:pt x="172" y="7"/>
                  </a:cubicBezTo>
                </a:path>
              </a:pathLst>
            </a:custGeom>
            <a:solidFill>
              <a:schemeClr val="hlink"/>
            </a:solidFill>
            <a:ln w="9525">
              <a:solidFill>
                <a:schemeClr val="bg2"/>
              </a:solidFill>
              <a:round/>
              <a:headEnd/>
              <a:tailEnd/>
            </a:ln>
            <a:effectLst/>
          </p:spPr>
          <p:txBody>
            <a:bodyPr/>
            <a:lstStyle/>
            <a:p>
              <a:endParaRPr lang="en-US">
                <a:solidFill>
                  <a:schemeClr val="bg1">
                    <a:lumMod val="95000"/>
                  </a:schemeClr>
                </a:solidFill>
              </a:endParaRPr>
            </a:p>
          </p:txBody>
        </p:sp>
        <p:sp>
          <p:nvSpPr>
            <p:cNvPr id="492564" name="Freeform 20"/>
            <p:cNvSpPr>
              <a:spLocks/>
            </p:cNvSpPr>
            <p:nvPr/>
          </p:nvSpPr>
          <p:spPr bwMode="auto">
            <a:xfrm>
              <a:off x="4874" y="3209"/>
              <a:ext cx="172" cy="13"/>
            </a:xfrm>
            <a:custGeom>
              <a:avLst/>
              <a:gdLst/>
              <a:ahLst/>
              <a:cxnLst>
                <a:cxn ang="0">
                  <a:pos x="0" y="3"/>
                </a:cxn>
                <a:cxn ang="0">
                  <a:pos x="30" y="7"/>
                </a:cxn>
                <a:cxn ang="0">
                  <a:pos x="50" y="1"/>
                </a:cxn>
                <a:cxn ang="0">
                  <a:pos x="82" y="11"/>
                </a:cxn>
                <a:cxn ang="0">
                  <a:pos x="106" y="3"/>
                </a:cxn>
                <a:cxn ang="0">
                  <a:pos x="120" y="13"/>
                </a:cxn>
                <a:cxn ang="0">
                  <a:pos x="144" y="3"/>
                </a:cxn>
                <a:cxn ang="0">
                  <a:pos x="160" y="3"/>
                </a:cxn>
                <a:cxn ang="0">
                  <a:pos x="172" y="7"/>
                </a:cxn>
              </a:cxnLst>
              <a:rect l="0" t="0" r="r" b="b"/>
              <a:pathLst>
                <a:path w="172" h="13">
                  <a:moveTo>
                    <a:pt x="0" y="3"/>
                  </a:moveTo>
                  <a:cubicBezTo>
                    <a:pt x="11" y="5"/>
                    <a:pt x="22" y="7"/>
                    <a:pt x="30" y="7"/>
                  </a:cubicBezTo>
                  <a:cubicBezTo>
                    <a:pt x="38" y="7"/>
                    <a:pt x="41" y="0"/>
                    <a:pt x="50" y="1"/>
                  </a:cubicBezTo>
                  <a:cubicBezTo>
                    <a:pt x="59" y="2"/>
                    <a:pt x="73" y="11"/>
                    <a:pt x="82" y="11"/>
                  </a:cubicBezTo>
                  <a:cubicBezTo>
                    <a:pt x="91" y="11"/>
                    <a:pt x="100" y="3"/>
                    <a:pt x="106" y="3"/>
                  </a:cubicBezTo>
                  <a:cubicBezTo>
                    <a:pt x="112" y="3"/>
                    <a:pt x="114" y="13"/>
                    <a:pt x="120" y="13"/>
                  </a:cubicBezTo>
                  <a:cubicBezTo>
                    <a:pt x="126" y="13"/>
                    <a:pt x="137" y="5"/>
                    <a:pt x="144" y="3"/>
                  </a:cubicBezTo>
                  <a:cubicBezTo>
                    <a:pt x="151" y="1"/>
                    <a:pt x="155" y="2"/>
                    <a:pt x="160" y="3"/>
                  </a:cubicBezTo>
                  <a:cubicBezTo>
                    <a:pt x="165" y="4"/>
                    <a:pt x="168" y="5"/>
                    <a:pt x="172" y="7"/>
                  </a:cubicBezTo>
                </a:path>
              </a:pathLst>
            </a:custGeom>
            <a:solidFill>
              <a:schemeClr val="hlink"/>
            </a:solidFill>
            <a:ln w="9525">
              <a:solidFill>
                <a:schemeClr val="bg2"/>
              </a:solidFill>
              <a:round/>
              <a:headEnd/>
              <a:tailEnd/>
            </a:ln>
            <a:effectLst/>
          </p:spPr>
          <p:txBody>
            <a:bodyPr/>
            <a:lstStyle/>
            <a:p>
              <a:endParaRPr lang="en-US">
                <a:solidFill>
                  <a:schemeClr val="bg1">
                    <a:lumMod val="95000"/>
                  </a:schemeClr>
                </a:solidFill>
              </a:endParaRPr>
            </a:p>
          </p:txBody>
        </p:sp>
        <p:sp>
          <p:nvSpPr>
            <p:cNvPr id="492565" name="Freeform 21"/>
            <p:cNvSpPr>
              <a:spLocks/>
            </p:cNvSpPr>
            <p:nvPr/>
          </p:nvSpPr>
          <p:spPr bwMode="auto">
            <a:xfrm>
              <a:off x="4876" y="3229"/>
              <a:ext cx="172" cy="13"/>
            </a:xfrm>
            <a:custGeom>
              <a:avLst/>
              <a:gdLst/>
              <a:ahLst/>
              <a:cxnLst>
                <a:cxn ang="0">
                  <a:pos x="0" y="3"/>
                </a:cxn>
                <a:cxn ang="0">
                  <a:pos x="30" y="7"/>
                </a:cxn>
                <a:cxn ang="0">
                  <a:pos x="50" y="1"/>
                </a:cxn>
                <a:cxn ang="0">
                  <a:pos x="82" y="11"/>
                </a:cxn>
                <a:cxn ang="0">
                  <a:pos x="106" y="3"/>
                </a:cxn>
                <a:cxn ang="0">
                  <a:pos x="120" y="13"/>
                </a:cxn>
                <a:cxn ang="0">
                  <a:pos x="144" y="3"/>
                </a:cxn>
                <a:cxn ang="0">
                  <a:pos x="160" y="3"/>
                </a:cxn>
                <a:cxn ang="0">
                  <a:pos x="172" y="7"/>
                </a:cxn>
              </a:cxnLst>
              <a:rect l="0" t="0" r="r" b="b"/>
              <a:pathLst>
                <a:path w="172" h="13">
                  <a:moveTo>
                    <a:pt x="0" y="3"/>
                  </a:moveTo>
                  <a:cubicBezTo>
                    <a:pt x="11" y="5"/>
                    <a:pt x="22" y="7"/>
                    <a:pt x="30" y="7"/>
                  </a:cubicBezTo>
                  <a:cubicBezTo>
                    <a:pt x="38" y="7"/>
                    <a:pt x="41" y="0"/>
                    <a:pt x="50" y="1"/>
                  </a:cubicBezTo>
                  <a:cubicBezTo>
                    <a:pt x="59" y="2"/>
                    <a:pt x="73" y="11"/>
                    <a:pt x="82" y="11"/>
                  </a:cubicBezTo>
                  <a:cubicBezTo>
                    <a:pt x="91" y="11"/>
                    <a:pt x="100" y="3"/>
                    <a:pt x="106" y="3"/>
                  </a:cubicBezTo>
                  <a:cubicBezTo>
                    <a:pt x="112" y="3"/>
                    <a:pt x="114" y="13"/>
                    <a:pt x="120" y="13"/>
                  </a:cubicBezTo>
                  <a:cubicBezTo>
                    <a:pt x="126" y="13"/>
                    <a:pt x="137" y="5"/>
                    <a:pt x="144" y="3"/>
                  </a:cubicBezTo>
                  <a:cubicBezTo>
                    <a:pt x="151" y="1"/>
                    <a:pt x="155" y="2"/>
                    <a:pt x="160" y="3"/>
                  </a:cubicBezTo>
                  <a:cubicBezTo>
                    <a:pt x="165" y="4"/>
                    <a:pt x="168" y="5"/>
                    <a:pt x="172" y="7"/>
                  </a:cubicBezTo>
                </a:path>
              </a:pathLst>
            </a:custGeom>
            <a:solidFill>
              <a:schemeClr val="hlink"/>
            </a:solidFill>
            <a:ln w="9525">
              <a:solidFill>
                <a:schemeClr val="bg2"/>
              </a:solidFill>
              <a:round/>
              <a:headEnd/>
              <a:tailEnd/>
            </a:ln>
            <a:effectLst/>
          </p:spPr>
          <p:txBody>
            <a:bodyPr/>
            <a:lstStyle/>
            <a:p>
              <a:endParaRPr lang="en-US">
                <a:solidFill>
                  <a:schemeClr val="bg1">
                    <a:lumMod val="95000"/>
                  </a:schemeClr>
                </a:solidFill>
              </a:endParaRPr>
            </a:p>
          </p:txBody>
        </p:sp>
        <p:sp>
          <p:nvSpPr>
            <p:cNvPr id="492566" name="Freeform 22"/>
            <p:cNvSpPr>
              <a:spLocks/>
            </p:cNvSpPr>
            <p:nvPr/>
          </p:nvSpPr>
          <p:spPr bwMode="auto">
            <a:xfrm>
              <a:off x="4874" y="3249"/>
              <a:ext cx="172" cy="13"/>
            </a:xfrm>
            <a:custGeom>
              <a:avLst/>
              <a:gdLst/>
              <a:ahLst/>
              <a:cxnLst>
                <a:cxn ang="0">
                  <a:pos x="0" y="3"/>
                </a:cxn>
                <a:cxn ang="0">
                  <a:pos x="30" y="7"/>
                </a:cxn>
                <a:cxn ang="0">
                  <a:pos x="50" y="1"/>
                </a:cxn>
                <a:cxn ang="0">
                  <a:pos x="82" y="11"/>
                </a:cxn>
                <a:cxn ang="0">
                  <a:pos x="106" y="3"/>
                </a:cxn>
                <a:cxn ang="0">
                  <a:pos x="120" y="13"/>
                </a:cxn>
                <a:cxn ang="0">
                  <a:pos x="144" y="3"/>
                </a:cxn>
                <a:cxn ang="0">
                  <a:pos x="160" y="3"/>
                </a:cxn>
                <a:cxn ang="0">
                  <a:pos x="172" y="7"/>
                </a:cxn>
              </a:cxnLst>
              <a:rect l="0" t="0" r="r" b="b"/>
              <a:pathLst>
                <a:path w="172" h="13">
                  <a:moveTo>
                    <a:pt x="0" y="3"/>
                  </a:moveTo>
                  <a:cubicBezTo>
                    <a:pt x="11" y="5"/>
                    <a:pt x="22" y="7"/>
                    <a:pt x="30" y="7"/>
                  </a:cubicBezTo>
                  <a:cubicBezTo>
                    <a:pt x="38" y="7"/>
                    <a:pt x="41" y="0"/>
                    <a:pt x="50" y="1"/>
                  </a:cubicBezTo>
                  <a:cubicBezTo>
                    <a:pt x="59" y="2"/>
                    <a:pt x="73" y="11"/>
                    <a:pt x="82" y="11"/>
                  </a:cubicBezTo>
                  <a:cubicBezTo>
                    <a:pt x="91" y="11"/>
                    <a:pt x="100" y="3"/>
                    <a:pt x="106" y="3"/>
                  </a:cubicBezTo>
                  <a:cubicBezTo>
                    <a:pt x="112" y="3"/>
                    <a:pt x="114" y="13"/>
                    <a:pt x="120" y="13"/>
                  </a:cubicBezTo>
                  <a:cubicBezTo>
                    <a:pt x="126" y="13"/>
                    <a:pt x="137" y="5"/>
                    <a:pt x="144" y="3"/>
                  </a:cubicBezTo>
                  <a:cubicBezTo>
                    <a:pt x="151" y="1"/>
                    <a:pt x="155" y="2"/>
                    <a:pt x="160" y="3"/>
                  </a:cubicBezTo>
                  <a:cubicBezTo>
                    <a:pt x="165" y="4"/>
                    <a:pt x="168" y="5"/>
                    <a:pt x="172" y="7"/>
                  </a:cubicBezTo>
                </a:path>
              </a:pathLst>
            </a:custGeom>
            <a:solidFill>
              <a:schemeClr val="hlink"/>
            </a:solidFill>
            <a:ln w="9525">
              <a:solidFill>
                <a:schemeClr val="bg2"/>
              </a:solidFill>
              <a:round/>
              <a:headEnd/>
              <a:tailEnd/>
            </a:ln>
            <a:effectLst/>
          </p:spPr>
          <p:txBody>
            <a:bodyPr/>
            <a:lstStyle/>
            <a:p>
              <a:endParaRPr lang="en-US">
                <a:solidFill>
                  <a:schemeClr val="bg1">
                    <a:lumMod val="95000"/>
                  </a:schemeClr>
                </a:solidFill>
              </a:endParaRPr>
            </a:p>
          </p:txBody>
        </p:sp>
      </p:grpSp>
      <p:sp>
        <p:nvSpPr>
          <p:cNvPr id="492567" name="Rectangle 23"/>
          <p:cNvSpPr>
            <a:spLocks noChangeArrowheads="1"/>
          </p:cNvSpPr>
          <p:nvPr/>
        </p:nvSpPr>
        <p:spPr bwMode="auto">
          <a:xfrm>
            <a:off x="666750" y="1394773"/>
            <a:ext cx="3241675" cy="533400"/>
          </a:xfrm>
          <a:prstGeom prst="rect">
            <a:avLst/>
          </a:prstGeom>
          <a:gradFill rotWithShape="1">
            <a:gsLst>
              <a:gs pos="0">
                <a:srgbClr val="808080"/>
              </a:gs>
              <a:gs pos="100000">
                <a:srgbClr val="C0C0C0"/>
              </a:gs>
            </a:gsLst>
            <a:lin ang="5400000" scaled="1"/>
          </a:gradFill>
          <a:ln w="6350">
            <a:solidFill>
              <a:schemeClr val="tx1"/>
            </a:solidFill>
            <a:miter lim="800000"/>
            <a:headEnd/>
            <a:tailEnd/>
          </a:ln>
          <a:effectLst/>
        </p:spPr>
        <p:txBody>
          <a:bodyPr wrap="none" anchor="ctr"/>
          <a:lstStyle/>
          <a:p>
            <a:pPr algn="ctr" eaLnBrk="0" hangingPunct="0">
              <a:lnSpc>
                <a:spcPct val="100000"/>
              </a:lnSpc>
              <a:spcBef>
                <a:spcPct val="0"/>
              </a:spcBef>
            </a:pPr>
            <a:r>
              <a:rPr lang="en-US" sz="1800" b="1" dirty="0">
                <a:solidFill>
                  <a:schemeClr val="bg1">
                    <a:lumMod val="95000"/>
                  </a:schemeClr>
                </a:solidFill>
                <a:effectLst/>
                <a:latin typeface="Arial" charset="0"/>
              </a:rPr>
              <a:t>Microsoft</a:t>
            </a:r>
          </a:p>
          <a:p>
            <a:pPr algn="ctr" eaLnBrk="0" hangingPunct="0">
              <a:lnSpc>
                <a:spcPct val="100000"/>
              </a:lnSpc>
              <a:spcBef>
                <a:spcPct val="0"/>
              </a:spcBef>
            </a:pPr>
            <a:r>
              <a:rPr lang="en-US" sz="1800" b="1" dirty="0">
                <a:solidFill>
                  <a:schemeClr val="bg1">
                    <a:lumMod val="95000"/>
                  </a:schemeClr>
                </a:solidFill>
                <a:effectLst/>
                <a:latin typeface="Arial" charset="0"/>
              </a:rPr>
              <a:t>(Users)</a:t>
            </a:r>
          </a:p>
        </p:txBody>
      </p:sp>
      <p:sp>
        <p:nvSpPr>
          <p:cNvPr id="492568" name="Rectangle 24"/>
          <p:cNvSpPr>
            <a:spLocks noChangeArrowheads="1"/>
          </p:cNvSpPr>
          <p:nvPr/>
        </p:nvSpPr>
        <p:spPr bwMode="auto">
          <a:xfrm>
            <a:off x="5203826" y="1381125"/>
            <a:ext cx="3241675" cy="533400"/>
          </a:xfrm>
          <a:prstGeom prst="rect">
            <a:avLst/>
          </a:prstGeom>
          <a:gradFill rotWithShape="1">
            <a:gsLst>
              <a:gs pos="0">
                <a:srgbClr val="777777"/>
              </a:gs>
              <a:gs pos="100000">
                <a:srgbClr val="C0C0C0"/>
              </a:gs>
            </a:gsLst>
            <a:lin ang="5400000" scaled="1"/>
          </a:gradFill>
          <a:ln w="6350">
            <a:solidFill>
              <a:schemeClr val="tx1"/>
            </a:solidFill>
            <a:miter lim="800000"/>
            <a:headEnd/>
            <a:tailEnd/>
          </a:ln>
          <a:effectLst/>
        </p:spPr>
        <p:txBody>
          <a:bodyPr wrap="none" anchor="ctr"/>
          <a:lstStyle/>
          <a:p>
            <a:pPr algn="ctr" eaLnBrk="0" hangingPunct="0">
              <a:lnSpc>
                <a:spcPct val="100000"/>
              </a:lnSpc>
              <a:spcBef>
                <a:spcPct val="0"/>
              </a:spcBef>
            </a:pPr>
            <a:r>
              <a:rPr lang="en-US" sz="1800" b="1" dirty="0">
                <a:solidFill>
                  <a:schemeClr val="bg1"/>
                </a:solidFill>
                <a:effectLst/>
                <a:latin typeface="Arial" charset="0"/>
              </a:rPr>
              <a:t>E-Company Store</a:t>
            </a:r>
          </a:p>
          <a:p>
            <a:pPr algn="ctr" eaLnBrk="0" hangingPunct="0">
              <a:lnSpc>
                <a:spcPct val="100000"/>
              </a:lnSpc>
              <a:spcBef>
                <a:spcPct val="0"/>
              </a:spcBef>
            </a:pPr>
            <a:r>
              <a:rPr lang="en-US" sz="1800" b="1" dirty="0">
                <a:solidFill>
                  <a:schemeClr val="bg1"/>
                </a:solidFill>
                <a:effectLst/>
                <a:latin typeface="Arial" charset="0"/>
              </a:rPr>
              <a:t>(Resource)</a:t>
            </a:r>
          </a:p>
        </p:txBody>
      </p:sp>
      <p:grpSp>
        <p:nvGrpSpPr>
          <p:cNvPr id="492569" name="Group 25"/>
          <p:cNvGrpSpPr>
            <a:grpSpLocks/>
          </p:cNvGrpSpPr>
          <p:nvPr/>
        </p:nvGrpSpPr>
        <p:grpSpPr bwMode="auto">
          <a:xfrm>
            <a:off x="7405689" y="3516315"/>
            <a:ext cx="407987" cy="230187"/>
            <a:chOff x="4872" y="3176"/>
            <a:chExt cx="176" cy="96"/>
          </a:xfrm>
        </p:grpSpPr>
        <p:sp>
          <p:nvSpPr>
            <p:cNvPr id="492570" name="Rectangle 26"/>
            <p:cNvSpPr>
              <a:spLocks noChangeArrowheads="1"/>
            </p:cNvSpPr>
            <p:nvPr/>
          </p:nvSpPr>
          <p:spPr bwMode="auto">
            <a:xfrm>
              <a:off x="4872" y="3176"/>
              <a:ext cx="176" cy="96"/>
            </a:xfrm>
            <a:prstGeom prst="rect">
              <a:avLst/>
            </a:prstGeom>
            <a:solidFill>
              <a:srgbClr val="CC6600"/>
            </a:solidFill>
            <a:ln w="9525">
              <a:solidFill>
                <a:schemeClr val="bg2"/>
              </a:solidFill>
              <a:miter lim="800000"/>
              <a:headEnd/>
              <a:tailEnd/>
            </a:ln>
            <a:effectLst/>
          </p:spPr>
          <p:txBody>
            <a:bodyPr wrap="none" anchor="ctr"/>
            <a:lstStyle/>
            <a:p>
              <a:endParaRPr lang="en-US">
                <a:solidFill>
                  <a:schemeClr val="bg1">
                    <a:lumMod val="95000"/>
                  </a:schemeClr>
                </a:solidFill>
              </a:endParaRPr>
            </a:p>
          </p:txBody>
        </p:sp>
        <p:sp>
          <p:nvSpPr>
            <p:cNvPr id="492571" name="Freeform 27"/>
            <p:cNvSpPr>
              <a:spLocks/>
            </p:cNvSpPr>
            <p:nvPr/>
          </p:nvSpPr>
          <p:spPr bwMode="auto">
            <a:xfrm>
              <a:off x="4872" y="3189"/>
              <a:ext cx="172" cy="13"/>
            </a:xfrm>
            <a:custGeom>
              <a:avLst/>
              <a:gdLst/>
              <a:ahLst/>
              <a:cxnLst>
                <a:cxn ang="0">
                  <a:pos x="0" y="3"/>
                </a:cxn>
                <a:cxn ang="0">
                  <a:pos x="30" y="7"/>
                </a:cxn>
                <a:cxn ang="0">
                  <a:pos x="50" y="1"/>
                </a:cxn>
                <a:cxn ang="0">
                  <a:pos x="82" y="11"/>
                </a:cxn>
                <a:cxn ang="0">
                  <a:pos x="106" y="3"/>
                </a:cxn>
                <a:cxn ang="0">
                  <a:pos x="120" y="13"/>
                </a:cxn>
                <a:cxn ang="0">
                  <a:pos x="144" y="3"/>
                </a:cxn>
                <a:cxn ang="0">
                  <a:pos x="160" y="3"/>
                </a:cxn>
                <a:cxn ang="0">
                  <a:pos x="172" y="7"/>
                </a:cxn>
              </a:cxnLst>
              <a:rect l="0" t="0" r="r" b="b"/>
              <a:pathLst>
                <a:path w="172" h="13">
                  <a:moveTo>
                    <a:pt x="0" y="3"/>
                  </a:moveTo>
                  <a:cubicBezTo>
                    <a:pt x="11" y="5"/>
                    <a:pt x="22" y="7"/>
                    <a:pt x="30" y="7"/>
                  </a:cubicBezTo>
                  <a:cubicBezTo>
                    <a:pt x="38" y="7"/>
                    <a:pt x="41" y="0"/>
                    <a:pt x="50" y="1"/>
                  </a:cubicBezTo>
                  <a:cubicBezTo>
                    <a:pt x="59" y="2"/>
                    <a:pt x="73" y="11"/>
                    <a:pt x="82" y="11"/>
                  </a:cubicBezTo>
                  <a:cubicBezTo>
                    <a:pt x="91" y="11"/>
                    <a:pt x="100" y="3"/>
                    <a:pt x="106" y="3"/>
                  </a:cubicBezTo>
                  <a:cubicBezTo>
                    <a:pt x="112" y="3"/>
                    <a:pt x="114" y="13"/>
                    <a:pt x="120" y="13"/>
                  </a:cubicBezTo>
                  <a:cubicBezTo>
                    <a:pt x="126" y="13"/>
                    <a:pt x="137" y="5"/>
                    <a:pt x="144" y="3"/>
                  </a:cubicBezTo>
                  <a:cubicBezTo>
                    <a:pt x="151" y="1"/>
                    <a:pt x="155" y="2"/>
                    <a:pt x="160" y="3"/>
                  </a:cubicBezTo>
                  <a:cubicBezTo>
                    <a:pt x="165" y="4"/>
                    <a:pt x="168" y="5"/>
                    <a:pt x="172" y="7"/>
                  </a:cubicBezTo>
                </a:path>
              </a:pathLst>
            </a:custGeom>
            <a:solidFill>
              <a:srgbClr val="CC6600"/>
            </a:solidFill>
            <a:ln w="9525">
              <a:solidFill>
                <a:schemeClr val="bg2"/>
              </a:solidFill>
              <a:round/>
              <a:headEnd/>
              <a:tailEnd/>
            </a:ln>
            <a:effectLst/>
          </p:spPr>
          <p:txBody>
            <a:bodyPr/>
            <a:lstStyle/>
            <a:p>
              <a:endParaRPr lang="en-US">
                <a:solidFill>
                  <a:schemeClr val="bg1">
                    <a:lumMod val="95000"/>
                  </a:schemeClr>
                </a:solidFill>
              </a:endParaRPr>
            </a:p>
          </p:txBody>
        </p:sp>
        <p:sp>
          <p:nvSpPr>
            <p:cNvPr id="492572" name="Freeform 28"/>
            <p:cNvSpPr>
              <a:spLocks/>
            </p:cNvSpPr>
            <p:nvPr/>
          </p:nvSpPr>
          <p:spPr bwMode="auto">
            <a:xfrm>
              <a:off x="4874" y="3209"/>
              <a:ext cx="172" cy="13"/>
            </a:xfrm>
            <a:custGeom>
              <a:avLst/>
              <a:gdLst/>
              <a:ahLst/>
              <a:cxnLst>
                <a:cxn ang="0">
                  <a:pos x="0" y="3"/>
                </a:cxn>
                <a:cxn ang="0">
                  <a:pos x="30" y="7"/>
                </a:cxn>
                <a:cxn ang="0">
                  <a:pos x="50" y="1"/>
                </a:cxn>
                <a:cxn ang="0">
                  <a:pos x="82" y="11"/>
                </a:cxn>
                <a:cxn ang="0">
                  <a:pos x="106" y="3"/>
                </a:cxn>
                <a:cxn ang="0">
                  <a:pos x="120" y="13"/>
                </a:cxn>
                <a:cxn ang="0">
                  <a:pos x="144" y="3"/>
                </a:cxn>
                <a:cxn ang="0">
                  <a:pos x="160" y="3"/>
                </a:cxn>
                <a:cxn ang="0">
                  <a:pos x="172" y="7"/>
                </a:cxn>
              </a:cxnLst>
              <a:rect l="0" t="0" r="r" b="b"/>
              <a:pathLst>
                <a:path w="172" h="13">
                  <a:moveTo>
                    <a:pt x="0" y="3"/>
                  </a:moveTo>
                  <a:cubicBezTo>
                    <a:pt x="11" y="5"/>
                    <a:pt x="22" y="7"/>
                    <a:pt x="30" y="7"/>
                  </a:cubicBezTo>
                  <a:cubicBezTo>
                    <a:pt x="38" y="7"/>
                    <a:pt x="41" y="0"/>
                    <a:pt x="50" y="1"/>
                  </a:cubicBezTo>
                  <a:cubicBezTo>
                    <a:pt x="59" y="2"/>
                    <a:pt x="73" y="11"/>
                    <a:pt x="82" y="11"/>
                  </a:cubicBezTo>
                  <a:cubicBezTo>
                    <a:pt x="91" y="11"/>
                    <a:pt x="100" y="3"/>
                    <a:pt x="106" y="3"/>
                  </a:cubicBezTo>
                  <a:cubicBezTo>
                    <a:pt x="112" y="3"/>
                    <a:pt x="114" y="13"/>
                    <a:pt x="120" y="13"/>
                  </a:cubicBezTo>
                  <a:cubicBezTo>
                    <a:pt x="126" y="13"/>
                    <a:pt x="137" y="5"/>
                    <a:pt x="144" y="3"/>
                  </a:cubicBezTo>
                  <a:cubicBezTo>
                    <a:pt x="151" y="1"/>
                    <a:pt x="155" y="2"/>
                    <a:pt x="160" y="3"/>
                  </a:cubicBezTo>
                  <a:cubicBezTo>
                    <a:pt x="165" y="4"/>
                    <a:pt x="168" y="5"/>
                    <a:pt x="172" y="7"/>
                  </a:cubicBezTo>
                </a:path>
              </a:pathLst>
            </a:custGeom>
            <a:solidFill>
              <a:srgbClr val="CC6600"/>
            </a:solidFill>
            <a:ln w="9525">
              <a:solidFill>
                <a:schemeClr val="bg2"/>
              </a:solidFill>
              <a:round/>
              <a:headEnd/>
              <a:tailEnd/>
            </a:ln>
            <a:effectLst/>
          </p:spPr>
          <p:txBody>
            <a:bodyPr/>
            <a:lstStyle/>
            <a:p>
              <a:endParaRPr lang="en-US">
                <a:solidFill>
                  <a:schemeClr val="bg1">
                    <a:lumMod val="95000"/>
                  </a:schemeClr>
                </a:solidFill>
              </a:endParaRPr>
            </a:p>
          </p:txBody>
        </p:sp>
        <p:sp>
          <p:nvSpPr>
            <p:cNvPr id="492573" name="Freeform 29"/>
            <p:cNvSpPr>
              <a:spLocks/>
            </p:cNvSpPr>
            <p:nvPr/>
          </p:nvSpPr>
          <p:spPr bwMode="auto">
            <a:xfrm>
              <a:off x="4876" y="3229"/>
              <a:ext cx="172" cy="13"/>
            </a:xfrm>
            <a:custGeom>
              <a:avLst/>
              <a:gdLst/>
              <a:ahLst/>
              <a:cxnLst>
                <a:cxn ang="0">
                  <a:pos x="0" y="3"/>
                </a:cxn>
                <a:cxn ang="0">
                  <a:pos x="30" y="7"/>
                </a:cxn>
                <a:cxn ang="0">
                  <a:pos x="50" y="1"/>
                </a:cxn>
                <a:cxn ang="0">
                  <a:pos x="82" y="11"/>
                </a:cxn>
                <a:cxn ang="0">
                  <a:pos x="106" y="3"/>
                </a:cxn>
                <a:cxn ang="0">
                  <a:pos x="120" y="13"/>
                </a:cxn>
                <a:cxn ang="0">
                  <a:pos x="144" y="3"/>
                </a:cxn>
                <a:cxn ang="0">
                  <a:pos x="160" y="3"/>
                </a:cxn>
                <a:cxn ang="0">
                  <a:pos x="172" y="7"/>
                </a:cxn>
              </a:cxnLst>
              <a:rect l="0" t="0" r="r" b="b"/>
              <a:pathLst>
                <a:path w="172" h="13">
                  <a:moveTo>
                    <a:pt x="0" y="3"/>
                  </a:moveTo>
                  <a:cubicBezTo>
                    <a:pt x="11" y="5"/>
                    <a:pt x="22" y="7"/>
                    <a:pt x="30" y="7"/>
                  </a:cubicBezTo>
                  <a:cubicBezTo>
                    <a:pt x="38" y="7"/>
                    <a:pt x="41" y="0"/>
                    <a:pt x="50" y="1"/>
                  </a:cubicBezTo>
                  <a:cubicBezTo>
                    <a:pt x="59" y="2"/>
                    <a:pt x="73" y="11"/>
                    <a:pt x="82" y="11"/>
                  </a:cubicBezTo>
                  <a:cubicBezTo>
                    <a:pt x="91" y="11"/>
                    <a:pt x="100" y="3"/>
                    <a:pt x="106" y="3"/>
                  </a:cubicBezTo>
                  <a:cubicBezTo>
                    <a:pt x="112" y="3"/>
                    <a:pt x="114" y="13"/>
                    <a:pt x="120" y="13"/>
                  </a:cubicBezTo>
                  <a:cubicBezTo>
                    <a:pt x="126" y="13"/>
                    <a:pt x="137" y="5"/>
                    <a:pt x="144" y="3"/>
                  </a:cubicBezTo>
                  <a:cubicBezTo>
                    <a:pt x="151" y="1"/>
                    <a:pt x="155" y="2"/>
                    <a:pt x="160" y="3"/>
                  </a:cubicBezTo>
                  <a:cubicBezTo>
                    <a:pt x="165" y="4"/>
                    <a:pt x="168" y="5"/>
                    <a:pt x="172" y="7"/>
                  </a:cubicBezTo>
                </a:path>
              </a:pathLst>
            </a:custGeom>
            <a:solidFill>
              <a:srgbClr val="CC6600"/>
            </a:solidFill>
            <a:ln w="9525">
              <a:solidFill>
                <a:schemeClr val="bg2"/>
              </a:solidFill>
              <a:round/>
              <a:headEnd/>
              <a:tailEnd/>
            </a:ln>
            <a:effectLst/>
          </p:spPr>
          <p:txBody>
            <a:bodyPr/>
            <a:lstStyle/>
            <a:p>
              <a:endParaRPr lang="en-US">
                <a:solidFill>
                  <a:schemeClr val="bg1">
                    <a:lumMod val="95000"/>
                  </a:schemeClr>
                </a:solidFill>
              </a:endParaRPr>
            </a:p>
          </p:txBody>
        </p:sp>
        <p:sp>
          <p:nvSpPr>
            <p:cNvPr id="492574" name="Freeform 30"/>
            <p:cNvSpPr>
              <a:spLocks/>
            </p:cNvSpPr>
            <p:nvPr/>
          </p:nvSpPr>
          <p:spPr bwMode="auto">
            <a:xfrm>
              <a:off x="4874" y="3249"/>
              <a:ext cx="172" cy="13"/>
            </a:xfrm>
            <a:custGeom>
              <a:avLst/>
              <a:gdLst/>
              <a:ahLst/>
              <a:cxnLst>
                <a:cxn ang="0">
                  <a:pos x="0" y="3"/>
                </a:cxn>
                <a:cxn ang="0">
                  <a:pos x="30" y="7"/>
                </a:cxn>
                <a:cxn ang="0">
                  <a:pos x="50" y="1"/>
                </a:cxn>
                <a:cxn ang="0">
                  <a:pos x="82" y="11"/>
                </a:cxn>
                <a:cxn ang="0">
                  <a:pos x="106" y="3"/>
                </a:cxn>
                <a:cxn ang="0">
                  <a:pos x="120" y="13"/>
                </a:cxn>
                <a:cxn ang="0">
                  <a:pos x="144" y="3"/>
                </a:cxn>
                <a:cxn ang="0">
                  <a:pos x="160" y="3"/>
                </a:cxn>
                <a:cxn ang="0">
                  <a:pos x="172" y="7"/>
                </a:cxn>
              </a:cxnLst>
              <a:rect l="0" t="0" r="r" b="b"/>
              <a:pathLst>
                <a:path w="172" h="13">
                  <a:moveTo>
                    <a:pt x="0" y="3"/>
                  </a:moveTo>
                  <a:cubicBezTo>
                    <a:pt x="11" y="5"/>
                    <a:pt x="22" y="7"/>
                    <a:pt x="30" y="7"/>
                  </a:cubicBezTo>
                  <a:cubicBezTo>
                    <a:pt x="38" y="7"/>
                    <a:pt x="41" y="0"/>
                    <a:pt x="50" y="1"/>
                  </a:cubicBezTo>
                  <a:cubicBezTo>
                    <a:pt x="59" y="2"/>
                    <a:pt x="73" y="11"/>
                    <a:pt x="82" y="11"/>
                  </a:cubicBezTo>
                  <a:cubicBezTo>
                    <a:pt x="91" y="11"/>
                    <a:pt x="100" y="3"/>
                    <a:pt x="106" y="3"/>
                  </a:cubicBezTo>
                  <a:cubicBezTo>
                    <a:pt x="112" y="3"/>
                    <a:pt x="114" y="13"/>
                    <a:pt x="120" y="13"/>
                  </a:cubicBezTo>
                  <a:cubicBezTo>
                    <a:pt x="126" y="13"/>
                    <a:pt x="137" y="5"/>
                    <a:pt x="144" y="3"/>
                  </a:cubicBezTo>
                  <a:cubicBezTo>
                    <a:pt x="151" y="1"/>
                    <a:pt x="155" y="2"/>
                    <a:pt x="160" y="3"/>
                  </a:cubicBezTo>
                  <a:cubicBezTo>
                    <a:pt x="165" y="4"/>
                    <a:pt x="168" y="5"/>
                    <a:pt x="172" y="7"/>
                  </a:cubicBezTo>
                </a:path>
              </a:pathLst>
            </a:custGeom>
            <a:solidFill>
              <a:srgbClr val="CC6600"/>
            </a:solidFill>
            <a:ln w="9525">
              <a:solidFill>
                <a:schemeClr val="bg2"/>
              </a:solidFill>
              <a:round/>
              <a:headEnd/>
              <a:tailEnd/>
            </a:ln>
            <a:effectLst/>
          </p:spPr>
          <p:txBody>
            <a:bodyPr/>
            <a:lstStyle/>
            <a:p>
              <a:endParaRPr lang="en-US">
                <a:solidFill>
                  <a:schemeClr val="bg1">
                    <a:lumMod val="95000"/>
                  </a:schemeClr>
                </a:solidFill>
              </a:endParaRPr>
            </a:p>
          </p:txBody>
        </p:sp>
      </p:grpSp>
      <p:sp>
        <p:nvSpPr>
          <p:cNvPr id="33" name="Rectangle 23"/>
          <p:cNvSpPr>
            <a:spLocks noChangeArrowheads="1"/>
          </p:cNvSpPr>
          <p:nvPr/>
        </p:nvSpPr>
        <p:spPr bwMode="auto">
          <a:xfrm>
            <a:off x="666750" y="1381126"/>
            <a:ext cx="3254123" cy="619125"/>
          </a:xfrm>
          <a:prstGeom prst="rect">
            <a:avLst/>
          </a:prstGeom>
          <a:gradFill rotWithShape="1">
            <a:gsLst>
              <a:gs pos="0">
                <a:srgbClr val="C0504D">
                  <a:tint val="100000"/>
                  <a:shade val="100000"/>
                  <a:satMod val="130000"/>
                </a:srgbClr>
              </a:gs>
              <a:gs pos="100000">
                <a:srgbClr val="C0504D">
                  <a:tint val="50000"/>
                  <a:shade val="100000"/>
                  <a:satMod val="350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sz="2400" b="1" i="0" u="none" strike="noStrike" kern="0" cap="none" spc="0" normalizeH="0" baseline="0" noProof="0" dirty="0" err="1">
                <a:ln>
                  <a:noFill/>
                </a:ln>
                <a:solidFill>
                  <a:schemeClr val="bg1">
                    <a:lumMod val="95000"/>
                  </a:schemeClr>
                </a:solidFill>
                <a:effectLst>
                  <a:outerShdw blurRad="38100" dist="38100" dir="2700000" algn="tl">
                    <a:srgbClr val="000000">
                      <a:alpha val="43137"/>
                    </a:srgbClr>
                  </a:outerShdw>
                </a:effectLst>
                <a:uLnTx/>
                <a:uFillTx/>
                <a:latin typeface="Arial" charset="0"/>
                <a:ea typeface="+mn-ea"/>
                <a:cs typeface="+mn-cs"/>
              </a:rPr>
              <a:t>Contoso</a:t>
            </a:r>
            <a:endParaRPr kumimoji="0" lang="en-US" sz="1800" b="1" i="0" u="none" strike="noStrike" kern="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Arial" charset="0"/>
              <a:ea typeface="+mn-ea"/>
              <a:cs typeface="+mn-cs"/>
            </a:endParaRPr>
          </a:p>
          <a:p>
            <a:pPr marL="0" marR="0" lvl="0" indent="0" algn="ctr" defTabSz="914400" eaLnBrk="0" fontAlgn="auto" latinLnBrk="0" hangingPunct="0">
              <a:lnSpc>
                <a:spcPct val="100000"/>
              </a:lnSpc>
              <a:spcBef>
                <a:spcPct val="0"/>
              </a:spcBef>
              <a:spcAft>
                <a:spcPts val="0"/>
              </a:spcAft>
              <a:buClrTx/>
              <a:buSzTx/>
              <a:buFontTx/>
              <a:buNone/>
              <a:tabLst/>
              <a:defRPr/>
            </a:pPr>
            <a:r>
              <a:rPr kumimoji="0" lang="en-US" sz="1400" b="1" i="1" u="none" strike="noStrike" kern="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Arial" charset="0"/>
                <a:ea typeface="+mn-ea"/>
                <a:cs typeface="+mn-cs"/>
              </a:rPr>
              <a:t>(Users)</a:t>
            </a:r>
          </a:p>
        </p:txBody>
      </p:sp>
      <p:sp>
        <p:nvSpPr>
          <p:cNvPr id="34" name="Rectangle 24"/>
          <p:cNvSpPr>
            <a:spLocks noChangeArrowheads="1"/>
          </p:cNvSpPr>
          <p:nvPr/>
        </p:nvSpPr>
        <p:spPr bwMode="auto">
          <a:xfrm>
            <a:off x="5176219" y="1381126"/>
            <a:ext cx="3254123" cy="619125"/>
          </a:xfrm>
          <a:prstGeom prst="rect">
            <a:avLst/>
          </a:prstGeom>
          <a:gradFill rotWithShape="1">
            <a:gsLst>
              <a:gs pos="0">
                <a:srgbClr val="C0504D">
                  <a:tint val="100000"/>
                  <a:shade val="100000"/>
                  <a:satMod val="130000"/>
                </a:srgbClr>
              </a:gs>
              <a:gs pos="100000">
                <a:srgbClr val="C0504D">
                  <a:tint val="50000"/>
                  <a:shade val="100000"/>
                  <a:satMod val="350000"/>
                </a:srgbClr>
              </a:gs>
            </a:gsLst>
            <a:lin ang="16200000" scaled="0"/>
          </a:gra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anchor="ct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sz="2400" b="1" i="0" u="none" strike="noStrike" kern="0" cap="none" spc="0" normalizeH="0" baseline="0" noProof="0" dirty="0" err="1">
                <a:ln>
                  <a:noFill/>
                </a:ln>
                <a:solidFill>
                  <a:srgbClr val="FFFFFF"/>
                </a:solidFill>
                <a:effectLst>
                  <a:outerShdw blurRad="38100" dist="38100" dir="2700000" algn="tl">
                    <a:srgbClr val="000000">
                      <a:alpha val="43137"/>
                    </a:srgbClr>
                  </a:outerShdw>
                </a:effectLst>
                <a:uLnTx/>
                <a:uFillTx/>
                <a:latin typeface="Arial" charset="0"/>
                <a:ea typeface="+mn-ea"/>
                <a:cs typeface="+mn-cs"/>
              </a:rPr>
              <a:t>Fabrikam</a:t>
            </a:r>
            <a:endParaRPr kumimoji="0" lang="en-US" sz="18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endParaRPr>
          </a:p>
          <a:p>
            <a:pPr marL="0" marR="0" lvl="0" indent="0" algn="ctr" defTabSz="914400" eaLnBrk="0" fontAlgn="auto" latinLnBrk="0" hangingPunct="0">
              <a:lnSpc>
                <a:spcPct val="100000"/>
              </a:lnSpc>
              <a:spcBef>
                <a:spcPct val="0"/>
              </a:spcBef>
              <a:spcAft>
                <a:spcPts val="0"/>
              </a:spcAft>
              <a:buClrTx/>
              <a:buSzTx/>
              <a:buFontTx/>
              <a:buNone/>
              <a:tabLst/>
              <a:defRPr/>
            </a:pPr>
            <a:r>
              <a:rPr kumimoji="0" lang="en-US" sz="1400" b="1" i="1"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rPr>
              <a:t>(Resource)</a:t>
            </a:r>
            <a:endParaRPr kumimoji="0" lang="en-US" sz="1800" b="1" i="1"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mn-cs"/>
            </a:endParaRPr>
          </a:p>
        </p:txBody>
      </p:sp>
    </p:spTree>
    <p:custDataLst>
      <p:tags r:id="rId2"/>
    </p:custDataLst>
    <p:extLst>
      <p:ext uri="{BB962C8B-B14F-4D97-AF65-F5344CB8AC3E}">
        <p14:creationId xmlns:p14="http://schemas.microsoft.com/office/powerpoint/2010/main" val="92326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8.33333E-7 4.52464E-6 C -0.00104 0.03215 -0.00191 0.06431 0.08524 0.06593 C 0.1724 0.06754 0.45191 0.01897 0.52309 0.00995 " pathEditMode="relative" ptsTypes="aaA">
                                      <p:cBhvr>
                                        <p:cTn id="6" dur="2000" fill="hold"/>
                                        <p:tgtEl>
                                          <p:spTgt spid="49255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52014 0.01828 C 0.37986 0.05506 0.23958 0.09184 0.15382 0.09137 C 0.06805 0.09091 0.02535 0.02845 0.00538 0.0155 " pathEditMode="relative" ptsTypes="aaA">
                                      <p:cBhvr>
                                        <p:cTn id="10" dur="2000" fill="hold"/>
                                        <p:tgtEl>
                                          <p:spTgt spid="492554"/>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5.27778E-6 4.1499E-6 C 0.02067 0.01735 0.04133 0.0347 0.11789 0.00694 C 0.19445 -0.02082 0.38959 -0.11543 0.45903 -0.16701 C 0.52848 -0.2186 0.5316 -0.26093 0.53473 -0.30303 " pathEditMode="relative" ptsTypes="aaaA">
                                      <p:cBhvr>
                                        <p:cTn id="14" dur="2000" fill="hold"/>
                                        <p:tgtEl>
                                          <p:spTgt spid="492554"/>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546 -0.31691 C 0.5559 -0.28614 0.5658 -0.25538 0.49653 -0.20333 C 0.42708 -0.15128 0.20989 -0.03608 0.13021 -0.00416 C 0.05052 0.02776 0.03455 0.00833 0.01875 -0.0111 " pathEditMode="relative" ptsTypes="aaaA">
                                      <p:cBhvr>
                                        <p:cTn id="18" dur="2000" fill="hold"/>
                                        <p:tgtEl>
                                          <p:spTgt spid="492554"/>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92555"/>
                                        </p:tgtEl>
                                        <p:attrNameLst>
                                          <p:attrName>style.visibility</p:attrName>
                                        </p:attrNameLst>
                                      </p:cBhvr>
                                      <p:to>
                                        <p:strVal val="visible"/>
                                      </p:to>
                                    </p:set>
                                    <p:animEffect transition="in" filter="blinds(horizontal)">
                                      <p:cBhvr>
                                        <p:cTn id="23" dur="500"/>
                                        <p:tgtEl>
                                          <p:spTgt spid="492555"/>
                                        </p:tgtEl>
                                      </p:cBhvr>
                                    </p:animEffec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nodeType="clickEffect">
                                  <p:stCondLst>
                                    <p:cond delay="0"/>
                                  </p:stCondLst>
                                  <p:childTnLst>
                                    <p:animMotion origin="layout" path="M -8.33333E-7 -3.12977E-6 C 0.02552 0.00879 0.05122 0.01781 0.06719 -0.03099 C 0.08299 -0.0798 0.08941 -0.24705 0.09497 -0.29308 " pathEditMode="relative" rAng="0" ptsTypes="aaA">
                                      <p:cBhvr>
                                        <p:cTn id="27" dur="2000" fill="hold"/>
                                        <p:tgtEl>
                                          <p:spTgt spid="492554"/>
                                        </p:tgtEl>
                                        <p:attrNameLst>
                                          <p:attrName>ppt_x</p:attrName>
                                          <p:attrName>ppt_y</p:attrName>
                                        </p:attrNameLst>
                                      </p:cBhvr>
                                      <p:rCtr x="47" y="-138"/>
                                    </p:animMotion>
                                  </p:childTnLst>
                                </p:cTn>
                              </p:par>
                              <p:par>
                                <p:cTn id="28" presetID="0" presetClass="path" presetSubtype="0" accel="50000" decel="50000" fill="hold" nodeType="withEffect">
                                  <p:stCondLst>
                                    <p:cond delay="0"/>
                                  </p:stCondLst>
                                  <p:childTnLst>
                                    <p:animMotion origin="layout" path="M 1.94444E-6 -4.45061E-6 C 0.02552 0.00879 0.05121 0.01782 0.06719 -0.03099 C 0.08298 -0.0798 0.08941 -0.24705 0.09496 -0.29308 " pathEditMode="relative" rAng="0" ptsTypes="aaA">
                                      <p:cBhvr>
                                        <p:cTn id="29" dur="2000" fill="hold"/>
                                        <p:tgtEl>
                                          <p:spTgt spid="492555"/>
                                        </p:tgtEl>
                                        <p:attrNameLst>
                                          <p:attrName>ppt_x</p:attrName>
                                          <p:attrName>ppt_y</p:attrName>
                                        </p:attrNameLst>
                                      </p:cBhvr>
                                      <p:rCtr x="47" y="-138"/>
                                    </p:animMotion>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92561"/>
                                        </p:tgtEl>
                                        <p:attrNameLst>
                                          <p:attrName>style.visibility</p:attrName>
                                        </p:attrNameLst>
                                      </p:cBhvr>
                                      <p:to>
                                        <p:strVal val="visible"/>
                                      </p:to>
                                    </p:set>
                                    <p:animEffect transition="in" filter="blinds(horizontal)">
                                      <p:cBhvr>
                                        <p:cTn id="34" dur="500"/>
                                        <p:tgtEl>
                                          <p:spTgt spid="492561"/>
                                        </p:tgtEl>
                                      </p:cBhvr>
                                    </p:animEffect>
                                  </p:childTnLst>
                                </p:cTn>
                              </p:par>
                              <p:par>
                                <p:cTn id="35" presetID="3" presetClass="exit" presetSubtype="10" fill="hold" nodeType="withEffect">
                                  <p:stCondLst>
                                    <p:cond delay="0"/>
                                  </p:stCondLst>
                                  <p:childTnLst>
                                    <p:animEffect transition="out" filter="blinds(horizontal)">
                                      <p:cBhvr>
                                        <p:cTn id="36" dur="500"/>
                                        <p:tgtEl>
                                          <p:spTgt spid="492555"/>
                                        </p:tgtEl>
                                      </p:cBhvr>
                                    </p:animEffect>
                                    <p:set>
                                      <p:cBhvr>
                                        <p:cTn id="37" dur="1" fill="hold">
                                          <p:stCondLst>
                                            <p:cond delay="499"/>
                                          </p:stCondLst>
                                        </p:cTn>
                                        <p:tgtEl>
                                          <p:spTgt spid="49255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nodeType="clickEffect">
                                  <p:stCondLst>
                                    <p:cond delay="0"/>
                                  </p:stCondLst>
                                  <p:childTnLst>
                                    <p:animMotion origin="layout" path="M 0 0 C 0.00209 0.08859 0.00417 0.17742 -0.01059 0.22438 C -0.02534 0.27134 -0.08038 0.27342 -0.08854 0.28198 " pathEditMode="relative" ptsTypes="aaA">
                                      <p:cBhvr>
                                        <p:cTn id="41" dur="2000" fill="hold"/>
                                        <p:tgtEl>
                                          <p:spTgt spid="492561"/>
                                        </p:tgtEl>
                                        <p:attrNameLst>
                                          <p:attrName>ppt_x</p:attrName>
                                          <p:attrName>ppt_y</p:attrName>
                                        </p:attrNameLst>
                                      </p:cBhvr>
                                    </p:animMotion>
                                  </p:childTnLst>
                                </p:cTn>
                              </p:par>
                              <p:par>
                                <p:cTn id="42" presetID="0" presetClass="path" presetSubtype="0" accel="50000" decel="50000" fill="hold" nodeType="withEffect">
                                  <p:stCondLst>
                                    <p:cond delay="0"/>
                                  </p:stCondLst>
                                  <p:childTnLst>
                                    <p:animMotion origin="layout" path="M 0.09496 -0.29308 C 0.09705 -0.20448 0.09913 -0.11566 0.08437 -0.0687 C 0.06961 -0.02174 0.01458 -0.01966 0.00642 -0.0111 " pathEditMode="relative" rAng="0" ptsTypes="aaA">
                                      <p:cBhvr>
                                        <p:cTn id="43" dur="2000" fill="hold"/>
                                        <p:tgtEl>
                                          <p:spTgt spid="492554"/>
                                        </p:tgtEl>
                                        <p:attrNameLst>
                                          <p:attrName>ppt_x</p:attrName>
                                          <p:attrName>ppt_y</p:attrName>
                                        </p:attrNameLst>
                                      </p:cBhvr>
                                      <p:rCtr x="-42" y="141"/>
                                    </p:animMotion>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nodeType="clickEffect">
                                  <p:stCondLst>
                                    <p:cond delay="0"/>
                                  </p:stCondLst>
                                  <p:childTnLst>
                                    <p:animMotion origin="layout" path="M -0.08855 0.28198 C -0.07275 0.29771 -0.05695 0.31367 0.00191 0.2947 C 0.06077 0.27573 0.19653 0.2061 0.26511 0.1684 C 0.33369 0.13069 0.38473 0.10155 0.41355 0.0687 C 0.44237 0.03585 0.43994 0.00393 0.43768 -0.02799 " pathEditMode="relative" rAng="0" ptsTypes="aaaaA">
                                      <p:cBhvr>
                                        <p:cTn id="47" dur="2000" fill="hold"/>
                                        <p:tgtEl>
                                          <p:spTgt spid="492561"/>
                                        </p:tgtEl>
                                        <p:attrNameLst>
                                          <p:attrName>ppt_x</p:attrName>
                                          <p:attrName>ppt_y</p:attrName>
                                        </p:attrNameLst>
                                      </p:cBhvr>
                                      <p:rCtr x="265" y="-139"/>
                                    </p:animMotion>
                                  </p:childTnLst>
                                </p:cTn>
                              </p:par>
                              <p:par>
                                <p:cTn id="48" presetID="0" presetClass="path" presetSubtype="0" accel="50000" decel="50000" fill="hold" nodeType="withEffect">
                                  <p:stCondLst>
                                    <p:cond delay="0"/>
                                  </p:stCondLst>
                                  <p:childTnLst>
                                    <p:animMotion origin="layout" path="M 0 0 C 0.0158 0.01572 0.03159 0.03169 0.09045 0.01272 C 0.1493 -0.00625 0.28507 -0.07588 0.35364 -0.11358 C 0.42222 -0.15129 0.47326 -0.18044 0.50208 -0.21328 C 0.5309 -0.24613 0.52847 -0.27805 0.52621 -0.30997 " pathEditMode="relative" rAng="0" ptsTypes="aaaaA">
                                      <p:cBhvr>
                                        <p:cTn id="49" dur="2000" fill="hold"/>
                                        <p:tgtEl>
                                          <p:spTgt spid="492554"/>
                                        </p:tgtEl>
                                        <p:attrNameLst>
                                          <p:attrName>ppt_x</p:attrName>
                                          <p:attrName>ppt_y</p:attrName>
                                        </p:attrNameLst>
                                      </p:cBhvr>
                                      <p:rCtr x="0" y="0"/>
                                    </p:animMotion>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492569"/>
                                        </p:tgtEl>
                                        <p:attrNameLst>
                                          <p:attrName>style.visibility</p:attrName>
                                        </p:attrNameLst>
                                      </p:cBhvr>
                                      <p:to>
                                        <p:strVal val="visible"/>
                                      </p:to>
                                    </p:set>
                                    <p:animEffect transition="in" filter="blinds(horizontal)">
                                      <p:cBhvr>
                                        <p:cTn id="54" dur="500"/>
                                        <p:tgtEl>
                                          <p:spTgt spid="492569"/>
                                        </p:tgtEl>
                                      </p:cBhvr>
                                    </p:animEffect>
                                  </p:childTnLst>
                                </p:cTn>
                              </p:par>
                              <p:par>
                                <p:cTn id="55" presetID="3" presetClass="exit" presetSubtype="10" fill="hold" nodeType="withEffect">
                                  <p:stCondLst>
                                    <p:cond delay="0"/>
                                  </p:stCondLst>
                                  <p:childTnLst>
                                    <p:animEffect transition="out" filter="blinds(horizontal)">
                                      <p:cBhvr>
                                        <p:cTn id="56" dur="500"/>
                                        <p:tgtEl>
                                          <p:spTgt spid="492561"/>
                                        </p:tgtEl>
                                      </p:cBhvr>
                                    </p:animEffect>
                                    <p:set>
                                      <p:cBhvr>
                                        <p:cTn id="57" dur="1" fill="hold">
                                          <p:stCondLst>
                                            <p:cond delay="499"/>
                                          </p:stCondLst>
                                        </p:cTn>
                                        <p:tgtEl>
                                          <p:spTgt spid="49256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0" presetClass="path" presetSubtype="0" accel="50000" decel="50000" fill="hold" nodeType="clickEffect">
                                  <p:stCondLst>
                                    <p:cond delay="0"/>
                                  </p:stCondLst>
                                  <p:childTnLst>
                                    <p:animMotion origin="layout" path="M -4.16667E-6 -1.48148E-6 C 0.00886 0.0213 0.01788 0.04259 0.00139 0.06667 C -0.0151 0.09074 -0.02239 0.10162 -0.09861 0.14444 C -0.175 0.18727 -0.38073 0.29699 -0.45555 0.32407 C -0.53038 0.35116 -0.55972 0.32315 -0.54722 0.30741 " pathEditMode="relative" ptsTypes="aaaaA">
                                      <p:cBhvr>
                                        <p:cTn id="61" dur="2000" fill="hold"/>
                                        <p:tgtEl>
                                          <p:spTgt spid="492569"/>
                                        </p:tgtEl>
                                        <p:attrNameLst>
                                          <p:attrName>ppt_x</p:attrName>
                                          <p:attrName>ppt_y</p:attrName>
                                        </p:attrNameLst>
                                      </p:cBhvr>
                                    </p:animMotion>
                                  </p:childTnLst>
                                </p:cTn>
                              </p:par>
                              <p:par>
                                <p:cTn id="62" presetID="0" presetClass="path" presetSubtype="0" accel="50000" decel="50000" fill="hold" nodeType="withEffect">
                                  <p:stCondLst>
                                    <p:cond delay="0"/>
                                  </p:stCondLst>
                                  <p:childTnLst>
                                    <p:animMotion origin="layout" path="M 0.54132 -0.31691 C 0.55261 -0.28313 0.56406 -0.24913 0.49826 -0.19778 C 0.43247 -0.14642 0.22761 -0.0421 0.1467 -0.00832 C 0.0658 0.02545 0.03941 0.01481 0.01302 0.00417 " pathEditMode="relative" rAng="0" ptsTypes="aaaA">
                                      <p:cBhvr>
                                        <p:cTn id="63" dur="2000" fill="hold"/>
                                        <p:tgtEl>
                                          <p:spTgt spid="492554"/>
                                        </p:tgtEl>
                                        <p:attrNameLst>
                                          <p:attrName>ppt_x</p:attrName>
                                          <p:attrName>ppt_y</p:attrName>
                                        </p:attrNameLst>
                                      </p:cBhvr>
                                      <p:rCtr x="-253" y="171"/>
                                    </p:animMotion>
                                  </p:childTnLst>
                                </p:cTn>
                              </p:par>
                            </p:childTnLst>
                          </p:cTn>
                        </p:par>
                      </p:childTnLst>
                    </p:cTn>
                  </p:par>
                  <p:par>
                    <p:cTn id="64" fill="hold">
                      <p:stCondLst>
                        <p:cond delay="indefinite"/>
                      </p:stCondLst>
                      <p:childTnLst>
                        <p:par>
                          <p:cTn id="65" fill="hold">
                            <p:stCondLst>
                              <p:cond delay="0"/>
                            </p:stCondLst>
                            <p:childTnLst>
                              <p:par>
                                <p:cTn id="66" presetID="0" presetClass="path" presetSubtype="0" accel="50000" decel="50000" fill="hold" nodeType="clickEffect">
                                  <p:stCondLst>
                                    <p:cond delay="0"/>
                                  </p:stCondLst>
                                  <p:childTnLst>
                                    <p:animMotion origin="layout" path="M 0 0 C 0.00989 0.02544 0.01996 0.05089 0.05694 0.06454 C 0.09392 0.07819 0.14496 0.08906 0.22222 0.08142 C 0.29948 0.07379 0.47083 0.02984 0.52014 0.01827 " pathEditMode="relative" ptsTypes="aaaA">
                                      <p:cBhvr>
                                        <p:cTn id="67" dur="2000" fill="hold"/>
                                        <p:tgtEl>
                                          <p:spTgt spid="492554"/>
                                        </p:tgtEl>
                                        <p:attrNameLst>
                                          <p:attrName>ppt_x</p:attrName>
                                          <p:attrName>ppt_y</p:attrName>
                                        </p:attrNameLst>
                                      </p:cBhvr>
                                    </p:animMotion>
                                  </p:childTnLst>
                                </p:cTn>
                              </p:par>
                              <p:par>
                                <p:cTn id="68" presetID="0" presetClass="path" presetSubtype="0" accel="50000" decel="50000" fill="hold" nodeType="withEffect">
                                  <p:stCondLst>
                                    <p:cond delay="0"/>
                                  </p:stCondLst>
                                  <p:childTnLst>
                                    <p:animMotion origin="layout" path="M -0.56337 0.31491 C -0.55781 0.33989 -0.55226 0.36486 -0.52483 0.37572 C -0.4974 0.38659 -0.47448 0.38844 -0.39844 0.38035 C -0.3224 0.37226 -0.19566 0.34937 -0.06858 0.32671 " pathEditMode="relative" ptsTypes="aaaA">
                                      <p:cBhvr>
                                        <p:cTn id="69" dur="2000" fill="hold"/>
                                        <p:tgtEl>
                                          <p:spTgt spid="49256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solidFill>
                  <a:schemeClr val="bg1"/>
                </a:solidFill>
              </a:rPr>
              <a:t>Federation</a:t>
            </a:r>
            <a:r>
              <a:rPr lang="en-GB" dirty="0">
                <a:solidFill>
                  <a:schemeClr val="bg1"/>
                </a:solidFill>
              </a:rPr>
              <a:t> Metadata</a:t>
            </a:r>
          </a:p>
        </p:txBody>
      </p:sp>
      <p:sp>
        <p:nvSpPr>
          <p:cNvPr id="3" name="Content Placeholder 2"/>
          <p:cNvSpPr>
            <a:spLocks noGrp="1"/>
          </p:cNvSpPr>
          <p:nvPr>
            <p:ph idx="1"/>
          </p:nvPr>
        </p:nvSpPr>
        <p:spPr>
          <a:xfrm>
            <a:off x="457200" y="1600203"/>
            <a:ext cx="8229600" cy="3701005"/>
          </a:xfrm>
        </p:spPr>
        <p:txBody>
          <a:bodyPr>
            <a:normAutofit/>
          </a:bodyPr>
          <a:lstStyle/>
          <a:p>
            <a:pPr>
              <a:buClr>
                <a:srgbClr val="FFFF66"/>
              </a:buClr>
            </a:pPr>
            <a:r>
              <a:rPr lang="en-GB" sz="2000" dirty="0">
                <a:solidFill>
                  <a:schemeClr val="bg1">
                    <a:lumMod val="95000"/>
                  </a:schemeClr>
                </a:solidFill>
              </a:rPr>
              <a:t>During the establishment of the issuer / relying party trust, both parties will require configuration which includes</a:t>
            </a:r>
          </a:p>
          <a:p>
            <a:pPr lvl="1">
              <a:buClr>
                <a:srgbClr val="FFFF66"/>
              </a:buClr>
              <a:buFont typeface="Arial" pitchFamily="34" charset="0"/>
              <a:buChar char="•"/>
            </a:pPr>
            <a:r>
              <a:rPr lang="en-GB" sz="2000" dirty="0">
                <a:solidFill>
                  <a:schemeClr val="bg1">
                    <a:lumMod val="95000"/>
                  </a:schemeClr>
                </a:solidFill>
              </a:rPr>
              <a:t>End-points for communication</a:t>
            </a:r>
          </a:p>
          <a:p>
            <a:pPr lvl="1">
              <a:buClr>
                <a:srgbClr val="FFFF66"/>
              </a:buClr>
              <a:buFont typeface="Arial" pitchFamily="34" charset="0"/>
              <a:buChar char="•"/>
            </a:pPr>
            <a:r>
              <a:rPr lang="en-GB" sz="2000" dirty="0">
                <a:solidFill>
                  <a:schemeClr val="bg1">
                    <a:lumMod val="95000"/>
                  </a:schemeClr>
                </a:solidFill>
              </a:rPr>
              <a:t>Claims offered by issuer </a:t>
            </a:r>
          </a:p>
          <a:p>
            <a:pPr lvl="1">
              <a:buClr>
                <a:srgbClr val="FFFF66"/>
              </a:buClr>
              <a:buFont typeface="Arial" pitchFamily="34" charset="0"/>
              <a:buChar char="•"/>
            </a:pPr>
            <a:r>
              <a:rPr lang="en-GB" sz="2000" dirty="0">
                <a:solidFill>
                  <a:schemeClr val="bg1">
                    <a:lumMod val="95000"/>
                  </a:schemeClr>
                </a:solidFill>
              </a:rPr>
              <a:t>Claims accepted by replying party</a:t>
            </a:r>
          </a:p>
          <a:p>
            <a:pPr lvl="1">
              <a:buClr>
                <a:srgbClr val="FFFF66"/>
              </a:buClr>
              <a:buFont typeface="Arial" pitchFamily="34" charset="0"/>
              <a:buChar char="•"/>
            </a:pPr>
            <a:r>
              <a:rPr lang="en-GB" sz="2000" dirty="0">
                <a:solidFill>
                  <a:schemeClr val="bg1">
                    <a:lumMod val="95000"/>
                  </a:schemeClr>
                </a:solidFill>
              </a:rPr>
              <a:t>Public keys for signing and encryption</a:t>
            </a:r>
          </a:p>
          <a:p>
            <a:pPr>
              <a:buClr>
                <a:srgbClr val="FFFF66"/>
              </a:buClr>
            </a:pPr>
            <a:r>
              <a:rPr lang="en-GB" sz="2000" dirty="0">
                <a:solidFill>
                  <a:schemeClr val="bg1">
                    <a:lumMod val="95000"/>
                  </a:schemeClr>
                </a:solidFill>
              </a:rPr>
              <a:t>This information can be manually configured or automatically via the exchange of federation metadata</a:t>
            </a:r>
          </a:p>
          <a:p>
            <a:pPr lvl="1">
              <a:buClr>
                <a:srgbClr val="FFFF66"/>
              </a:buClr>
              <a:buFont typeface="Arial" pitchFamily="34" charset="0"/>
              <a:buChar char="•"/>
            </a:pPr>
            <a:r>
              <a:rPr lang="en-GB" sz="2000" dirty="0">
                <a:solidFill>
                  <a:schemeClr val="bg1">
                    <a:lumMod val="95000"/>
                  </a:schemeClr>
                </a:solidFill>
              </a:rPr>
              <a:t>Federation metadata can be automatically updated</a:t>
            </a:r>
          </a:p>
        </p:txBody>
      </p:sp>
    </p:spTree>
    <p:extLst>
      <p:ext uri="{BB962C8B-B14F-4D97-AF65-F5344CB8AC3E}">
        <p14:creationId xmlns:p14="http://schemas.microsoft.com/office/powerpoint/2010/main" val="99281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solidFill>
                  <a:schemeClr val="bg1">
                    <a:lumMod val="95000"/>
                  </a:schemeClr>
                </a:solidFill>
              </a:rPr>
              <a:t>Demo</a:t>
            </a:r>
          </a:p>
        </p:txBody>
      </p:sp>
      <p:sp>
        <p:nvSpPr>
          <p:cNvPr id="3" name="Text Placeholder 2"/>
          <p:cNvSpPr>
            <a:spLocks noGrp="1"/>
          </p:cNvSpPr>
          <p:nvPr>
            <p:ph type="body" sz="quarter" idx="10"/>
          </p:nvPr>
        </p:nvSpPr>
        <p:spPr/>
        <p:txBody>
          <a:bodyPr>
            <a:normAutofit/>
          </a:bodyPr>
          <a:lstStyle/>
          <a:p>
            <a:pPr>
              <a:buClr>
                <a:srgbClr val="FFFF66"/>
              </a:buClr>
            </a:pPr>
            <a:r>
              <a:rPr lang="en-NZ" sz="2000" dirty="0">
                <a:solidFill>
                  <a:schemeClr val="bg1">
                    <a:lumMod val="95000"/>
                  </a:schemeClr>
                </a:solidFill>
              </a:rPr>
              <a:t>Federation with Azure ACS</a:t>
            </a:r>
          </a:p>
          <a:p>
            <a:pPr>
              <a:buClr>
                <a:srgbClr val="FFFF66"/>
              </a:buClr>
            </a:pPr>
            <a:r>
              <a:rPr lang="en-NZ" sz="2000" dirty="0">
                <a:solidFill>
                  <a:schemeClr val="bg1">
                    <a:lumMod val="95000"/>
                  </a:schemeClr>
                </a:solidFill>
              </a:rPr>
              <a:t>Federation with </a:t>
            </a:r>
            <a:r>
              <a:rPr lang="en-NZ" sz="2000" dirty="0" err="1">
                <a:solidFill>
                  <a:schemeClr val="bg1">
                    <a:lumMod val="95000"/>
                  </a:schemeClr>
                </a:solidFill>
              </a:rPr>
              <a:t>simpleSamlPhp</a:t>
            </a:r>
            <a:r>
              <a:rPr lang="en-NZ" sz="2000" dirty="0">
                <a:solidFill>
                  <a:schemeClr val="bg1">
                    <a:lumMod val="95000"/>
                  </a:schemeClr>
                </a:solidFill>
              </a:rPr>
              <a:t> and PHP</a:t>
            </a:r>
          </a:p>
          <a:p>
            <a:pPr>
              <a:buClr>
                <a:srgbClr val="FFFF66"/>
              </a:buClr>
            </a:pPr>
            <a:r>
              <a:rPr lang="en-NZ" sz="2000" dirty="0">
                <a:solidFill>
                  <a:schemeClr val="bg1">
                    <a:lumMod val="95000"/>
                  </a:schemeClr>
                </a:solidFill>
              </a:rPr>
              <a:t>Going direct to Azure ACS</a:t>
            </a:r>
          </a:p>
        </p:txBody>
      </p:sp>
    </p:spTree>
    <p:extLst>
      <p:ext uri="{BB962C8B-B14F-4D97-AF65-F5344CB8AC3E}">
        <p14:creationId xmlns:p14="http://schemas.microsoft.com/office/powerpoint/2010/main" val="408698283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464" y="228600"/>
            <a:ext cx="8382000" cy="941796"/>
          </a:xfrm>
        </p:spPr>
        <p:txBody>
          <a:bodyPr>
            <a:normAutofit fontScale="90000"/>
          </a:bodyPr>
          <a:lstStyle/>
          <a:p>
            <a:r>
              <a:rPr lang="en-NZ" dirty="0">
                <a:solidFill>
                  <a:schemeClr val="bg1">
                    <a:lumMod val="95000"/>
                  </a:schemeClr>
                </a:solidFill>
              </a:rPr>
              <a:t>Active Directory</a:t>
            </a:r>
            <a:r>
              <a:rPr dirty="0">
                <a:solidFill>
                  <a:schemeClr val="bg1">
                    <a:lumMod val="95000"/>
                  </a:schemeClr>
                </a:solidFill>
              </a:rPr>
              <a:t> </a:t>
            </a:r>
            <a:r>
              <a:rPr lang="en-NZ" dirty="0">
                <a:solidFill>
                  <a:schemeClr val="bg1">
                    <a:lumMod val="95000"/>
                  </a:schemeClr>
                </a:solidFill>
              </a:rPr>
              <a:t>Federation Services</a:t>
            </a:r>
            <a:r>
              <a:rPr dirty="0">
                <a:solidFill>
                  <a:schemeClr val="bg1">
                    <a:lumMod val="95000"/>
                  </a:schemeClr>
                </a:solidFill>
              </a:rPr>
              <a:t> 2.0</a:t>
            </a:r>
            <a:br>
              <a:rPr dirty="0"/>
            </a:br>
            <a:r>
              <a:rPr lang="en-US" sz="2800" spc="0" dirty="0">
                <a:ln>
                  <a:noFill/>
                </a:ln>
                <a:solidFill>
                  <a:srgbClr val="FFFF66">
                    <a:alpha val="99000"/>
                  </a:srgbClr>
                </a:solidFill>
                <a:cs typeface="+mn-cs"/>
              </a:rPr>
              <a:t>A summary (1)</a:t>
            </a:r>
          </a:p>
        </p:txBody>
      </p:sp>
      <p:sp>
        <p:nvSpPr>
          <p:cNvPr id="3" name="Content Placeholder 2"/>
          <p:cNvSpPr>
            <a:spLocks noGrp="1"/>
          </p:cNvSpPr>
          <p:nvPr>
            <p:ph type="body" sz="quarter" idx="10"/>
          </p:nvPr>
        </p:nvSpPr>
        <p:spPr>
          <a:xfrm>
            <a:off x="350285" y="1480332"/>
            <a:ext cx="8382000" cy="5261036"/>
          </a:xfrm>
        </p:spPr>
        <p:txBody>
          <a:bodyPr>
            <a:noAutofit/>
          </a:bodyPr>
          <a:lstStyle/>
          <a:p>
            <a:pPr>
              <a:buClr>
                <a:srgbClr val="FFFF66"/>
              </a:buClr>
            </a:pPr>
            <a:r>
              <a:rPr lang="en-US" sz="2000" dirty="0">
                <a:solidFill>
                  <a:schemeClr val="bg1">
                    <a:lumMod val="95000"/>
                  </a:schemeClr>
                </a:solidFill>
              </a:rPr>
              <a:t>AD FS 2.0:</a:t>
            </a:r>
          </a:p>
          <a:p>
            <a:pPr lvl="1">
              <a:buClr>
                <a:srgbClr val="FFFF66"/>
              </a:buClr>
              <a:buFont typeface="Arial" pitchFamily="34" charset="0"/>
              <a:buChar char="•"/>
            </a:pPr>
            <a:r>
              <a:rPr lang="en-US" sz="2000" b="1" u="sng" dirty="0">
                <a:solidFill>
                  <a:schemeClr val="bg1">
                    <a:lumMod val="95000"/>
                  </a:schemeClr>
                </a:solidFill>
              </a:rPr>
              <a:t>Only</a:t>
            </a:r>
            <a:r>
              <a:rPr lang="en-US" sz="2000" dirty="0">
                <a:solidFill>
                  <a:schemeClr val="bg1">
                    <a:lumMod val="95000"/>
                  </a:schemeClr>
                </a:solidFill>
              </a:rPr>
              <a:t> authenticates against AD</a:t>
            </a:r>
          </a:p>
          <a:p>
            <a:pPr lvl="1">
              <a:buClr>
                <a:srgbClr val="FFFF66"/>
              </a:buClr>
              <a:buFont typeface="Arial" pitchFamily="34" charset="0"/>
              <a:buChar char="•"/>
            </a:pPr>
            <a:r>
              <a:rPr lang="en-US" sz="2000" dirty="0">
                <a:solidFill>
                  <a:schemeClr val="bg1">
                    <a:lumMod val="95000"/>
                  </a:schemeClr>
                </a:solidFill>
              </a:rPr>
              <a:t>Can </a:t>
            </a:r>
            <a:r>
              <a:rPr lang="en-US" sz="2000" dirty="0" err="1">
                <a:solidFill>
                  <a:schemeClr val="bg1">
                    <a:lumMod val="95000"/>
                  </a:schemeClr>
                </a:solidFill>
              </a:rPr>
              <a:t>authorise</a:t>
            </a:r>
            <a:r>
              <a:rPr lang="en-US" sz="2000" dirty="0">
                <a:solidFill>
                  <a:schemeClr val="bg1">
                    <a:lumMod val="95000"/>
                  </a:schemeClr>
                </a:solidFill>
              </a:rPr>
              <a:t> against AD / LDAP / SQL Server out the box</a:t>
            </a:r>
          </a:p>
          <a:p>
            <a:pPr lvl="1">
              <a:buClr>
                <a:srgbClr val="FFFF66"/>
              </a:buClr>
              <a:buFont typeface="Arial" pitchFamily="34" charset="0"/>
              <a:buChar char="•"/>
            </a:pPr>
            <a:r>
              <a:rPr lang="en-US" sz="2000" dirty="0">
                <a:solidFill>
                  <a:schemeClr val="bg1">
                    <a:lumMod val="95000"/>
                  </a:schemeClr>
                </a:solidFill>
              </a:rPr>
              <a:t>Supports custom attribute stores</a:t>
            </a:r>
          </a:p>
          <a:p>
            <a:pPr lvl="1">
              <a:buClr>
                <a:srgbClr val="FFFF66"/>
              </a:buClr>
              <a:buFont typeface="Arial" pitchFamily="34" charset="0"/>
              <a:buChar char="•"/>
            </a:pPr>
            <a:r>
              <a:rPr lang="en-US" sz="2000" dirty="0">
                <a:solidFill>
                  <a:schemeClr val="bg1">
                    <a:lumMod val="95000"/>
                  </a:schemeClr>
                </a:solidFill>
              </a:rPr>
              <a:t>Supports both active (web service) and passive (browser) clients</a:t>
            </a:r>
          </a:p>
          <a:p>
            <a:pPr lvl="1">
              <a:buClr>
                <a:srgbClr val="FFFF66"/>
              </a:buClr>
              <a:buFont typeface="Arial" pitchFamily="34" charset="0"/>
              <a:buChar char="•"/>
            </a:pPr>
            <a:r>
              <a:rPr lang="en-US" sz="2000" dirty="0">
                <a:solidFill>
                  <a:schemeClr val="bg1">
                    <a:lumMod val="95000"/>
                  </a:schemeClr>
                </a:solidFill>
              </a:rPr>
              <a:t>Provides an STS</a:t>
            </a:r>
          </a:p>
          <a:p>
            <a:pPr lvl="1">
              <a:buClr>
                <a:srgbClr val="FFFF66"/>
              </a:buClr>
              <a:buFont typeface="Arial" pitchFamily="34" charset="0"/>
              <a:buChar char="•"/>
            </a:pPr>
            <a:r>
              <a:rPr lang="en-US" sz="2000" dirty="0">
                <a:solidFill>
                  <a:schemeClr val="bg1">
                    <a:lumMod val="95000"/>
                  </a:schemeClr>
                </a:solidFill>
              </a:rPr>
              <a:t>Supports both WS-Federation and the SAML 2.0 protocol</a:t>
            </a:r>
          </a:p>
          <a:p>
            <a:pPr lvl="1">
              <a:buClr>
                <a:srgbClr val="FFFF66"/>
              </a:buClr>
              <a:buFont typeface="Arial" pitchFamily="34" charset="0"/>
              <a:buChar char="•"/>
            </a:pPr>
            <a:r>
              <a:rPr lang="en-US" sz="2000" dirty="0">
                <a:solidFill>
                  <a:schemeClr val="bg1">
                    <a:lumMod val="95000"/>
                  </a:schemeClr>
                </a:solidFill>
              </a:rPr>
              <a:t>Has a claims rules language to pass through, transform, add, update and delete claims</a:t>
            </a:r>
          </a:p>
          <a:p>
            <a:pPr lvl="1">
              <a:buClr>
                <a:srgbClr val="FFFF66"/>
              </a:buClr>
              <a:buFont typeface="Arial" pitchFamily="34" charset="0"/>
              <a:buChar char="•"/>
            </a:pPr>
            <a:r>
              <a:rPr lang="en-US" sz="2000" dirty="0">
                <a:solidFill>
                  <a:schemeClr val="bg1">
                    <a:lumMod val="95000"/>
                  </a:schemeClr>
                </a:solidFill>
              </a:rPr>
              <a:t>Use the SAML token standard</a:t>
            </a:r>
          </a:p>
          <a:p>
            <a:pPr lvl="1">
              <a:buClr>
                <a:srgbClr val="FFFF66"/>
              </a:buClr>
              <a:buFont typeface="Arial" pitchFamily="34" charset="0"/>
              <a:buChar char="•"/>
            </a:pPr>
            <a:r>
              <a:rPr lang="en-US" sz="2000" b="1" u="sng" dirty="0">
                <a:solidFill>
                  <a:schemeClr val="bg1">
                    <a:lumMod val="95000"/>
                  </a:schemeClr>
                </a:solidFill>
              </a:rPr>
              <a:t>Beware</a:t>
            </a:r>
            <a:r>
              <a:rPr lang="en-US" sz="2000" dirty="0">
                <a:solidFill>
                  <a:schemeClr val="bg1">
                    <a:lumMod val="95000"/>
                  </a:schemeClr>
                </a:solidFill>
              </a:rPr>
              <a:t>: The ADFS in Windows server 2008 Roles is ADFS 1.0. Download ADFS 2.0</a:t>
            </a:r>
          </a:p>
          <a:p>
            <a:pPr lvl="2">
              <a:buClr>
                <a:srgbClr val="FFFF66"/>
              </a:buClr>
            </a:pPr>
            <a:endParaRPr lang="en-US" sz="1800" dirty="0">
              <a:solidFill>
                <a:schemeClr val="bg1">
                  <a:lumMod val="95000"/>
                </a:schemeClr>
              </a:solidFill>
            </a:endParaRPr>
          </a:p>
        </p:txBody>
      </p:sp>
    </p:spTree>
    <p:extLst>
      <p:ext uri="{BB962C8B-B14F-4D97-AF65-F5344CB8AC3E}">
        <p14:creationId xmlns:p14="http://schemas.microsoft.com/office/powerpoint/2010/main" val="16496375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464" y="228600"/>
            <a:ext cx="8382000" cy="941796"/>
          </a:xfrm>
        </p:spPr>
        <p:txBody>
          <a:bodyPr>
            <a:normAutofit fontScale="90000"/>
          </a:bodyPr>
          <a:lstStyle/>
          <a:p>
            <a:r>
              <a:rPr lang="en-NZ" dirty="0">
                <a:solidFill>
                  <a:schemeClr val="bg1">
                    <a:lumMod val="95000"/>
                  </a:schemeClr>
                </a:solidFill>
              </a:rPr>
              <a:t>Active Directory</a:t>
            </a:r>
            <a:r>
              <a:rPr dirty="0">
                <a:solidFill>
                  <a:schemeClr val="bg1">
                    <a:lumMod val="95000"/>
                  </a:schemeClr>
                </a:solidFill>
              </a:rPr>
              <a:t> </a:t>
            </a:r>
            <a:r>
              <a:rPr lang="en-NZ" dirty="0">
                <a:solidFill>
                  <a:schemeClr val="bg1">
                    <a:lumMod val="95000"/>
                  </a:schemeClr>
                </a:solidFill>
              </a:rPr>
              <a:t>Federation Services</a:t>
            </a:r>
            <a:r>
              <a:rPr dirty="0">
                <a:solidFill>
                  <a:schemeClr val="bg1">
                    <a:lumMod val="95000"/>
                  </a:schemeClr>
                </a:solidFill>
              </a:rPr>
              <a:t> 2.0</a:t>
            </a:r>
            <a:br>
              <a:rPr dirty="0"/>
            </a:br>
            <a:r>
              <a:rPr lang="en-US" sz="2800" spc="0" dirty="0">
                <a:ln>
                  <a:noFill/>
                </a:ln>
                <a:solidFill>
                  <a:srgbClr val="FFFF66">
                    <a:alpha val="99000"/>
                  </a:srgbClr>
                </a:solidFill>
                <a:cs typeface="+mn-cs"/>
              </a:rPr>
              <a:t>A summary (2)</a:t>
            </a:r>
          </a:p>
        </p:txBody>
      </p:sp>
      <p:sp>
        <p:nvSpPr>
          <p:cNvPr id="3" name="Content Placeholder 2"/>
          <p:cNvSpPr>
            <a:spLocks noGrp="1"/>
          </p:cNvSpPr>
          <p:nvPr>
            <p:ph type="body" sz="quarter" idx="10"/>
          </p:nvPr>
        </p:nvSpPr>
        <p:spPr>
          <a:xfrm>
            <a:off x="350285" y="1480332"/>
            <a:ext cx="8382000" cy="5261036"/>
          </a:xfrm>
        </p:spPr>
        <p:txBody>
          <a:bodyPr>
            <a:noAutofit/>
          </a:bodyPr>
          <a:lstStyle/>
          <a:p>
            <a:pPr>
              <a:buClr>
                <a:srgbClr val="FFFF66"/>
              </a:buClr>
            </a:pPr>
            <a:r>
              <a:rPr lang="en-US" sz="2000" dirty="0">
                <a:solidFill>
                  <a:schemeClr val="bg1">
                    <a:lumMod val="95000"/>
                  </a:schemeClr>
                </a:solidFill>
              </a:rPr>
              <a:t>AD FS 2.0:</a:t>
            </a:r>
          </a:p>
          <a:p>
            <a:pPr lvl="1">
              <a:buClr>
                <a:srgbClr val="FFFF66"/>
              </a:buClr>
              <a:buFont typeface="Arial" pitchFamily="34" charset="0"/>
              <a:buChar char="•"/>
            </a:pPr>
            <a:r>
              <a:rPr lang="en-US" sz="2000" dirty="0">
                <a:solidFill>
                  <a:schemeClr val="bg1">
                    <a:lumMod val="95000"/>
                  </a:schemeClr>
                </a:solidFill>
              </a:rPr>
              <a:t>Two types of trust relationships</a:t>
            </a:r>
          </a:p>
          <a:p>
            <a:pPr lvl="2">
              <a:buClr>
                <a:srgbClr val="FFFF66"/>
              </a:buClr>
            </a:pPr>
            <a:r>
              <a:rPr lang="en-US" sz="2000" dirty="0">
                <a:solidFill>
                  <a:schemeClr val="bg1">
                    <a:lumMod val="95000"/>
                  </a:schemeClr>
                </a:solidFill>
              </a:rPr>
              <a:t>Claims provider (another STS)</a:t>
            </a:r>
          </a:p>
          <a:p>
            <a:pPr lvl="2">
              <a:buClr>
                <a:srgbClr val="FFFF66"/>
              </a:buClr>
            </a:pPr>
            <a:r>
              <a:rPr lang="en-US" sz="2000" dirty="0">
                <a:solidFill>
                  <a:schemeClr val="bg1">
                    <a:lumMod val="95000"/>
                  </a:schemeClr>
                </a:solidFill>
              </a:rPr>
              <a:t>Relying Party (a claims-enabled application) </a:t>
            </a:r>
          </a:p>
          <a:p>
            <a:pPr lvl="1">
              <a:buClr>
                <a:srgbClr val="FFFF66"/>
              </a:buClr>
              <a:buFont typeface="Arial" pitchFamily="34" charset="0"/>
              <a:buChar char="•"/>
            </a:pPr>
            <a:r>
              <a:rPr lang="en-US" sz="2000" dirty="0">
                <a:solidFill>
                  <a:schemeClr val="bg1">
                    <a:lumMod val="95000"/>
                  </a:schemeClr>
                </a:solidFill>
              </a:rPr>
              <a:t>Three certificates</a:t>
            </a:r>
          </a:p>
          <a:p>
            <a:pPr lvl="2">
              <a:buClr>
                <a:srgbClr val="FFFF66"/>
              </a:buClr>
            </a:pPr>
            <a:r>
              <a:rPr lang="en-US" sz="2000" dirty="0">
                <a:solidFill>
                  <a:schemeClr val="bg1">
                    <a:lumMod val="95000"/>
                  </a:schemeClr>
                </a:solidFill>
              </a:rPr>
              <a:t>Service communications (normally the IIS SSL certificate) (CA)</a:t>
            </a:r>
          </a:p>
          <a:p>
            <a:pPr lvl="2">
              <a:buClr>
                <a:srgbClr val="FFFF66"/>
              </a:buClr>
            </a:pPr>
            <a:r>
              <a:rPr lang="en-US" sz="2000" dirty="0">
                <a:solidFill>
                  <a:schemeClr val="bg1">
                    <a:lumMod val="95000"/>
                  </a:schemeClr>
                </a:solidFill>
              </a:rPr>
              <a:t>Token decrypting (CP trust) (self-signed)</a:t>
            </a:r>
          </a:p>
          <a:p>
            <a:pPr lvl="2">
              <a:buClr>
                <a:srgbClr val="FFFF66"/>
              </a:buClr>
            </a:pPr>
            <a:r>
              <a:rPr lang="en-US" sz="2000" dirty="0">
                <a:solidFill>
                  <a:schemeClr val="bg1">
                    <a:lumMod val="95000"/>
                  </a:schemeClr>
                </a:solidFill>
              </a:rPr>
              <a:t>Token signing (RP trust) (self-signed)</a:t>
            </a:r>
          </a:p>
          <a:p>
            <a:pPr lvl="2">
              <a:buClr>
                <a:srgbClr val="FFFF66"/>
              </a:buClr>
            </a:pPr>
            <a:r>
              <a:rPr lang="en-US" sz="2000" dirty="0">
                <a:solidFill>
                  <a:schemeClr val="bg1">
                    <a:lumMod val="95000"/>
                  </a:schemeClr>
                </a:solidFill>
              </a:rPr>
              <a:t>Supports auto certificate rollover for self-signed</a:t>
            </a:r>
          </a:p>
          <a:p>
            <a:pPr marL="857250" lvl="1">
              <a:buClr>
                <a:srgbClr val="FFFF66"/>
              </a:buClr>
              <a:buFont typeface="Arial" pitchFamily="34" charset="0"/>
              <a:buChar char="•"/>
            </a:pPr>
            <a:r>
              <a:rPr lang="en-US" sz="2000" dirty="0">
                <a:solidFill>
                  <a:schemeClr val="bg1">
                    <a:lumMod val="95000"/>
                  </a:schemeClr>
                </a:solidFill>
              </a:rPr>
              <a:t>Supports multiple endpoints</a:t>
            </a:r>
          </a:p>
          <a:p>
            <a:pPr lvl="2">
              <a:buClr>
                <a:srgbClr val="FFFF66"/>
              </a:buClr>
            </a:pPr>
            <a:r>
              <a:rPr lang="en-US" sz="2000" dirty="0">
                <a:solidFill>
                  <a:schemeClr val="bg1">
                    <a:lumMod val="95000"/>
                  </a:schemeClr>
                </a:solidFill>
              </a:rPr>
              <a:t>SAML 2.0 / WS-Federation protocol</a:t>
            </a:r>
          </a:p>
          <a:p>
            <a:pPr lvl="2">
              <a:buClr>
                <a:srgbClr val="FFFF66"/>
              </a:buClr>
            </a:pPr>
            <a:r>
              <a:rPr lang="en-US" sz="2000" dirty="0">
                <a:solidFill>
                  <a:schemeClr val="bg1">
                    <a:lumMod val="95000"/>
                  </a:schemeClr>
                </a:solidFill>
              </a:rPr>
              <a:t>WS-Trust 2005 (22 web service bindings)</a:t>
            </a:r>
          </a:p>
          <a:p>
            <a:pPr lvl="2">
              <a:buClr>
                <a:srgbClr val="FFFF66"/>
              </a:buClr>
            </a:pPr>
            <a:r>
              <a:rPr lang="en-US" sz="2000" dirty="0">
                <a:solidFill>
                  <a:schemeClr val="bg1">
                    <a:lumMod val="95000"/>
                  </a:schemeClr>
                </a:solidFill>
              </a:rPr>
              <a:t>WS-Trust 1.3 (22 web service bindings)</a:t>
            </a:r>
          </a:p>
          <a:p>
            <a:pPr marL="857250" lvl="1">
              <a:buClr>
                <a:srgbClr val="FFFF66"/>
              </a:buClr>
              <a:buFont typeface="Arial" pitchFamily="34" charset="0"/>
              <a:buChar char="•"/>
            </a:pPr>
            <a:r>
              <a:rPr lang="en-US" sz="2000" dirty="0">
                <a:solidFill>
                  <a:schemeClr val="bg1">
                    <a:lumMod val="95000"/>
                  </a:schemeClr>
                </a:solidFill>
              </a:rPr>
              <a:t>SAML 1.1 &amp; 2.0 tokens</a:t>
            </a:r>
          </a:p>
          <a:p>
            <a:pPr marL="857250" lvl="1" indent="-342900">
              <a:buClr>
                <a:srgbClr val="FFFF66"/>
              </a:buClr>
              <a:buFont typeface="Arial" pitchFamily="34" charset="0"/>
              <a:buChar char="•"/>
            </a:pPr>
            <a:endParaRPr lang="en-US" sz="2000" dirty="0">
              <a:solidFill>
                <a:schemeClr val="bg1">
                  <a:lumMod val="95000"/>
                </a:schemeClr>
              </a:solidFill>
            </a:endParaRPr>
          </a:p>
          <a:p>
            <a:pPr marL="857250" lvl="1" indent="-342900">
              <a:buClr>
                <a:srgbClr val="FFFF66"/>
              </a:buClr>
            </a:pPr>
            <a:endParaRPr lang="en-US" sz="2000" dirty="0">
              <a:solidFill>
                <a:schemeClr val="bg1">
                  <a:lumMod val="95000"/>
                </a:schemeClr>
              </a:solidFill>
            </a:endParaRPr>
          </a:p>
          <a:p>
            <a:pPr marL="857250" lvl="1" indent="-342900">
              <a:buClr>
                <a:srgbClr val="FFFF66"/>
              </a:buClr>
            </a:pPr>
            <a:endParaRPr lang="en-US" sz="2000" dirty="0">
              <a:solidFill>
                <a:schemeClr val="bg1">
                  <a:lumMod val="95000"/>
                </a:schemeClr>
              </a:solidFill>
            </a:endParaRPr>
          </a:p>
          <a:p>
            <a:pPr marL="514350" lvl="1" indent="0">
              <a:buClr>
                <a:srgbClr val="FFFF66"/>
              </a:buClr>
              <a:buNone/>
            </a:pPr>
            <a:endParaRPr lang="en-US" sz="2000" dirty="0">
              <a:solidFill>
                <a:schemeClr val="bg1">
                  <a:lumMod val="95000"/>
                </a:schemeClr>
              </a:solidFill>
            </a:endParaRPr>
          </a:p>
          <a:p>
            <a:pPr lvl="2">
              <a:buClr>
                <a:srgbClr val="FFFF66"/>
              </a:buClr>
            </a:pPr>
            <a:endParaRPr lang="en-US" sz="1800" dirty="0">
              <a:solidFill>
                <a:schemeClr val="bg1">
                  <a:lumMod val="95000"/>
                </a:schemeClr>
              </a:solidFill>
            </a:endParaRPr>
          </a:p>
        </p:txBody>
      </p:sp>
    </p:spTree>
    <p:extLst>
      <p:ext uri="{BB962C8B-B14F-4D97-AF65-F5344CB8AC3E}">
        <p14:creationId xmlns:p14="http://schemas.microsoft.com/office/powerpoint/2010/main" val="2909986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228600"/>
            <a:ext cx="8382000" cy="941796"/>
          </a:xfrm>
        </p:spPr>
        <p:txBody>
          <a:bodyPr>
            <a:normAutofit fontScale="90000"/>
          </a:bodyPr>
          <a:lstStyle/>
          <a:p>
            <a:r>
              <a:rPr dirty="0">
                <a:solidFill>
                  <a:schemeClr val="bg1">
                    <a:lumMod val="95000"/>
                  </a:schemeClr>
                </a:solidFill>
              </a:rPr>
              <a:t>Windows Identity Foundation</a:t>
            </a:r>
            <a:br>
              <a:rPr dirty="0"/>
            </a:br>
            <a:r>
              <a:rPr lang="en-US" sz="2800" spc="0" dirty="0">
                <a:ln>
                  <a:noFill/>
                </a:ln>
                <a:solidFill>
                  <a:srgbClr val="FFFF66">
                    <a:alpha val="99000"/>
                  </a:srgbClr>
                </a:solidFill>
                <a:cs typeface="+mn-cs"/>
              </a:rPr>
              <a:t>A summary</a:t>
            </a:r>
          </a:p>
        </p:txBody>
      </p:sp>
      <p:sp>
        <p:nvSpPr>
          <p:cNvPr id="4" name="Content Placeholder 3"/>
          <p:cNvSpPr>
            <a:spLocks noGrp="1"/>
          </p:cNvSpPr>
          <p:nvPr>
            <p:ph type="body" sz="quarter" idx="10"/>
          </p:nvPr>
        </p:nvSpPr>
        <p:spPr>
          <a:xfrm>
            <a:off x="350285" y="1480332"/>
            <a:ext cx="8382000" cy="4364272"/>
          </a:xfrm>
        </p:spPr>
        <p:txBody>
          <a:bodyPr>
            <a:normAutofit fontScale="92500" lnSpcReduction="10000"/>
          </a:bodyPr>
          <a:lstStyle/>
          <a:p>
            <a:pPr>
              <a:buClr>
                <a:srgbClr val="FFFF66"/>
              </a:buClr>
            </a:pPr>
            <a:r>
              <a:rPr lang="en-US" sz="2000" dirty="0">
                <a:solidFill>
                  <a:schemeClr val="bg1">
                    <a:lumMod val="95000"/>
                  </a:schemeClr>
                </a:solidFill>
              </a:rPr>
              <a:t>The goal: Make it easier for developers to create claims-aware applications</a:t>
            </a:r>
          </a:p>
          <a:p>
            <a:pPr>
              <a:buClr>
                <a:srgbClr val="FFFF66"/>
              </a:buClr>
            </a:pPr>
            <a:endParaRPr lang="en-US" sz="2000" dirty="0">
              <a:solidFill>
                <a:schemeClr val="bg1">
                  <a:lumMod val="95000"/>
                </a:schemeClr>
              </a:solidFill>
            </a:endParaRPr>
          </a:p>
          <a:p>
            <a:pPr>
              <a:buClr>
                <a:srgbClr val="FFFF66"/>
              </a:buClr>
            </a:pPr>
            <a:r>
              <a:rPr lang="en-US" sz="2000" dirty="0">
                <a:solidFill>
                  <a:schemeClr val="bg1">
                    <a:lumMod val="95000"/>
                  </a:schemeClr>
                </a:solidFill>
              </a:rPr>
              <a:t>WIF provides:</a:t>
            </a:r>
          </a:p>
          <a:p>
            <a:pPr lvl="1">
              <a:buClr>
                <a:srgbClr val="FFFF66"/>
              </a:buClr>
              <a:buFont typeface="Arial" pitchFamily="34" charset="0"/>
              <a:buChar char="•"/>
            </a:pPr>
            <a:r>
              <a:rPr lang="en-US" sz="2000" dirty="0">
                <a:solidFill>
                  <a:schemeClr val="bg1">
                    <a:lumMod val="95000"/>
                  </a:schemeClr>
                </a:solidFill>
              </a:rPr>
              <a:t>Support for verifying a token’s signature and extracting its claims</a:t>
            </a:r>
          </a:p>
          <a:p>
            <a:pPr lvl="1">
              <a:buClr>
                <a:srgbClr val="FFFF66"/>
              </a:buClr>
              <a:buFont typeface="Arial" pitchFamily="34" charset="0"/>
              <a:buChar char="•"/>
            </a:pPr>
            <a:r>
              <a:rPr lang="en-US" sz="2000" dirty="0">
                <a:solidFill>
                  <a:schemeClr val="bg1">
                    <a:lumMod val="95000"/>
                  </a:schemeClr>
                </a:solidFill>
              </a:rPr>
              <a:t>Support for encoding token with RP certificate (in addition to SSL)</a:t>
            </a:r>
          </a:p>
          <a:p>
            <a:pPr lvl="1">
              <a:buClr>
                <a:srgbClr val="FFFF66"/>
              </a:buClr>
              <a:buFont typeface="Arial" pitchFamily="34" charset="0"/>
              <a:buChar char="•"/>
            </a:pPr>
            <a:r>
              <a:rPr lang="en-US" sz="2000" dirty="0">
                <a:solidFill>
                  <a:schemeClr val="bg1">
                    <a:lumMod val="95000"/>
                  </a:schemeClr>
                </a:solidFill>
              </a:rPr>
              <a:t>Classes for working with claims</a:t>
            </a:r>
          </a:p>
          <a:p>
            <a:pPr lvl="1">
              <a:buClr>
                <a:srgbClr val="FFFF66"/>
              </a:buClr>
              <a:buFont typeface="Arial" pitchFamily="34" charset="0"/>
              <a:buChar char="•"/>
            </a:pPr>
            <a:r>
              <a:rPr lang="en-US" sz="2000" dirty="0">
                <a:solidFill>
                  <a:schemeClr val="bg1">
                    <a:lumMod val="95000"/>
                  </a:schemeClr>
                </a:solidFill>
              </a:rPr>
              <a:t>“Binding” to STS via </a:t>
            </a:r>
            <a:r>
              <a:rPr lang="en-US" sz="2000" dirty="0" err="1">
                <a:solidFill>
                  <a:schemeClr val="bg1">
                    <a:lumMod val="95000"/>
                  </a:schemeClr>
                </a:solidFill>
              </a:rPr>
              <a:t>FedUtil</a:t>
            </a:r>
            <a:r>
              <a:rPr lang="en-US" sz="2000" dirty="0">
                <a:solidFill>
                  <a:schemeClr val="bg1">
                    <a:lumMod val="95000"/>
                  </a:schemeClr>
                </a:solidFill>
              </a:rPr>
              <a:t> wizard</a:t>
            </a:r>
          </a:p>
          <a:p>
            <a:pPr lvl="1">
              <a:buClr>
                <a:srgbClr val="FFFF66"/>
              </a:buClr>
              <a:buFont typeface="Arial" pitchFamily="34" charset="0"/>
              <a:buChar char="•"/>
            </a:pPr>
            <a:r>
              <a:rPr lang="en-US" sz="2000" dirty="0">
                <a:solidFill>
                  <a:schemeClr val="bg1">
                    <a:lumMod val="95000"/>
                  </a:schemeClr>
                </a:solidFill>
              </a:rPr>
              <a:t>Visual Studio project types</a:t>
            </a:r>
          </a:p>
          <a:p>
            <a:pPr lvl="1">
              <a:buClr>
                <a:srgbClr val="FFFF66"/>
              </a:buClr>
              <a:buFont typeface="Arial" pitchFamily="34" charset="0"/>
              <a:buChar char="•"/>
            </a:pPr>
            <a:r>
              <a:rPr lang="en-US" sz="2000" dirty="0">
                <a:solidFill>
                  <a:schemeClr val="bg1">
                    <a:lumMod val="95000"/>
                  </a:schemeClr>
                </a:solidFill>
              </a:rPr>
              <a:t>An STS for development and testing</a:t>
            </a:r>
          </a:p>
          <a:p>
            <a:pPr lvl="1">
              <a:buClr>
                <a:srgbClr val="FFFF66"/>
              </a:buClr>
              <a:buFont typeface="Arial" pitchFamily="34" charset="0"/>
              <a:buChar char="•"/>
            </a:pPr>
            <a:r>
              <a:rPr lang="en-US" sz="2000" dirty="0">
                <a:solidFill>
                  <a:schemeClr val="bg1">
                    <a:lumMod val="95000"/>
                  </a:schemeClr>
                </a:solidFill>
              </a:rPr>
              <a:t>Support for creating a custom STS</a:t>
            </a:r>
          </a:p>
          <a:p>
            <a:pPr lvl="1">
              <a:buClr>
                <a:srgbClr val="FFFF66"/>
              </a:buClr>
              <a:buFont typeface="Arial" pitchFamily="34" charset="0"/>
              <a:buChar char="•"/>
            </a:pPr>
            <a:r>
              <a:rPr lang="en-US" sz="2000" dirty="0">
                <a:solidFill>
                  <a:schemeClr val="bg1">
                    <a:lumMod val="95000"/>
                  </a:schemeClr>
                </a:solidFill>
              </a:rPr>
              <a:t>Only supports WS-Federation (but uses SAML tokens!)</a:t>
            </a:r>
          </a:p>
          <a:p>
            <a:pPr lvl="1">
              <a:buClr>
                <a:srgbClr val="FFFF66"/>
              </a:buClr>
              <a:buFont typeface="Arial" pitchFamily="34" charset="0"/>
              <a:buChar char="•"/>
            </a:pPr>
            <a:r>
              <a:rPr lang="en-US" sz="2000" dirty="0">
                <a:solidFill>
                  <a:schemeClr val="bg1">
                    <a:lumMod val="95000"/>
                  </a:schemeClr>
                </a:solidFill>
              </a:rPr>
              <a:t>WIF CTP available for SAML 2 (future uncertain?)</a:t>
            </a:r>
          </a:p>
          <a:p>
            <a:pPr lvl="1">
              <a:buClr>
                <a:srgbClr val="FFFF66"/>
              </a:buClr>
              <a:buFont typeface="Arial" pitchFamily="34" charset="0"/>
              <a:buChar char="•"/>
            </a:pPr>
            <a:r>
              <a:rPr lang="en-US" sz="2000" dirty="0">
                <a:solidFill>
                  <a:schemeClr val="bg1">
                    <a:lumMod val="95000"/>
                  </a:schemeClr>
                </a:solidFill>
              </a:rPr>
              <a:t>Available as a </a:t>
            </a:r>
            <a:r>
              <a:rPr lang="en-US" sz="2000" dirty="0" err="1">
                <a:solidFill>
                  <a:schemeClr val="bg1">
                    <a:lumMod val="95000"/>
                  </a:schemeClr>
                </a:solidFill>
              </a:rPr>
              <a:t>NuGet</a:t>
            </a:r>
            <a:r>
              <a:rPr lang="en-US" sz="2000" dirty="0">
                <a:solidFill>
                  <a:schemeClr val="bg1">
                    <a:lumMod val="95000"/>
                  </a:schemeClr>
                </a:solidFill>
              </a:rPr>
              <a:t> package and via Web Platform Installer</a:t>
            </a:r>
          </a:p>
        </p:txBody>
      </p:sp>
    </p:spTree>
    <p:extLst>
      <p:ext uri="{BB962C8B-B14F-4D97-AF65-F5344CB8AC3E}">
        <p14:creationId xmlns:p14="http://schemas.microsoft.com/office/powerpoint/2010/main" val="2674086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dissolve">
                                      <p:cBhvr>
                                        <p:cTn id="15" dur="500"/>
                                        <p:tgtEl>
                                          <p:spTgt spid="4">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dissolve">
                                      <p:cBhvr>
                                        <p:cTn id="18" dur="500"/>
                                        <p:tgtEl>
                                          <p:spTgt spid="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NZ" sz="4900" dirty="0">
                <a:solidFill>
                  <a:schemeClr val="bg1">
                    <a:lumMod val="95000"/>
                  </a:schemeClr>
                </a:solidFill>
              </a:rPr>
              <a:t>Before claims</a:t>
            </a:r>
            <a:br>
              <a:rPr lang="en-NZ" sz="4900" dirty="0">
                <a:solidFill>
                  <a:schemeClr val="bg1">
                    <a:lumMod val="95000"/>
                  </a:schemeClr>
                </a:solidFill>
              </a:rPr>
            </a:br>
            <a:r>
              <a:rPr lang="en-NZ" sz="3100" dirty="0" err="1">
                <a:solidFill>
                  <a:srgbClr val="FFFF66"/>
                </a:solidFill>
              </a:rPr>
              <a:t>IIdentity</a:t>
            </a:r>
            <a:r>
              <a:rPr lang="en-NZ" sz="3100" dirty="0">
                <a:solidFill>
                  <a:srgbClr val="FFFF66"/>
                </a:solidFill>
              </a:rPr>
              <a:t> and </a:t>
            </a:r>
            <a:r>
              <a:rPr lang="en-NZ" sz="3100" dirty="0" err="1">
                <a:solidFill>
                  <a:srgbClr val="FFFF66"/>
                </a:solidFill>
              </a:rPr>
              <a:t>IPrincipal</a:t>
            </a:r>
            <a:endParaRPr lang="en-NZ" sz="3100" dirty="0">
              <a:solidFill>
                <a:srgbClr val="FFFF66"/>
              </a:solidFill>
            </a:endParaRPr>
          </a:p>
        </p:txBody>
      </p:sp>
      <p:sp>
        <p:nvSpPr>
          <p:cNvPr id="5" name="Content Placeholder 4"/>
          <p:cNvSpPr>
            <a:spLocks noGrp="1"/>
          </p:cNvSpPr>
          <p:nvPr>
            <p:ph idx="1"/>
          </p:nvPr>
        </p:nvSpPr>
        <p:spPr/>
        <p:txBody>
          <a:bodyPr/>
          <a:lstStyle/>
          <a:p>
            <a:pPr marL="0" indent="0">
              <a:buNone/>
            </a:pPr>
            <a:endParaRPr lang="en-NZ"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2447925"/>
            <a:ext cx="8064897"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5684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z="4900" dirty="0">
                <a:solidFill>
                  <a:schemeClr val="bg1">
                    <a:lumMod val="95000"/>
                  </a:schemeClr>
                </a:solidFill>
              </a:rPr>
              <a:t>After claims</a:t>
            </a:r>
            <a:br>
              <a:rPr lang="en-NZ" sz="4900" dirty="0">
                <a:solidFill>
                  <a:schemeClr val="bg1">
                    <a:lumMod val="95000"/>
                  </a:schemeClr>
                </a:solidFill>
              </a:rPr>
            </a:br>
            <a:r>
              <a:rPr lang="en-NZ" sz="3100" dirty="0" err="1">
                <a:solidFill>
                  <a:srgbClr val="FFFF66"/>
                </a:solidFill>
              </a:rPr>
              <a:t>IClaimsIdentity</a:t>
            </a:r>
            <a:r>
              <a:rPr lang="en-NZ" sz="3100" dirty="0">
                <a:solidFill>
                  <a:srgbClr val="FFFF66"/>
                </a:solidFill>
              </a:rPr>
              <a:t> and </a:t>
            </a:r>
            <a:r>
              <a:rPr lang="en-NZ" sz="3100" dirty="0" err="1">
                <a:solidFill>
                  <a:srgbClr val="FFFF66"/>
                </a:solidFill>
              </a:rPr>
              <a:t>IClaimsPrincipal</a:t>
            </a:r>
            <a:endParaRPr lang="en-NZ" sz="3100" dirty="0"/>
          </a:p>
        </p:txBody>
      </p:sp>
      <p:sp>
        <p:nvSpPr>
          <p:cNvPr id="3" name="Content Placeholder 2"/>
          <p:cNvSpPr>
            <a:spLocks noGrp="1"/>
          </p:cNvSpPr>
          <p:nvPr>
            <p:ph idx="1"/>
          </p:nvPr>
        </p:nvSpPr>
        <p:spPr/>
        <p:txBody>
          <a:bodyPr/>
          <a:lstStyle/>
          <a:p>
            <a:endParaRPr lang="en-NZ"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81931"/>
            <a:ext cx="8532440" cy="5376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716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sz="4900" dirty="0">
                <a:solidFill>
                  <a:schemeClr val="bg1">
                    <a:lumMod val="95000"/>
                  </a:schemeClr>
                </a:solidFill>
              </a:rPr>
              <a:t>WIF</a:t>
            </a:r>
            <a:r>
              <a:rPr lang="en-NZ" dirty="0"/>
              <a:t> </a:t>
            </a:r>
            <a:r>
              <a:rPr lang="en-NZ" dirty="0">
                <a:solidFill>
                  <a:schemeClr val="bg1">
                    <a:lumMod val="95000"/>
                  </a:schemeClr>
                </a:solidFill>
              </a:rPr>
              <a:t>pipeline</a:t>
            </a:r>
          </a:p>
        </p:txBody>
      </p:sp>
      <p:sp>
        <p:nvSpPr>
          <p:cNvPr id="3" name="Text Placeholder 2"/>
          <p:cNvSpPr>
            <a:spLocks noGrp="1"/>
          </p:cNvSpPr>
          <p:nvPr>
            <p:ph type="body" sz="quarter" idx="10"/>
          </p:nvPr>
        </p:nvSpPr>
        <p:spPr/>
        <p:txBody>
          <a:bodyPr/>
          <a:lstStyle/>
          <a:p>
            <a:endParaRPr lang="en-NZ"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052736"/>
            <a:ext cx="8640960"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70952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3850"/>
            <a:ext cx="8382000" cy="941796"/>
          </a:xfrm>
        </p:spPr>
        <p:txBody>
          <a:bodyPr>
            <a:normAutofit fontScale="90000"/>
          </a:bodyPr>
          <a:lstStyle/>
          <a:p>
            <a:r>
              <a:rPr lang="en-US" dirty="0">
                <a:solidFill>
                  <a:schemeClr val="bg1">
                    <a:lumMod val="95000"/>
                  </a:schemeClr>
                </a:solidFill>
              </a:rPr>
              <a:t>Windows Identity Foundation</a:t>
            </a:r>
            <a:br>
              <a:rPr lang="en-US" sz="2800" dirty="0">
                <a:solidFill>
                  <a:schemeClr val="accent1"/>
                </a:solidFill>
              </a:rPr>
            </a:br>
            <a:r>
              <a:rPr lang="en-US" sz="2800" dirty="0" err="1">
                <a:solidFill>
                  <a:srgbClr val="FFFF66"/>
                </a:solidFill>
              </a:rPr>
              <a:t>HttpModules</a:t>
            </a:r>
            <a:endParaRPr lang="en-US" sz="2800" dirty="0">
              <a:solidFill>
                <a:srgbClr val="FFFF66"/>
              </a:solidFill>
            </a:endParaRPr>
          </a:p>
        </p:txBody>
      </p:sp>
      <p:sp>
        <p:nvSpPr>
          <p:cNvPr id="3" name="Text Placeholder 2"/>
          <p:cNvSpPr>
            <a:spLocks noGrp="1"/>
          </p:cNvSpPr>
          <p:nvPr>
            <p:ph type="body" sz="quarter" idx="10"/>
          </p:nvPr>
        </p:nvSpPr>
        <p:spPr>
          <a:xfrm>
            <a:off x="381000" y="1340769"/>
            <a:ext cx="8382000" cy="4104455"/>
          </a:xfrm>
        </p:spPr>
        <p:txBody>
          <a:bodyPr/>
          <a:lstStyle/>
          <a:p>
            <a:r>
              <a:rPr lang="en-US" sz="2000" dirty="0" err="1">
                <a:solidFill>
                  <a:srgbClr val="FFFF66"/>
                </a:solidFill>
              </a:rPr>
              <a:t>HTTPModule</a:t>
            </a:r>
            <a:r>
              <a:rPr lang="en-US" sz="2000" dirty="0">
                <a:solidFill>
                  <a:srgbClr val="FFFF66"/>
                </a:solidFill>
              </a:rPr>
              <a:t>(s)</a:t>
            </a:r>
            <a:r>
              <a:rPr lang="en-US" sz="2000" dirty="0">
                <a:solidFill>
                  <a:schemeClr val="bg1">
                    <a:lumMod val="95000"/>
                  </a:schemeClr>
                </a:solidFill>
              </a:rPr>
              <a:t>  in the ASP.NET pipeline of the app</a:t>
            </a:r>
          </a:p>
          <a:p>
            <a:r>
              <a:rPr lang="en-US" sz="2000" dirty="0">
                <a:solidFill>
                  <a:schemeClr val="bg1">
                    <a:lumMod val="95000"/>
                  </a:schemeClr>
                </a:solidFill>
              </a:rPr>
              <a:t>They take care of exposing policy, manage protocol redirects, establish sessions…</a:t>
            </a:r>
          </a:p>
          <a:p>
            <a:r>
              <a:rPr lang="en-US" sz="2000" b="1" dirty="0" err="1">
                <a:solidFill>
                  <a:srgbClr val="FFFF66"/>
                </a:solidFill>
              </a:rPr>
              <a:t>WSFederationAuthenticationModule</a:t>
            </a:r>
            <a:endParaRPr lang="en-US" sz="2000" b="1" dirty="0">
              <a:solidFill>
                <a:srgbClr val="FFFF66"/>
              </a:solidFill>
            </a:endParaRPr>
          </a:p>
          <a:p>
            <a:pPr lvl="1"/>
            <a:r>
              <a:rPr lang="en-US" sz="2000" dirty="0">
                <a:solidFill>
                  <a:schemeClr val="bg1">
                    <a:lumMod val="95000"/>
                  </a:schemeClr>
                </a:solidFill>
              </a:rPr>
              <a:t>Implements the WS-Federation redirects protocol</a:t>
            </a:r>
          </a:p>
          <a:p>
            <a:r>
              <a:rPr lang="en-US" sz="2000" b="1" dirty="0" err="1">
                <a:solidFill>
                  <a:srgbClr val="FFFF66"/>
                </a:solidFill>
              </a:rPr>
              <a:t>SessionAuthenticationModule</a:t>
            </a:r>
            <a:endParaRPr lang="en-US" sz="2000" b="1" dirty="0">
              <a:solidFill>
                <a:srgbClr val="FFFF66"/>
              </a:solidFill>
            </a:endParaRPr>
          </a:p>
          <a:p>
            <a:pPr lvl="1"/>
            <a:r>
              <a:rPr lang="en-US" sz="2000" dirty="0">
                <a:solidFill>
                  <a:schemeClr val="bg1">
                    <a:lumMod val="95000"/>
                  </a:schemeClr>
                </a:solidFill>
              </a:rPr>
              <a:t>Takes care of handling sessions (regardless of the sign-in protocol)</a:t>
            </a:r>
          </a:p>
          <a:p>
            <a:r>
              <a:rPr lang="en-US" sz="2000" b="1" dirty="0" err="1">
                <a:solidFill>
                  <a:srgbClr val="FFFF66"/>
                </a:solidFill>
              </a:rPr>
              <a:t>ClaimsPrincipalHttpModule</a:t>
            </a:r>
            <a:endParaRPr lang="en-US" sz="2000" b="1" dirty="0">
              <a:solidFill>
                <a:srgbClr val="FFFF66"/>
              </a:solidFill>
            </a:endParaRPr>
          </a:p>
          <a:p>
            <a:pPr lvl="1"/>
            <a:r>
              <a:rPr lang="en-US" sz="2000" dirty="0">
                <a:solidFill>
                  <a:schemeClr val="bg1">
                    <a:lumMod val="95000"/>
                  </a:schemeClr>
                </a:solidFill>
              </a:rPr>
              <a:t>Provides a hook for injecting claims in the current principal</a:t>
            </a:r>
          </a:p>
          <a:p>
            <a:endParaRPr lang="en-US" dirty="0"/>
          </a:p>
          <a:p>
            <a:endParaRPr lang="en-US" dirty="0"/>
          </a:p>
          <a:p>
            <a:pPr>
              <a:buNone/>
            </a:pPr>
            <a:endParaRPr lang="en-US" dirty="0"/>
          </a:p>
        </p:txBody>
      </p:sp>
    </p:spTree>
    <p:extLst>
      <p:ext uri="{BB962C8B-B14F-4D97-AF65-F5344CB8AC3E}">
        <p14:creationId xmlns:p14="http://schemas.microsoft.com/office/powerpoint/2010/main" val="39534991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07868" y="228600"/>
            <a:ext cx="8312604" cy="55399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chemeClr val="bg1">
                    <a:lumMod val="95000"/>
                  </a:schemeClr>
                </a:solidFill>
              </a:rPr>
              <a:t>Claims-Based Identity </a:t>
            </a:r>
            <a:br>
              <a:rPr lang="en-US" dirty="0">
                <a:solidFill>
                  <a:schemeClr val="bg1">
                    <a:lumMod val="95000"/>
                  </a:schemeClr>
                </a:solidFill>
              </a:rPr>
            </a:br>
            <a:r>
              <a:rPr lang="en-US" sz="2800" dirty="0">
                <a:solidFill>
                  <a:srgbClr val="FFFF99"/>
                </a:solidFill>
                <a:cs typeface="+mn-cs"/>
              </a:rPr>
              <a:t>The core Microsoft technologies</a:t>
            </a:r>
          </a:p>
        </p:txBody>
      </p:sp>
      <p:sp>
        <p:nvSpPr>
          <p:cNvPr id="5" name="Content Placeholder 2"/>
          <p:cNvSpPr txBox="1">
            <a:spLocks/>
          </p:cNvSpPr>
          <p:nvPr/>
        </p:nvSpPr>
        <p:spPr>
          <a:xfrm>
            <a:off x="466926" y="1480335"/>
            <a:ext cx="8569571" cy="295677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Clr>
                <a:srgbClr val="FFFF66"/>
              </a:buClr>
              <a:buFont typeface="Arial" pitchFamily="34" charset="0"/>
              <a:buChar char="•"/>
            </a:pPr>
            <a:r>
              <a:rPr lang="en-US" sz="2000" dirty="0">
                <a:solidFill>
                  <a:schemeClr val="bg1">
                    <a:lumMod val="95000"/>
                  </a:schemeClr>
                </a:solidFill>
              </a:rPr>
              <a:t>Active Directory Federation Services (ADFS) 2.0</a:t>
            </a:r>
          </a:p>
          <a:p>
            <a:pPr marL="800100" lvl="1" indent="-342900">
              <a:buClr>
                <a:srgbClr val="FFFF66"/>
              </a:buClr>
              <a:buFont typeface="Arial" pitchFamily="34" charset="0"/>
              <a:buChar char="•"/>
            </a:pPr>
            <a:r>
              <a:rPr lang="en-US" sz="2000" dirty="0">
                <a:solidFill>
                  <a:schemeClr val="bg1">
                    <a:lumMod val="95000"/>
                  </a:schemeClr>
                </a:solidFill>
              </a:rPr>
              <a:t>The newest version of AD FS</a:t>
            </a:r>
          </a:p>
          <a:p>
            <a:pPr marL="800100" lvl="1" indent="-342900">
              <a:buClr>
                <a:srgbClr val="FFFF66"/>
              </a:buClr>
              <a:buFont typeface="Arial" pitchFamily="34" charset="0"/>
              <a:buChar char="•"/>
            </a:pPr>
            <a:r>
              <a:rPr lang="en-US" sz="2000" dirty="0">
                <a:solidFill>
                  <a:schemeClr val="bg1">
                    <a:lumMod val="95000"/>
                  </a:schemeClr>
                </a:solidFill>
              </a:rPr>
              <a:t>The version included with Windows Server 2008 is ADFS 1.0</a:t>
            </a:r>
          </a:p>
          <a:p>
            <a:pPr marL="342900" indent="-342900">
              <a:buClr>
                <a:srgbClr val="FFFF66"/>
              </a:buClr>
              <a:buFont typeface="Arial" pitchFamily="34" charset="0"/>
              <a:buChar char="•"/>
            </a:pPr>
            <a:endParaRPr lang="en-US" sz="2000" dirty="0">
              <a:solidFill>
                <a:schemeClr val="bg1">
                  <a:lumMod val="95000"/>
                </a:schemeClr>
              </a:solidFill>
            </a:endParaRPr>
          </a:p>
          <a:p>
            <a:pPr marL="342900" indent="-342900">
              <a:buClr>
                <a:srgbClr val="FFFF66"/>
              </a:buClr>
              <a:buFont typeface="Arial" pitchFamily="34" charset="0"/>
              <a:buChar char="•"/>
            </a:pPr>
            <a:r>
              <a:rPr lang="en-US" sz="2000" dirty="0">
                <a:solidFill>
                  <a:schemeClr val="bg1">
                    <a:lumMod val="95000"/>
                  </a:schemeClr>
                </a:solidFill>
              </a:rPr>
              <a:t>Windows Identity Foundation (WIF) 1.0</a:t>
            </a:r>
          </a:p>
          <a:p>
            <a:pPr marL="800100" lvl="1" indent="-342900">
              <a:buClr>
                <a:srgbClr val="FFFF66"/>
              </a:buClr>
              <a:buFont typeface="Arial" pitchFamily="34" charset="0"/>
              <a:buChar char="•"/>
            </a:pPr>
            <a:r>
              <a:rPr lang="en-US" sz="2000" dirty="0">
                <a:solidFill>
                  <a:schemeClr val="bg1">
                    <a:lumMod val="95000"/>
                  </a:schemeClr>
                </a:solidFill>
              </a:rPr>
              <a:t>Set of .NET classes</a:t>
            </a:r>
          </a:p>
          <a:p>
            <a:pPr marL="342900" indent="-342900">
              <a:buClr>
                <a:srgbClr val="FFFF66"/>
              </a:buClr>
              <a:buFont typeface="Arial" pitchFamily="34" charset="0"/>
              <a:buChar char="•"/>
            </a:pPr>
            <a:endParaRPr lang="en-US" sz="2000" dirty="0">
              <a:solidFill>
                <a:schemeClr val="bg1">
                  <a:lumMod val="95000"/>
                </a:schemeClr>
              </a:solidFill>
            </a:endParaRPr>
          </a:p>
          <a:p>
            <a:pPr marL="342900" indent="-342900">
              <a:buClr>
                <a:srgbClr val="FFFF66"/>
              </a:buClr>
              <a:buFont typeface="Arial" pitchFamily="34" charset="0"/>
              <a:buChar char="•"/>
            </a:pPr>
            <a:r>
              <a:rPr lang="en-US" sz="2000" dirty="0">
                <a:solidFill>
                  <a:schemeClr val="bg1">
                    <a:lumMod val="95000"/>
                  </a:schemeClr>
                </a:solidFill>
              </a:rPr>
              <a:t>Azure Access Control System (ACS)</a:t>
            </a:r>
          </a:p>
          <a:p>
            <a:pPr marL="800100" lvl="1" indent="-342900">
              <a:buClr>
                <a:srgbClr val="FFFF66"/>
              </a:buClr>
              <a:buFont typeface="Arial" pitchFamily="34" charset="0"/>
              <a:buChar char="•"/>
            </a:pPr>
            <a:r>
              <a:rPr lang="en-US" sz="2000" dirty="0">
                <a:solidFill>
                  <a:schemeClr val="bg1">
                    <a:lumMod val="95000"/>
                  </a:schemeClr>
                </a:solidFill>
              </a:rPr>
              <a:t>Allows authentication by Facebook, Google, Yahoo etc.</a:t>
            </a:r>
          </a:p>
        </p:txBody>
      </p:sp>
    </p:spTree>
    <p:extLst>
      <p:ext uri="{BB962C8B-B14F-4D97-AF65-F5344CB8AC3E}">
        <p14:creationId xmlns:p14="http://schemas.microsoft.com/office/powerpoint/2010/main" val="357391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dissolve">
                                      <p:cBhvr>
                                        <p:cTn id="18" dur="500"/>
                                        <p:tgtEl>
                                          <p:spTgt spid="5">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dissolv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solidFill>
                  <a:schemeClr val="bg1">
                    <a:lumMod val="95000"/>
                  </a:schemeClr>
                </a:solidFill>
              </a:rPr>
              <a:t>.NET 4.5 Claims Hierarchy</a:t>
            </a:r>
          </a:p>
        </p:txBody>
      </p:sp>
      <p:sp>
        <p:nvSpPr>
          <p:cNvPr id="3" name="Text Placeholder 2"/>
          <p:cNvSpPr>
            <a:spLocks noGrp="1"/>
          </p:cNvSpPr>
          <p:nvPr>
            <p:ph type="body" sz="quarter" idx="10"/>
          </p:nvPr>
        </p:nvSpPr>
        <p:spPr>
          <a:xfrm>
            <a:off x="350285" y="1124744"/>
            <a:ext cx="8382000" cy="5472608"/>
          </a:xfrm>
        </p:spPr>
        <p:txBody>
          <a:bodyPr/>
          <a:lstStyle/>
          <a:p>
            <a:pPr marL="0" indent="0">
              <a:buNone/>
            </a:pPr>
            <a:endParaRPr lang="en-NZ" dirty="0"/>
          </a:p>
        </p:txBody>
      </p:sp>
      <p:pic>
        <p:nvPicPr>
          <p:cNvPr id="3074" name="Picture 2" descr="C:\Junk\net45identity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959" y="1772816"/>
            <a:ext cx="6126163"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02586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solidFill>
                  <a:schemeClr val="bg1">
                    <a:lumMod val="95000"/>
                  </a:schemeClr>
                </a:solidFill>
              </a:rPr>
              <a:t>.NET 4.5 / Windows Server 2012 / VS 2012</a:t>
            </a:r>
          </a:p>
        </p:txBody>
      </p:sp>
      <p:sp>
        <p:nvSpPr>
          <p:cNvPr id="3" name="Text Placeholder 2"/>
          <p:cNvSpPr>
            <a:spLocks noGrp="1"/>
          </p:cNvSpPr>
          <p:nvPr>
            <p:ph type="body" sz="quarter" idx="10"/>
          </p:nvPr>
        </p:nvSpPr>
        <p:spPr>
          <a:xfrm>
            <a:off x="350285" y="1480332"/>
            <a:ext cx="8382000" cy="3316820"/>
          </a:xfrm>
        </p:spPr>
        <p:txBody>
          <a:bodyPr>
            <a:normAutofit/>
          </a:bodyPr>
          <a:lstStyle/>
          <a:p>
            <a:pPr>
              <a:buClr>
                <a:srgbClr val="FFFF66"/>
              </a:buClr>
            </a:pPr>
            <a:r>
              <a:rPr lang="en-NZ" sz="2000" dirty="0">
                <a:solidFill>
                  <a:schemeClr val="bg1">
                    <a:lumMod val="95000"/>
                  </a:schemeClr>
                </a:solidFill>
              </a:rPr>
              <a:t>WIF baked into the framework – no separate download</a:t>
            </a:r>
          </a:p>
          <a:p>
            <a:pPr>
              <a:buClr>
                <a:srgbClr val="FFFF66"/>
              </a:buClr>
            </a:pPr>
            <a:r>
              <a:rPr lang="en-US" sz="2000" dirty="0">
                <a:solidFill>
                  <a:schemeClr val="bg1">
                    <a:lumMod val="95000"/>
                  </a:schemeClr>
                </a:solidFill>
              </a:rPr>
              <a:t>Can modify common settings directly from the tooling UI without the need to edit the </a:t>
            </a:r>
            <a:r>
              <a:rPr lang="en-US" sz="2000" dirty="0" err="1">
                <a:solidFill>
                  <a:schemeClr val="bg1">
                    <a:lumMod val="95000"/>
                  </a:schemeClr>
                </a:solidFill>
              </a:rPr>
              <a:t>web.config</a:t>
            </a:r>
            <a:r>
              <a:rPr lang="en-US" sz="2000" dirty="0"/>
              <a:t>.</a:t>
            </a:r>
            <a:endParaRPr lang="en-NZ" sz="2000" dirty="0">
              <a:solidFill>
                <a:schemeClr val="bg1">
                  <a:lumMod val="95000"/>
                </a:schemeClr>
              </a:solidFill>
            </a:endParaRPr>
          </a:p>
          <a:p>
            <a:pPr>
              <a:buClr>
                <a:srgbClr val="FFFF66"/>
              </a:buClr>
            </a:pPr>
            <a:r>
              <a:rPr lang="en-NZ" sz="2000" dirty="0">
                <a:solidFill>
                  <a:schemeClr val="bg1">
                    <a:lumMod val="95000"/>
                  </a:schemeClr>
                </a:solidFill>
              </a:rPr>
              <a:t>New tooling UI to speed up ADFS and ACS integration</a:t>
            </a:r>
          </a:p>
          <a:p>
            <a:pPr>
              <a:buClr>
                <a:srgbClr val="FFFF66"/>
              </a:buClr>
            </a:pPr>
            <a:r>
              <a:rPr lang="en-NZ" sz="2000" dirty="0">
                <a:solidFill>
                  <a:schemeClr val="bg1">
                    <a:lumMod val="95000"/>
                  </a:schemeClr>
                </a:solidFill>
              </a:rPr>
              <a:t>Tools like </a:t>
            </a:r>
            <a:r>
              <a:rPr lang="en-NZ" sz="2000" dirty="0" err="1">
                <a:solidFill>
                  <a:schemeClr val="bg1">
                    <a:lumMod val="95000"/>
                  </a:schemeClr>
                </a:solidFill>
              </a:rPr>
              <a:t>SelfSTS</a:t>
            </a:r>
            <a:r>
              <a:rPr lang="en-NZ" sz="2000" dirty="0">
                <a:solidFill>
                  <a:schemeClr val="bg1">
                    <a:lumMod val="95000"/>
                  </a:schemeClr>
                </a:solidFill>
              </a:rPr>
              <a:t> now part of WIF</a:t>
            </a:r>
          </a:p>
          <a:p>
            <a:pPr>
              <a:buClr>
                <a:srgbClr val="FFFF66"/>
              </a:buClr>
            </a:pPr>
            <a:r>
              <a:rPr lang="en-NZ" sz="2000" dirty="0">
                <a:solidFill>
                  <a:schemeClr val="bg1">
                    <a:lumMod val="95000"/>
                  </a:schemeClr>
                </a:solidFill>
              </a:rPr>
              <a:t>ADFS is V2 and baked in to Windows Server – no separate download</a:t>
            </a:r>
          </a:p>
          <a:p>
            <a:pPr>
              <a:buClr>
                <a:srgbClr val="FFFF66"/>
              </a:buClr>
            </a:pPr>
            <a:r>
              <a:rPr lang="en-NZ" sz="2000" dirty="0">
                <a:solidFill>
                  <a:schemeClr val="bg1">
                    <a:lumMod val="95000"/>
                  </a:schemeClr>
                </a:solidFill>
              </a:rPr>
              <a:t>New wizard – same code under the hood</a:t>
            </a:r>
          </a:p>
        </p:txBody>
      </p:sp>
    </p:spTree>
    <p:extLst>
      <p:ext uri="{BB962C8B-B14F-4D97-AF65-F5344CB8AC3E}">
        <p14:creationId xmlns:p14="http://schemas.microsoft.com/office/powerpoint/2010/main" val="3022671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Autofit/>
          </a:bodyPr>
          <a:lstStyle/>
          <a:p>
            <a:r>
              <a:rPr lang="en-US" dirty="0">
                <a:solidFill>
                  <a:schemeClr val="bg1">
                    <a:lumMod val="95000"/>
                  </a:schemeClr>
                </a:solidFill>
              </a:rPr>
              <a:t>Conclusions</a:t>
            </a:r>
          </a:p>
        </p:txBody>
      </p:sp>
      <p:sp>
        <p:nvSpPr>
          <p:cNvPr id="1192963" name="Rectangle 3"/>
          <p:cNvSpPr>
            <a:spLocks noGrp="1" noChangeArrowheads="1"/>
          </p:cNvSpPr>
          <p:nvPr>
            <p:ph type="body" sz="quarter" idx="10"/>
          </p:nvPr>
        </p:nvSpPr>
        <p:spPr>
          <a:xfrm>
            <a:off x="395536" y="1124744"/>
            <a:ext cx="8382000" cy="5688632"/>
          </a:xfrm>
        </p:spPr>
        <p:txBody>
          <a:bodyPr>
            <a:noAutofit/>
          </a:bodyPr>
          <a:lstStyle/>
          <a:p>
            <a:pPr>
              <a:buClr>
                <a:srgbClr val="FFFF66"/>
              </a:buClr>
            </a:pPr>
            <a:r>
              <a:rPr lang="en-US" sz="2000" dirty="0">
                <a:solidFill>
                  <a:schemeClr val="bg1">
                    <a:lumMod val="95000"/>
                  </a:schemeClr>
                </a:solidFill>
              </a:rPr>
              <a:t>Changing how applications (and people) work with identity is not a small thing</a:t>
            </a:r>
          </a:p>
          <a:p>
            <a:pPr lvl="1">
              <a:buClr>
                <a:srgbClr val="FFFF66"/>
              </a:buClr>
              <a:buFont typeface="Arial" pitchFamily="34" charset="0"/>
              <a:buChar char="•"/>
            </a:pPr>
            <a:r>
              <a:rPr lang="en-US" sz="2000" dirty="0">
                <a:solidFill>
                  <a:schemeClr val="bg1">
                    <a:lumMod val="95000"/>
                  </a:schemeClr>
                </a:solidFill>
              </a:rPr>
              <a:t>Widespread adoption of claims-based identity will take time</a:t>
            </a:r>
          </a:p>
          <a:p>
            <a:pPr>
              <a:buClr>
                <a:srgbClr val="FFFF66"/>
              </a:buClr>
            </a:pPr>
            <a:r>
              <a:rPr lang="en-US" sz="2000" dirty="0">
                <a:solidFill>
                  <a:schemeClr val="bg1">
                    <a:lumMod val="95000"/>
                  </a:schemeClr>
                </a:solidFill>
              </a:rPr>
              <a:t>All of the pieces required to make claims-based identity real on Windows are here:</a:t>
            </a:r>
          </a:p>
          <a:p>
            <a:pPr lvl="1">
              <a:buClr>
                <a:srgbClr val="FFFF66"/>
              </a:buClr>
              <a:buFont typeface="Arial" pitchFamily="34" charset="0"/>
              <a:buChar char="•"/>
            </a:pPr>
            <a:r>
              <a:rPr lang="en-US" sz="2000" dirty="0">
                <a:solidFill>
                  <a:schemeClr val="bg1">
                    <a:lumMod val="95000"/>
                  </a:schemeClr>
                </a:solidFill>
              </a:rPr>
              <a:t>AD FS 2.0</a:t>
            </a:r>
          </a:p>
          <a:p>
            <a:pPr lvl="1">
              <a:buClr>
                <a:srgbClr val="FFFF66"/>
              </a:buClr>
              <a:buFont typeface="Arial" pitchFamily="34" charset="0"/>
              <a:buChar char="•"/>
            </a:pPr>
            <a:r>
              <a:rPr lang="en-US" sz="2000" dirty="0">
                <a:solidFill>
                  <a:schemeClr val="bg1">
                    <a:lumMod val="95000"/>
                  </a:schemeClr>
                </a:solidFill>
              </a:rPr>
              <a:t>Windows Identity Framework</a:t>
            </a:r>
          </a:p>
          <a:p>
            <a:pPr>
              <a:buClr>
                <a:srgbClr val="FFFF66"/>
              </a:buClr>
            </a:pPr>
            <a:r>
              <a:rPr lang="en-US" sz="2000" dirty="0">
                <a:solidFill>
                  <a:schemeClr val="bg1">
                    <a:lumMod val="95000"/>
                  </a:schemeClr>
                </a:solidFill>
              </a:rPr>
              <a:t>Microsoft support for claims</a:t>
            </a:r>
          </a:p>
          <a:p>
            <a:pPr lvl="1">
              <a:buClr>
                <a:srgbClr val="FFFF66"/>
              </a:buClr>
              <a:buFont typeface="Arial" pitchFamily="34" charset="0"/>
              <a:buChar char="•"/>
            </a:pPr>
            <a:r>
              <a:rPr lang="en-US" sz="2000" dirty="0">
                <a:solidFill>
                  <a:schemeClr val="bg1">
                    <a:lumMod val="95000"/>
                  </a:schemeClr>
                </a:solidFill>
              </a:rPr>
              <a:t>SharePoint 2010 +</a:t>
            </a:r>
          </a:p>
          <a:p>
            <a:pPr lvl="1">
              <a:buClr>
                <a:srgbClr val="FFFF66"/>
              </a:buClr>
              <a:buFont typeface="Arial" pitchFamily="34" charset="0"/>
              <a:buChar char="•"/>
            </a:pPr>
            <a:r>
              <a:rPr lang="en-US" sz="2000" dirty="0">
                <a:solidFill>
                  <a:schemeClr val="bg1">
                    <a:lumMod val="95000"/>
                  </a:schemeClr>
                </a:solidFill>
              </a:rPr>
              <a:t>CRM Dynamics 2011 +</a:t>
            </a:r>
          </a:p>
          <a:p>
            <a:pPr lvl="1">
              <a:buClr>
                <a:srgbClr val="FFFF66"/>
              </a:buClr>
              <a:buFont typeface="Arial" pitchFamily="34" charset="0"/>
              <a:buChar char="•"/>
            </a:pPr>
            <a:r>
              <a:rPr lang="en-US" sz="2000" dirty="0">
                <a:solidFill>
                  <a:schemeClr val="bg1">
                    <a:lumMod val="95000"/>
                  </a:schemeClr>
                </a:solidFill>
              </a:rPr>
              <a:t>Office 365 </a:t>
            </a:r>
          </a:p>
          <a:p>
            <a:pPr lvl="1">
              <a:buClr>
                <a:srgbClr val="FFFF66"/>
              </a:buClr>
              <a:buFont typeface="Arial" pitchFamily="34" charset="0"/>
              <a:buChar char="•"/>
            </a:pPr>
            <a:r>
              <a:rPr lang="en-US" sz="2000" dirty="0">
                <a:solidFill>
                  <a:schemeClr val="bg1">
                    <a:lumMod val="95000"/>
                  </a:schemeClr>
                </a:solidFill>
              </a:rPr>
              <a:t>.NET applications</a:t>
            </a:r>
          </a:p>
          <a:p>
            <a:pPr lvl="1">
              <a:buClr>
                <a:srgbClr val="FFFF66"/>
              </a:buClr>
              <a:buFont typeface="Arial" pitchFamily="34" charset="0"/>
              <a:buChar char="•"/>
            </a:pPr>
            <a:r>
              <a:rPr lang="en-NZ" sz="2000" dirty="0">
                <a:solidFill>
                  <a:schemeClr val="bg1">
                    <a:lumMod val="95000"/>
                  </a:schemeClr>
                </a:solidFill>
              </a:rPr>
              <a:t>Windows 8 Metro style applications</a:t>
            </a:r>
          </a:p>
          <a:p>
            <a:pPr lvl="1">
              <a:buClr>
                <a:srgbClr val="FFFF66"/>
              </a:buClr>
              <a:buFont typeface="Arial" pitchFamily="34" charset="0"/>
              <a:buChar char="•"/>
            </a:pPr>
            <a:r>
              <a:rPr lang="en-NZ" sz="2000" dirty="0">
                <a:solidFill>
                  <a:schemeClr val="bg1">
                    <a:lumMod val="95000"/>
                  </a:schemeClr>
                </a:solidFill>
              </a:rPr>
              <a:t>Azure ACS</a:t>
            </a:r>
          </a:p>
          <a:p>
            <a:pPr>
              <a:buClr>
                <a:srgbClr val="FFFF66"/>
              </a:buClr>
            </a:pPr>
            <a:r>
              <a:rPr lang="en-NZ" sz="2000" dirty="0">
                <a:solidFill>
                  <a:schemeClr val="bg1">
                    <a:lumMod val="95000"/>
                  </a:schemeClr>
                </a:solidFill>
              </a:rPr>
              <a:t>Many thanks to David </a:t>
            </a:r>
            <a:r>
              <a:rPr lang="en-NZ" sz="2000" dirty="0" err="1">
                <a:solidFill>
                  <a:schemeClr val="bg1">
                    <a:lumMod val="95000"/>
                  </a:schemeClr>
                </a:solidFill>
              </a:rPr>
              <a:t>Chappel</a:t>
            </a:r>
            <a:r>
              <a:rPr lang="en-NZ" sz="2000" dirty="0">
                <a:solidFill>
                  <a:schemeClr val="bg1">
                    <a:lumMod val="95000"/>
                  </a:schemeClr>
                </a:solidFill>
              </a:rPr>
              <a:t>, Dominick </a:t>
            </a:r>
            <a:r>
              <a:rPr lang="en-NZ" sz="2000" dirty="0" err="1">
                <a:solidFill>
                  <a:schemeClr val="bg1">
                    <a:lumMod val="95000"/>
                  </a:schemeClr>
                </a:solidFill>
              </a:rPr>
              <a:t>Baier</a:t>
            </a:r>
            <a:r>
              <a:rPr lang="en-NZ" sz="2000" dirty="0">
                <a:solidFill>
                  <a:schemeClr val="bg1">
                    <a:lumMod val="95000"/>
                  </a:schemeClr>
                </a:solidFill>
              </a:rPr>
              <a:t>  and the Channel 9 </a:t>
            </a:r>
            <a:r>
              <a:rPr lang="en-NZ" sz="2000" dirty="0" err="1">
                <a:solidFill>
                  <a:schemeClr val="bg1">
                    <a:lumMod val="95000"/>
                  </a:schemeClr>
                </a:solidFill>
              </a:rPr>
              <a:t>TechEd</a:t>
            </a:r>
            <a:r>
              <a:rPr lang="en-NZ" sz="2000" dirty="0">
                <a:solidFill>
                  <a:schemeClr val="bg1">
                    <a:lumMod val="95000"/>
                  </a:schemeClr>
                </a:solidFill>
              </a:rPr>
              <a:t> presentations</a:t>
            </a:r>
            <a:endParaRPr lang="en-US" sz="2000" dirty="0">
              <a:solidFill>
                <a:schemeClr val="bg1">
                  <a:lumMod val="95000"/>
                </a:schemeClr>
              </a:solidFill>
            </a:endParaRPr>
          </a:p>
        </p:txBody>
      </p:sp>
    </p:spTree>
    <p:extLst>
      <p:ext uri="{BB962C8B-B14F-4D97-AF65-F5344CB8AC3E}">
        <p14:creationId xmlns:p14="http://schemas.microsoft.com/office/powerpoint/2010/main" val="38284493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92963">
                                            <p:txEl>
                                              <p:pRg st="0" end="0"/>
                                            </p:txEl>
                                          </p:spTgt>
                                        </p:tgtEl>
                                        <p:attrNameLst>
                                          <p:attrName>style.visibility</p:attrName>
                                        </p:attrNameLst>
                                      </p:cBhvr>
                                      <p:to>
                                        <p:strVal val="visible"/>
                                      </p:to>
                                    </p:set>
                                    <p:animEffect transition="in" filter="dissolve">
                                      <p:cBhvr>
                                        <p:cTn id="7" dur="500"/>
                                        <p:tgtEl>
                                          <p:spTgt spid="119296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92963">
                                            <p:txEl>
                                              <p:pRg st="1" end="1"/>
                                            </p:txEl>
                                          </p:spTgt>
                                        </p:tgtEl>
                                        <p:attrNameLst>
                                          <p:attrName>style.visibility</p:attrName>
                                        </p:attrNameLst>
                                      </p:cBhvr>
                                      <p:to>
                                        <p:strVal val="visible"/>
                                      </p:to>
                                    </p:set>
                                    <p:animEffect transition="in" filter="dissolve">
                                      <p:cBhvr>
                                        <p:cTn id="10" dur="500"/>
                                        <p:tgtEl>
                                          <p:spTgt spid="11929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92963">
                                            <p:txEl>
                                              <p:pRg st="2" end="2"/>
                                            </p:txEl>
                                          </p:spTgt>
                                        </p:tgtEl>
                                        <p:attrNameLst>
                                          <p:attrName>style.visibility</p:attrName>
                                        </p:attrNameLst>
                                      </p:cBhvr>
                                      <p:to>
                                        <p:strVal val="visible"/>
                                      </p:to>
                                    </p:set>
                                    <p:animEffect transition="in" filter="dissolve">
                                      <p:cBhvr>
                                        <p:cTn id="15" dur="500"/>
                                        <p:tgtEl>
                                          <p:spTgt spid="119296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92963">
                                            <p:txEl>
                                              <p:pRg st="3" end="3"/>
                                            </p:txEl>
                                          </p:spTgt>
                                        </p:tgtEl>
                                        <p:attrNameLst>
                                          <p:attrName>style.visibility</p:attrName>
                                        </p:attrNameLst>
                                      </p:cBhvr>
                                      <p:to>
                                        <p:strVal val="visible"/>
                                      </p:to>
                                    </p:set>
                                    <p:animEffect transition="in" filter="dissolve">
                                      <p:cBhvr>
                                        <p:cTn id="18" dur="500"/>
                                        <p:tgtEl>
                                          <p:spTgt spid="119296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92963">
                                            <p:txEl>
                                              <p:pRg st="4" end="4"/>
                                            </p:txEl>
                                          </p:spTgt>
                                        </p:tgtEl>
                                        <p:attrNameLst>
                                          <p:attrName>style.visibility</p:attrName>
                                        </p:attrNameLst>
                                      </p:cBhvr>
                                      <p:to>
                                        <p:strVal val="visible"/>
                                      </p:to>
                                    </p:set>
                                    <p:animEffect transition="in" filter="dissolve">
                                      <p:cBhvr>
                                        <p:cTn id="21" dur="500"/>
                                        <p:tgtEl>
                                          <p:spTgt spid="11929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192963">
                                            <p:txEl>
                                              <p:pRg st="5" end="5"/>
                                            </p:txEl>
                                          </p:spTgt>
                                        </p:tgtEl>
                                        <p:attrNameLst>
                                          <p:attrName>style.visibility</p:attrName>
                                        </p:attrNameLst>
                                      </p:cBhvr>
                                      <p:to>
                                        <p:strVal val="visible"/>
                                      </p:to>
                                    </p:set>
                                    <p:animEffect transition="in" filter="dissolve">
                                      <p:cBhvr>
                                        <p:cTn id="26" dur="500"/>
                                        <p:tgtEl>
                                          <p:spTgt spid="1192963">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92963">
                                            <p:txEl>
                                              <p:pRg st="6" end="6"/>
                                            </p:txEl>
                                          </p:spTgt>
                                        </p:tgtEl>
                                        <p:attrNameLst>
                                          <p:attrName>style.visibility</p:attrName>
                                        </p:attrNameLst>
                                      </p:cBhvr>
                                      <p:to>
                                        <p:strVal val="visible"/>
                                      </p:to>
                                    </p:set>
                                    <p:animEffect transition="in" filter="dissolve">
                                      <p:cBhvr>
                                        <p:cTn id="29" dur="500"/>
                                        <p:tgtEl>
                                          <p:spTgt spid="1192963">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92963">
                                            <p:txEl>
                                              <p:pRg st="7" end="7"/>
                                            </p:txEl>
                                          </p:spTgt>
                                        </p:tgtEl>
                                        <p:attrNameLst>
                                          <p:attrName>style.visibility</p:attrName>
                                        </p:attrNameLst>
                                      </p:cBhvr>
                                      <p:to>
                                        <p:strVal val="visible"/>
                                      </p:to>
                                    </p:set>
                                    <p:animEffect transition="in" filter="dissolve">
                                      <p:cBhvr>
                                        <p:cTn id="32" dur="500"/>
                                        <p:tgtEl>
                                          <p:spTgt spid="1192963">
                                            <p:txEl>
                                              <p:pRg st="7" end="7"/>
                                            </p:txEl>
                                          </p:spTgt>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92963">
                                            <p:txEl>
                                              <p:pRg st="8" end="8"/>
                                            </p:txEl>
                                          </p:spTgt>
                                        </p:tgtEl>
                                        <p:attrNameLst>
                                          <p:attrName>style.visibility</p:attrName>
                                        </p:attrNameLst>
                                      </p:cBhvr>
                                      <p:to>
                                        <p:strVal val="visible"/>
                                      </p:to>
                                    </p:set>
                                    <p:animEffect transition="in" filter="dissolve">
                                      <p:cBhvr>
                                        <p:cTn id="35" dur="500"/>
                                        <p:tgtEl>
                                          <p:spTgt spid="1192963">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92963">
                                            <p:txEl>
                                              <p:pRg st="9" end="9"/>
                                            </p:txEl>
                                          </p:spTgt>
                                        </p:tgtEl>
                                        <p:attrNameLst>
                                          <p:attrName>style.visibility</p:attrName>
                                        </p:attrNameLst>
                                      </p:cBhvr>
                                      <p:to>
                                        <p:strVal val="visible"/>
                                      </p:to>
                                    </p:set>
                                    <p:animEffect transition="in" filter="dissolve">
                                      <p:cBhvr>
                                        <p:cTn id="38" dur="500"/>
                                        <p:tgtEl>
                                          <p:spTgt spid="1192963">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92963">
                                            <p:txEl>
                                              <p:pRg st="10" end="10"/>
                                            </p:txEl>
                                          </p:spTgt>
                                        </p:tgtEl>
                                        <p:attrNameLst>
                                          <p:attrName>style.visibility</p:attrName>
                                        </p:attrNameLst>
                                      </p:cBhvr>
                                      <p:to>
                                        <p:strVal val="visible"/>
                                      </p:to>
                                    </p:set>
                                    <p:animEffect transition="in" filter="dissolve">
                                      <p:cBhvr>
                                        <p:cTn id="41" dur="500"/>
                                        <p:tgtEl>
                                          <p:spTgt spid="1192963">
                                            <p:txEl>
                                              <p:pRg st="10" end="10"/>
                                            </p:txEl>
                                          </p:spTgt>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92963">
                                            <p:txEl>
                                              <p:pRg st="11" end="11"/>
                                            </p:txEl>
                                          </p:spTgt>
                                        </p:tgtEl>
                                        <p:attrNameLst>
                                          <p:attrName>style.visibility</p:attrName>
                                        </p:attrNameLst>
                                      </p:cBhvr>
                                      <p:to>
                                        <p:strVal val="visible"/>
                                      </p:to>
                                    </p:set>
                                    <p:animEffect transition="in" filter="dissolve">
                                      <p:cBhvr>
                                        <p:cTn id="44" dur="500"/>
                                        <p:tgtEl>
                                          <p:spTgt spid="1192963">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192963">
                                            <p:txEl>
                                              <p:pRg st="12" end="12"/>
                                            </p:txEl>
                                          </p:spTgt>
                                        </p:tgtEl>
                                        <p:attrNameLst>
                                          <p:attrName>style.visibility</p:attrName>
                                        </p:attrNameLst>
                                      </p:cBhvr>
                                      <p:to>
                                        <p:strVal val="visible"/>
                                      </p:to>
                                    </p:set>
                                    <p:animEffect transition="in" filter="dissolve">
                                      <p:cBhvr>
                                        <p:cTn id="49" dur="500"/>
                                        <p:tgtEl>
                                          <p:spTgt spid="11929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296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457200"/>
            <a:ext cx="8686800" cy="838200"/>
          </a:xfrm>
        </p:spPr>
        <p:txBody>
          <a:bodyPr>
            <a:normAutofit/>
          </a:bodyPr>
          <a:lstStyle/>
          <a:p>
            <a:pPr eaLnBrk="1" hangingPunct="1"/>
            <a:r>
              <a:rPr lang="en-US" sz="4000" b="1" dirty="0">
                <a:solidFill>
                  <a:schemeClr val="bg1">
                    <a:lumMod val="95000"/>
                  </a:schemeClr>
                </a:solidFill>
              </a:rPr>
              <a:t>Resources</a:t>
            </a:r>
            <a:endParaRPr lang="en-US" sz="4000" dirty="0">
              <a:solidFill>
                <a:schemeClr val="bg1">
                  <a:lumMod val="95000"/>
                </a:schemeClr>
              </a:solidFill>
            </a:endParaRPr>
          </a:p>
        </p:txBody>
      </p:sp>
      <p:sp>
        <p:nvSpPr>
          <p:cNvPr id="1028" name="Rectangle 3"/>
          <p:cNvSpPr>
            <a:spLocks noGrp="1" noChangeArrowheads="1"/>
          </p:cNvSpPr>
          <p:nvPr>
            <p:ph idx="1"/>
          </p:nvPr>
        </p:nvSpPr>
        <p:spPr>
          <a:xfrm>
            <a:off x="457200" y="1371600"/>
            <a:ext cx="8229600" cy="4073624"/>
          </a:xfrm>
        </p:spPr>
        <p:txBody>
          <a:bodyPr>
            <a:normAutofit fontScale="77500" lnSpcReduction="20000"/>
          </a:bodyPr>
          <a:lstStyle/>
          <a:p>
            <a:pPr>
              <a:lnSpc>
                <a:spcPct val="80000"/>
              </a:lnSpc>
              <a:spcBef>
                <a:spcPts val="1800"/>
              </a:spcBef>
              <a:buClr>
                <a:srgbClr val="FFFF66"/>
              </a:buClr>
            </a:pPr>
            <a:r>
              <a:rPr lang="en-US" sz="2000" dirty="0">
                <a:solidFill>
                  <a:schemeClr val="bg1">
                    <a:lumMod val="95000"/>
                  </a:schemeClr>
                </a:solidFill>
              </a:rPr>
              <a:t>Steve </a:t>
            </a:r>
            <a:r>
              <a:rPr lang="en-US" sz="2000" dirty="0" err="1">
                <a:solidFill>
                  <a:schemeClr val="bg1">
                    <a:lumMod val="95000"/>
                  </a:schemeClr>
                </a:solidFill>
              </a:rPr>
              <a:t>Peschka</a:t>
            </a:r>
            <a:r>
              <a:rPr lang="en-US" sz="2000" dirty="0">
                <a:solidFill>
                  <a:schemeClr val="bg1">
                    <a:lumMod val="95000"/>
                  </a:schemeClr>
                </a:solidFill>
              </a:rPr>
              <a:t> 		</a:t>
            </a:r>
            <a:r>
              <a:rPr lang="en-US" sz="2000" dirty="0">
                <a:solidFill>
                  <a:srgbClr val="FFFF00"/>
                </a:solidFill>
                <a:hlinkClick r:id="rId3"/>
              </a:rPr>
              <a:t>http://blogs.technet.com/b/speschka</a:t>
            </a:r>
            <a:r>
              <a:rPr lang="en-US" sz="2000" dirty="0">
                <a:solidFill>
                  <a:srgbClr val="FFFF66"/>
                </a:solidFill>
                <a:hlinkClick r:id="rId3"/>
              </a:rPr>
              <a:t>/</a:t>
            </a:r>
            <a:r>
              <a:rPr lang="en-US" sz="2000" dirty="0">
                <a:solidFill>
                  <a:srgbClr val="FFFF66"/>
                </a:solidFill>
              </a:rPr>
              <a:t> </a:t>
            </a:r>
          </a:p>
          <a:p>
            <a:pPr>
              <a:lnSpc>
                <a:spcPct val="80000"/>
              </a:lnSpc>
              <a:spcBef>
                <a:spcPts val="1800"/>
              </a:spcBef>
              <a:buClr>
                <a:srgbClr val="FFFF66"/>
              </a:buClr>
            </a:pPr>
            <a:r>
              <a:rPr lang="en-US" sz="2000" dirty="0">
                <a:solidFill>
                  <a:schemeClr val="bg1">
                    <a:lumMod val="95000"/>
                  </a:schemeClr>
                </a:solidFill>
              </a:rPr>
              <a:t>Vittorio </a:t>
            </a:r>
            <a:r>
              <a:rPr lang="en-US" sz="2000" dirty="0" err="1">
                <a:solidFill>
                  <a:schemeClr val="bg1">
                    <a:lumMod val="95000"/>
                  </a:schemeClr>
                </a:solidFill>
              </a:rPr>
              <a:t>Bertocci</a:t>
            </a:r>
            <a:r>
              <a:rPr lang="en-US" sz="2000" dirty="0">
                <a:solidFill>
                  <a:schemeClr val="bg1">
                    <a:lumMod val="95000"/>
                  </a:schemeClr>
                </a:solidFill>
              </a:rPr>
              <a:t>		</a:t>
            </a:r>
            <a:r>
              <a:rPr lang="en-US" sz="2000" dirty="0">
                <a:solidFill>
                  <a:schemeClr val="bg1">
                    <a:lumMod val="95000"/>
                  </a:schemeClr>
                </a:solidFill>
                <a:hlinkClick r:id="rId4"/>
              </a:rPr>
              <a:t>http://blogs.msdn.com/b/vbertocci/</a:t>
            </a:r>
            <a:endParaRPr lang="en-US" sz="2000" dirty="0">
              <a:solidFill>
                <a:schemeClr val="bg1">
                  <a:lumMod val="95000"/>
                </a:schemeClr>
              </a:solidFill>
            </a:endParaRPr>
          </a:p>
          <a:p>
            <a:pPr>
              <a:lnSpc>
                <a:spcPct val="80000"/>
              </a:lnSpc>
              <a:spcBef>
                <a:spcPts val="1800"/>
              </a:spcBef>
              <a:buClr>
                <a:srgbClr val="FFFF66"/>
              </a:buClr>
            </a:pPr>
            <a:r>
              <a:rPr lang="en-US" sz="2000" dirty="0">
                <a:solidFill>
                  <a:schemeClr val="bg1">
                    <a:lumMod val="95000"/>
                  </a:schemeClr>
                </a:solidFill>
              </a:rPr>
              <a:t>Matias </a:t>
            </a:r>
            <a:r>
              <a:rPr lang="en-US" sz="2000" dirty="0" err="1">
                <a:solidFill>
                  <a:schemeClr val="bg1">
                    <a:lumMod val="95000"/>
                  </a:schemeClr>
                </a:solidFill>
              </a:rPr>
              <a:t>Woloksi</a:t>
            </a:r>
            <a:r>
              <a:rPr lang="en-US" sz="2000" dirty="0">
                <a:solidFill>
                  <a:schemeClr val="bg1">
                    <a:lumMod val="95000"/>
                  </a:schemeClr>
                </a:solidFill>
              </a:rPr>
              <a:t> 		</a:t>
            </a:r>
            <a:r>
              <a:rPr lang="en-US" sz="2000" dirty="0">
                <a:solidFill>
                  <a:schemeClr val="bg1">
                    <a:lumMod val="95000"/>
                  </a:schemeClr>
                </a:solidFill>
                <a:hlinkClick r:id="rId5"/>
              </a:rPr>
              <a:t>http://blogs.southworks.net/mwoloski/</a:t>
            </a:r>
            <a:r>
              <a:rPr lang="en-US" sz="2000" dirty="0">
                <a:solidFill>
                  <a:schemeClr val="bg1">
                    <a:lumMod val="95000"/>
                  </a:schemeClr>
                </a:solidFill>
              </a:rPr>
              <a:t> </a:t>
            </a:r>
          </a:p>
          <a:p>
            <a:pPr>
              <a:lnSpc>
                <a:spcPct val="80000"/>
              </a:lnSpc>
              <a:spcBef>
                <a:spcPts val="1800"/>
              </a:spcBef>
              <a:buClr>
                <a:srgbClr val="FFFF66"/>
              </a:buClr>
            </a:pPr>
            <a:r>
              <a:rPr lang="en-US" sz="2000" dirty="0">
                <a:solidFill>
                  <a:schemeClr val="bg1">
                    <a:lumMod val="95000"/>
                  </a:schemeClr>
                </a:solidFill>
              </a:rPr>
              <a:t>Dominick </a:t>
            </a:r>
            <a:r>
              <a:rPr lang="en-US" sz="2000" dirty="0" err="1">
                <a:solidFill>
                  <a:schemeClr val="bg1">
                    <a:lumMod val="95000"/>
                  </a:schemeClr>
                </a:solidFill>
              </a:rPr>
              <a:t>Baier</a:t>
            </a:r>
            <a:r>
              <a:rPr lang="en-US" sz="2000" dirty="0">
                <a:solidFill>
                  <a:schemeClr val="bg1">
                    <a:lumMod val="95000"/>
                  </a:schemeClr>
                </a:solidFill>
              </a:rPr>
              <a:t> 		</a:t>
            </a:r>
            <a:r>
              <a:rPr lang="en-US" sz="2000" dirty="0">
                <a:solidFill>
                  <a:schemeClr val="bg1">
                    <a:lumMod val="95000"/>
                  </a:schemeClr>
                </a:solidFill>
                <a:hlinkClick r:id="rId6"/>
              </a:rPr>
              <a:t>http://www.leastprivilege.com/</a:t>
            </a:r>
            <a:r>
              <a:rPr lang="en-US" sz="2000" dirty="0">
                <a:solidFill>
                  <a:schemeClr val="bg1">
                    <a:lumMod val="95000"/>
                  </a:schemeClr>
                </a:solidFill>
              </a:rPr>
              <a:t>  </a:t>
            </a:r>
          </a:p>
          <a:p>
            <a:pPr>
              <a:lnSpc>
                <a:spcPct val="80000"/>
              </a:lnSpc>
              <a:spcBef>
                <a:spcPts val="1800"/>
              </a:spcBef>
              <a:buClr>
                <a:srgbClr val="FFFF66"/>
              </a:buClr>
            </a:pPr>
            <a:r>
              <a:rPr lang="en-US" sz="2000" dirty="0">
                <a:solidFill>
                  <a:schemeClr val="bg1">
                    <a:lumMod val="95000"/>
                  </a:schemeClr>
                </a:solidFill>
              </a:rPr>
              <a:t>Steve </a:t>
            </a:r>
            <a:r>
              <a:rPr lang="en-US" sz="2000" dirty="0" err="1">
                <a:solidFill>
                  <a:schemeClr val="bg1">
                    <a:lumMod val="95000"/>
                  </a:schemeClr>
                </a:solidFill>
              </a:rPr>
              <a:t>Syfuhs</a:t>
            </a:r>
            <a:r>
              <a:rPr lang="en-US" sz="2000" dirty="0">
                <a:solidFill>
                  <a:schemeClr val="bg1">
                    <a:lumMod val="95000"/>
                  </a:schemeClr>
                </a:solidFill>
              </a:rPr>
              <a:t> 		</a:t>
            </a:r>
            <a:r>
              <a:rPr lang="en-US" sz="2000" dirty="0">
                <a:solidFill>
                  <a:schemeClr val="bg1">
                    <a:lumMod val="95000"/>
                  </a:schemeClr>
                </a:solidFill>
                <a:hlinkClick r:id="rId7"/>
              </a:rPr>
              <a:t>http://www.syfuhs.net/</a:t>
            </a:r>
            <a:endParaRPr lang="en-US" sz="2000" dirty="0">
              <a:solidFill>
                <a:schemeClr val="bg1">
                  <a:lumMod val="95000"/>
                </a:schemeClr>
              </a:solidFill>
            </a:endParaRPr>
          </a:p>
          <a:p>
            <a:pPr>
              <a:lnSpc>
                <a:spcPct val="80000"/>
              </a:lnSpc>
              <a:spcBef>
                <a:spcPts val="1800"/>
              </a:spcBef>
              <a:buClr>
                <a:srgbClr val="FFFF66"/>
              </a:buClr>
            </a:pPr>
            <a:r>
              <a:rPr lang="en-US" sz="2000" dirty="0">
                <a:solidFill>
                  <a:schemeClr val="bg1">
                    <a:lumMod val="95000"/>
                  </a:schemeClr>
                </a:solidFill>
              </a:rPr>
              <a:t>Travis Spencer 		</a:t>
            </a:r>
            <a:r>
              <a:rPr lang="en-US" sz="2000" dirty="0">
                <a:solidFill>
                  <a:schemeClr val="bg1">
                    <a:lumMod val="95000"/>
                  </a:schemeClr>
                </a:solidFill>
                <a:hlinkClick r:id="rId8"/>
              </a:rPr>
              <a:t>http://travisspencer.com/</a:t>
            </a:r>
            <a:r>
              <a:rPr lang="en-US" sz="2000" dirty="0">
                <a:solidFill>
                  <a:schemeClr val="bg1">
                    <a:lumMod val="95000"/>
                  </a:schemeClr>
                </a:solidFill>
              </a:rPr>
              <a:t> </a:t>
            </a:r>
          </a:p>
          <a:p>
            <a:pPr>
              <a:lnSpc>
                <a:spcPct val="80000"/>
              </a:lnSpc>
              <a:spcBef>
                <a:spcPts val="1800"/>
              </a:spcBef>
              <a:buClr>
                <a:srgbClr val="FFFF66"/>
              </a:buClr>
            </a:pPr>
            <a:r>
              <a:rPr lang="en-US" sz="2000" dirty="0">
                <a:solidFill>
                  <a:srgbClr val="FFFF66"/>
                </a:solidFill>
                <a:hlinkClick r:id="rId9"/>
              </a:rPr>
              <a:t>Identity Developer Training Kit</a:t>
            </a:r>
            <a:endParaRPr lang="en-US" sz="2000" dirty="0">
              <a:solidFill>
                <a:srgbClr val="FFFF66"/>
              </a:solidFill>
            </a:endParaRPr>
          </a:p>
          <a:p>
            <a:pPr>
              <a:lnSpc>
                <a:spcPct val="80000"/>
              </a:lnSpc>
              <a:spcBef>
                <a:spcPts val="1800"/>
              </a:spcBef>
              <a:buClr>
                <a:srgbClr val="FFFF66"/>
              </a:buClr>
            </a:pPr>
            <a:r>
              <a:rPr lang="en-US" sz="2000" dirty="0">
                <a:solidFill>
                  <a:srgbClr val="FFFF66"/>
                </a:solidFill>
                <a:hlinkClick r:id="rId10"/>
              </a:rPr>
              <a:t>Claims Based Identity &amp; Access Control Guide</a:t>
            </a:r>
            <a:endParaRPr lang="en-US" sz="2000" dirty="0">
              <a:solidFill>
                <a:srgbClr val="FFFF66"/>
              </a:solidFill>
            </a:endParaRPr>
          </a:p>
          <a:p>
            <a:pPr>
              <a:lnSpc>
                <a:spcPct val="80000"/>
              </a:lnSpc>
              <a:spcBef>
                <a:spcPts val="1800"/>
              </a:spcBef>
              <a:buClr>
                <a:srgbClr val="FFFF66"/>
              </a:buClr>
            </a:pPr>
            <a:r>
              <a:rPr lang="en-US" sz="2000" dirty="0">
                <a:solidFill>
                  <a:srgbClr val="FFFF66"/>
                </a:solidFill>
                <a:hlinkClick r:id="rId11"/>
              </a:rPr>
              <a:t>Channel 9</a:t>
            </a:r>
            <a:endParaRPr lang="en-US" sz="2000" dirty="0">
              <a:solidFill>
                <a:srgbClr val="FFFF66"/>
              </a:solidFill>
            </a:endParaRPr>
          </a:p>
          <a:p>
            <a:pPr>
              <a:lnSpc>
                <a:spcPct val="80000"/>
              </a:lnSpc>
              <a:spcBef>
                <a:spcPts val="1800"/>
              </a:spcBef>
              <a:buClr>
                <a:srgbClr val="FFFF66"/>
              </a:buClr>
            </a:pPr>
            <a:r>
              <a:rPr lang="en-US" sz="2000" dirty="0">
                <a:solidFill>
                  <a:schemeClr val="bg1"/>
                </a:solidFill>
              </a:rPr>
              <a:t>TechNet Wiki</a:t>
            </a:r>
          </a:p>
          <a:p>
            <a:pPr>
              <a:lnSpc>
                <a:spcPct val="80000"/>
              </a:lnSpc>
              <a:spcBef>
                <a:spcPts val="1800"/>
              </a:spcBef>
              <a:buClr>
                <a:srgbClr val="FFFF66"/>
              </a:buClr>
            </a:pPr>
            <a:r>
              <a:rPr lang="en-US" sz="2000" dirty="0">
                <a:solidFill>
                  <a:schemeClr val="bg1"/>
                </a:solidFill>
              </a:rPr>
              <a:t>Books</a:t>
            </a:r>
          </a:p>
          <a:p>
            <a:pPr marL="0" indent="0">
              <a:lnSpc>
                <a:spcPct val="80000"/>
              </a:lnSpc>
              <a:spcBef>
                <a:spcPts val="1800"/>
              </a:spcBef>
              <a:buClr>
                <a:srgbClr val="FFFF66"/>
              </a:buClr>
              <a:buNone/>
            </a:pPr>
            <a:endParaRPr lang="en-US" sz="2000" dirty="0"/>
          </a:p>
        </p:txBody>
      </p:sp>
    </p:spTree>
    <p:extLst>
      <p:ext uri="{BB962C8B-B14F-4D97-AF65-F5344CB8AC3E}">
        <p14:creationId xmlns:p14="http://schemas.microsoft.com/office/powerpoint/2010/main" val="628241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solidFill>
                  <a:schemeClr val="bg1">
                    <a:lumMod val="95000"/>
                  </a:schemeClr>
                </a:solidFill>
              </a:rPr>
              <a:t>Thank you!</a:t>
            </a:r>
          </a:p>
        </p:txBody>
      </p:sp>
      <p:sp>
        <p:nvSpPr>
          <p:cNvPr id="3" name="Content Placeholder 2"/>
          <p:cNvSpPr>
            <a:spLocks noGrp="1"/>
          </p:cNvSpPr>
          <p:nvPr>
            <p:ph idx="1"/>
          </p:nvPr>
        </p:nvSpPr>
        <p:spPr/>
        <p:txBody>
          <a:bodyPr/>
          <a:lstStyle/>
          <a:p>
            <a:pPr>
              <a:buClr>
                <a:srgbClr val="FFFF66"/>
              </a:buClr>
            </a:pPr>
            <a:r>
              <a:rPr lang="en-NZ" sz="2000" dirty="0">
                <a:solidFill>
                  <a:schemeClr val="bg1">
                    <a:lumMod val="95000"/>
                  </a:schemeClr>
                </a:solidFill>
              </a:rPr>
              <a:t>This has been</a:t>
            </a:r>
          </a:p>
          <a:p>
            <a:pPr lvl="1">
              <a:buClr>
                <a:srgbClr val="FFFF66"/>
              </a:buClr>
              <a:buFont typeface="Arial" pitchFamily="34" charset="0"/>
              <a:buChar char="•"/>
            </a:pPr>
            <a:r>
              <a:rPr lang="en-NZ" sz="2000" b="1" dirty="0">
                <a:solidFill>
                  <a:schemeClr val="bg1">
                    <a:lumMod val="95000"/>
                  </a:schemeClr>
                </a:solidFill>
              </a:rPr>
              <a:t>Claims-Based Identity</a:t>
            </a:r>
          </a:p>
          <a:p>
            <a:pPr>
              <a:buClr>
                <a:srgbClr val="FFFF66"/>
              </a:buClr>
            </a:pPr>
            <a:r>
              <a:rPr lang="en-NZ" sz="2000" dirty="0">
                <a:solidFill>
                  <a:schemeClr val="bg1">
                    <a:lumMod val="95000"/>
                  </a:schemeClr>
                </a:solidFill>
              </a:rPr>
              <a:t>Rory Braybrook</a:t>
            </a:r>
          </a:p>
          <a:p>
            <a:pPr lvl="1">
              <a:buClr>
                <a:srgbClr val="FFFF66"/>
              </a:buClr>
              <a:buFont typeface="Arial" pitchFamily="34" charset="0"/>
              <a:buChar char="•"/>
            </a:pPr>
            <a:r>
              <a:rPr lang="en-NZ" sz="2000" dirty="0">
                <a:solidFill>
                  <a:schemeClr val="bg1">
                    <a:lumMod val="95000"/>
                  </a:schemeClr>
                </a:solidFill>
              </a:rPr>
              <a:t>@</a:t>
            </a:r>
            <a:r>
              <a:rPr lang="en-NZ" sz="2000" dirty="0" err="1">
                <a:solidFill>
                  <a:schemeClr val="bg1">
                    <a:lumMod val="95000"/>
                  </a:schemeClr>
                </a:solidFill>
              </a:rPr>
              <a:t>rbrayb</a:t>
            </a:r>
            <a:endParaRPr lang="en-NZ" sz="2000" dirty="0">
              <a:solidFill>
                <a:schemeClr val="bg1">
                  <a:lumMod val="95000"/>
                </a:schemeClr>
              </a:solidFill>
            </a:endParaRPr>
          </a:p>
          <a:p>
            <a:pPr>
              <a:buClr>
                <a:srgbClr val="FFFF66"/>
              </a:buClr>
            </a:pPr>
            <a:endParaRPr lang="en-NZ" sz="2400" dirty="0">
              <a:solidFill>
                <a:schemeClr val="bg1">
                  <a:lumMod val="95000"/>
                </a:schemeClr>
              </a:solidFill>
            </a:endParaRPr>
          </a:p>
          <a:p>
            <a:pPr>
              <a:buClr>
                <a:srgbClr val="FFFF66"/>
              </a:buClr>
            </a:pPr>
            <a:r>
              <a:rPr lang="en-NZ" sz="4000" dirty="0">
                <a:solidFill>
                  <a:schemeClr val="bg1">
                    <a:lumMod val="95000"/>
                  </a:schemeClr>
                </a:solidFill>
              </a:rPr>
              <a:t>Questions ?</a:t>
            </a:r>
          </a:p>
        </p:txBody>
      </p:sp>
    </p:spTree>
    <p:extLst>
      <p:ext uri="{BB962C8B-B14F-4D97-AF65-F5344CB8AC3E}">
        <p14:creationId xmlns:p14="http://schemas.microsoft.com/office/powerpoint/2010/main" val="2021694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25" dirty="0">
                <a:ln w="3175">
                  <a:noFill/>
                </a:ln>
                <a:solidFill>
                  <a:schemeClr val="bg1">
                    <a:lumMod val="95000"/>
                  </a:schemeClr>
                </a:solidFill>
              </a:rPr>
              <a:t>What is Identity?</a:t>
            </a:r>
            <a:endParaRPr lang="en-NZ" dirty="0">
              <a:solidFill>
                <a:schemeClr val="bg1">
                  <a:lumMod val="95000"/>
                </a:schemeClr>
              </a:solidFill>
            </a:endParaRPr>
          </a:p>
        </p:txBody>
      </p:sp>
      <p:sp>
        <p:nvSpPr>
          <p:cNvPr id="3" name="Content Placeholder 2"/>
          <p:cNvSpPr>
            <a:spLocks noGrp="1"/>
          </p:cNvSpPr>
          <p:nvPr>
            <p:ph idx="1"/>
          </p:nvPr>
        </p:nvSpPr>
        <p:spPr/>
        <p:txBody>
          <a:bodyPr>
            <a:normAutofit/>
          </a:bodyPr>
          <a:lstStyle/>
          <a:p>
            <a:pPr lvl="0">
              <a:buClr>
                <a:srgbClr val="FFFF66"/>
              </a:buClr>
            </a:pPr>
            <a:r>
              <a:rPr lang="en-US" sz="2000" dirty="0">
                <a:solidFill>
                  <a:schemeClr val="bg1">
                    <a:lumMod val="95000"/>
                  </a:schemeClr>
                </a:solidFill>
              </a:rPr>
              <a:t>An </a:t>
            </a:r>
            <a:r>
              <a:rPr lang="en-US" sz="2000" i="1" dirty="0">
                <a:solidFill>
                  <a:srgbClr val="FFFF66"/>
                </a:solidFill>
              </a:rPr>
              <a:t>identity</a:t>
            </a:r>
            <a:r>
              <a:rPr lang="en-US" sz="2000" dirty="0">
                <a:solidFill>
                  <a:schemeClr val="bg1">
                    <a:lumMod val="95000"/>
                  </a:schemeClr>
                </a:solidFill>
              </a:rPr>
              <a:t> is a set of information about some entity, such as a user</a:t>
            </a:r>
          </a:p>
          <a:p>
            <a:pPr lvl="0">
              <a:buClr>
                <a:srgbClr val="FFFF66"/>
              </a:buClr>
            </a:pPr>
            <a:endParaRPr lang="en-US" sz="2000" dirty="0"/>
          </a:p>
          <a:p>
            <a:pPr>
              <a:buClr>
                <a:srgbClr val="FFFF66"/>
              </a:buClr>
            </a:pPr>
            <a:r>
              <a:rPr lang="en-US" sz="2000" dirty="0">
                <a:solidFill>
                  <a:schemeClr val="bg1">
                    <a:lumMod val="95000"/>
                  </a:schemeClr>
                </a:solidFill>
              </a:rPr>
              <a:t>Most applications work with identity</a:t>
            </a:r>
          </a:p>
          <a:p>
            <a:pPr lvl="1">
              <a:buClr>
                <a:srgbClr val="FFFF66"/>
              </a:buClr>
              <a:buFont typeface="Arial" pitchFamily="34" charset="0"/>
              <a:buChar char="•"/>
            </a:pPr>
            <a:r>
              <a:rPr lang="en-US" sz="2000" dirty="0">
                <a:solidFill>
                  <a:schemeClr val="bg1">
                    <a:lumMod val="95000"/>
                  </a:schemeClr>
                </a:solidFill>
              </a:rPr>
              <a:t>Identity information drives important aspects of an application’s behavior, such as:</a:t>
            </a:r>
          </a:p>
          <a:p>
            <a:pPr lvl="2">
              <a:buClr>
                <a:srgbClr val="FFFF66"/>
              </a:buClr>
            </a:pPr>
            <a:r>
              <a:rPr lang="en-US" sz="2000" dirty="0">
                <a:solidFill>
                  <a:schemeClr val="bg1">
                    <a:lumMod val="95000"/>
                  </a:schemeClr>
                </a:solidFill>
              </a:rPr>
              <a:t>Determining what a user is allowed to do</a:t>
            </a:r>
          </a:p>
          <a:p>
            <a:pPr lvl="2">
              <a:buClr>
                <a:srgbClr val="FFFF66"/>
              </a:buClr>
            </a:pPr>
            <a:r>
              <a:rPr lang="en-US" sz="2000" dirty="0">
                <a:solidFill>
                  <a:schemeClr val="bg1">
                    <a:lumMod val="95000"/>
                  </a:schemeClr>
                </a:solidFill>
              </a:rPr>
              <a:t>Controlling how the application interacts with the user</a:t>
            </a:r>
          </a:p>
          <a:p>
            <a:pPr>
              <a:buNone/>
            </a:pPr>
            <a:endParaRPr lang="en-US" sz="2000" dirty="0"/>
          </a:p>
        </p:txBody>
      </p:sp>
    </p:spTree>
    <p:extLst>
      <p:ext uri="{BB962C8B-B14F-4D97-AF65-F5344CB8AC3E}">
        <p14:creationId xmlns:p14="http://schemas.microsoft.com/office/powerpoint/2010/main" val="4251783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941796"/>
          </a:xfrm>
        </p:spPr>
        <p:txBody>
          <a:bodyPr>
            <a:normAutofit fontScale="90000"/>
          </a:bodyPr>
          <a:lstStyle/>
          <a:p>
            <a:r>
              <a:rPr sz="4900" dirty="0">
                <a:solidFill>
                  <a:schemeClr val="bg1">
                    <a:lumMod val="95000"/>
                  </a:schemeClr>
                </a:solidFill>
              </a:rPr>
              <a:t>Defining</a:t>
            </a:r>
            <a:r>
              <a:rPr dirty="0">
                <a:solidFill>
                  <a:schemeClr val="bg1">
                    <a:lumMod val="95000"/>
                  </a:schemeClr>
                </a:solidFill>
              </a:rPr>
              <a:t> the Problem</a:t>
            </a:r>
            <a:br>
              <a:rPr dirty="0">
                <a:solidFill>
                  <a:schemeClr val="bg1">
                    <a:lumMod val="95000"/>
                  </a:schemeClr>
                </a:solidFill>
              </a:rPr>
            </a:br>
            <a:r>
              <a:rPr lang="en-US" sz="3100" spc="0" dirty="0">
                <a:ln>
                  <a:noFill/>
                </a:ln>
                <a:solidFill>
                  <a:srgbClr val="FFFF66"/>
                </a:solidFill>
                <a:cs typeface="+mn-cs"/>
              </a:rPr>
              <a:t>Working</a:t>
            </a:r>
            <a:r>
              <a:rPr lang="en-US" sz="2800" spc="0" dirty="0">
                <a:ln>
                  <a:noFill/>
                </a:ln>
                <a:solidFill>
                  <a:srgbClr val="FFFF66"/>
                </a:solidFill>
                <a:cs typeface="+mn-cs"/>
              </a:rPr>
              <a:t> with identity is too hard (1)</a:t>
            </a:r>
          </a:p>
        </p:txBody>
      </p:sp>
      <p:sp>
        <p:nvSpPr>
          <p:cNvPr id="3" name="Content Placeholder 2"/>
          <p:cNvSpPr>
            <a:spLocks noGrp="1"/>
          </p:cNvSpPr>
          <p:nvPr>
            <p:ph type="body" sz="quarter" idx="10"/>
          </p:nvPr>
        </p:nvSpPr>
        <p:spPr>
          <a:xfrm>
            <a:off x="350285" y="1480332"/>
            <a:ext cx="8382000" cy="4198072"/>
          </a:xfrm>
        </p:spPr>
        <p:txBody>
          <a:bodyPr>
            <a:normAutofit lnSpcReduction="10000"/>
          </a:bodyPr>
          <a:lstStyle/>
          <a:p>
            <a:pPr>
              <a:buClr>
                <a:srgbClr val="FFFF66"/>
              </a:buClr>
            </a:pPr>
            <a:r>
              <a:rPr lang="en-US" sz="2000" dirty="0">
                <a:solidFill>
                  <a:schemeClr val="bg1">
                    <a:lumMod val="95000"/>
                  </a:schemeClr>
                </a:solidFill>
              </a:rPr>
              <a:t>But it appears so easy – a login screen with two textboxes </a:t>
            </a:r>
            <a:r>
              <a:rPr lang="en-US" sz="2000" dirty="0">
                <a:solidFill>
                  <a:srgbClr val="FFFF66"/>
                </a:solidFill>
                <a:sym typeface="Wingdings" pitchFamily="2" charset="2"/>
              </a:rPr>
              <a:t> </a:t>
            </a:r>
            <a:r>
              <a:rPr lang="en-US" sz="2000" dirty="0">
                <a:solidFill>
                  <a:schemeClr val="bg1">
                    <a:lumMod val="95000"/>
                  </a:schemeClr>
                </a:solidFill>
                <a:sym typeface="Wingdings" pitchFamily="2" charset="2"/>
              </a:rPr>
              <a:t>How hard can that be?</a:t>
            </a:r>
          </a:p>
          <a:p>
            <a:pPr>
              <a:buClr>
                <a:srgbClr val="FFFF66"/>
              </a:buClr>
            </a:pPr>
            <a:r>
              <a:rPr lang="en-US" sz="2000" dirty="0">
                <a:solidFill>
                  <a:schemeClr val="bg1">
                    <a:lumMod val="95000"/>
                  </a:schemeClr>
                </a:solidFill>
                <a:sym typeface="Wingdings" pitchFamily="2" charset="2"/>
              </a:rPr>
              <a:t>The iceberg scenario – users only see the 10 % “above the surface”</a:t>
            </a:r>
            <a:endParaRPr lang="en-US" sz="2000" dirty="0">
              <a:solidFill>
                <a:schemeClr val="bg1">
                  <a:lumMod val="95000"/>
                </a:schemeClr>
              </a:solidFill>
            </a:endParaRPr>
          </a:p>
          <a:p>
            <a:pPr>
              <a:buClr>
                <a:srgbClr val="FFFF66"/>
              </a:buClr>
            </a:pPr>
            <a:r>
              <a:rPr lang="en-US" sz="2000" dirty="0">
                <a:solidFill>
                  <a:schemeClr val="bg1">
                    <a:lumMod val="95000"/>
                  </a:schemeClr>
                </a:solidFill>
              </a:rPr>
              <a:t>Applications must use different identity technologies in different situations:</a:t>
            </a:r>
          </a:p>
          <a:p>
            <a:pPr lvl="1">
              <a:buClr>
                <a:srgbClr val="FFFF66"/>
              </a:buClr>
              <a:buFont typeface="Arial" pitchFamily="34" charset="0"/>
              <a:buChar char="•"/>
            </a:pPr>
            <a:r>
              <a:rPr lang="en-US" sz="2000" dirty="0">
                <a:solidFill>
                  <a:schemeClr val="bg1">
                    <a:lumMod val="95000"/>
                  </a:schemeClr>
                </a:solidFill>
              </a:rPr>
              <a:t>Active Directory (Kerberos) inside a Windows domain</a:t>
            </a:r>
          </a:p>
          <a:p>
            <a:pPr lvl="1">
              <a:buClr>
                <a:srgbClr val="FFFF66"/>
              </a:buClr>
              <a:buFont typeface="Arial" pitchFamily="34" charset="0"/>
              <a:buChar char="•"/>
            </a:pPr>
            <a:r>
              <a:rPr lang="en-US" sz="2000" dirty="0">
                <a:solidFill>
                  <a:schemeClr val="bg1">
                    <a:lumMod val="95000"/>
                  </a:schemeClr>
                </a:solidFill>
              </a:rPr>
              <a:t>Username / password on the Internet</a:t>
            </a:r>
          </a:p>
          <a:p>
            <a:pPr lvl="1">
              <a:buClr>
                <a:srgbClr val="FFFF66"/>
              </a:buClr>
              <a:buFont typeface="Arial" pitchFamily="34" charset="0"/>
              <a:buChar char="•"/>
            </a:pPr>
            <a:r>
              <a:rPr lang="en-US" sz="2000" dirty="0">
                <a:solidFill>
                  <a:schemeClr val="bg1">
                    <a:lumMod val="95000"/>
                  </a:schemeClr>
                </a:solidFill>
              </a:rPr>
              <a:t>WS-Federation and the Security Assertion Markup Language (SAML) between organizations</a:t>
            </a:r>
          </a:p>
          <a:p>
            <a:pPr>
              <a:buClr>
                <a:srgbClr val="FFFF66"/>
              </a:buClr>
            </a:pPr>
            <a:r>
              <a:rPr lang="en-US" sz="2000" dirty="0">
                <a:solidFill>
                  <a:schemeClr val="bg1">
                    <a:lumMod val="95000"/>
                  </a:schemeClr>
                </a:solidFill>
              </a:rPr>
              <a:t>Developers don’t understand security – take short cuts</a:t>
            </a:r>
          </a:p>
          <a:p>
            <a:pPr>
              <a:buClr>
                <a:srgbClr val="FFFF66"/>
              </a:buClr>
            </a:pPr>
            <a:r>
              <a:rPr lang="en-US" sz="2000" dirty="0">
                <a:solidFill>
                  <a:schemeClr val="bg1">
                    <a:lumMod val="95000"/>
                  </a:schemeClr>
                </a:solidFill>
              </a:rPr>
              <a:t>Applications use different identity repositories – AD / LDAP / DB/ Excel!</a:t>
            </a:r>
          </a:p>
          <a:p>
            <a:pPr>
              <a:buClr>
                <a:srgbClr val="FFFF66"/>
              </a:buClr>
            </a:pPr>
            <a:r>
              <a:rPr lang="en-US" sz="2000" dirty="0">
                <a:solidFill>
                  <a:schemeClr val="bg1">
                    <a:lumMod val="95000"/>
                  </a:schemeClr>
                </a:solidFill>
              </a:rPr>
              <a:t>Developers have to understand AD – LDAP query string structure</a:t>
            </a:r>
          </a:p>
          <a:p>
            <a:pPr>
              <a:buClr>
                <a:srgbClr val="FFFF66"/>
              </a:buClr>
            </a:pPr>
            <a:r>
              <a:rPr lang="en-US" sz="2000" dirty="0">
                <a:solidFill>
                  <a:schemeClr val="bg1">
                    <a:lumMod val="95000"/>
                  </a:schemeClr>
                </a:solidFill>
              </a:rPr>
              <a:t>Results in multiple identities</a:t>
            </a:r>
          </a:p>
        </p:txBody>
      </p:sp>
    </p:spTree>
    <p:extLst>
      <p:ext uri="{BB962C8B-B14F-4D97-AF65-F5344CB8AC3E}">
        <p14:creationId xmlns:p14="http://schemas.microsoft.com/office/powerpoint/2010/main" val="89585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ssolv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ssolv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ssolv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dissolv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6964"/>
            <a:ext cx="8382000" cy="941796"/>
          </a:xfrm>
        </p:spPr>
        <p:txBody>
          <a:bodyPr>
            <a:normAutofit fontScale="90000"/>
          </a:bodyPr>
          <a:lstStyle/>
          <a:p>
            <a:r>
              <a:rPr sz="4900" dirty="0">
                <a:solidFill>
                  <a:schemeClr val="bg1">
                    <a:lumMod val="95000"/>
                  </a:schemeClr>
                </a:solidFill>
              </a:rPr>
              <a:t>Defining</a:t>
            </a:r>
            <a:r>
              <a:rPr dirty="0">
                <a:solidFill>
                  <a:schemeClr val="bg1">
                    <a:lumMod val="95000"/>
                  </a:schemeClr>
                </a:solidFill>
              </a:rPr>
              <a:t> the Problem</a:t>
            </a:r>
            <a:br>
              <a:rPr dirty="0">
                <a:solidFill>
                  <a:schemeClr val="bg1">
                    <a:lumMod val="95000"/>
                  </a:schemeClr>
                </a:solidFill>
              </a:rPr>
            </a:br>
            <a:r>
              <a:rPr lang="en-US" sz="3100" spc="0" dirty="0">
                <a:ln>
                  <a:noFill/>
                </a:ln>
                <a:solidFill>
                  <a:srgbClr val="FFFF66"/>
                </a:solidFill>
                <a:cs typeface="+mn-cs"/>
              </a:rPr>
              <a:t>Working</a:t>
            </a:r>
            <a:r>
              <a:rPr lang="en-US" sz="2800" spc="0" dirty="0">
                <a:ln>
                  <a:noFill/>
                </a:ln>
                <a:solidFill>
                  <a:srgbClr val="FFFF66"/>
                </a:solidFill>
                <a:cs typeface="+mn-cs"/>
              </a:rPr>
              <a:t> with identity is too hard (2)</a:t>
            </a:r>
          </a:p>
        </p:txBody>
      </p:sp>
      <p:sp>
        <p:nvSpPr>
          <p:cNvPr id="3" name="Content Placeholder 2"/>
          <p:cNvSpPr>
            <a:spLocks noGrp="1"/>
          </p:cNvSpPr>
          <p:nvPr>
            <p:ph type="body" sz="quarter" idx="10"/>
          </p:nvPr>
        </p:nvSpPr>
        <p:spPr>
          <a:xfrm>
            <a:off x="350285" y="1480332"/>
            <a:ext cx="8382000" cy="4198072"/>
          </a:xfrm>
        </p:spPr>
        <p:txBody>
          <a:bodyPr>
            <a:normAutofit fontScale="92500" lnSpcReduction="10000"/>
          </a:bodyPr>
          <a:lstStyle/>
          <a:p>
            <a:pPr>
              <a:buClr>
                <a:srgbClr val="FFFF66"/>
              </a:buClr>
            </a:pPr>
            <a:r>
              <a:rPr lang="en-US" sz="2000" dirty="0">
                <a:solidFill>
                  <a:schemeClr val="bg1">
                    <a:lumMod val="95000"/>
                  </a:schemeClr>
                </a:solidFill>
              </a:rPr>
              <a:t>Many different ways to access the identity repository – the “I can do better syndrome”</a:t>
            </a:r>
          </a:p>
          <a:p>
            <a:pPr>
              <a:buClr>
                <a:srgbClr val="FFFF66"/>
              </a:buClr>
            </a:pPr>
            <a:r>
              <a:rPr lang="en-US" sz="2000" dirty="0">
                <a:solidFill>
                  <a:schemeClr val="bg1">
                    <a:lumMod val="95000"/>
                  </a:schemeClr>
                </a:solidFill>
                <a:sym typeface="Wingdings" pitchFamily="2" charset="2"/>
              </a:rPr>
              <a:t>Reinventing the wheel</a:t>
            </a:r>
          </a:p>
          <a:p>
            <a:pPr>
              <a:buClr>
                <a:srgbClr val="FFFF66"/>
              </a:buClr>
            </a:pPr>
            <a:r>
              <a:rPr lang="en-US" sz="2000" dirty="0">
                <a:solidFill>
                  <a:schemeClr val="bg1">
                    <a:lumMod val="95000"/>
                  </a:schemeClr>
                </a:solidFill>
                <a:sym typeface="Wingdings" pitchFamily="2" charset="2"/>
              </a:rPr>
              <a:t>Different applications use different naming standards for the same identity attribute</a:t>
            </a:r>
          </a:p>
          <a:p>
            <a:pPr>
              <a:buClr>
                <a:srgbClr val="FFFF66"/>
              </a:buClr>
            </a:pPr>
            <a:r>
              <a:rPr lang="en-US" sz="2000" dirty="0">
                <a:solidFill>
                  <a:schemeClr val="bg1">
                    <a:lumMod val="95000"/>
                  </a:schemeClr>
                </a:solidFill>
                <a:sym typeface="Wingdings" pitchFamily="2" charset="2"/>
              </a:rPr>
              <a:t>Makes security reviews very complex</a:t>
            </a:r>
          </a:p>
          <a:p>
            <a:pPr>
              <a:buClr>
                <a:srgbClr val="FFFF66"/>
              </a:buClr>
            </a:pPr>
            <a:r>
              <a:rPr lang="en-US" sz="2000" dirty="0">
                <a:solidFill>
                  <a:schemeClr val="bg1">
                    <a:lumMod val="95000"/>
                  </a:schemeClr>
                </a:solidFill>
              </a:rPr>
              <a:t>Why not define one approach that applications can use in all of these cases?</a:t>
            </a:r>
          </a:p>
          <a:p>
            <a:pPr lvl="1">
              <a:buClr>
                <a:srgbClr val="FFFF66"/>
              </a:buClr>
              <a:buFont typeface="Arial" pitchFamily="34" charset="0"/>
              <a:buChar char="•"/>
            </a:pPr>
            <a:r>
              <a:rPr lang="en-US" sz="2000" dirty="0">
                <a:solidFill>
                  <a:schemeClr val="bg1">
                    <a:lumMod val="95000"/>
                  </a:schemeClr>
                </a:solidFill>
              </a:rPr>
              <a:t>Claims-based identity allows this</a:t>
            </a:r>
          </a:p>
          <a:p>
            <a:pPr lvl="1">
              <a:buClr>
                <a:srgbClr val="FFFF66"/>
              </a:buClr>
              <a:buFont typeface="Arial" pitchFamily="34" charset="0"/>
              <a:buChar char="•"/>
            </a:pPr>
            <a:r>
              <a:rPr lang="en-US" sz="2000" dirty="0">
                <a:solidFill>
                  <a:schemeClr val="bg1">
                    <a:lumMod val="95000"/>
                  </a:schemeClr>
                </a:solidFill>
              </a:rPr>
              <a:t>It can make life simpler for developers - allows them to concentrate on the business requirements</a:t>
            </a:r>
          </a:p>
          <a:p>
            <a:pPr lvl="1">
              <a:buClr>
                <a:srgbClr val="FFFF66"/>
              </a:buClr>
              <a:buFont typeface="Arial" pitchFamily="34" charset="0"/>
              <a:buChar char="•"/>
            </a:pPr>
            <a:r>
              <a:rPr lang="en-US" sz="2000" dirty="0">
                <a:solidFill>
                  <a:schemeClr val="bg1">
                    <a:lumMod val="95000"/>
                  </a:schemeClr>
                </a:solidFill>
              </a:rPr>
              <a:t>Outsources authentication and coarse-grained </a:t>
            </a:r>
            <a:r>
              <a:rPr lang="en-US" sz="2000" dirty="0" err="1">
                <a:solidFill>
                  <a:schemeClr val="bg1">
                    <a:lumMod val="95000"/>
                  </a:schemeClr>
                </a:solidFill>
              </a:rPr>
              <a:t>authorisation</a:t>
            </a:r>
            <a:endParaRPr lang="en-US" sz="2000" dirty="0">
              <a:solidFill>
                <a:schemeClr val="bg1">
                  <a:lumMod val="95000"/>
                </a:schemeClr>
              </a:solidFill>
            </a:endParaRPr>
          </a:p>
          <a:p>
            <a:pPr lvl="1">
              <a:buClr>
                <a:srgbClr val="FFFF66"/>
              </a:buClr>
              <a:buFont typeface="Arial" pitchFamily="34" charset="0"/>
              <a:buChar char="•"/>
            </a:pPr>
            <a:r>
              <a:rPr lang="en-US" sz="2000" dirty="0">
                <a:solidFill>
                  <a:schemeClr val="bg1">
                    <a:lumMod val="95000"/>
                  </a:schemeClr>
                </a:solidFill>
              </a:rPr>
              <a:t>Once configured, the claims-based application can handle multiple Identity Providers without requiring any coding changes </a:t>
            </a:r>
          </a:p>
        </p:txBody>
      </p:sp>
    </p:spTree>
    <p:extLst>
      <p:ext uri="{BB962C8B-B14F-4D97-AF65-F5344CB8AC3E}">
        <p14:creationId xmlns:p14="http://schemas.microsoft.com/office/powerpoint/2010/main" val="14764749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p:nvPr/>
        </p:nvGrpSpPr>
        <p:grpSpPr>
          <a:xfrm>
            <a:off x="3418761" y="3402841"/>
            <a:ext cx="1981200" cy="2686110"/>
            <a:chOff x="3429000" y="3962400"/>
            <a:chExt cx="1981200" cy="2686110"/>
          </a:xfrm>
        </p:grpSpPr>
        <p:sp>
          <p:nvSpPr>
            <p:cNvPr id="154667" name="Text Box 43"/>
            <p:cNvSpPr txBox="1">
              <a:spLocks noChangeArrowheads="1"/>
            </p:cNvSpPr>
            <p:nvPr/>
          </p:nvSpPr>
          <p:spPr bwMode="auto">
            <a:xfrm>
              <a:off x="3505200" y="3962400"/>
              <a:ext cx="1820863" cy="400110"/>
            </a:xfrm>
            <a:prstGeom prst="rect">
              <a:avLst/>
            </a:prstGeom>
            <a:noFill/>
            <a:ln w="19050" algn="ctr">
              <a:noFill/>
              <a:miter lim="800000"/>
              <a:headEnd/>
              <a:tailEnd type="none" w="lg" len="lg"/>
            </a:ln>
            <a:effectLst/>
          </p:spPr>
          <p:txBody>
            <a:bodyPr>
              <a:spAutoFit/>
            </a:bodyPr>
            <a:lstStyle/>
            <a:p>
              <a:pPr algn="ctr"/>
              <a:r>
                <a:rPr lang="en-US" sz="2000" b="1" dirty="0">
                  <a:latin typeface="Calibri" pitchFamily="34" charset="0"/>
                </a:rPr>
                <a:t>Token</a:t>
              </a:r>
            </a:p>
          </p:txBody>
        </p:sp>
        <p:sp>
          <p:nvSpPr>
            <p:cNvPr id="154709" name="Rectangle 85"/>
            <p:cNvSpPr>
              <a:spLocks noChangeArrowheads="1"/>
            </p:cNvSpPr>
            <p:nvPr/>
          </p:nvSpPr>
          <p:spPr bwMode="auto">
            <a:xfrm>
              <a:off x="3429000" y="4343400"/>
              <a:ext cx="1981200" cy="1905000"/>
            </a:xfrm>
            <a:prstGeom prst="rect">
              <a:avLst/>
            </a:prstGeom>
            <a:ln>
              <a:headEnd/>
              <a:tailEnd type="none" w="lg" len="lg"/>
            </a:ln>
          </p:spPr>
          <p:style>
            <a:lnRef idx="0">
              <a:schemeClr val="accent3"/>
            </a:lnRef>
            <a:fillRef idx="3">
              <a:schemeClr val="accent3"/>
            </a:fillRef>
            <a:effectRef idx="3">
              <a:schemeClr val="accent3"/>
            </a:effectRef>
            <a:fontRef idx="minor">
              <a:schemeClr val="lt1"/>
            </a:fontRef>
          </p:style>
          <p:txBody>
            <a:bodyPr>
              <a:noAutofit/>
            </a:bodyPr>
            <a:lstStyle/>
            <a:p>
              <a:pPr algn="ctr"/>
              <a:endParaRPr lang="en-US" sz="3200"/>
            </a:p>
          </p:txBody>
        </p:sp>
        <p:sp>
          <p:nvSpPr>
            <p:cNvPr id="21" name="Rectangle 20"/>
            <p:cNvSpPr/>
            <p:nvPr/>
          </p:nvSpPr>
          <p:spPr>
            <a:xfrm>
              <a:off x="3429000" y="6248400"/>
              <a:ext cx="1981200" cy="381000"/>
            </a:xfrm>
            <a:prstGeom prst="rect">
              <a:avLst/>
            </a:prstGeom>
            <a:ln>
              <a:headEnd type="none" w="lg" len="lg"/>
              <a:tailEnd type="stealth" w="lg" len="lg"/>
            </a:ln>
          </p:spPr>
          <p:style>
            <a:lnRef idx="0">
              <a:schemeClr val="accent2"/>
            </a:lnRef>
            <a:fillRef idx="3">
              <a:schemeClr val="accent2"/>
            </a:fillRef>
            <a:effectRef idx="3">
              <a:schemeClr val="accent2"/>
            </a:effectRef>
            <a:fontRef idx="minor">
              <a:schemeClr val="lt1"/>
            </a:fontRef>
          </p:style>
          <p:txBody>
            <a:bodyPr wrap="none" rtlCol="0" anchor="ctr">
              <a:noAutofit/>
            </a:bodyPr>
            <a:lstStyle/>
            <a:p>
              <a:pPr algn="ctr"/>
              <a:endParaRPr lang="en-US">
                <a:latin typeface="Arial" charset="0"/>
              </a:endParaRPr>
            </a:p>
          </p:txBody>
        </p:sp>
        <p:sp>
          <p:nvSpPr>
            <p:cNvPr id="20" name="Text Box 89"/>
            <p:cNvSpPr txBox="1">
              <a:spLocks noChangeArrowheads="1"/>
            </p:cNvSpPr>
            <p:nvPr/>
          </p:nvSpPr>
          <p:spPr bwMode="auto">
            <a:xfrm>
              <a:off x="3505200" y="6248400"/>
              <a:ext cx="1820863" cy="400110"/>
            </a:xfrm>
            <a:prstGeom prst="rect">
              <a:avLst/>
            </a:prstGeom>
            <a:noFill/>
            <a:ln w="19050" algn="ctr">
              <a:noFill/>
              <a:miter lim="800000"/>
              <a:headEnd/>
              <a:tailEnd type="none" w="lg" len="lg"/>
            </a:ln>
            <a:effectLst/>
          </p:spPr>
          <p:txBody>
            <a:bodyPr>
              <a:spAutoFit/>
            </a:bodyPr>
            <a:lstStyle/>
            <a:p>
              <a:pPr algn="ctr"/>
              <a:r>
                <a:rPr lang="en-US" sz="2000" b="1" i="1" dirty="0">
                  <a:latin typeface="Calibri" pitchFamily="34" charset="0"/>
                </a:rPr>
                <a:t>Signature</a:t>
              </a:r>
            </a:p>
          </p:txBody>
        </p:sp>
      </p:grpSp>
      <p:sp>
        <p:nvSpPr>
          <p:cNvPr id="40" name="Text Box 43"/>
          <p:cNvSpPr txBox="1">
            <a:spLocks noChangeArrowheads="1"/>
          </p:cNvSpPr>
          <p:nvPr/>
        </p:nvSpPr>
        <p:spPr bwMode="auto">
          <a:xfrm>
            <a:off x="6695363" y="3555241"/>
            <a:ext cx="1634379" cy="707886"/>
          </a:xfrm>
          <a:prstGeom prst="rect">
            <a:avLst/>
          </a:prstGeom>
          <a:noFill/>
          <a:ln w="19050" algn="ctr">
            <a:noFill/>
            <a:miter lim="800000"/>
            <a:headEnd/>
            <a:tailEnd type="none" w="lg" len="lg"/>
          </a:ln>
        </p:spPr>
        <p:txBody>
          <a:bodyPr wrap="square">
            <a:spAutoFit/>
          </a:bodyPr>
          <a:lstStyle/>
          <a:p>
            <a:pPr algn="ctr"/>
            <a:r>
              <a:rPr lang="en-US" sz="2000" i="1" dirty="0">
                <a:solidFill>
                  <a:schemeClr val="bg1">
                    <a:lumMod val="95000"/>
                  </a:schemeClr>
                </a:solidFill>
                <a:latin typeface="+mn-lt"/>
              </a:rPr>
              <a:t>Example Claims</a:t>
            </a:r>
          </a:p>
        </p:txBody>
      </p:sp>
      <p:grpSp>
        <p:nvGrpSpPr>
          <p:cNvPr id="3" name="Group 30"/>
          <p:cNvGrpSpPr/>
          <p:nvPr/>
        </p:nvGrpSpPr>
        <p:grpSpPr>
          <a:xfrm>
            <a:off x="5399961" y="3936241"/>
            <a:ext cx="2581834" cy="437166"/>
            <a:chOff x="5410200" y="4495800"/>
            <a:chExt cx="2581834" cy="437166"/>
          </a:xfrm>
        </p:grpSpPr>
        <p:sp>
          <p:nvSpPr>
            <p:cNvPr id="39" name="Text Box 43"/>
            <p:cNvSpPr txBox="1">
              <a:spLocks noChangeArrowheads="1"/>
            </p:cNvSpPr>
            <p:nvPr/>
          </p:nvSpPr>
          <p:spPr bwMode="auto">
            <a:xfrm>
              <a:off x="7077635" y="4594412"/>
              <a:ext cx="914399" cy="338554"/>
            </a:xfrm>
            <a:prstGeom prst="rect">
              <a:avLst/>
            </a:prstGeom>
            <a:noFill/>
            <a:ln w="19050" algn="ctr">
              <a:noFill/>
              <a:miter lim="800000"/>
              <a:headEnd/>
              <a:tailEnd type="none" w="lg" len="lg"/>
            </a:ln>
          </p:spPr>
          <p:txBody>
            <a:bodyPr wrap="square">
              <a:spAutoFit/>
            </a:bodyPr>
            <a:lstStyle/>
            <a:p>
              <a:pPr algn="ctr"/>
              <a:r>
                <a:rPr lang="en-US" sz="1600" dirty="0">
                  <a:solidFill>
                    <a:schemeClr val="bg1">
                      <a:lumMod val="95000"/>
                    </a:schemeClr>
                  </a:solidFill>
                </a:rPr>
                <a:t>Name</a:t>
              </a:r>
            </a:p>
          </p:txBody>
        </p:sp>
        <p:sp>
          <p:nvSpPr>
            <p:cNvPr id="41" name="Freeform 40"/>
            <p:cNvSpPr/>
            <p:nvPr/>
          </p:nvSpPr>
          <p:spPr>
            <a:xfrm>
              <a:off x="5410200" y="4495800"/>
              <a:ext cx="1631576" cy="277906"/>
            </a:xfrm>
            <a:custGeom>
              <a:avLst/>
              <a:gdLst>
                <a:gd name="connsiteX0" fmla="*/ 1631576 w 1631576"/>
                <a:gd name="connsiteY0" fmla="*/ 277906 h 277906"/>
                <a:gd name="connsiteX1" fmla="*/ 690282 w 1631576"/>
                <a:gd name="connsiteY1" fmla="*/ 224118 h 277906"/>
                <a:gd name="connsiteX2" fmla="*/ 0 w 1631576"/>
                <a:gd name="connsiteY2" fmla="*/ 0 h 277906"/>
              </a:gdLst>
              <a:ahLst/>
              <a:cxnLst>
                <a:cxn ang="0">
                  <a:pos x="connsiteX0" y="connsiteY0"/>
                </a:cxn>
                <a:cxn ang="0">
                  <a:pos x="connsiteX1" y="connsiteY1"/>
                </a:cxn>
                <a:cxn ang="0">
                  <a:pos x="connsiteX2" y="connsiteY2"/>
                </a:cxn>
              </a:cxnLst>
              <a:rect l="l" t="t" r="r" b="b"/>
              <a:pathLst>
                <a:path w="1631576" h="277906">
                  <a:moveTo>
                    <a:pt x="1631576" y="277906"/>
                  </a:moveTo>
                  <a:cubicBezTo>
                    <a:pt x="1296893" y="274171"/>
                    <a:pt x="962211" y="270436"/>
                    <a:pt x="690282" y="224118"/>
                  </a:cubicBezTo>
                  <a:cubicBezTo>
                    <a:pt x="418353" y="177800"/>
                    <a:pt x="209176" y="88900"/>
                    <a:pt x="0" y="0"/>
                  </a:cubicBezTo>
                </a:path>
              </a:pathLst>
            </a:custGeom>
            <a:ln w="1905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 name="Group 31"/>
          <p:cNvGrpSpPr/>
          <p:nvPr/>
        </p:nvGrpSpPr>
        <p:grpSpPr>
          <a:xfrm>
            <a:off x="5399962" y="4317241"/>
            <a:ext cx="2590800" cy="437166"/>
            <a:chOff x="5410200" y="4876800"/>
            <a:chExt cx="2590800" cy="437166"/>
          </a:xfrm>
        </p:grpSpPr>
        <p:sp>
          <p:nvSpPr>
            <p:cNvPr id="43" name="Text Box 43"/>
            <p:cNvSpPr txBox="1">
              <a:spLocks noChangeArrowheads="1"/>
            </p:cNvSpPr>
            <p:nvPr/>
          </p:nvSpPr>
          <p:spPr bwMode="auto">
            <a:xfrm>
              <a:off x="7077635" y="4975412"/>
              <a:ext cx="923365" cy="338554"/>
            </a:xfrm>
            <a:prstGeom prst="rect">
              <a:avLst/>
            </a:prstGeom>
            <a:noFill/>
            <a:ln w="19050" algn="ctr">
              <a:noFill/>
              <a:miter lim="800000"/>
              <a:headEnd/>
              <a:tailEnd type="none" w="lg" len="lg"/>
            </a:ln>
          </p:spPr>
          <p:txBody>
            <a:bodyPr wrap="square">
              <a:spAutoFit/>
            </a:bodyPr>
            <a:lstStyle/>
            <a:p>
              <a:pPr algn="ctr"/>
              <a:r>
                <a:rPr lang="en-US" sz="1600" dirty="0">
                  <a:solidFill>
                    <a:schemeClr val="bg1">
                      <a:lumMod val="95000"/>
                    </a:schemeClr>
                  </a:solidFill>
                </a:rPr>
                <a:t>Group  </a:t>
              </a:r>
            </a:p>
          </p:txBody>
        </p:sp>
        <p:sp>
          <p:nvSpPr>
            <p:cNvPr id="44" name="Freeform 43"/>
            <p:cNvSpPr/>
            <p:nvPr/>
          </p:nvSpPr>
          <p:spPr>
            <a:xfrm>
              <a:off x="5410200" y="4876800"/>
              <a:ext cx="1631576" cy="277906"/>
            </a:xfrm>
            <a:custGeom>
              <a:avLst/>
              <a:gdLst>
                <a:gd name="connsiteX0" fmla="*/ 1631576 w 1631576"/>
                <a:gd name="connsiteY0" fmla="*/ 277906 h 277906"/>
                <a:gd name="connsiteX1" fmla="*/ 690282 w 1631576"/>
                <a:gd name="connsiteY1" fmla="*/ 224118 h 277906"/>
                <a:gd name="connsiteX2" fmla="*/ 0 w 1631576"/>
                <a:gd name="connsiteY2" fmla="*/ 0 h 277906"/>
              </a:gdLst>
              <a:ahLst/>
              <a:cxnLst>
                <a:cxn ang="0">
                  <a:pos x="connsiteX0" y="connsiteY0"/>
                </a:cxn>
                <a:cxn ang="0">
                  <a:pos x="connsiteX1" y="connsiteY1"/>
                </a:cxn>
                <a:cxn ang="0">
                  <a:pos x="connsiteX2" y="connsiteY2"/>
                </a:cxn>
              </a:cxnLst>
              <a:rect l="l" t="t" r="r" b="b"/>
              <a:pathLst>
                <a:path w="1631576" h="277906">
                  <a:moveTo>
                    <a:pt x="1631576" y="277906"/>
                  </a:moveTo>
                  <a:cubicBezTo>
                    <a:pt x="1296893" y="274171"/>
                    <a:pt x="962211" y="270436"/>
                    <a:pt x="690282" y="224118"/>
                  </a:cubicBezTo>
                  <a:cubicBezTo>
                    <a:pt x="418353" y="177800"/>
                    <a:pt x="209176" y="88900"/>
                    <a:pt x="0" y="0"/>
                  </a:cubicBezTo>
                </a:path>
              </a:pathLst>
            </a:custGeom>
            <a:ln w="1905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95000"/>
                  </a:schemeClr>
                </a:solidFill>
              </a:endParaRPr>
            </a:p>
          </p:txBody>
        </p:sp>
      </p:grpSp>
      <p:grpSp>
        <p:nvGrpSpPr>
          <p:cNvPr id="5" name="Group 32"/>
          <p:cNvGrpSpPr/>
          <p:nvPr/>
        </p:nvGrpSpPr>
        <p:grpSpPr>
          <a:xfrm>
            <a:off x="5399962" y="4698241"/>
            <a:ext cx="2590800" cy="437166"/>
            <a:chOff x="5410200" y="5257800"/>
            <a:chExt cx="2590800" cy="437166"/>
          </a:xfrm>
        </p:grpSpPr>
        <p:sp>
          <p:nvSpPr>
            <p:cNvPr id="46" name="Text Box 43"/>
            <p:cNvSpPr txBox="1">
              <a:spLocks noChangeArrowheads="1"/>
            </p:cNvSpPr>
            <p:nvPr/>
          </p:nvSpPr>
          <p:spPr bwMode="auto">
            <a:xfrm>
              <a:off x="7077635" y="5356412"/>
              <a:ext cx="923365" cy="338554"/>
            </a:xfrm>
            <a:prstGeom prst="rect">
              <a:avLst/>
            </a:prstGeom>
            <a:noFill/>
            <a:ln w="19050" algn="ctr">
              <a:noFill/>
              <a:miter lim="800000"/>
              <a:headEnd/>
              <a:tailEnd type="none" w="lg" len="lg"/>
            </a:ln>
          </p:spPr>
          <p:txBody>
            <a:bodyPr wrap="square">
              <a:spAutoFit/>
            </a:bodyPr>
            <a:lstStyle/>
            <a:p>
              <a:pPr algn="ctr"/>
              <a:r>
                <a:rPr lang="en-US" sz="1600" dirty="0">
                  <a:solidFill>
                    <a:schemeClr val="bg1">
                      <a:lumMod val="95000"/>
                    </a:schemeClr>
                  </a:solidFill>
                </a:rPr>
                <a:t>Age</a:t>
              </a:r>
            </a:p>
          </p:txBody>
        </p:sp>
        <p:sp>
          <p:nvSpPr>
            <p:cNvPr id="47" name="Freeform 46"/>
            <p:cNvSpPr/>
            <p:nvPr/>
          </p:nvSpPr>
          <p:spPr>
            <a:xfrm>
              <a:off x="5410200" y="5257800"/>
              <a:ext cx="1631576" cy="277906"/>
            </a:xfrm>
            <a:custGeom>
              <a:avLst/>
              <a:gdLst>
                <a:gd name="connsiteX0" fmla="*/ 1631576 w 1631576"/>
                <a:gd name="connsiteY0" fmla="*/ 277906 h 277906"/>
                <a:gd name="connsiteX1" fmla="*/ 690282 w 1631576"/>
                <a:gd name="connsiteY1" fmla="*/ 224118 h 277906"/>
                <a:gd name="connsiteX2" fmla="*/ 0 w 1631576"/>
                <a:gd name="connsiteY2" fmla="*/ 0 h 277906"/>
              </a:gdLst>
              <a:ahLst/>
              <a:cxnLst>
                <a:cxn ang="0">
                  <a:pos x="connsiteX0" y="connsiteY0"/>
                </a:cxn>
                <a:cxn ang="0">
                  <a:pos x="connsiteX1" y="connsiteY1"/>
                </a:cxn>
                <a:cxn ang="0">
                  <a:pos x="connsiteX2" y="connsiteY2"/>
                </a:cxn>
              </a:cxnLst>
              <a:rect l="l" t="t" r="r" b="b"/>
              <a:pathLst>
                <a:path w="1631576" h="277906">
                  <a:moveTo>
                    <a:pt x="1631576" y="277906"/>
                  </a:moveTo>
                  <a:cubicBezTo>
                    <a:pt x="1296893" y="274171"/>
                    <a:pt x="962211" y="270436"/>
                    <a:pt x="690282" y="224118"/>
                  </a:cubicBezTo>
                  <a:cubicBezTo>
                    <a:pt x="418353" y="177800"/>
                    <a:pt x="209176" y="88900"/>
                    <a:pt x="0" y="0"/>
                  </a:cubicBezTo>
                </a:path>
              </a:pathLst>
            </a:custGeom>
            <a:ln w="1905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lumMod val="95000"/>
                  </a:schemeClr>
                </a:solidFill>
              </a:endParaRPr>
            </a:p>
          </p:txBody>
        </p:sp>
      </p:grpSp>
      <p:grpSp>
        <p:nvGrpSpPr>
          <p:cNvPr id="6" name="Group 28"/>
          <p:cNvGrpSpPr/>
          <p:nvPr/>
        </p:nvGrpSpPr>
        <p:grpSpPr>
          <a:xfrm>
            <a:off x="3418761" y="3783841"/>
            <a:ext cx="1981200" cy="1924110"/>
            <a:chOff x="3429000" y="4343400"/>
            <a:chExt cx="1981200" cy="1924110"/>
          </a:xfrm>
        </p:grpSpPr>
        <p:sp>
          <p:nvSpPr>
            <p:cNvPr id="154710" name="Text Box 86"/>
            <p:cNvSpPr txBox="1">
              <a:spLocks noChangeArrowheads="1"/>
            </p:cNvSpPr>
            <p:nvPr/>
          </p:nvSpPr>
          <p:spPr bwMode="auto">
            <a:xfrm>
              <a:off x="3505200" y="4343400"/>
              <a:ext cx="1820863" cy="400110"/>
            </a:xfrm>
            <a:prstGeom prst="rect">
              <a:avLst/>
            </a:prstGeom>
            <a:noFill/>
            <a:ln w="19050" algn="ctr">
              <a:noFill/>
              <a:miter lim="800000"/>
              <a:headEnd/>
              <a:tailEnd type="none" w="lg" len="lg"/>
            </a:ln>
            <a:effectLst/>
          </p:spPr>
          <p:txBody>
            <a:bodyPr>
              <a:spAutoFit/>
            </a:bodyPr>
            <a:lstStyle/>
            <a:p>
              <a:pPr algn="ctr"/>
              <a:r>
                <a:rPr lang="en-US" sz="2000" b="1" i="1">
                  <a:latin typeface="Calibri" pitchFamily="34" charset="0"/>
                </a:rPr>
                <a:t>Claim 1</a:t>
              </a:r>
            </a:p>
          </p:txBody>
        </p:sp>
        <p:sp>
          <p:nvSpPr>
            <p:cNvPr id="154711" name="Text Box 87"/>
            <p:cNvSpPr txBox="1">
              <a:spLocks noChangeArrowheads="1"/>
            </p:cNvSpPr>
            <p:nvPr/>
          </p:nvSpPr>
          <p:spPr bwMode="auto">
            <a:xfrm>
              <a:off x="3505200" y="4724400"/>
              <a:ext cx="1820863" cy="400110"/>
            </a:xfrm>
            <a:prstGeom prst="rect">
              <a:avLst/>
            </a:prstGeom>
            <a:noFill/>
            <a:ln w="19050" algn="ctr">
              <a:noFill/>
              <a:miter lim="800000"/>
              <a:headEnd/>
              <a:tailEnd type="none" w="lg" len="lg"/>
            </a:ln>
            <a:effectLst/>
          </p:spPr>
          <p:txBody>
            <a:bodyPr>
              <a:spAutoFit/>
            </a:bodyPr>
            <a:lstStyle/>
            <a:p>
              <a:pPr algn="ctr"/>
              <a:r>
                <a:rPr lang="en-US" sz="2000" b="1" i="1" dirty="0">
                  <a:latin typeface="Calibri" pitchFamily="34" charset="0"/>
                </a:rPr>
                <a:t>Claim 2</a:t>
              </a:r>
            </a:p>
          </p:txBody>
        </p:sp>
        <p:sp>
          <p:nvSpPr>
            <p:cNvPr id="154712" name="Text Box 88"/>
            <p:cNvSpPr txBox="1">
              <a:spLocks noChangeArrowheads="1"/>
            </p:cNvSpPr>
            <p:nvPr/>
          </p:nvSpPr>
          <p:spPr bwMode="auto">
            <a:xfrm>
              <a:off x="3505200" y="5486400"/>
              <a:ext cx="1820863" cy="400110"/>
            </a:xfrm>
            <a:prstGeom prst="rect">
              <a:avLst/>
            </a:prstGeom>
            <a:noFill/>
            <a:ln w="19050" algn="ctr">
              <a:noFill/>
              <a:miter lim="800000"/>
              <a:headEnd/>
              <a:tailEnd type="none" w="lg" len="lg"/>
            </a:ln>
            <a:effectLst/>
          </p:spPr>
          <p:txBody>
            <a:bodyPr>
              <a:spAutoFit/>
            </a:bodyPr>
            <a:lstStyle/>
            <a:p>
              <a:pPr algn="ctr"/>
              <a:r>
                <a:rPr lang="en-US" sz="2000" b="1">
                  <a:latin typeface="Calibri" pitchFamily="34" charset="0"/>
                </a:rPr>
                <a:t>. . .</a:t>
              </a:r>
            </a:p>
          </p:txBody>
        </p:sp>
        <p:sp>
          <p:nvSpPr>
            <p:cNvPr id="154713" name="Text Box 89"/>
            <p:cNvSpPr txBox="1">
              <a:spLocks noChangeArrowheads="1"/>
            </p:cNvSpPr>
            <p:nvPr/>
          </p:nvSpPr>
          <p:spPr bwMode="auto">
            <a:xfrm>
              <a:off x="3505200" y="5867400"/>
              <a:ext cx="1820863" cy="400110"/>
            </a:xfrm>
            <a:prstGeom prst="rect">
              <a:avLst/>
            </a:prstGeom>
            <a:noFill/>
            <a:ln w="19050" algn="ctr">
              <a:noFill/>
              <a:miter lim="800000"/>
              <a:headEnd/>
              <a:tailEnd type="none" w="lg" len="lg"/>
            </a:ln>
            <a:effectLst/>
          </p:spPr>
          <p:txBody>
            <a:bodyPr>
              <a:spAutoFit/>
            </a:bodyPr>
            <a:lstStyle/>
            <a:p>
              <a:pPr algn="ctr"/>
              <a:r>
                <a:rPr lang="en-US" sz="2000" b="1" i="1" dirty="0">
                  <a:latin typeface="Calibri" pitchFamily="34" charset="0"/>
                </a:rPr>
                <a:t>Claim n</a:t>
              </a:r>
            </a:p>
          </p:txBody>
        </p:sp>
        <p:sp>
          <p:nvSpPr>
            <p:cNvPr id="154715" name="Line 91"/>
            <p:cNvSpPr>
              <a:spLocks noChangeShapeType="1"/>
            </p:cNvSpPr>
            <p:nvPr/>
          </p:nvSpPr>
          <p:spPr bwMode="auto">
            <a:xfrm>
              <a:off x="3429000" y="4724400"/>
              <a:ext cx="1981200" cy="0"/>
            </a:xfrm>
            <a:prstGeom prst="line">
              <a:avLst/>
            </a:prstGeom>
            <a:noFill/>
            <a:ln w="25400">
              <a:solidFill>
                <a:schemeClr val="bg2"/>
              </a:solidFill>
              <a:round/>
              <a:headEnd/>
              <a:tailEnd type="none" w="lg" len="lg"/>
            </a:ln>
            <a:effectLst/>
          </p:spPr>
          <p:txBody>
            <a:bodyPr anchor="ctr">
              <a:spAutoFit/>
            </a:bodyPr>
            <a:lstStyle/>
            <a:p>
              <a:pPr algn="ctr"/>
              <a:endParaRPr lang="en-US" sz="3200"/>
            </a:p>
          </p:txBody>
        </p:sp>
        <p:sp>
          <p:nvSpPr>
            <p:cNvPr id="154716" name="Line 92"/>
            <p:cNvSpPr>
              <a:spLocks noChangeShapeType="1"/>
            </p:cNvSpPr>
            <p:nvPr/>
          </p:nvSpPr>
          <p:spPr bwMode="auto">
            <a:xfrm>
              <a:off x="3429000" y="5486400"/>
              <a:ext cx="1981200" cy="0"/>
            </a:xfrm>
            <a:prstGeom prst="line">
              <a:avLst/>
            </a:prstGeom>
            <a:noFill/>
            <a:ln w="25400">
              <a:solidFill>
                <a:schemeClr val="bg2"/>
              </a:solidFill>
              <a:round/>
              <a:headEnd/>
              <a:tailEnd type="none" w="lg" len="lg"/>
            </a:ln>
            <a:effectLst/>
          </p:spPr>
          <p:txBody>
            <a:bodyPr anchor="ctr">
              <a:spAutoFit/>
            </a:bodyPr>
            <a:lstStyle/>
            <a:p>
              <a:pPr algn="ctr"/>
              <a:endParaRPr lang="en-US" sz="3200"/>
            </a:p>
          </p:txBody>
        </p:sp>
        <p:sp>
          <p:nvSpPr>
            <p:cNvPr id="154717" name="Line 93"/>
            <p:cNvSpPr>
              <a:spLocks noChangeShapeType="1"/>
            </p:cNvSpPr>
            <p:nvPr/>
          </p:nvSpPr>
          <p:spPr bwMode="auto">
            <a:xfrm>
              <a:off x="3429000" y="5867400"/>
              <a:ext cx="1981200" cy="0"/>
            </a:xfrm>
            <a:prstGeom prst="line">
              <a:avLst/>
            </a:prstGeom>
            <a:noFill/>
            <a:ln w="25400">
              <a:solidFill>
                <a:schemeClr val="bg2"/>
              </a:solidFill>
              <a:round/>
              <a:headEnd/>
              <a:tailEnd type="none" w="lg" len="lg"/>
            </a:ln>
            <a:effectLst/>
          </p:spPr>
          <p:txBody>
            <a:bodyPr anchor="ctr">
              <a:spAutoFit/>
            </a:bodyPr>
            <a:lstStyle/>
            <a:p>
              <a:pPr algn="ctr"/>
              <a:endParaRPr lang="en-US" sz="3200"/>
            </a:p>
          </p:txBody>
        </p:sp>
        <p:sp>
          <p:nvSpPr>
            <p:cNvPr id="48" name="Line 91"/>
            <p:cNvSpPr>
              <a:spLocks noChangeShapeType="1"/>
            </p:cNvSpPr>
            <p:nvPr/>
          </p:nvSpPr>
          <p:spPr bwMode="auto">
            <a:xfrm>
              <a:off x="3429000" y="5105400"/>
              <a:ext cx="1981200" cy="0"/>
            </a:xfrm>
            <a:prstGeom prst="line">
              <a:avLst/>
            </a:prstGeom>
            <a:noFill/>
            <a:ln w="25400">
              <a:solidFill>
                <a:schemeClr val="bg2"/>
              </a:solidFill>
              <a:round/>
              <a:headEnd/>
              <a:tailEnd type="none" w="lg" len="lg"/>
            </a:ln>
            <a:effectLst/>
          </p:spPr>
          <p:txBody>
            <a:bodyPr anchor="ctr">
              <a:spAutoFit/>
            </a:bodyPr>
            <a:lstStyle/>
            <a:p>
              <a:pPr algn="ctr"/>
              <a:endParaRPr lang="en-US" sz="3200"/>
            </a:p>
          </p:txBody>
        </p:sp>
        <p:sp>
          <p:nvSpPr>
            <p:cNvPr id="49" name="Text Box 87"/>
            <p:cNvSpPr txBox="1">
              <a:spLocks noChangeArrowheads="1"/>
            </p:cNvSpPr>
            <p:nvPr/>
          </p:nvSpPr>
          <p:spPr bwMode="auto">
            <a:xfrm>
              <a:off x="3505200" y="5105400"/>
              <a:ext cx="1820863" cy="400110"/>
            </a:xfrm>
            <a:prstGeom prst="rect">
              <a:avLst/>
            </a:prstGeom>
            <a:noFill/>
            <a:ln w="19050" algn="ctr">
              <a:noFill/>
              <a:miter lim="800000"/>
              <a:headEnd/>
              <a:tailEnd type="none" w="lg" len="lg"/>
            </a:ln>
            <a:effectLst/>
          </p:spPr>
          <p:txBody>
            <a:bodyPr>
              <a:spAutoFit/>
            </a:bodyPr>
            <a:lstStyle/>
            <a:p>
              <a:pPr algn="ctr"/>
              <a:r>
                <a:rPr lang="en-US" sz="2000" b="1" i="1" dirty="0">
                  <a:latin typeface="Calibri" pitchFamily="34" charset="0"/>
                </a:rPr>
                <a:t>Claim 3</a:t>
              </a:r>
            </a:p>
          </p:txBody>
        </p:sp>
      </p:grpSp>
      <p:sp>
        <p:nvSpPr>
          <p:cNvPr id="22" name="Title 21"/>
          <p:cNvSpPr>
            <a:spLocks noGrp="1"/>
          </p:cNvSpPr>
          <p:nvPr>
            <p:ph type="title"/>
          </p:nvPr>
        </p:nvSpPr>
        <p:spPr>
          <a:xfrm>
            <a:off x="381000" y="228600"/>
            <a:ext cx="8382000" cy="1495794"/>
          </a:xfrm>
        </p:spPr>
        <p:txBody>
          <a:bodyPr>
            <a:normAutofit fontScale="90000"/>
          </a:bodyPr>
          <a:lstStyle/>
          <a:p>
            <a:r>
              <a:rPr lang="en-US" sz="4900" dirty="0">
                <a:solidFill>
                  <a:schemeClr val="bg1">
                    <a:lumMod val="95000"/>
                  </a:schemeClr>
                </a:solidFill>
              </a:rPr>
              <a:t>Tokens</a:t>
            </a:r>
            <a:r>
              <a:rPr lang="en-US" dirty="0">
                <a:solidFill>
                  <a:schemeClr val="bg1">
                    <a:lumMod val="95000"/>
                  </a:schemeClr>
                </a:solidFill>
              </a:rPr>
              <a:t> and Claims </a:t>
            </a:r>
            <a:br>
              <a:rPr lang="en-US" dirty="0">
                <a:solidFill>
                  <a:schemeClr val="bg1">
                    <a:lumMod val="95000"/>
                  </a:schemeClr>
                </a:solidFill>
              </a:rPr>
            </a:br>
            <a:r>
              <a:rPr lang="en-US" sz="3100" spc="0" dirty="0">
                <a:ln>
                  <a:noFill/>
                </a:ln>
                <a:solidFill>
                  <a:srgbClr val="FFFF66">
                    <a:alpha val="99000"/>
                  </a:srgbClr>
                </a:solidFill>
                <a:cs typeface="+mn-cs"/>
              </a:rPr>
              <a:t>Representing</a:t>
            </a:r>
            <a:r>
              <a:rPr lang="en-US" sz="2800" spc="0" dirty="0">
                <a:ln>
                  <a:noFill/>
                </a:ln>
                <a:solidFill>
                  <a:srgbClr val="FFFF66">
                    <a:alpha val="99000"/>
                  </a:srgbClr>
                </a:solidFill>
                <a:cs typeface="+mn-cs"/>
              </a:rPr>
              <a:t> identity on the wire</a:t>
            </a:r>
            <a:br>
              <a:rPr dirty="0">
                <a:solidFill>
                  <a:schemeClr val="tx2"/>
                </a:solidFill>
              </a:rPr>
            </a:br>
            <a:endParaRPr lang="en-US" dirty="0"/>
          </a:p>
        </p:txBody>
      </p:sp>
      <p:sp>
        <p:nvSpPr>
          <p:cNvPr id="26" name="Content Placeholder 25"/>
          <p:cNvSpPr>
            <a:spLocks noGrp="1"/>
          </p:cNvSpPr>
          <p:nvPr>
            <p:ph type="body" sz="quarter" idx="10"/>
          </p:nvPr>
        </p:nvSpPr>
        <p:spPr>
          <a:xfrm>
            <a:off x="350285" y="1480332"/>
            <a:ext cx="8382000" cy="1628138"/>
          </a:xfrm>
        </p:spPr>
        <p:txBody>
          <a:bodyPr>
            <a:normAutofit/>
          </a:bodyPr>
          <a:lstStyle/>
          <a:p>
            <a:r>
              <a:rPr lang="en-US" sz="2000" dirty="0">
                <a:solidFill>
                  <a:schemeClr val="bg1">
                    <a:lumMod val="95000"/>
                  </a:schemeClr>
                </a:solidFill>
              </a:rPr>
              <a:t>A </a:t>
            </a:r>
            <a:r>
              <a:rPr lang="en-US" sz="2000" i="1" dirty="0">
                <a:solidFill>
                  <a:srgbClr val="FFFF66"/>
                </a:solidFill>
              </a:rPr>
              <a:t>token</a:t>
            </a:r>
            <a:r>
              <a:rPr lang="en-US" sz="2000" dirty="0">
                <a:solidFill>
                  <a:srgbClr val="FFFF66"/>
                </a:solidFill>
              </a:rPr>
              <a:t> </a:t>
            </a:r>
            <a:r>
              <a:rPr lang="en-US" sz="2000" dirty="0">
                <a:solidFill>
                  <a:schemeClr val="bg1">
                    <a:lumMod val="95000"/>
                  </a:schemeClr>
                </a:solidFill>
              </a:rPr>
              <a:t>is a set of bytes that expresses information about an identity</a:t>
            </a:r>
          </a:p>
          <a:p>
            <a:pPr lvl="1"/>
            <a:r>
              <a:rPr lang="en-US" sz="2000" dirty="0">
                <a:solidFill>
                  <a:schemeClr val="bg1">
                    <a:lumMod val="95000"/>
                  </a:schemeClr>
                </a:solidFill>
              </a:rPr>
              <a:t>This information consists of one or more </a:t>
            </a:r>
            <a:r>
              <a:rPr lang="en-US" sz="2000" i="1" dirty="0">
                <a:solidFill>
                  <a:schemeClr val="bg1">
                    <a:lumMod val="95000"/>
                  </a:schemeClr>
                </a:solidFill>
              </a:rPr>
              <a:t>claims</a:t>
            </a:r>
          </a:p>
          <a:p>
            <a:pPr lvl="1"/>
            <a:r>
              <a:rPr lang="en-US" sz="2000" dirty="0">
                <a:solidFill>
                  <a:schemeClr val="bg1">
                    <a:lumMod val="95000"/>
                  </a:schemeClr>
                </a:solidFill>
              </a:rPr>
              <a:t>Each claim contains some information about the entity to which this token applies</a:t>
            </a:r>
          </a:p>
        </p:txBody>
      </p:sp>
      <p:grpSp>
        <p:nvGrpSpPr>
          <p:cNvPr id="7" name="Group 27"/>
          <p:cNvGrpSpPr/>
          <p:nvPr/>
        </p:nvGrpSpPr>
        <p:grpSpPr>
          <a:xfrm>
            <a:off x="294562" y="4393445"/>
            <a:ext cx="3113442" cy="1667435"/>
            <a:chOff x="304800" y="4953000"/>
            <a:chExt cx="3113442" cy="1667435"/>
          </a:xfrm>
        </p:grpSpPr>
        <p:sp>
          <p:nvSpPr>
            <p:cNvPr id="23" name="Text Box 43"/>
            <p:cNvSpPr txBox="1">
              <a:spLocks noChangeArrowheads="1"/>
            </p:cNvSpPr>
            <p:nvPr/>
          </p:nvSpPr>
          <p:spPr bwMode="auto">
            <a:xfrm>
              <a:off x="304800" y="4953000"/>
              <a:ext cx="2133600" cy="1323439"/>
            </a:xfrm>
            <a:prstGeom prst="rect">
              <a:avLst/>
            </a:prstGeom>
            <a:noFill/>
            <a:ln w="19050" algn="ctr">
              <a:noFill/>
              <a:miter lim="800000"/>
              <a:headEnd/>
              <a:tailEnd type="none" w="lg" len="lg"/>
            </a:ln>
          </p:spPr>
          <p:txBody>
            <a:bodyPr wrap="square">
              <a:spAutoFit/>
            </a:bodyPr>
            <a:lstStyle/>
            <a:p>
              <a:pPr algn="ctr"/>
              <a:r>
                <a:rPr lang="en-US" sz="2000" i="1" dirty="0">
                  <a:solidFill>
                    <a:schemeClr val="bg1">
                      <a:lumMod val="95000"/>
                    </a:schemeClr>
                  </a:solidFill>
                  <a:latin typeface="+mn-lt"/>
                </a:rPr>
                <a:t>Indicates who created this token and guards against changes</a:t>
              </a:r>
            </a:p>
          </p:txBody>
        </p:sp>
        <p:sp>
          <p:nvSpPr>
            <p:cNvPr id="30" name="Freeform 29"/>
            <p:cNvSpPr/>
            <p:nvPr/>
          </p:nvSpPr>
          <p:spPr>
            <a:xfrm>
              <a:off x="1320501" y="6272605"/>
              <a:ext cx="2097741" cy="347830"/>
            </a:xfrm>
            <a:custGeom>
              <a:avLst/>
              <a:gdLst>
                <a:gd name="connsiteX0" fmla="*/ 0 w 2097741"/>
                <a:gd name="connsiteY0" fmla="*/ 0 h 652630"/>
                <a:gd name="connsiteX1" fmla="*/ 613186 w 2097741"/>
                <a:gd name="connsiteY1" fmla="*/ 623943 h 652630"/>
                <a:gd name="connsiteX2" fmla="*/ 2097741 w 2097741"/>
                <a:gd name="connsiteY2" fmla="*/ 172122 h 652630"/>
              </a:gdLst>
              <a:ahLst/>
              <a:cxnLst>
                <a:cxn ang="0">
                  <a:pos x="connsiteX0" y="connsiteY0"/>
                </a:cxn>
                <a:cxn ang="0">
                  <a:pos x="connsiteX1" y="connsiteY1"/>
                </a:cxn>
                <a:cxn ang="0">
                  <a:pos x="connsiteX2" y="connsiteY2"/>
                </a:cxn>
              </a:cxnLst>
              <a:rect l="l" t="t" r="r" b="b"/>
              <a:pathLst>
                <a:path w="2097741" h="652630">
                  <a:moveTo>
                    <a:pt x="0" y="0"/>
                  </a:moveTo>
                  <a:cubicBezTo>
                    <a:pt x="131781" y="297628"/>
                    <a:pt x="263563" y="595256"/>
                    <a:pt x="613186" y="623943"/>
                  </a:cubicBezTo>
                  <a:cubicBezTo>
                    <a:pt x="962809" y="652630"/>
                    <a:pt x="1530275" y="412376"/>
                    <a:pt x="2097741" y="172122"/>
                  </a:cubicBezTo>
                </a:path>
              </a:pathLst>
            </a:cu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466595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dissolve">
                                      <p:cBhvr>
                                        <p:cTn id="7" dur="500"/>
                                        <p:tgtEl>
                                          <p:spTgt spid="2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6">
                                            <p:txEl>
                                              <p:pRg st="1" end="1"/>
                                            </p:txEl>
                                          </p:spTgt>
                                        </p:tgtEl>
                                        <p:attrNameLst>
                                          <p:attrName>style.visibility</p:attrName>
                                        </p:attrNameLst>
                                      </p:cBhvr>
                                      <p:to>
                                        <p:strVal val="visible"/>
                                      </p:to>
                                    </p:set>
                                    <p:animEffect transition="in" filter="dissolve">
                                      <p:cBhvr>
                                        <p:cTn id="20" dur="500"/>
                                        <p:tgtEl>
                                          <p:spTgt spid="26">
                                            <p:txEl>
                                              <p:pRg st="1" end="1"/>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6">
                                            <p:txEl>
                                              <p:pRg st="2" end="2"/>
                                            </p:txEl>
                                          </p:spTgt>
                                        </p:tgtEl>
                                        <p:attrNameLst>
                                          <p:attrName>style.visibility</p:attrName>
                                        </p:attrNameLst>
                                      </p:cBhvr>
                                      <p:to>
                                        <p:strVal val="visible"/>
                                      </p:to>
                                    </p:set>
                                    <p:animEffect transition="in" filter="dissolve">
                                      <p:cBhvr>
                                        <p:cTn id="23" dur="500"/>
                                        <p:tgtEl>
                                          <p:spTgt spid="26">
                                            <p:txEl>
                                              <p:pRg st="2" end="2"/>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dissolv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dissolve">
                                      <p:cBhvr>
                                        <p:cTn id="31" dur="5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right)">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right)">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right)">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kern="1200" spc="-125" dirty="0">
                <a:ln w="3175">
                  <a:noFill/>
                </a:ln>
                <a:solidFill>
                  <a:schemeClr val="bg1">
                    <a:lumMod val="95000"/>
                  </a:schemeClr>
                </a:solidFill>
              </a:rPr>
              <a:t>Identity</a:t>
            </a:r>
            <a:r>
              <a:rPr lang="en-US" kern="1200" spc="-125" dirty="0">
                <a:ln w="3175">
                  <a:noFill/>
                </a:ln>
                <a:solidFill>
                  <a:schemeClr val="bg1">
                    <a:lumMod val="95000"/>
                  </a:schemeClr>
                </a:solidFill>
              </a:rPr>
              <a:t> Providers and STSs</a:t>
            </a:r>
          </a:p>
        </p:txBody>
      </p:sp>
      <p:sp>
        <p:nvSpPr>
          <p:cNvPr id="4" name="Content Placeholder 3"/>
          <p:cNvSpPr>
            <a:spLocks noGrp="1"/>
          </p:cNvSpPr>
          <p:nvPr>
            <p:ph type="body" sz="quarter" idx="10"/>
          </p:nvPr>
        </p:nvSpPr>
        <p:spPr>
          <a:xfrm>
            <a:off x="350285" y="1480335"/>
            <a:ext cx="8382000" cy="4194995"/>
          </a:xfrm>
        </p:spPr>
        <p:txBody>
          <a:bodyPr>
            <a:normAutofit fontScale="85000" lnSpcReduction="10000"/>
          </a:bodyPr>
          <a:lstStyle/>
          <a:p>
            <a:pPr>
              <a:buClr>
                <a:srgbClr val="FFFF66"/>
              </a:buClr>
            </a:pPr>
            <a:r>
              <a:rPr lang="en-US" sz="2200" dirty="0">
                <a:solidFill>
                  <a:schemeClr val="bg1">
                    <a:lumMod val="95000"/>
                  </a:schemeClr>
                </a:solidFill>
              </a:rPr>
              <a:t>An </a:t>
            </a:r>
            <a:r>
              <a:rPr lang="en-US" sz="2200" i="1" dirty="0">
                <a:solidFill>
                  <a:srgbClr val="FFFF66"/>
                </a:solidFill>
              </a:rPr>
              <a:t>identity provider </a:t>
            </a:r>
            <a:r>
              <a:rPr lang="en-US" sz="2200" dirty="0">
                <a:solidFill>
                  <a:schemeClr val="bg1">
                    <a:lumMod val="95000"/>
                  </a:schemeClr>
                </a:solidFill>
              </a:rPr>
              <a:t>(or </a:t>
            </a:r>
            <a:r>
              <a:rPr lang="en-US" sz="2200" i="1" dirty="0">
                <a:solidFill>
                  <a:srgbClr val="FFFF66"/>
                </a:solidFill>
              </a:rPr>
              <a:t>issuer</a:t>
            </a:r>
            <a:r>
              <a:rPr lang="en-US" sz="2200" dirty="0">
                <a:solidFill>
                  <a:schemeClr val="bg1">
                    <a:lumMod val="95000"/>
                  </a:schemeClr>
                </a:solidFill>
              </a:rPr>
              <a:t>) is an authority that makes claims about an entity</a:t>
            </a:r>
          </a:p>
          <a:p>
            <a:pPr lvl="1">
              <a:buClr>
                <a:srgbClr val="FFFF66"/>
              </a:buClr>
              <a:buFont typeface="Arial" pitchFamily="34" charset="0"/>
              <a:buChar char="•"/>
            </a:pPr>
            <a:r>
              <a:rPr lang="en-US" sz="2200" dirty="0">
                <a:solidFill>
                  <a:schemeClr val="bg1">
                    <a:lumMod val="95000"/>
                  </a:schemeClr>
                </a:solidFill>
              </a:rPr>
              <a:t>Example identity providers today:</a:t>
            </a:r>
          </a:p>
          <a:p>
            <a:pPr lvl="2">
              <a:buClr>
                <a:srgbClr val="FFFF66"/>
              </a:buClr>
            </a:pPr>
            <a:r>
              <a:rPr lang="en-US" sz="2200" dirty="0">
                <a:solidFill>
                  <a:schemeClr val="bg1">
                    <a:lumMod val="95000"/>
                  </a:schemeClr>
                </a:solidFill>
              </a:rPr>
              <a:t>On your company’s network: Your employer</a:t>
            </a:r>
          </a:p>
          <a:p>
            <a:pPr lvl="2">
              <a:buClr>
                <a:srgbClr val="FFFF66"/>
              </a:buClr>
            </a:pPr>
            <a:r>
              <a:rPr lang="en-US" sz="2200" dirty="0">
                <a:solidFill>
                  <a:schemeClr val="bg1">
                    <a:lumMod val="95000"/>
                  </a:schemeClr>
                </a:solidFill>
              </a:rPr>
              <a:t>On the Internet: Windows Live ID</a:t>
            </a:r>
          </a:p>
          <a:p>
            <a:pPr>
              <a:buClr>
                <a:srgbClr val="FFFF66"/>
              </a:buClr>
            </a:pPr>
            <a:r>
              <a:rPr lang="en-US" sz="2200" dirty="0">
                <a:solidFill>
                  <a:schemeClr val="bg1">
                    <a:lumMod val="95000"/>
                  </a:schemeClr>
                </a:solidFill>
              </a:rPr>
              <a:t>An identity provider can implement a </a:t>
            </a:r>
            <a:r>
              <a:rPr lang="en-US" sz="2200" i="1" dirty="0">
                <a:solidFill>
                  <a:srgbClr val="FFFF66"/>
                </a:solidFill>
              </a:rPr>
              <a:t>security token service (STS)</a:t>
            </a:r>
          </a:p>
          <a:p>
            <a:pPr lvl="1">
              <a:buClr>
                <a:srgbClr val="FFFF66"/>
              </a:buClr>
              <a:buFont typeface="Arial" pitchFamily="34" charset="0"/>
              <a:buChar char="•"/>
            </a:pPr>
            <a:r>
              <a:rPr lang="en-US" sz="2200" dirty="0">
                <a:solidFill>
                  <a:schemeClr val="bg1">
                    <a:lumMod val="95000"/>
                  </a:schemeClr>
                </a:solidFill>
              </a:rPr>
              <a:t>It’s software that issues </a:t>
            </a:r>
            <a:r>
              <a:rPr lang="en-US" sz="2200" i="1" dirty="0">
                <a:solidFill>
                  <a:srgbClr val="FFFF66"/>
                </a:solidFill>
              </a:rPr>
              <a:t>signed</a:t>
            </a:r>
            <a:r>
              <a:rPr lang="en-US" sz="2200" dirty="0">
                <a:solidFill>
                  <a:schemeClr val="bg1">
                    <a:lumMod val="95000"/>
                  </a:schemeClr>
                </a:solidFill>
              </a:rPr>
              <a:t> tokens</a:t>
            </a:r>
          </a:p>
          <a:p>
            <a:pPr lvl="2">
              <a:buClr>
                <a:srgbClr val="FFFF66"/>
              </a:buClr>
            </a:pPr>
            <a:r>
              <a:rPr lang="en-US" sz="2200" dirty="0">
                <a:solidFill>
                  <a:schemeClr val="bg1">
                    <a:lumMod val="95000"/>
                  </a:schemeClr>
                </a:solidFill>
              </a:rPr>
              <a:t>Requests for tokens are made via WS-Trust</a:t>
            </a:r>
          </a:p>
          <a:p>
            <a:pPr lvl="1">
              <a:buClr>
                <a:srgbClr val="FFFF66"/>
              </a:buClr>
              <a:buFont typeface="Arial" pitchFamily="34" charset="0"/>
              <a:buChar char="•"/>
            </a:pPr>
            <a:r>
              <a:rPr lang="en-US" sz="2200" dirty="0">
                <a:solidFill>
                  <a:schemeClr val="bg1">
                    <a:lumMod val="95000"/>
                  </a:schemeClr>
                </a:solidFill>
              </a:rPr>
              <a:t>Many token formats can be used</a:t>
            </a:r>
          </a:p>
          <a:p>
            <a:pPr lvl="2">
              <a:buClr>
                <a:srgbClr val="FFFF66"/>
              </a:buClr>
            </a:pPr>
            <a:r>
              <a:rPr lang="en-US" sz="2200" dirty="0">
                <a:solidFill>
                  <a:schemeClr val="bg1">
                    <a:lumMod val="95000"/>
                  </a:schemeClr>
                </a:solidFill>
              </a:rPr>
              <a:t>The SAML format is popular</a:t>
            </a:r>
          </a:p>
          <a:p>
            <a:pPr>
              <a:buClr>
                <a:srgbClr val="FFFF66"/>
              </a:buClr>
            </a:pPr>
            <a:r>
              <a:rPr lang="en-US" sz="2200" dirty="0">
                <a:solidFill>
                  <a:schemeClr val="bg1">
                    <a:lumMod val="95000"/>
                  </a:schemeClr>
                </a:solidFill>
              </a:rPr>
              <a:t>ADFS is an example of a STS</a:t>
            </a:r>
          </a:p>
          <a:p>
            <a:pPr>
              <a:buClr>
                <a:srgbClr val="FFFF66"/>
              </a:buClr>
            </a:pPr>
            <a:r>
              <a:rPr lang="en-US" sz="2200" dirty="0">
                <a:solidFill>
                  <a:schemeClr val="bg1">
                    <a:lumMod val="95000"/>
                  </a:schemeClr>
                </a:solidFill>
              </a:rPr>
              <a:t>A STS with its own credential store is an </a:t>
            </a:r>
            <a:r>
              <a:rPr lang="en-US" sz="2200" i="1" dirty="0">
                <a:solidFill>
                  <a:srgbClr val="FFFF66"/>
                </a:solidFill>
              </a:rPr>
              <a:t>Identity Provider </a:t>
            </a:r>
            <a:r>
              <a:rPr lang="en-US" sz="2200" dirty="0">
                <a:solidFill>
                  <a:schemeClr val="bg1">
                    <a:lumMod val="95000"/>
                  </a:schemeClr>
                </a:solidFill>
              </a:rPr>
              <a:t>(e.g. ADFS </a:t>
            </a:r>
            <a:r>
              <a:rPr lang="en-US" sz="2200" dirty="0">
                <a:solidFill>
                  <a:schemeClr val="bg1">
                    <a:lumMod val="95000"/>
                  </a:schemeClr>
                </a:solidFill>
                <a:sym typeface="Wingdings" pitchFamily="2" charset="2"/>
              </a:rPr>
              <a:t> AD)</a:t>
            </a:r>
            <a:endParaRPr lang="en-US" sz="2200" dirty="0">
              <a:solidFill>
                <a:schemeClr val="bg1">
                  <a:lumMod val="95000"/>
                </a:schemeClr>
              </a:solidFill>
            </a:endParaRPr>
          </a:p>
          <a:p>
            <a:pPr>
              <a:buClr>
                <a:srgbClr val="FFFF66"/>
              </a:buClr>
            </a:pPr>
            <a:r>
              <a:rPr lang="en-US" sz="2200" dirty="0">
                <a:solidFill>
                  <a:schemeClr val="bg1">
                    <a:lumMod val="95000"/>
                  </a:schemeClr>
                </a:solidFill>
              </a:rPr>
              <a:t>A STS without its own credential store is a </a:t>
            </a:r>
            <a:r>
              <a:rPr lang="en-US" sz="2200" i="1" dirty="0">
                <a:solidFill>
                  <a:srgbClr val="FFFF66"/>
                </a:solidFill>
              </a:rPr>
              <a:t>Service Provider </a:t>
            </a:r>
            <a:r>
              <a:rPr lang="en-US" sz="2200" dirty="0">
                <a:solidFill>
                  <a:schemeClr val="bg1">
                    <a:lumMod val="95000"/>
                  </a:schemeClr>
                </a:solidFill>
              </a:rPr>
              <a:t>(e.g. SP 2010)</a:t>
            </a:r>
          </a:p>
          <a:p>
            <a:pPr>
              <a:buClr>
                <a:srgbClr val="FFFF66"/>
              </a:buClr>
            </a:pPr>
            <a:r>
              <a:rPr lang="en-US" sz="2200" dirty="0">
                <a:solidFill>
                  <a:schemeClr val="bg1">
                    <a:lumMod val="95000"/>
                  </a:schemeClr>
                </a:solidFill>
              </a:rPr>
              <a:t>The application which is “bound” to a STS is a </a:t>
            </a:r>
            <a:r>
              <a:rPr lang="en-US" sz="2200" i="1" dirty="0">
                <a:solidFill>
                  <a:srgbClr val="FFFF66"/>
                </a:solidFill>
              </a:rPr>
              <a:t>Relying Party</a:t>
            </a:r>
          </a:p>
          <a:p>
            <a:pPr>
              <a:buClr>
                <a:srgbClr val="FFFF66"/>
              </a:buClr>
            </a:pPr>
            <a:endParaRPr lang="en-US" sz="2400" dirty="0">
              <a:solidFill>
                <a:schemeClr val="bg1">
                  <a:lumMod val="95000"/>
                </a:schemeClr>
              </a:solidFill>
            </a:endParaRPr>
          </a:p>
          <a:p>
            <a:pPr>
              <a:buClr>
                <a:srgbClr val="FFFF66"/>
              </a:buClr>
            </a:pPr>
            <a:endParaRPr lang="en-US" sz="2400" dirty="0">
              <a:solidFill>
                <a:schemeClr val="bg1">
                  <a:lumMod val="95000"/>
                </a:schemeClr>
              </a:solidFill>
            </a:endParaRPr>
          </a:p>
        </p:txBody>
      </p:sp>
    </p:spTree>
    <p:extLst>
      <p:ext uri="{BB962C8B-B14F-4D97-AF65-F5344CB8AC3E}">
        <p14:creationId xmlns:p14="http://schemas.microsoft.com/office/powerpoint/2010/main" val="9391635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dissolve">
                                      <p:cBhvr>
                                        <p:cTn id="30" dur="500"/>
                                        <p:tgtEl>
                                          <p:spTgt spid="4">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dissolve">
                                      <p:cBhvr>
                                        <p:cTn id="33" dur="500"/>
                                        <p:tgtEl>
                                          <p:spTgt spid="4">
                                            <p:txEl>
                                              <p:pRg st="6" end="6"/>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dissolve">
                                      <p:cBhvr>
                                        <p:cTn id="36" dur="500"/>
                                        <p:tgtEl>
                                          <p:spTgt spid="4">
                                            <p:txEl>
                                              <p:pRg st="7" end="7"/>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dissolve">
                                      <p:cBhvr>
                                        <p:cTn id="39" dur="500"/>
                                        <p:tgtEl>
                                          <p:spTgt spid="4">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dissolve">
                                      <p:cBhvr>
                                        <p:cTn id="44" dur="500"/>
                                        <p:tgtEl>
                                          <p:spTgt spid="4">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dissolve">
                                      <p:cBhvr>
                                        <p:cTn id="49" dur="500"/>
                                        <p:tgtEl>
                                          <p:spTgt spid="4">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4">
                                            <p:txEl>
                                              <p:pRg st="11" end="11"/>
                                            </p:txEl>
                                          </p:spTgt>
                                        </p:tgtEl>
                                        <p:attrNameLst>
                                          <p:attrName>style.visibility</p:attrName>
                                        </p:attrNameLst>
                                      </p:cBhvr>
                                      <p:to>
                                        <p:strVal val="visible"/>
                                      </p:to>
                                    </p:set>
                                    <p:animEffect transition="in" filter="dissolve">
                                      <p:cBhvr>
                                        <p:cTn id="54" dur="500"/>
                                        <p:tgtEl>
                                          <p:spTgt spid="4">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animEffect transition="in" filter="dissolve">
                                      <p:cBhvr>
                                        <p:cTn id="59"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bwMode="auto">
          <a:xfrm>
            <a:off x="2049234" y="1579211"/>
            <a:ext cx="4191000" cy="1828800"/>
          </a:xfrm>
          <a:prstGeom prst="roundRect">
            <a:avLst/>
          </a:prstGeom>
          <a:solidFill>
            <a:schemeClr val="bg1">
              <a:lumMod val="50000"/>
            </a:schemeClr>
          </a:solidFill>
          <a:ln>
            <a:headEnd type="none" w="med" len="med"/>
            <a:tailEnd type="stealth" w="lg" len="lg"/>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 Box 16"/>
          <p:cNvSpPr txBox="1">
            <a:spLocks noChangeArrowheads="1"/>
          </p:cNvSpPr>
          <p:nvPr/>
        </p:nvSpPr>
        <p:spPr bwMode="auto">
          <a:xfrm>
            <a:off x="2963633" y="1198211"/>
            <a:ext cx="23622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Identity Provider</a:t>
            </a:r>
          </a:p>
        </p:txBody>
      </p:sp>
      <p:sp>
        <p:nvSpPr>
          <p:cNvPr id="17" name="Isosceles Triangle 50"/>
          <p:cNvSpPr>
            <a:spLocks noChangeArrowheads="1"/>
          </p:cNvSpPr>
          <p:nvPr/>
        </p:nvSpPr>
        <p:spPr bwMode="auto">
          <a:xfrm>
            <a:off x="2430234" y="2036411"/>
            <a:ext cx="1061358" cy="685800"/>
          </a:xfrm>
          <a:prstGeom prst="triangle">
            <a:avLst>
              <a:gd name="adj" fmla="val 52088"/>
            </a:avLst>
          </a:prstGeom>
          <a:gradFill rotWithShape="1">
            <a:gsLst>
              <a:gs pos="0">
                <a:srgbClr val="FFC000"/>
              </a:gs>
              <a:gs pos="100000">
                <a:srgbClr val="FF0000"/>
              </a:gs>
            </a:gsLst>
            <a:lin ang="2700000"/>
          </a:gradFill>
          <a:ln w="19050" algn="ctr">
            <a:noFill/>
            <a:round/>
            <a:headEnd/>
            <a:tailEnd type="stealth" w="lg" len="lg"/>
          </a:ln>
          <a:effectLst>
            <a:outerShdw blurRad="50800" dist="38100" dir="2700000" algn="tl" rotWithShape="0">
              <a:prstClr val="black">
                <a:alpha val="40000"/>
              </a:prstClr>
            </a:outerShdw>
          </a:effectLst>
          <a:scene3d>
            <a:camera prst="orthographicFront"/>
            <a:lightRig rig="threePt" dir="t"/>
          </a:scene3d>
          <a:sp3d>
            <a:bevelT w="152400" h="50800" prst="softRound"/>
          </a:sp3d>
        </p:spPr>
        <p:txBody>
          <a:bodyPr wrap="square" anchor="ctr">
            <a:noAutofit/>
          </a:bodyPr>
          <a:lstStyle/>
          <a:p>
            <a:pPr algn="ctr"/>
            <a:endParaRPr lang="en-US" sz="5200" dirty="0"/>
          </a:p>
        </p:txBody>
      </p:sp>
      <p:grpSp>
        <p:nvGrpSpPr>
          <p:cNvPr id="2" name="Group 51"/>
          <p:cNvGrpSpPr/>
          <p:nvPr/>
        </p:nvGrpSpPr>
        <p:grpSpPr>
          <a:xfrm>
            <a:off x="2753249" y="2183368"/>
            <a:ext cx="461316" cy="431788"/>
            <a:chOff x="4343400" y="301242"/>
            <a:chExt cx="837965" cy="738857"/>
          </a:xfrm>
        </p:grpSpPr>
        <p:sp>
          <p:nvSpPr>
            <p:cNvPr id="19" name="Line 7"/>
            <p:cNvSpPr>
              <a:spLocks noChangeShapeType="1"/>
            </p:cNvSpPr>
            <p:nvPr/>
          </p:nvSpPr>
          <p:spPr bwMode="auto">
            <a:xfrm>
              <a:off x="4770807" y="377442"/>
              <a:ext cx="236309" cy="287901"/>
            </a:xfrm>
            <a:prstGeom prst="line">
              <a:avLst/>
            </a:prstGeom>
            <a:noFill/>
            <a:ln w="25400">
              <a:solidFill>
                <a:schemeClr val="tx1"/>
              </a:solidFill>
              <a:round/>
              <a:headEnd type="none" w="sm" len="sm"/>
              <a:tailEnd type="none" w="sm" len="sm"/>
            </a:ln>
            <a:effectLst/>
          </p:spPr>
          <p:txBody>
            <a:bodyPr wrap="none" anchor="ctr"/>
            <a:lstStyle/>
            <a:p>
              <a:pPr algn="ctr"/>
              <a:endParaRPr lang="en-US" sz="1000"/>
            </a:p>
          </p:txBody>
        </p:sp>
        <p:sp>
          <p:nvSpPr>
            <p:cNvPr id="20" name="Line 11"/>
            <p:cNvSpPr>
              <a:spLocks noChangeShapeType="1"/>
            </p:cNvSpPr>
            <p:nvPr/>
          </p:nvSpPr>
          <p:spPr bwMode="auto">
            <a:xfrm>
              <a:off x="4534257" y="674290"/>
              <a:ext cx="152400" cy="304800"/>
            </a:xfrm>
            <a:prstGeom prst="line">
              <a:avLst/>
            </a:prstGeom>
            <a:noFill/>
            <a:ln w="25400">
              <a:solidFill>
                <a:schemeClr val="tx1"/>
              </a:solidFill>
              <a:round/>
              <a:headEnd type="none" w="sm" len="sm"/>
              <a:tailEnd type="none" w="sm" len="sm"/>
            </a:ln>
            <a:effectLst/>
          </p:spPr>
          <p:txBody>
            <a:bodyPr wrap="none" anchor="ctr"/>
            <a:lstStyle/>
            <a:p>
              <a:pPr algn="ctr"/>
              <a:endParaRPr lang="en-US" sz="1000"/>
            </a:p>
          </p:txBody>
        </p:sp>
        <p:sp>
          <p:nvSpPr>
            <p:cNvPr id="21" name="Line 24"/>
            <p:cNvSpPr>
              <a:spLocks noChangeShapeType="1"/>
            </p:cNvSpPr>
            <p:nvPr/>
          </p:nvSpPr>
          <p:spPr bwMode="auto">
            <a:xfrm flipH="1">
              <a:off x="4530345" y="377442"/>
              <a:ext cx="240462" cy="291459"/>
            </a:xfrm>
            <a:prstGeom prst="line">
              <a:avLst/>
            </a:prstGeom>
            <a:noFill/>
            <a:ln w="25400">
              <a:solidFill>
                <a:schemeClr val="tx1"/>
              </a:solidFill>
              <a:round/>
              <a:headEnd type="none" w="sm" len="sm"/>
              <a:tailEnd type="none" w="sm" len="sm"/>
            </a:ln>
            <a:effectLst/>
          </p:spPr>
          <p:txBody>
            <a:bodyPr wrap="none" anchor="ctr"/>
            <a:lstStyle/>
            <a:p>
              <a:pPr algn="ctr"/>
              <a:endParaRPr lang="en-US" sz="1000"/>
            </a:p>
          </p:txBody>
        </p:sp>
        <p:sp>
          <p:nvSpPr>
            <p:cNvPr id="22" name="Rectangle 21"/>
            <p:cNvSpPr>
              <a:spLocks noChangeArrowheads="1"/>
            </p:cNvSpPr>
            <p:nvPr/>
          </p:nvSpPr>
          <p:spPr bwMode="auto">
            <a:xfrm>
              <a:off x="4705281" y="301242"/>
              <a:ext cx="136497" cy="136497"/>
            </a:xfrm>
            <a:prstGeom prst="rect">
              <a:avLst/>
            </a:prstGeom>
            <a:gradFill rotWithShape="0">
              <a:gsLst>
                <a:gs pos="0">
                  <a:schemeClr val="hlink"/>
                </a:gs>
                <a:gs pos="100000">
                  <a:schemeClr val="hlink">
                    <a:gamma/>
                    <a:shade val="69804"/>
                    <a:invGamma/>
                  </a:schemeClr>
                </a:gs>
              </a:gsLst>
              <a:path path="shape">
                <a:fillToRect l="50000" t="50000" r="50000" b="50000"/>
              </a:path>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en-US" sz="1000"/>
            </a:p>
          </p:txBody>
        </p:sp>
        <p:sp>
          <p:nvSpPr>
            <p:cNvPr id="23" name="Line 34"/>
            <p:cNvSpPr>
              <a:spLocks noChangeShapeType="1"/>
            </p:cNvSpPr>
            <p:nvPr/>
          </p:nvSpPr>
          <p:spPr bwMode="auto">
            <a:xfrm flipH="1">
              <a:off x="4381856" y="674290"/>
              <a:ext cx="152400" cy="304800"/>
            </a:xfrm>
            <a:prstGeom prst="line">
              <a:avLst/>
            </a:prstGeom>
            <a:noFill/>
            <a:ln w="25400">
              <a:solidFill>
                <a:schemeClr val="tx1"/>
              </a:solidFill>
              <a:round/>
              <a:headEnd type="none" w="sm" len="sm"/>
              <a:tailEnd type="none" w="sm" len="sm"/>
            </a:ln>
            <a:effectLst/>
          </p:spPr>
          <p:txBody>
            <a:bodyPr wrap="none" anchor="ctr"/>
            <a:lstStyle/>
            <a:p>
              <a:pPr algn="ctr"/>
              <a:endParaRPr lang="en-US" sz="1000"/>
            </a:p>
          </p:txBody>
        </p:sp>
        <p:sp>
          <p:nvSpPr>
            <p:cNvPr id="24" name="Rectangle 23"/>
            <p:cNvSpPr>
              <a:spLocks noChangeArrowheads="1"/>
            </p:cNvSpPr>
            <p:nvPr/>
          </p:nvSpPr>
          <p:spPr bwMode="auto">
            <a:xfrm>
              <a:off x="4466007" y="606042"/>
              <a:ext cx="136497" cy="136497"/>
            </a:xfrm>
            <a:prstGeom prst="rect">
              <a:avLst/>
            </a:prstGeom>
            <a:gradFill rotWithShape="0">
              <a:gsLst>
                <a:gs pos="0">
                  <a:schemeClr val="hlink"/>
                </a:gs>
                <a:gs pos="100000">
                  <a:schemeClr val="hlink">
                    <a:gamma/>
                    <a:shade val="69804"/>
                    <a:invGamma/>
                  </a:schemeClr>
                </a:gs>
              </a:gsLst>
              <a:path path="shape">
                <a:fillToRect l="50000" t="50000" r="50000" b="50000"/>
              </a:path>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en-US" sz="1000"/>
            </a:p>
          </p:txBody>
        </p:sp>
        <p:sp>
          <p:nvSpPr>
            <p:cNvPr id="25" name="Rectangle 24"/>
            <p:cNvSpPr>
              <a:spLocks noChangeArrowheads="1"/>
            </p:cNvSpPr>
            <p:nvPr/>
          </p:nvSpPr>
          <p:spPr bwMode="auto">
            <a:xfrm>
              <a:off x="4587668" y="902890"/>
              <a:ext cx="136497" cy="136497"/>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27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en-US" sz="1000"/>
            </a:p>
          </p:txBody>
        </p:sp>
        <p:sp>
          <p:nvSpPr>
            <p:cNvPr id="26" name="Rectangle 25"/>
            <p:cNvSpPr>
              <a:spLocks noChangeArrowheads="1"/>
            </p:cNvSpPr>
            <p:nvPr/>
          </p:nvSpPr>
          <p:spPr bwMode="auto">
            <a:xfrm>
              <a:off x="4343400" y="903602"/>
              <a:ext cx="136497" cy="136497"/>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27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en-US" sz="1000"/>
            </a:p>
          </p:txBody>
        </p:sp>
        <p:sp>
          <p:nvSpPr>
            <p:cNvPr id="27" name="Line 11"/>
            <p:cNvSpPr>
              <a:spLocks noChangeShapeType="1"/>
            </p:cNvSpPr>
            <p:nvPr/>
          </p:nvSpPr>
          <p:spPr bwMode="auto">
            <a:xfrm>
              <a:off x="4991457" y="674290"/>
              <a:ext cx="152400" cy="304800"/>
            </a:xfrm>
            <a:prstGeom prst="line">
              <a:avLst/>
            </a:prstGeom>
            <a:noFill/>
            <a:ln w="25400">
              <a:solidFill>
                <a:schemeClr val="tx1"/>
              </a:solidFill>
              <a:round/>
              <a:headEnd type="none" w="sm" len="sm"/>
              <a:tailEnd type="none" w="sm" len="sm"/>
            </a:ln>
            <a:effectLst/>
          </p:spPr>
          <p:txBody>
            <a:bodyPr wrap="none" anchor="ctr"/>
            <a:lstStyle/>
            <a:p>
              <a:pPr algn="ctr"/>
              <a:endParaRPr lang="en-US" sz="1000"/>
            </a:p>
          </p:txBody>
        </p:sp>
        <p:sp>
          <p:nvSpPr>
            <p:cNvPr id="28" name="Line 34"/>
            <p:cNvSpPr>
              <a:spLocks noChangeShapeType="1"/>
            </p:cNvSpPr>
            <p:nvPr/>
          </p:nvSpPr>
          <p:spPr bwMode="auto">
            <a:xfrm flipH="1">
              <a:off x="4839056" y="674290"/>
              <a:ext cx="152400" cy="304800"/>
            </a:xfrm>
            <a:prstGeom prst="line">
              <a:avLst/>
            </a:prstGeom>
            <a:noFill/>
            <a:ln w="25400">
              <a:solidFill>
                <a:schemeClr val="tx1"/>
              </a:solidFill>
              <a:round/>
              <a:headEnd type="none" w="sm" len="sm"/>
              <a:tailEnd type="none" w="sm" len="sm"/>
            </a:ln>
            <a:effectLst/>
          </p:spPr>
          <p:txBody>
            <a:bodyPr wrap="none" anchor="ctr"/>
            <a:lstStyle/>
            <a:p>
              <a:pPr algn="ctr"/>
              <a:endParaRPr lang="en-US" sz="1000"/>
            </a:p>
          </p:txBody>
        </p:sp>
        <p:sp>
          <p:nvSpPr>
            <p:cNvPr id="29" name="Rectangle 28"/>
            <p:cNvSpPr>
              <a:spLocks noChangeArrowheads="1"/>
            </p:cNvSpPr>
            <p:nvPr/>
          </p:nvSpPr>
          <p:spPr bwMode="auto">
            <a:xfrm>
              <a:off x="4923207" y="606042"/>
              <a:ext cx="136497" cy="136497"/>
            </a:xfrm>
            <a:prstGeom prst="rect">
              <a:avLst/>
            </a:prstGeom>
            <a:gradFill rotWithShape="0">
              <a:gsLst>
                <a:gs pos="0">
                  <a:schemeClr val="hlink"/>
                </a:gs>
                <a:gs pos="100000">
                  <a:schemeClr val="hlink">
                    <a:gamma/>
                    <a:shade val="69804"/>
                    <a:invGamma/>
                  </a:schemeClr>
                </a:gs>
              </a:gsLst>
              <a:path path="shape">
                <a:fillToRect l="50000" t="50000" r="50000" b="50000"/>
              </a:path>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en-US" sz="1000"/>
            </a:p>
          </p:txBody>
        </p:sp>
        <p:sp>
          <p:nvSpPr>
            <p:cNvPr id="30" name="Rectangle 29"/>
            <p:cNvSpPr>
              <a:spLocks noChangeArrowheads="1"/>
            </p:cNvSpPr>
            <p:nvPr/>
          </p:nvSpPr>
          <p:spPr bwMode="auto">
            <a:xfrm>
              <a:off x="5044868" y="902890"/>
              <a:ext cx="136497" cy="136497"/>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27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en-US" sz="1000"/>
            </a:p>
          </p:txBody>
        </p:sp>
        <p:sp>
          <p:nvSpPr>
            <p:cNvPr id="31" name="Rectangle 30"/>
            <p:cNvSpPr>
              <a:spLocks noChangeArrowheads="1"/>
            </p:cNvSpPr>
            <p:nvPr/>
          </p:nvSpPr>
          <p:spPr bwMode="auto">
            <a:xfrm>
              <a:off x="4800600" y="903602"/>
              <a:ext cx="136497" cy="136497"/>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2700000" scaled="1"/>
            </a:gra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endParaRPr lang="en-US" sz="1000"/>
            </a:p>
          </p:txBody>
        </p:sp>
      </p:grpSp>
      <p:sp>
        <p:nvSpPr>
          <p:cNvPr id="33" name="Text Box 16"/>
          <p:cNvSpPr txBox="1">
            <a:spLocks noChangeArrowheads="1"/>
          </p:cNvSpPr>
          <p:nvPr/>
        </p:nvSpPr>
        <p:spPr bwMode="auto">
          <a:xfrm>
            <a:off x="2049233" y="2722212"/>
            <a:ext cx="1905000" cy="646331"/>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Account/ Attribute Store</a:t>
            </a:r>
          </a:p>
        </p:txBody>
      </p:sp>
      <p:sp>
        <p:nvSpPr>
          <p:cNvPr id="13" name="AutoShape 4"/>
          <p:cNvSpPr>
            <a:spLocks noChangeArrowheads="1"/>
          </p:cNvSpPr>
          <p:nvPr/>
        </p:nvSpPr>
        <p:spPr bwMode="auto">
          <a:xfrm>
            <a:off x="3954234" y="2112613"/>
            <a:ext cx="2209800" cy="776287"/>
          </a:xfrm>
          <a:prstGeom prst="hexagon">
            <a:avLst>
              <a:gd name="adj" fmla="val 37500"/>
              <a:gd name="vf" fmla="val 115470"/>
            </a:avLst>
          </a:prstGeom>
          <a:ln>
            <a:headEnd/>
            <a:tailEnd type="none" w="lg" len="lg"/>
          </a:ln>
        </p:spPr>
        <p:style>
          <a:lnRef idx="0">
            <a:schemeClr val="accent2"/>
          </a:lnRef>
          <a:fillRef idx="3">
            <a:schemeClr val="accent2"/>
          </a:fillRef>
          <a:effectRef idx="3">
            <a:schemeClr val="accent2"/>
          </a:effectRef>
          <a:fontRef idx="minor">
            <a:schemeClr val="lt1"/>
          </a:fontRef>
        </p:style>
        <p:txBody>
          <a:bodyPr anchor="ctr">
            <a:noAutofit/>
          </a:bodyPr>
          <a:lstStyle/>
          <a:p>
            <a:pPr algn="ctr"/>
            <a:endParaRPr lang="en-US"/>
          </a:p>
        </p:txBody>
      </p:sp>
      <p:sp>
        <p:nvSpPr>
          <p:cNvPr id="15" name="Text Box 16"/>
          <p:cNvSpPr txBox="1">
            <a:spLocks noChangeArrowheads="1"/>
          </p:cNvSpPr>
          <p:nvPr/>
        </p:nvSpPr>
        <p:spPr bwMode="auto">
          <a:xfrm>
            <a:off x="4106634" y="2188813"/>
            <a:ext cx="1905000" cy="646331"/>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Security Token Service (STS)</a:t>
            </a:r>
          </a:p>
        </p:txBody>
      </p:sp>
      <p:grpSp>
        <p:nvGrpSpPr>
          <p:cNvPr id="3" name="Group 55"/>
          <p:cNvGrpSpPr/>
          <p:nvPr/>
        </p:nvGrpSpPr>
        <p:grpSpPr>
          <a:xfrm>
            <a:off x="2963633" y="1655413"/>
            <a:ext cx="1371600" cy="753035"/>
            <a:chOff x="2971800" y="1840468"/>
            <a:chExt cx="1371600" cy="753035"/>
          </a:xfrm>
        </p:grpSpPr>
        <p:sp>
          <p:nvSpPr>
            <p:cNvPr id="32" name="Text Box 28"/>
            <p:cNvSpPr txBox="1">
              <a:spLocks noChangeArrowheads="1"/>
            </p:cNvSpPr>
            <p:nvPr/>
          </p:nvSpPr>
          <p:spPr bwMode="auto">
            <a:xfrm>
              <a:off x="2971800" y="1840468"/>
              <a:ext cx="1371600" cy="523220"/>
            </a:xfrm>
            <a:prstGeom prst="rect">
              <a:avLst/>
            </a:prstGeom>
            <a:noFill/>
            <a:ln w="19050" algn="ctr">
              <a:noFill/>
              <a:miter lim="800000"/>
              <a:headEnd/>
              <a:tailEnd type="none" w="lg" len="lg"/>
            </a:ln>
            <a:effectLst/>
          </p:spPr>
          <p:txBody>
            <a:bodyPr wrap="square">
              <a:spAutoFit/>
            </a:bodyPr>
            <a:lstStyle/>
            <a:p>
              <a:pPr algn="ctr"/>
              <a:r>
                <a:rPr lang="en-US" sz="1400" i="1" dirty="0">
                  <a:latin typeface="Calibri" pitchFamily="34" charset="0"/>
                </a:rPr>
                <a:t>2) Get information</a:t>
              </a:r>
            </a:p>
          </p:txBody>
        </p:sp>
        <p:sp>
          <p:nvSpPr>
            <p:cNvPr id="37" name="Freeform 36"/>
            <p:cNvSpPr/>
            <p:nvPr/>
          </p:nvSpPr>
          <p:spPr>
            <a:xfrm>
              <a:off x="3254188" y="2370880"/>
              <a:ext cx="770965" cy="222623"/>
            </a:xfrm>
            <a:custGeom>
              <a:avLst/>
              <a:gdLst>
                <a:gd name="connsiteX0" fmla="*/ 0 w 770965"/>
                <a:gd name="connsiteY0" fmla="*/ 222623 h 222623"/>
                <a:gd name="connsiteX1" fmla="*/ 394447 w 770965"/>
                <a:gd name="connsiteY1" fmla="*/ 7470 h 222623"/>
                <a:gd name="connsiteX2" fmla="*/ 770965 w 770965"/>
                <a:gd name="connsiteY2" fmla="*/ 177800 h 222623"/>
              </a:gdLst>
              <a:ahLst/>
              <a:cxnLst>
                <a:cxn ang="0">
                  <a:pos x="connsiteX0" y="connsiteY0"/>
                </a:cxn>
                <a:cxn ang="0">
                  <a:pos x="connsiteX1" y="connsiteY1"/>
                </a:cxn>
                <a:cxn ang="0">
                  <a:pos x="connsiteX2" y="connsiteY2"/>
                </a:cxn>
              </a:cxnLst>
              <a:rect l="l" t="t" r="r" b="b"/>
              <a:pathLst>
                <a:path w="770965" h="222623">
                  <a:moveTo>
                    <a:pt x="0" y="222623"/>
                  </a:moveTo>
                  <a:cubicBezTo>
                    <a:pt x="132976" y="118781"/>
                    <a:pt x="265953" y="14940"/>
                    <a:pt x="394447" y="7470"/>
                  </a:cubicBezTo>
                  <a:cubicBezTo>
                    <a:pt x="522941" y="0"/>
                    <a:pt x="646953" y="88900"/>
                    <a:pt x="770965" y="177800"/>
                  </a:cubicBezTo>
                </a:path>
              </a:pathLst>
            </a:custGeom>
            <a:ln w="15875">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 name="Group 54"/>
          <p:cNvGrpSpPr/>
          <p:nvPr/>
        </p:nvGrpSpPr>
        <p:grpSpPr>
          <a:xfrm>
            <a:off x="3573234" y="2874611"/>
            <a:ext cx="1447800" cy="2133600"/>
            <a:chOff x="3581400" y="3059668"/>
            <a:chExt cx="1447800" cy="2133600"/>
          </a:xfrm>
        </p:grpSpPr>
        <p:sp>
          <p:nvSpPr>
            <p:cNvPr id="45" name="Freeform 44"/>
            <p:cNvSpPr/>
            <p:nvPr/>
          </p:nvSpPr>
          <p:spPr>
            <a:xfrm flipH="1">
              <a:off x="4267200" y="3059668"/>
              <a:ext cx="376718" cy="2133600"/>
            </a:xfrm>
            <a:custGeom>
              <a:avLst/>
              <a:gdLst>
                <a:gd name="connsiteX0" fmla="*/ 0 w 376718"/>
                <a:gd name="connsiteY0" fmla="*/ 2321959 h 2321959"/>
                <a:gd name="connsiteX1" fmla="*/ 369869 w 376718"/>
                <a:gd name="connsiteY1" fmla="*/ 1068512 h 2321959"/>
                <a:gd name="connsiteX2" fmla="*/ 41096 w 376718"/>
                <a:gd name="connsiteY2" fmla="*/ 0 h 2321959"/>
              </a:gdLst>
              <a:ahLst/>
              <a:cxnLst>
                <a:cxn ang="0">
                  <a:pos x="connsiteX0" y="connsiteY0"/>
                </a:cxn>
                <a:cxn ang="0">
                  <a:pos x="connsiteX1" y="connsiteY1"/>
                </a:cxn>
                <a:cxn ang="0">
                  <a:pos x="connsiteX2" y="connsiteY2"/>
                </a:cxn>
              </a:cxnLst>
              <a:rect l="l" t="t" r="r" b="b"/>
              <a:pathLst>
                <a:path w="376718" h="2321959">
                  <a:moveTo>
                    <a:pt x="0" y="2321959"/>
                  </a:moveTo>
                  <a:cubicBezTo>
                    <a:pt x="181510" y="1888732"/>
                    <a:pt x="363020" y="1455505"/>
                    <a:pt x="369869" y="1068512"/>
                  </a:cubicBezTo>
                  <a:cubicBezTo>
                    <a:pt x="376718" y="681519"/>
                    <a:pt x="208907" y="340759"/>
                    <a:pt x="41096" y="0"/>
                  </a:cubicBezTo>
                </a:path>
              </a:pathLst>
            </a:cu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46" name="Text Box 25"/>
            <p:cNvSpPr txBox="1">
              <a:spLocks noChangeArrowheads="1"/>
            </p:cNvSpPr>
            <p:nvPr/>
          </p:nvSpPr>
          <p:spPr bwMode="auto">
            <a:xfrm>
              <a:off x="3581400" y="4050268"/>
              <a:ext cx="1447800" cy="738664"/>
            </a:xfrm>
            <a:prstGeom prst="rect">
              <a:avLst/>
            </a:prstGeom>
            <a:ln w="19050" algn="ctr">
              <a:noFill/>
              <a:miter lim="800000"/>
              <a:headEnd/>
              <a:tailEnd type="none" w="lg" len="lg"/>
            </a:ln>
            <a:effectLst/>
          </p:spPr>
          <p:txBody>
            <a:bodyPr wrap="square">
              <a:spAutoFit/>
            </a:bodyPr>
            <a:lstStyle/>
            <a:p>
              <a:pPr algn="ctr"/>
              <a:r>
                <a:rPr lang="en-US" sz="1400" i="1" dirty="0">
                  <a:latin typeface="Calibri" pitchFamily="34" charset="0"/>
                </a:rPr>
                <a:t>1) Authenticate user and request token</a:t>
              </a:r>
            </a:p>
          </p:txBody>
        </p:sp>
      </p:grpSp>
      <p:grpSp>
        <p:nvGrpSpPr>
          <p:cNvPr id="5" name="Group 56"/>
          <p:cNvGrpSpPr/>
          <p:nvPr/>
        </p:nvGrpSpPr>
        <p:grpSpPr>
          <a:xfrm>
            <a:off x="5325833" y="2874611"/>
            <a:ext cx="1447801" cy="2174000"/>
            <a:chOff x="5333999" y="3059668"/>
            <a:chExt cx="1447801" cy="2174000"/>
          </a:xfrm>
        </p:grpSpPr>
        <p:sp>
          <p:nvSpPr>
            <p:cNvPr id="47" name="Freeform 46"/>
            <p:cNvSpPr/>
            <p:nvPr/>
          </p:nvSpPr>
          <p:spPr>
            <a:xfrm>
              <a:off x="5679897" y="3059668"/>
              <a:ext cx="376718" cy="2174000"/>
            </a:xfrm>
            <a:custGeom>
              <a:avLst/>
              <a:gdLst>
                <a:gd name="connsiteX0" fmla="*/ 0 w 376718"/>
                <a:gd name="connsiteY0" fmla="*/ 2321959 h 2321959"/>
                <a:gd name="connsiteX1" fmla="*/ 369869 w 376718"/>
                <a:gd name="connsiteY1" fmla="*/ 1068512 h 2321959"/>
                <a:gd name="connsiteX2" fmla="*/ 41096 w 376718"/>
                <a:gd name="connsiteY2" fmla="*/ 0 h 2321959"/>
              </a:gdLst>
              <a:ahLst/>
              <a:cxnLst>
                <a:cxn ang="0">
                  <a:pos x="connsiteX0" y="connsiteY0"/>
                </a:cxn>
                <a:cxn ang="0">
                  <a:pos x="connsiteX1" y="connsiteY1"/>
                </a:cxn>
                <a:cxn ang="0">
                  <a:pos x="connsiteX2" y="connsiteY2"/>
                </a:cxn>
              </a:cxnLst>
              <a:rect l="l" t="t" r="r" b="b"/>
              <a:pathLst>
                <a:path w="376718" h="2321959">
                  <a:moveTo>
                    <a:pt x="0" y="2321959"/>
                  </a:moveTo>
                  <a:cubicBezTo>
                    <a:pt x="181510" y="1888732"/>
                    <a:pt x="363020" y="1455505"/>
                    <a:pt x="369869" y="1068512"/>
                  </a:cubicBezTo>
                  <a:cubicBezTo>
                    <a:pt x="376718" y="681519"/>
                    <a:pt x="208907" y="340759"/>
                    <a:pt x="41096" y="0"/>
                  </a:cubicBezTo>
                </a:path>
              </a:pathLst>
            </a:custGeom>
            <a:ln w="15875">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useBgFill="1">
          <p:nvSpPr>
            <p:cNvPr id="48" name="Text Box 25"/>
            <p:cNvSpPr txBox="1">
              <a:spLocks noChangeArrowheads="1"/>
            </p:cNvSpPr>
            <p:nvPr/>
          </p:nvSpPr>
          <p:spPr bwMode="auto">
            <a:xfrm>
              <a:off x="5334000" y="3680154"/>
              <a:ext cx="1447800" cy="523220"/>
            </a:xfrm>
            <a:prstGeom prst="rect">
              <a:avLst/>
            </a:prstGeom>
            <a:ln w="19050" algn="ctr">
              <a:noFill/>
              <a:miter lim="800000"/>
              <a:headEnd/>
              <a:tailEnd type="none" w="lg" len="lg"/>
            </a:ln>
            <a:effectLst/>
          </p:spPr>
          <p:txBody>
            <a:bodyPr wrap="square">
              <a:spAutoFit/>
            </a:bodyPr>
            <a:lstStyle/>
            <a:p>
              <a:pPr algn="ctr"/>
              <a:r>
                <a:rPr lang="en-US" sz="1400" i="1" dirty="0">
                  <a:latin typeface="Calibri" pitchFamily="34" charset="0"/>
                </a:rPr>
                <a:t>3) Create and return token</a:t>
              </a:r>
            </a:p>
          </p:txBody>
        </p:sp>
        <p:grpSp>
          <p:nvGrpSpPr>
            <p:cNvPr id="6" name="Group 53"/>
            <p:cNvGrpSpPr/>
            <p:nvPr/>
          </p:nvGrpSpPr>
          <p:grpSpPr>
            <a:xfrm>
              <a:off x="5333999" y="4355068"/>
              <a:ext cx="1066801" cy="609600"/>
              <a:chOff x="5257799" y="4191000"/>
              <a:chExt cx="1066801" cy="609600"/>
            </a:xfrm>
          </p:grpSpPr>
          <p:sp>
            <p:nvSpPr>
              <p:cNvPr id="39" name="Rectangle 42"/>
              <p:cNvSpPr>
                <a:spLocks noChangeArrowheads="1"/>
              </p:cNvSpPr>
              <p:nvPr/>
            </p:nvSpPr>
            <p:spPr bwMode="auto">
              <a:xfrm>
                <a:off x="5257800" y="4191000"/>
                <a:ext cx="1066800" cy="609600"/>
              </a:xfrm>
              <a:prstGeom prst="rect">
                <a:avLst/>
              </a:prstGeom>
              <a:ln>
                <a:headEnd/>
                <a:tailEnd type="none" w="lg" len="lg"/>
              </a:ln>
            </p:spPr>
            <p:style>
              <a:lnRef idx="0">
                <a:schemeClr val="accent3"/>
              </a:lnRef>
              <a:fillRef idx="3">
                <a:schemeClr val="accent3"/>
              </a:fillRef>
              <a:effectRef idx="3">
                <a:schemeClr val="accent3"/>
              </a:effectRef>
              <a:fontRef idx="minor">
                <a:schemeClr val="lt1"/>
              </a:fontRef>
            </p:style>
            <p:txBody>
              <a:bodyPr wrap="square">
                <a:noAutofit/>
              </a:bodyPr>
              <a:lstStyle/>
              <a:p>
                <a:pPr algn="ctr"/>
                <a:endParaRPr lang="en-US"/>
              </a:p>
            </p:txBody>
          </p:sp>
          <p:grpSp>
            <p:nvGrpSpPr>
              <p:cNvPr id="7" name="Group 52"/>
              <p:cNvGrpSpPr/>
              <p:nvPr/>
            </p:nvGrpSpPr>
            <p:grpSpPr>
              <a:xfrm>
                <a:off x="5257799" y="4343400"/>
                <a:ext cx="1059136" cy="304800"/>
                <a:chOff x="5257800" y="4343400"/>
                <a:chExt cx="1066800" cy="304800"/>
              </a:xfrm>
            </p:grpSpPr>
            <p:sp>
              <p:nvSpPr>
                <p:cNvPr id="40" name="Line 39"/>
                <p:cNvSpPr>
                  <a:spLocks noChangeShapeType="1"/>
                </p:cNvSpPr>
                <p:nvPr/>
              </p:nvSpPr>
              <p:spPr bwMode="auto">
                <a:xfrm>
                  <a:off x="5257800" y="4495800"/>
                  <a:ext cx="1066800" cy="0"/>
                </a:xfrm>
                <a:prstGeom prst="line">
                  <a:avLst/>
                </a:prstGeom>
                <a:noFill/>
                <a:ln w="3175">
                  <a:solidFill>
                    <a:schemeClr val="accent5"/>
                  </a:solidFill>
                  <a:round/>
                  <a:headEnd/>
                  <a:tailEnd type="none" w="lg" len="lg"/>
                </a:ln>
                <a:effectLst/>
              </p:spPr>
              <p:txBody>
                <a:bodyPr anchor="ctr">
                  <a:spAutoFit/>
                </a:bodyPr>
                <a:lstStyle/>
                <a:p>
                  <a:pPr algn="ctr"/>
                  <a:endParaRPr lang="en-US"/>
                </a:p>
              </p:txBody>
            </p:sp>
            <p:sp>
              <p:nvSpPr>
                <p:cNvPr id="41" name="Line 40"/>
                <p:cNvSpPr>
                  <a:spLocks noChangeShapeType="1"/>
                </p:cNvSpPr>
                <p:nvPr/>
              </p:nvSpPr>
              <p:spPr bwMode="auto">
                <a:xfrm>
                  <a:off x="5257800" y="4648200"/>
                  <a:ext cx="1066800" cy="0"/>
                </a:xfrm>
                <a:prstGeom prst="line">
                  <a:avLst/>
                </a:prstGeom>
                <a:noFill/>
                <a:ln w="3175">
                  <a:solidFill>
                    <a:schemeClr val="accent5"/>
                  </a:solidFill>
                  <a:round/>
                  <a:headEnd/>
                  <a:tailEnd type="none" w="lg" len="lg"/>
                </a:ln>
                <a:effectLst/>
              </p:spPr>
              <p:txBody>
                <a:bodyPr anchor="ctr">
                  <a:spAutoFit/>
                </a:bodyPr>
                <a:lstStyle/>
                <a:p>
                  <a:pPr algn="ctr"/>
                  <a:endParaRPr lang="en-US"/>
                </a:p>
              </p:txBody>
            </p:sp>
            <p:sp>
              <p:nvSpPr>
                <p:cNvPr id="42" name="Line 41"/>
                <p:cNvSpPr>
                  <a:spLocks noChangeShapeType="1"/>
                </p:cNvSpPr>
                <p:nvPr/>
              </p:nvSpPr>
              <p:spPr bwMode="auto">
                <a:xfrm>
                  <a:off x="5257800" y="4343400"/>
                  <a:ext cx="1066800" cy="0"/>
                </a:xfrm>
                <a:prstGeom prst="line">
                  <a:avLst/>
                </a:prstGeom>
                <a:noFill/>
                <a:ln w="3175">
                  <a:solidFill>
                    <a:schemeClr val="accent5"/>
                  </a:solidFill>
                  <a:round/>
                  <a:headEnd/>
                  <a:tailEnd type="none" w="lg" len="lg"/>
                </a:ln>
                <a:effectLst/>
              </p:spPr>
              <p:txBody>
                <a:bodyPr anchor="ctr">
                  <a:spAutoFit/>
                </a:bodyPr>
                <a:lstStyle/>
                <a:p>
                  <a:pPr algn="ctr"/>
                  <a:endParaRPr lang="en-US"/>
                </a:p>
              </p:txBody>
            </p:sp>
          </p:grpSp>
          <p:sp>
            <p:nvSpPr>
              <p:cNvPr id="43" name="Text Box 30"/>
              <p:cNvSpPr txBox="1">
                <a:spLocks noChangeArrowheads="1"/>
              </p:cNvSpPr>
              <p:nvPr/>
            </p:nvSpPr>
            <p:spPr bwMode="auto">
              <a:xfrm>
                <a:off x="5257800" y="4267200"/>
                <a:ext cx="10668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Token</a:t>
                </a:r>
              </a:p>
            </p:txBody>
          </p:sp>
        </p:grpSp>
      </p:grpSp>
      <p:sp>
        <p:nvSpPr>
          <p:cNvPr id="34" name="Oval 32"/>
          <p:cNvSpPr>
            <a:spLocks noChangeArrowheads="1"/>
          </p:cNvSpPr>
          <p:nvPr/>
        </p:nvSpPr>
        <p:spPr bwMode="auto">
          <a:xfrm>
            <a:off x="4079645" y="5008211"/>
            <a:ext cx="2209800" cy="533400"/>
          </a:xfrm>
          <a:prstGeom prst="ellipse">
            <a:avLst/>
          </a:prstGeom>
          <a:ln>
            <a:headEnd/>
            <a:tailEnd type="none" w="lg" len="lg"/>
          </a:ln>
        </p:spPr>
        <p:style>
          <a:lnRef idx="0">
            <a:schemeClr val="accent6"/>
          </a:lnRef>
          <a:fillRef idx="3">
            <a:schemeClr val="accent6"/>
          </a:fillRef>
          <a:effectRef idx="3">
            <a:schemeClr val="accent6"/>
          </a:effectRef>
          <a:fontRef idx="minor">
            <a:schemeClr val="lt1"/>
          </a:fontRef>
        </p:style>
        <p:txBody>
          <a:bodyPr wrap="square" anchor="ctr">
            <a:noAutofit/>
          </a:bodyPr>
          <a:lstStyle/>
          <a:p>
            <a:pPr algn="ctr"/>
            <a:endParaRPr lang="en-US"/>
          </a:p>
        </p:txBody>
      </p:sp>
      <p:sp>
        <p:nvSpPr>
          <p:cNvPr id="35" name="Text Box 33"/>
          <p:cNvSpPr txBox="1">
            <a:spLocks noChangeArrowheads="1"/>
          </p:cNvSpPr>
          <p:nvPr/>
        </p:nvSpPr>
        <p:spPr bwMode="auto">
          <a:xfrm>
            <a:off x="4259034" y="5084411"/>
            <a:ext cx="19050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Browser or Client</a:t>
            </a:r>
          </a:p>
        </p:txBody>
      </p:sp>
      <p:sp>
        <p:nvSpPr>
          <p:cNvPr id="38" name="Text Box 38"/>
          <p:cNvSpPr txBox="1">
            <a:spLocks noChangeArrowheads="1"/>
          </p:cNvSpPr>
          <p:nvPr/>
        </p:nvSpPr>
        <p:spPr bwMode="auto">
          <a:xfrm>
            <a:off x="4792433" y="6303611"/>
            <a:ext cx="685800" cy="369332"/>
          </a:xfrm>
          <a:prstGeom prst="rect">
            <a:avLst/>
          </a:prstGeom>
          <a:noFill/>
          <a:ln w="19050" algn="ctr">
            <a:noFill/>
            <a:miter lim="800000"/>
            <a:headEnd/>
            <a:tailEnd type="none" w="lg" len="lg"/>
          </a:ln>
          <a:effectLst/>
        </p:spPr>
        <p:txBody>
          <a:bodyPr wrap="square">
            <a:spAutoFit/>
          </a:bodyPr>
          <a:lstStyle/>
          <a:p>
            <a:pPr algn="ctr"/>
            <a:r>
              <a:rPr lang="en-US" sz="1800" b="1" dirty="0">
                <a:latin typeface="Calibri" pitchFamily="34" charset="0"/>
              </a:rPr>
              <a:t>User</a:t>
            </a:r>
          </a:p>
        </p:txBody>
      </p:sp>
      <p:sp>
        <p:nvSpPr>
          <p:cNvPr id="49" name="Title 48"/>
          <p:cNvSpPr>
            <a:spLocks noGrp="1"/>
          </p:cNvSpPr>
          <p:nvPr>
            <p:ph type="title"/>
          </p:nvPr>
        </p:nvSpPr>
        <p:spPr>
          <a:xfrm>
            <a:off x="381000" y="228600"/>
            <a:ext cx="8382000" cy="941796"/>
          </a:xfrm>
        </p:spPr>
        <p:txBody>
          <a:bodyPr>
            <a:normAutofit fontScale="90000"/>
          </a:bodyPr>
          <a:lstStyle/>
          <a:p>
            <a:r>
              <a:rPr sz="4900" dirty="0">
                <a:solidFill>
                  <a:schemeClr val="bg1">
                    <a:lumMod val="95000"/>
                  </a:schemeClr>
                </a:solidFill>
              </a:rPr>
              <a:t>Getting</a:t>
            </a:r>
            <a:r>
              <a:rPr dirty="0">
                <a:solidFill>
                  <a:schemeClr val="bg1">
                    <a:lumMod val="95000"/>
                  </a:schemeClr>
                </a:solidFill>
              </a:rPr>
              <a:t> a Token</a:t>
            </a:r>
            <a:br>
              <a:rPr dirty="0">
                <a:solidFill>
                  <a:schemeClr val="bg1">
                    <a:lumMod val="95000"/>
                  </a:schemeClr>
                </a:solidFill>
              </a:rPr>
            </a:br>
            <a:r>
              <a:rPr lang="en-US" sz="3100" spc="0" dirty="0">
                <a:ln>
                  <a:noFill/>
                </a:ln>
                <a:solidFill>
                  <a:srgbClr val="FFFF66">
                    <a:alpha val="99000"/>
                  </a:srgbClr>
                </a:solidFill>
                <a:cs typeface="+mn-cs"/>
              </a:rPr>
              <a:t>Illustrating an identity provider and an STS</a:t>
            </a:r>
          </a:p>
        </p:txBody>
      </p:sp>
      <p:grpSp>
        <p:nvGrpSpPr>
          <p:cNvPr id="57" name="Group 56"/>
          <p:cNvGrpSpPr/>
          <p:nvPr/>
        </p:nvGrpSpPr>
        <p:grpSpPr>
          <a:xfrm>
            <a:off x="5059134" y="5632510"/>
            <a:ext cx="258763" cy="609600"/>
            <a:chOff x="5029200" y="5879068"/>
            <a:chExt cx="258763" cy="609600"/>
          </a:xfrm>
        </p:grpSpPr>
        <p:sp>
          <p:nvSpPr>
            <p:cNvPr id="58" name="Oval 57" descr="Dark vertical"/>
            <p:cNvSpPr>
              <a:spLocks noChangeArrowheads="1"/>
            </p:cNvSpPr>
            <p:nvPr/>
          </p:nvSpPr>
          <p:spPr bwMode="auto">
            <a:xfrm>
              <a:off x="5076016" y="5879068"/>
              <a:ext cx="173360" cy="175314"/>
            </a:xfrm>
            <a:prstGeom prst="ellipse">
              <a:avLst/>
            </a:prstGeom>
            <a:pattFill prst="dkVert">
              <a:fgClr>
                <a:srgbClr val="FFFFFF"/>
              </a:fgClr>
              <a:bgClr>
                <a:srgbClr val="F37021"/>
              </a:bgClr>
            </a:pattFill>
            <a:ln w="38100" algn="ctr">
              <a:noFill/>
              <a:round/>
              <a:headEnd/>
              <a:tailEnd type="none" w="lg" len="lg"/>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59" name="Group 58"/>
            <p:cNvGrpSpPr>
              <a:grpSpLocks/>
            </p:cNvGrpSpPr>
            <p:nvPr/>
          </p:nvGrpSpPr>
          <p:grpSpPr bwMode="auto">
            <a:xfrm>
              <a:off x="5029200" y="6068944"/>
              <a:ext cx="258763" cy="419726"/>
              <a:chOff x="2976" y="1433"/>
              <a:chExt cx="912" cy="1495"/>
            </a:xfrm>
          </p:grpSpPr>
          <p:sp>
            <p:nvSpPr>
              <p:cNvPr id="66" name="AutoShape 62" descr="Dark vertical"/>
              <p:cNvSpPr>
                <a:spLocks noChangeArrowheads="1"/>
              </p:cNvSpPr>
              <p:nvPr/>
            </p:nvSpPr>
            <p:spPr bwMode="auto">
              <a:xfrm rot="10800000">
                <a:off x="2976" y="1433"/>
                <a:ext cx="912" cy="834"/>
              </a:xfrm>
              <a:prstGeom prst="triangle">
                <a:avLst>
                  <a:gd name="adj" fmla="val 50000"/>
                </a:avLst>
              </a:prstGeom>
              <a:pattFill prst="dkVert">
                <a:fgClr>
                  <a:srgbClr val="FFFFFF"/>
                </a:fgClr>
                <a:bgClr>
                  <a:srgbClr val="F37021"/>
                </a:bgClr>
              </a:pattFill>
              <a:ln w="38100" algn="ctr">
                <a:noFill/>
                <a:miter lim="800000"/>
                <a:headEnd/>
                <a:tailEnd type="none" w="lg" len="lg"/>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 name="AutoShape 63" descr="Dark vertical"/>
              <p:cNvSpPr>
                <a:spLocks noChangeArrowheads="1"/>
              </p:cNvSpPr>
              <p:nvPr/>
            </p:nvSpPr>
            <p:spPr bwMode="auto">
              <a:xfrm rot="17803396" flipH="1">
                <a:off x="2644" y="2160"/>
                <a:ext cx="1275" cy="262"/>
              </a:xfrm>
              <a:prstGeom prst="parallelogram">
                <a:avLst>
                  <a:gd name="adj" fmla="val 33502"/>
                </a:avLst>
              </a:prstGeom>
              <a:pattFill prst="dkVert">
                <a:fgClr>
                  <a:srgbClr val="FFFFFF"/>
                </a:fgClr>
                <a:bgClr>
                  <a:srgbClr val="F37021"/>
                </a:bgClr>
              </a:pattFill>
              <a:ln w="38100" algn="ctr">
                <a:noFill/>
                <a:miter lim="800000"/>
                <a:headEnd/>
                <a:tailEnd type="none" w="lg" len="lg"/>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8" name="AutoShape 64" descr="Dark vertical"/>
              <p:cNvSpPr>
                <a:spLocks noChangeArrowheads="1"/>
              </p:cNvSpPr>
              <p:nvPr/>
            </p:nvSpPr>
            <p:spPr bwMode="auto">
              <a:xfrm rot="3796604">
                <a:off x="2950" y="2160"/>
                <a:ext cx="1275" cy="262"/>
              </a:xfrm>
              <a:prstGeom prst="parallelogram">
                <a:avLst>
                  <a:gd name="adj" fmla="val 33502"/>
                </a:avLst>
              </a:prstGeom>
              <a:pattFill prst="dkVert">
                <a:fgClr>
                  <a:srgbClr val="FFFFFF"/>
                </a:fgClr>
                <a:bgClr>
                  <a:srgbClr val="F37021"/>
                </a:bgClr>
              </a:pattFill>
              <a:ln w="38100" algn="ctr">
                <a:noFill/>
                <a:miter lim="800000"/>
                <a:headEnd/>
                <a:tailEnd type="none" w="lg" len="lg"/>
              </a:ln>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spTree>
    <p:extLst>
      <p:ext uri="{BB962C8B-B14F-4D97-AF65-F5344CB8AC3E}">
        <p14:creationId xmlns:p14="http://schemas.microsoft.com/office/powerpoint/2010/main" val="18414892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1|10.5|3.1|31.4|2.9|4.9|19.1|2.4|2.5|27.8|1.3|5.2"/>
</p:tagLst>
</file>

<file path=ppt/theme/theme1.xml><?xml version="1.0" encoding="utf-8"?>
<a:theme xmlns:a="http://schemas.openxmlformats.org/drawingml/2006/main" name="Office Theme">
  <a:themeElements>
    <a:clrScheme name="User Group">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S931_TechEd2010_NA_16_9_r09">
  <a:themeElements>
    <a:clrScheme name="Custom 4">
      <a:dk1>
        <a:srgbClr val="000000"/>
      </a:dk1>
      <a:lt1>
        <a:srgbClr val="FFFFFF"/>
      </a:lt1>
      <a:dk2>
        <a:srgbClr val="F37021"/>
      </a:dk2>
      <a:lt2>
        <a:srgbClr val="FDB913"/>
      </a:lt2>
      <a:accent1>
        <a:srgbClr val="5E2F7E"/>
      </a:accent1>
      <a:accent2>
        <a:srgbClr val="B72172"/>
      </a:accent2>
      <a:accent3>
        <a:srgbClr val="8CC63F"/>
      </a:accent3>
      <a:accent4>
        <a:srgbClr val="D6E032"/>
      </a:accent4>
      <a:accent5>
        <a:srgbClr val="0077B8"/>
      </a:accent5>
      <a:accent6>
        <a:srgbClr val="44C8F5"/>
      </a:accent6>
      <a:hlink>
        <a:srgbClr val="FFFF00"/>
      </a:hlink>
      <a:folHlink>
        <a:srgbClr val="F3EB4F"/>
      </a:folHlink>
    </a:clrScheme>
    <a:fontScheme name="Custom 50">
      <a:majorFont>
        <a:latin typeface="Calibri"/>
        <a:ea typeface=""/>
        <a:cs typeface=""/>
      </a:majorFont>
      <a:minorFont>
        <a:latin typeface="Calibr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3"/>
            </a:gs>
            <a:gs pos="86000">
              <a:schemeClr val="accent4"/>
            </a:gs>
          </a:gsLst>
          <a:lin ang="5400000" scaled="1"/>
          <a:tileRect/>
        </a:gradFill>
        <a:ln w="28575">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dirty="0" smtClean="0">
            <a:solidFill>
              <a:schemeClr val="bg1">
                <a:alpha val="99000"/>
              </a:schemeClr>
            </a:solidFill>
          </a:defRPr>
        </a:defPPr>
      </a:lstStyle>
      <a:style>
        <a:lnRef idx="3">
          <a:schemeClr val="lt1"/>
        </a:lnRef>
        <a:fillRef idx="1">
          <a:schemeClr val="accent1"/>
        </a:fillRef>
        <a:effectRef idx="1">
          <a:schemeClr val="accent1"/>
        </a:effectRef>
        <a:fontRef idx="minor">
          <a:schemeClr val="lt1"/>
        </a:fontRef>
      </a:style>
    </a:spDef>
    <a:txDef>
      <a:spPr/>
      <a:bodyPr vert="horz" wrap="square" lIns="0" tIns="0" rIns="0" bIns="0" rtlCol="0">
        <a:spAutoFit/>
      </a:bodyPr>
      <a:lstStyle>
        <a:defPPr marL="460375" marR="0" indent="-460375" algn="l" defTabSz="914363" rtl="0" eaLnBrk="1" fontAlgn="auto" latinLnBrk="0" hangingPunct="1">
          <a:lnSpc>
            <a:spcPct val="90000"/>
          </a:lnSpc>
          <a:spcBef>
            <a:spcPct val="20000"/>
          </a:spcBef>
          <a:spcAft>
            <a:spcPts val="0"/>
          </a:spcAft>
          <a:buClrTx/>
          <a:buSzPct val="100000"/>
          <a:tabLst/>
          <a:defRPr kumimoji="0" sz="2800" b="0" i="0" u="none" strike="noStrike" kern="1200" cap="none" spc="0" normalizeH="0" baseline="0" noProof="0" dirty="0" err="1" smtClean="0">
            <a:ln>
              <a:noFill/>
            </a:ln>
            <a:gradFill>
              <a:gsLst>
                <a:gs pos="0">
                  <a:schemeClr val="tx1"/>
                </a:gs>
                <a:gs pos="100000">
                  <a:schemeClr val="tx1"/>
                </a:gs>
              </a:gsLst>
              <a:lin ang="5400000" scaled="0"/>
            </a:gradFill>
            <a:effectLst/>
            <a:uLnTx/>
            <a:uFillTx/>
            <a:latin typeface="+mj-lt"/>
            <a:ea typeface="+mn-ea"/>
            <a:cs typeface="+mn-cs"/>
          </a:defRPr>
        </a:defPPr>
      </a:lstStyle>
    </a:txDef>
  </a:objectDefaults>
  <a:extraClrSchemeLst/>
</a:theme>
</file>

<file path=ppt/theme/theme3.xml><?xml version="1.0" encoding="utf-8"?>
<a:theme xmlns:a="http://schemas.openxmlformats.org/drawingml/2006/main" name="1_MS931_TechEd2010_NA_16_9_r09">
  <a:themeElements>
    <a:clrScheme name="Custom 4">
      <a:dk1>
        <a:srgbClr val="000000"/>
      </a:dk1>
      <a:lt1>
        <a:srgbClr val="FFFFFF"/>
      </a:lt1>
      <a:dk2>
        <a:srgbClr val="F37021"/>
      </a:dk2>
      <a:lt2>
        <a:srgbClr val="FDB913"/>
      </a:lt2>
      <a:accent1>
        <a:srgbClr val="5E2F7E"/>
      </a:accent1>
      <a:accent2>
        <a:srgbClr val="B72172"/>
      </a:accent2>
      <a:accent3>
        <a:srgbClr val="8CC63F"/>
      </a:accent3>
      <a:accent4>
        <a:srgbClr val="D6E032"/>
      </a:accent4>
      <a:accent5>
        <a:srgbClr val="0077B8"/>
      </a:accent5>
      <a:accent6>
        <a:srgbClr val="44C8F5"/>
      </a:accent6>
      <a:hlink>
        <a:srgbClr val="FFFF00"/>
      </a:hlink>
      <a:folHlink>
        <a:srgbClr val="F3EB4F"/>
      </a:folHlink>
    </a:clrScheme>
    <a:fontScheme name="Custom 50">
      <a:majorFont>
        <a:latin typeface="Calibri"/>
        <a:ea typeface=""/>
        <a:cs typeface=""/>
      </a:majorFont>
      <a:minorFont>
        <a:latin typeface="Calibr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3"/>
            </a:gs>
            <a:gs pos="86000">
              <a:schemeClr val="accent4"/>
            </a:gs>
          </a:gsLst>
          <a:lin ang="5400000" scaled="1"/>
          <a:tileRect/>
        </a:gradFill>
        <a:ln w="28575">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dirty="0" smtClean="0">
            <a:solidFill>
              <a:schemeClr val="bg1">
                <a:alpha val="99000"/>
              </a:schemeClr>
            </a:solidFill>
          </a:defRPr>
        </a:defPPr>
      </a:lstStyle>
      <a:style>
        <a:lnRef idx="3">
          <a:schemeClr val="lt1"/>
        </a:lnRef>
        <a:fillRef idx="1">
          <a:schemeClr val="accent1"/>
        </a:fillRef>
        <a:effectRef idx="1">
          <a:schemeClr val="accent1"/>
        </a:effectRef>
        <a:fontRef idx="minor">
          <a:schemeClr val="lt1"/>
        </a:fontRef>
      </a:style>
    </a:spDef>
    <a:txDef>
      <a:spPr/>
      <a:bodyPr vert="horz" wrap="square" lIns="0" tIns="0" rIns="0" bIns="0" rtlCol="0">
        <a:spAutoFit/>
      </a:bodyPr>
      <a:lstStyle>
        <a:defPPr marL="460375" marR="0" indent="-460375" algn="l" defTabSz="914363" rtl="0" eaLnBrk="1" fontAlgn="auto" latinLnBrk="0" hangingPunct="1">
          <a:lnSpc>
            <a:spcPct val="90000"/>
          </a:lnSpc>
          <a:spcBef>
            <a:spcPct val="20000"/>
          </a:spcBef>
          <a:spcAft>
            <a:spcPts val="0"/>
          </a:spcAft>
          <a:buClrTx/>
          <a:buSzPct val="100000"/>
          <a:tabLst/>
          <a:defRPr kumimoji="0" sz="2800" b="0" i="0" u="none" strike="noStrike" kern="1200" cap="none" spc="0" normalizeH="0" baseline="0" noProof="0" dirty="0" err="1" smtClean="0">
            <a:ln>
              <a:noFill/>
            </a:ln>
            <a:gradFill>
              <a:gsLst>
                <a:gs pos="0">
                  <a:schemeClr val="tx1"/>
                </a:gs>
                <a:gs pos="100000">
                  <a:schemeClr val="tx1"/>
                </a:gs>
              </a:gsLst>
              <a:lin ang="5400000" scaled="0"/>
            </a:gradFill>
            <a:effectLst/>
            <a:uLnTx/>
            <a:uFillTx/>
            <a:latin typeface="+mj-lt"/>
            <a:ea typeface="+mn-ea"/>
            <a:cs typeface="+mn-cs"/>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TotalTime>
  <Words>2183</Words>
  <Application>Microsoft Office PowerPoint</Application>
  <PresentationFormat>On-screen Show (4:3)</PresentationFormat>
  <Paragraphs>352</Paragraphs>
  <Slides>34</Slides>
  <Notes>7</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34</vt:i4>
      </vt:variant>
    </vt:vector>
  </HeadingPairs>
  <TitlesOfParts>
    <vt:vector size="44" baseType="lpstr">
      <vt:lpstr>Arial</vt:lpstr>
      <vt:lpstr>Calibri</vt:lpstr>
      <vt:lpstr>Consolas</vt:lpstr>
      <vt:lpstr>Segoe Semibold</vt:lpstr>
      <vt:lpstr>Segoe UI</vt:lpstr>
      <vt:lpstr>Wingdings</vt:lpstr>
      <vt:lpstr>Office Theme</vt:lpstr>
      <vt:lpstr>MS931_TechEd2010_NA_16_9_r09</vt:lpstr>
      <vt:lpstr>1_MS931_TechEd2010_NA_16_9_r09</vt:lpstr>
      <vt:lpstr>Visio</vt:lpstr>
      <vt:lpstr>Claims-Based Identity</vt:lpstr>
      <vt:lpstr>Introduction</vt:lpstr>
      <vt:lpstr>PowerPoint Presentation</vt:lpstr>
      <vt:lpstr>What is Identity?</vt:lpstr>
      <vt:lpstr>Defining the Problem Working with identity is too hard (1)</vt:lpstr>
      <vt:lpstr>Defining the Problem Working with identity is too hard (2)</vt:lpstr>
      <vt:lpstr>Tokens and Claims  Representing identity on the wire </vt:lpstr>
      <vt:lpstr>Identity Providers and STSs</vt:lpstr>
      <vt:lpstr>Getting a Token Illustrating an identity provider and an STS</vt:lpstr>
      <vt:lpstr>Passive Client</vt:lpstr>
      <vt:lpstr>Why Claims Are an Improvement</vt:lpstr>
      <vt:lpstr>How Applications Can Use Claims Some examples</vt:lpstr>
      <vt:lpstr>Claims Rule Language</vt:lpstr>
      <vt:lpstr>Claims-Based Identity for Windows</vt:lpstr>
      <vt:lpstr>Demo</vt:lpstr>
      <vt:lpstr>Identity Across Organizations Describing the problem </vt:lpstr>
      <vt:lpstr>Identity Across Organizations Possible solutions</vt:lpstr>
      <vt:lpstr>Identity Federation (1)</vt:lpstr>
      <vt:lpstr>Identity Federation (2)</vt:lpstr>
      <vt:lpstr>ADFS Federation in Action</vt:lpstr>
      <vt:lpstr>Federation Metadata</vt:lpstr>
      <vt:lpstr>Demo</vt:lpstr>
      <vt:lpstr>Active Directory Federation Services 2.0 A summary (1)</vt:lpstr>
      <vt:lpstr>Active Directory Federation Services 2.0 A summary (2)</vt:lpstr>
      <vt:lpstr>Windows Identity Foundation A summary</vt:lpstr>
      <vt:lpstr>Before claims IIdentity and IPrincipal</vt:lpstr>
      <vt:lpstr>After claims IClaimsIdentity and IClaimsPrincipal</vt:lpstr>
      <vt:lpstr>WIF pipeline</vt:lpstr>
      <vt:lpstr>Windows Identity Foundation HttpModules</vt:lpstr>
      <vt:lpstr>.NET 4.5 Claims Hierarchy</vt:lpstr>
      <vt:lpstr>.NET 4.5 / Windows Server 2012 / VS 2012</vt:lpstr>
      <vt:lpstr>Conclusions</vt:lpstr>
      <vt:lpstr>Resources</vt:lpstr>
      <vt:lpstr>Thank you!</vt:lpstr>
    </vt:vector>
  </TitlesOfParts>
  <Company>Datacom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Claims-Based Identity</dc:title>
  <dc:creator>Rory Braybrook</dc:creator>
  <cp:lastModifiedBy>Rory Braybrook</cp:lastModifiedBy>
  <cp:revision>83</cp:revision>
  <dcterms:created xsi:type="dcterms:W3CDTF">2012-07-20T22:37:00Z</dcterms:created>
  <dcterms:modified xsi:type="dcterms:W3CDTF">2019-07-01T03:18:34Z</dcterms:modified>
</cp:coreProperties>
</file>