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 id="2147483748" r:id="rId2"/>
    <p:sldMasterId id="2147483780" r:id="rId3"/>
  </p:sldMasterIdLst>
  <p:notesMasterIdLst>
    <p:notesMasterId r:id="rId31"/>
  </p:notesMasterIdLst>
  <p:sldIdLst>
    <p:sldId id="256" r:id="rId4"/>
    <p:sldId id="4402" r:id="rId5"/>
    <p:sldId id="2100" r:id="rId6"/>
    <p:sldId id="2101" r:id="rId7"/>
    <p:sldId id="2102" r:id="rId8"/>
    <p:sldId id="2104" r:id="rId9"/>
    <p:sldId id="4403" r:id="rId10"/>
    <p:sldId id="2110" r:id="rId11"/>
    <p:sldId id="4408" r:id="rId12"/>
    <p:sldId id="4407" r:id="rId13"/>
    <p:sldId id="2106" r:id="rId14"/>
    <p:sldId id="2107" r:id="rId15"/>
    <p:sldId id="2108" r:id="rId16"/>
    <p:sldId id="2109" r:id="rId17"/>
    <p:sldId id="2111" r:id="rId18"/>
    <p:sldId id="2112" r:id="rId19"/>
    <p:sldId id="2090" r:id="rId20"/>
    <p:sldId id="274" r:id="rId21"/>
    <p:sldId id="275" r:id="rId22"/>
    <p:sldId id="4406" r:id="rId23"/>
    <p:sldId id="2091" r:id="rId24"/>
    <p:sldId id="2092" r:id="rId25"/>
    <p:sldId id="2093" r:id="rId26"/>
    <p:sldId id="4405" r:id="rId27"/>
    <p:sldId id="4404" r:id="rId28"/>
    <p:sldId id="276"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ry Braybrook" initials="RB" lastIdx="1" clrIdx="0">
    <p:extLst>
      <p:ext uri="{19B8F6BF-5375-455C-9EA6-DF929625EA0E}">
        <p15:presenceInfo xmlns:p15="http://schemas.microsoft.com/office/powerpoint/2012/main" userId="119e476e4659ae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14" autoAdjust="0"/>
    <p:restoredTop sz="94660"/>
  </p:normalViewPr>
  <p:slideViewPr>
    <p:cSldViewPr snapToGrid="0">
      <p:cViewPr varScale="1">
        <p:scale>
          <a:sx n="86" d="100"/>
          <a:sy n="86" d="100"/>
        </p:scale>
        <p:origin x="64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5AA28-34F0-4142-AF4C-D34AEF527DC9}" type="datetimeFigureOut">
              <a:rPr lang="en-NZ" smtClean="0"/>
              <a:t>7/10/2020</a:t>
            </a:fld>
            <a:endParaRPr lang="en-NZ"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E9D2F-DE67-475D-9A32-F646EDBADEA9}" type="slidenum">
              <a:rPr lang="en-NZ" smtClean="0"/>
              <a:t>‹#›</a:t>
            </a:fld>
            <a:endParaRPr lang="en-NZ" dirty="0"/>
          </a:p>
        </p:txBody>
      </p:sp>
    </p:spTree>
    <p:extLst>
      <p:ext uri="{BB962C8B-B14F-4D97-AF65-F5344CB8AC3E}">
        <p14:creationId xmlns:p14="http://schemas.microsoft.com/office/powerpoint/2010/main" val="376757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aka.ms/markslis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BUILD SLIDE VERSION (Animated Build sequence that takes ~25 clicks)</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Key Takeaway:</a:t>
            </a:r>
            <a:r>
              <a:rPr lang="en-US" sz="1200" kern="1200" dirty="0">
                <a:solidFill>
                  <a:schemeClr val="tx1"/>
                </a:solidFill>
                <a:effectLst/>
                <a:latin typeface="+mn-lt"/>
                <a:ea typeface="+mn-ea"/>
                <a:cs typeface="+mn-cs"/>
              </a:rPr>
              <a:t> This is the Microsoft Cybersecurity Reference Architecture (</a:t>
            </a:r>
            <a:r>
              <a:rPr lang="en-US" sz="1200" u="sng" kern="1200" dirty="0">
                <a:solidFill>
                  <a:schemeClr val="tx1"/>
                </a:solidFill>
                <a:effectLst/>
                <a:latin typeface="+mn-lt"/>
                <a:ea typeface="+mn-ea"/>
                <a:cs typeface="+mn-cs"/>
                <a:hlinkClick r:id="rId3"/>
              </a:rPr>
              <a:t>https://aka.ms/MCRA</a:t>
            </a:r>
            <a:r>
              <a:rPr lang="en-US" sz="1200" kern="1200" dirty="0">
                <a:solidFill>
                  <a:schemeClr val="tx1"/>
                </a:solidFill>
                <a:effectLst/>
                <a:latin typeface="+mn-lt"/>
                <a:ea typeface="+mn-ea"/>
                <a:cs typeface="+mn-cs"/>
              </a:rPr>
              <a:t>) which describes Microsoft’s cybersecurity capabilities and how they integrate with existing security architectures and capabilities.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latest version of this diagram, associated presentation video (on v1 version currently), and the complementary cybersecurity reference strategies can be found at the links at the top. Links to key guidance are also included for important and complex initiatives like securing privileged access, Office 365, and protecting against attack like Petya/Wannacrypt.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This diagram is interactive, you can hover over any of the capabilities for a quick description and then click on it for more documentation on the capability.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enterprise organizations have Windows and Linux servers (and often applications containers) to protect. Most have also established a basic core set of security capabilities at the network edge / egress points to protect extranet and intranet resources.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also commonly find that enterprises also have a range of client devices to support and protect ranging from corporate issued PCs to Bring Your Own Device (BYOD) personally owned mobile devices.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enterprise organizations have established an operational security capability that includes vulnerability management and incident management, which is typically provided by an on-premises Security Information Event Management (SIEM) capability or a Managed Security Services Provider (MSSP).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4</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have also deployed endpoint Data Loss Prevention (DLP) capability to help with information protection needs.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5</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larger organizations have Active Directory as a primary enterprise directory (frequently as part of an identity system that includes other capabilities for identity lifecycle management, credential vaulting, and other needs)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6</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enterprises estates include Software as a Service (SaaS) like Office 365 and other popular services. Some of these are sanctioned and configured by corporate IT, but others are “Shadow IT” adopted by business units and individual user without the knowledge or endorsement of corporate IT.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7</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organizations also operate traditional Industrial Control Systems (ICS) including Supervisory Control and Data Acquisition (SCADA) technology. Many are also operating or planning to adopt Internet of Things (IoT) technology for both internal systems and customer product offerings.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8</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Additionally, the scope of enterprise infrastructure has grown into a hybrid state that incorporates Infrastructure as a Service (IaaS) and Platform as a Service (PaaS) from Microsoft Azure as well as other IaaS providers. </a:t>
            </a:r>
          </a:p>
          <a:p>
            <a:r>
              <a:rPr lang="en-US" sz="1200" i="1" kern="1200" dirty="0">
                <a:solidFill>
                  <a:schemeClr val="tx1"/>
                </a:solidFill>
                <a:effectLst/>
                <a:latin typeface="+mn-lt"/>
                <a:ea typeface="+mn-ea"/>
                <a:cs typeface="+mn-cs"/>
              </a:rPr>
              <a:t>Pausing for a moment, this leaves most enterprises with a “hybrid of everything” estate to manage and secure, which is quite challenging given the steadily increasing volume and sophistication of cybersecurity threat actors.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9</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foundation of Microsoft’s cloud services and products starts with our investments in security and compliance, many of which have been made available to our customers in some form:</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Trust Center – </a:t>
            </a:r>
            <a:r>
              <a:rPr lang="en-US" sz="1200" kern="1200" dirty="0">
                <a:solidFill>
                  <a:schemeClr val="tx1"/>
                </a:solidFill>
                <a:effectLst/>
                <a:latin typeface="+mn-lt"/>
                <a:ea typeface="+mn-ea"/>
                <a:cs typeface="+mn-cs"/>
              </a:rPr>
              <a:t>Microsoft offers the most comprehensive set of compliance offerings of any cloud service provider. We transparently provide information on how we meet or exceed those standards in our trust center.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Compliance Manager - </a:t>
            </a:r>
            <a:r>
              <a:rPr lang="en-US" sz="1200" kern="1200" dirty="0">
                <a:solidFill>
                  <a:schemeClr val="tx1"/>
                </a:solidFill>
                <a:effectLst/>
                <a:latin typeface="+mn-lt"/>
                <a:ea typeface="+mn-ea"/>
                <a:cs typeface="+mn-cs"/>
              </a:rPr>
              <a:t>We built a capability to help you manage your compliance requirements (based heavily on what we learned while managing compliance of our cloud services such as an extensive mapping of controls across standards)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Security Development Lifecycle - </a:t>
            </a:r>
            <a:r>
              <a:rPr lang="en-US" sz="1200" kern="1200" dirty="0">
                <a:solidFill>
                  <a:schemeClr val="tx1"/>
                </a:solidFill>
                <a:effectLst/>
                <a:latin typeface="+mn-lt"/>
                <a:ea typeface="+mn-ea"/>
                <a:cs typeface="+mn-cs"/>
              </a:rPr>
              <a:t>We have also published documentation from our industry leading security development lifecycle openly to help you with securing your applications. This has recently evolved into a Secure DevOps toolkit for Azure - https://azsk.azurewebsites.net/</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Intelligence Security Graph –</a:t>
            </a:r>
            <a:r>
              <a:rPr lang="en-US" sz="1200" kern="1200" dirty="0">
                <a:solidFill>
                  <a:schemeClr val="tx1"/>
                </a:solidFill>
                <a:effectLst/>
                <a:latin typeface="+mn-lt"/>
                <a:ea typeface="+mn-ea"/>
                <a:cs typeface="+mn-cs"/>
              </a:rPr>
              <a:t> Through the course of supporting, operating, and securing our cloud services and Windows PCs, Microsoft has accumulated a massive set of first party threat intelligence (processes about 6.5 trillion signals per day) that we use to protect our cloud services, IT environment, and customers. Many of the products in this architecture have integrated intelligence and analytics from the security graph directly into threat detection and alert enrichment capabilities.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10</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Familiar security capabilities from popular vendors are available in the Azure Marketplace to enable customers to extend on premises controls to the cloud. Additionally, Microsoft has built </a:t>
            </a:r>
            <a:r>
              <a:rPr lang="en-US" sz="1200" b="1" kern="1200" dirty="0">
                <a:solidFill>
                  <a:schemeClr val="tx1"/>
                </a:solidFill>
                <a:effectLst/>
                <a:latin typeface="+mn-lt"/>
                <a:ea typeface="+mn-ea"/>
                <a:cs typeface="+mn-cs"/>
              </a:rPr>
              <a:t>Azure Firewall</a:t>
            </a:r>
            <a:r>
              <a:rPr lang="en-US" sz="1200" kern="1200" dirty="0">
                <a:solidFill>
                  <a:schemeClr val="tx1"/>
                </a:solidFill>
                <a:effectLst/>
                <a:latin typeface="+mn-lt"/>
                <a:ea typeface="+mn-ea"/>
                <a:cs typeface="+mn-cs"/>
              </a:rPr>
              <a:t>, a native “Firewall as a Service” capability in Azure that includes several advanced technologies and greatly simplifies firewall deployment and management.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11</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has invested into </a:t>
            </a:r>
            <a:r>
              <a:rPr lang="en-US" sz="1200" b="1" kern="1200" dirty="0">
                <a:solidFill>
                  <a:schemeClr val="tx1"/>
                </a:solidFill>
                <a:effectLst/>
                <a:latin typeface="+mn-lt"/>
                <a:ea typeface="+mn-ea"/>
                <a:cs typeface="+mn-cs"/>
              </a:rPr>
              <a:t>Azure Security Center (ASC) </a:t>
            </a:r>
            <a:r>
              <a:rPr lang="en-US" sz="1200" kern="1200" dirty="0">
                <a:solidFill>
                  <a:schemeClr val="tx1"/>
                </a:solidFill>
                <a:effectLst/>
                <a:latin typeface="+mn-lt"/>
                <a:ea typeface="+mn-ea"/>
                <a:cs typeface="+mn-cs"/>
              </a:rPr>
              <a:t>to enable you to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Protect servers and workloads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Detect and correct common misconfiguration issues such as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VMs exposed directly to the internet</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Missing Web Application Firewalls (WAFs) for web applications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Out of date patches and antimalware signatures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…and many others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Leverage cutting edge capabilities in Azure like machine learning to suggest firewall rules and application whitelists (to allow/block which files can run on servers)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12</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has also invested heavily in other Azure security capabilities such as </a:t>
            </a:r>
            <a:r>
              <a:rPr lang="en-US" sz="1200" b="1" kern="1200" dirty="0">
                <a:solidFill>
                  <a:schemeClr val="tx1"/>
                </a:solidFill>
                <a:effectLst/>
                <a:latin typeface="+mn-lt"/>
                <a:ea typeface="+mn-ea"/>
                <a:cs typeface="+mn-cs"/>
              </a:rPr>
              <a:t>Distributed Denial of Service (DDoS) mitigations</a:t>
            </a:r>
            <a:r>
              <a:rPr lang="en-US" sz="1200" kern="1200" dirty="0">
                <a:solidFill>
                  <a:schemeClr val="tx1"/>
                </a:solidFill>
                <a:effectLst/>
                <a:latin typeface="+mn-lt"/>
                <a:ea typeface="+mn-ea"/>
                <a:cs typeface="+mn-cs"/>
              </a:rPr>
              <a:t>, key management, ransomware-resistant backup archives, confidential computing capabilities to protect data while its being processed, and many more.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13</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has also continued to invest into on-premises security capabilities for </a:t>
            </a:r>
            <a:r>
              <a:rPr lang="en-US" sz="1200" b="1" kern="1200" dirty="0">
                <a:solidFill>
                  <a:schemeClr val="tx1"/>
                </a:solidFill>
                <a:effectLst/>
                <a:latin typeface="+mn-lt"/>
                <a:ea typeface="+mn-ea"/>
                <a:cs typeface="+mn-cs"/>
              </a:rPr>
              <a:t>Windows Server</a:t>
            </a:r>
            <a:r>
              <a:rPr lang="en-US" sz="1200" kern="1200" dirty="0">
                <a:solidFill>
                  <a:schemeClr val="tx1"/>
                </a:solidFill>
                <a:effectLst/>
                <a:latin typeface="+mn-lt"/>
                <a:ea typeface="+mn-ea"/>
                <a:cs typeface="+mn-cs"/>
              </a:rPr>
              <a:t> (including </a:t>
            </a:r>
            <a:r>
              <a:rPr lang="en-US" sz="1200" b="1" kern="1200" dirty="0">
                <a:solidFill>
                  <a:schemeClr val="tx1"/>
                </a:solidFill>
                <a:effectLst/>
                <a:latin typeface="+mn-lt"/>
                <a:ea typeface="+mn-ea"/>
                <a:cs typeface="+mn-cs"/>
              </a:rPr>
              <a:t>Shielded VMs</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Azure Stack</a:t>
            </a:r>
            <a:r>
              <a:rPr lang="en-US" sz="1200" kern="1200" dirty="0">
                <a:solidFill>
                  <a:schemeClr val="tx1"/>
                </a:solidFill>
                <a:effectLst/>
                <a:latin typeface="+mn-lt"/>
                <a:ea typeface="+mn-ea"/>
                <a:cs typeface="+mn-cs"/>
              </a:rPr>
              <a:t> (which provides the ability to run Azure services in your on-premises datacenter)</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14</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has also focused heavily on device security with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System Center Configuration Manager </a:t>
            </a:r>
            <a:r>
              <a:rPr lang="en-US" sz="1200" kern="1200" dirty="0">
                <a:solidFill>
                  <a:schemeClr val="tx1"/>
                </a:solidFill>
                <a:effectLst/>
                <a:latin typeface="+mn-lt"/>
                <a:ea typeface="+mn-ea"/>
                <a:cs typeface="+mn-cs"/>
              </a:rPr>
              <a:t>and</a:t>
            </a:r>
            <a:r>
              <a:rPr lang="en-US" sz="1200" b="1" kern="1200" dirty="0">
                <a:solidFill>
                  <a:schemeClr val="tx1"/>
                </a:solidFill>
                <a:effectLst/>
                <a:latin typeface="+mn-lt"/>
                <a:ea typeface="+mn-ea"/>
                <a:cs typeface="+mn-cs"/>
              </a:rPr>
              <a:t> Intune MDM/MAM </a:t>
            </a:r>
            <a:r>
              <a:rPr lang="en-US" sz="1200" kern="1200" dirty="0">
                <a:solidFill>
                  <a:schemeClr val="tx1"/>
                </a:solidFill>
                <a:effectLst/>
                <a:latin typeface="+mn-lt"/>
                <a:ea typeface="+mn-ea"/>
                <a:cs typeface="+mn-cs"/>
              </a:rPr>
              <a:t>for cross platform security and management across Windows, Linux, Mac, iOS, and Android</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Windows 10 Enterprise Security</a:t>
            </a:r>
            <a:r>
              <a:rPr lang="en-US" sz="1200" kern="1200" dirty="0">
                <a:solidFill>
                  <a:schemeClr val="tx1"/>
                </a:solidFill>
                <a:effectLst/>
                <a:latin typeface="+mn-lt"/>
                <a:ea typeface="+mn-ea"/>
                <a:cs typeface="+mn-cs"/>
              </a:rPr>
              <a:t> - An extensive set of platform capabilities to protect against ever-evolving attacks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Windows Defender ATP</a:t>
            </a:r>
            <a:r>
              <a:rPr lang="en-US" sz="1200" kern="1200" dirty="0">
                <a:solidFill>
                  <a:schemeClr val="tx1"/>
                </a:solidFill>
                <a:effectLst/>
                <a:latin typeface="+mn-lt"/>
                <a:ea typeface="+mn-ea"/>
                <a:cs typeface="+mn-cs"/>
              </a:rPr>
              <a:t> – Advanced endpoint detection and response (EDR) capabilities to rapidly detect and recover from attacks as well as management, monitoring, and security planning capabilities to keep devices healthy and secure.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15</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Based on lessons learned from credential theft and similar attacks, Microsoft has invested in securing privilege access including privileged access management, advanced credential/identity attack detection and privileged access workstation (PAW) architectures. Our PAW investments includes </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Publishing Guidance </a:t>
            </a:r>
            <a:r>
              <a:rPr lang="en-US" sz="1200" kern="1200" dirty="0">
                <a:solidFill>
                  <a:schemeClr val="tx1"/>
                </a:solidFill>
                <a:effectLst/>
                <a:latin typeface="+mn-lt"/>
                <a:ea typeface="+mn-ea"/>
                <a:cs typeface="+mn-cs"/>
              </a:rPr>
              <a:t>– We have published detailed installation instructions for customers to build their own PAWs</a:t>
            </a:r>
          </a:p>
          <a:p>
            <a:pPr marL="171450" lvl="0" indent="-171450">
              <a:buFont typeface="Arial" panose="020B0604020202020204" pitchFamily="34" charset="0"/>
              <a:buChar char="•"/>
            </a:pPr>
            <a:r>
              <a:rPr lang="en-US" sz="1200" b="1" kern="1200" dirty="0">
                <a:solidFill>
                  <a:schemeClr val="tx1"/>
                </a:solidFill>
                <a:effectLst/>
                <a:latin typeface="+mn-lt"/>
                <a:ea typeface="+mn-ea"/>
                <a:cs typeface="+mn-cs"/>
              </a:rPr>
              <a:t>Platform Security </a:t>
            </a:r>
            <a:r>
              <a:rPr lang="en-US" sz="1200" kern="1200" dirty="0">
                <a:solidFill>
                  <a:schemeClr val="tx1"/>
                </a:solidFill>
                <a:effectLst/>
                <a:latin typeface="+mn-lt"/>
                <a:ea typeface="+mn-ea"/>
                <a:cs typeface="+mn-cs"/>
              </a:rPr>
              <a:t>– We protect our IT Environment and cloud services with a full admin workstation program (internally called Secure Access Workstations or SAWs)</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16</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of how critical identity is to security, Microsoft has invested heavily in security capabilities to protect and manage cloud and on-premises identities spanning multi-factor authentication, biometrics, hardware protection of credentials (via TPM and virtualization based security), applying threat intelligence + machine learning to authentication attempts, and more.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17</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Identity is also critical for protecting data and operational availability as it’s frequently the only control type available across modern IoT/mobile/etc. devices and cloud services. Organizations should focus on build an identity security perimeter to consolidate management of authentication and access controls and enforce consistency. Microsoft has invested into Conditional Access to enable simple (and powerful) visibility and policy control of this new perimeter.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18</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has invested across our tools to enable integration with your existing Security Information and Event Management (SIEM) solution.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19</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Microsoft has built </a:t>
            </a:r>
            <a:r>
              <a:rPr lang="en-US" sz="1200" b="1" kern="1200" dirty="0">
                <a:solidFill>
                  <a:schemeClr val="tx1"/>
                </a:solidFill>
                <a:effectLst/>
                <a:latin typeface="+mn-lt"/>
                <a:ea typeface="+mn-ea"/>
                <a:cs typeface="+mn-cs"/>
              </a:rPr>
              <a:t>Advanced Threat Protection</a:t>
            </a:r>
            <a:r>
              <a:rPr lang="en-US" sz="1200" kern="1200" dirty="0">
                <a:solidFill>
                  <a:schemeClr val="tx1"/>
                </a:solidFill>
                <a:effectLst/>
                <a:latin typeface="+mn-lt"/>
                <a:ea typeface="+mn-ea"/>
                <a:cs typeface="+mn-cs"/>
              </a:rPr>
              <a:t> (ATP) technology to provide deep context on key technical elements of the modern estate (Endpoint, Identity, Email, and more) to rapidly detect and remediate threats across them. Microsoft also offers professional services to help you investigate incidents in your environment as well as to hunt for potential existing threats. This will enable you to transform your SOC using the massive set of Microsoft threat intelligence in the intelligent security graph (bottom right of slide) and integrate these with your existing capabilities using the Graph Security API.</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20</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also built </a:t>
            </a:r>
            <a:r>
              <a:rPr lang="en-US" sz="1200" b="1" kern="1200" dirty="0">
                <a:solidFill>
                  <a:schemeClr val="tx1"/>
                </a:solidFill>
                <a:effectLst/>
                <a:latin typeface="+mn-lt"/>
                <a:ea typeface="+mn-ea"/>
                <a:cs typeface="+mn-cs"/>
              </a:rPr>
              <a:t>Azure Sentinel</a:t>
            </a:r>
            <a:r>
              <a:rPr lang="en-US" sz="1200" kern="1200" dirty="0">
                <a:solidFill>
                  <a:schemeClr val="tx1"/>
                </a:solidFill>
                <a:effectLst/>
                <a:latin typeface="+mn-lt"/>
                <a:ea typeface="+mn-ea"/>
                <a:cs typeface="+mn-cs"/>
              </a:rPr>
              <a:t>, a cloud native SIEM and SOAR capability, into Azure to help you with breadth of visibility to collect security data from across your enterprise estate including Microsoft, AWS, other clouds, and on premises assets. Azure Sentinel uses machine learning to reduce alert fatigue (up to 90% in private preview) and native cloud capabilities (like automation) to simplify your data collection, SIEM maintenance, and incident investigation + remediation.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21</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has built several Office 365 security capabilities to enhance your security planning </a:t>
            </a:r>
            <a:r>
              <a:rPr lang="en-US" sz="1200" b="1" kern="1200" dirty="0">
                <a:solidFill>
                  <a:schemeClr val="tx1"/>
                </a:solidFill>
                <a:effectLst/>
                <a:latin typeface="+mn-lt"/>
                <a:ea typeface="+mn-ea"/>
                <a:cs typeface="+mn-cs"/>
              </a:rPr>
              <a:t>(Secure Score)</a:t>
            </a:r>
            <a:r>
              <a:rPr lang="en-US" sz="1200" kern="1200" dirty="0">
                <a:solidFill>
                  <a:schemeClr val="tx1"/>
                </a:solidFill>
                <a:effectLst/>
                <a:latin typeface="+mn-lt"/>
                <a:ea typeface="+mn-ea"/>
                <a:cs typeface="+mn-cs"/>
              </a:rPr>
              <a:t>, add additional explicit approval steps before Microsoft support can access your data for support issues </a:t>
            </a:r>
            <a:r>
              <a:rPr lang="en-US" sz="1200" b="1" kern="1200" dirty="0">
                <a:solidFill>
                  <a:schemeClr val="tx1"/>
                </a:solidFill>
                <a:effectLst/>
                <a:latin typeface="+mn-lt"/>
                <a:ea typeface="+mn-ea"/>
                <a:cs typeface="+mn-cs"/>
              </a:rPr>
              <a:t>(Customer Lockbox)</a:t>
            </a:r>
            <a:r>
              <a:rPr lang="en-US" sz="1200" kern="1200" dirty="0">
                <a:solidFill>
                  <a:schemeClr val="tx1"/>
                </a:solidFill>
                <a:effectLst/>
                <a:latin typeface="+mn-lt"/>
                <a:ea typeface="+mn-ea"/>
                <a:cs typeface="+mn-cs"/>
              </a:rPr>
              <a:t>, and data protection technologies built into the platform.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22</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Azure Information Protection – </a:t>
            </a:r>
            <a:r>
              <a:rPr lang="en-US" sz="1200" kern="1200" dirty="0">
                <a:solidFill>
                  <a:schemeClr val="tx1"/>
                </a:solidFill>
                <a:effectLst/>
                <a:latin typeface="+mn-lt"/>
                <a:ea typeface="+mn-ea"/>
                <a:cs typeface="+mn-cs"/>
              </a:rPr>
              <a:t>Protects information at the file itself so the encryption and policy control can follow files wherever they go (Cloud, Devices, USB drives, etc.). </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23</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Cloud App Security</a:t>
            </a:r>
            <a:r>
              <a:rPr lang="en-US" sz="1200" kern="1200" dirty="0">
                <a:solidFill>
                  <a:schemeClr val="tx1"/>
                </a:solidFill>
                <a:effectLst/>
                <a:latin typeface="+mn-lt"/>
                <a:ea typeface="+mn-ea"/>
                <a:cs typeface="+mn-cs"/>
              </a:rPr>
              <a:t> is a Microsoft Cloud Application Security Broker (CASB) offering that provides a wide array of security capabilities for SaaS including Shadow IT Risk management, Policy Monitoring and Enforcement, Information Protection, and incident detection/response/recovery.</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24</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Additionally, Microsoft has invested in advanced security capabilities for data in SQL to protect against common threats and simplify information protection management and policy.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25</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Microsoft is also investing heavily into OT and IoT security to help manage and secure existing (brownfield) platforms, provide secure (greenfield) platforms, and help manufacturers quickly determine what level of security they need and enable them to rapidly and easily achieve that.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CLICK 26</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understand this is a lot of capabilities to plan for, so we have built several prescriptive roadmaps to help organizations quickly mitigate risk from critical and complex cybersecurity challenges.  </a:t>
            </a:r>
          </a:p>
          <a:p>
            <a:r>
              <a:rPr lang="en-US" sz="1200" b="1" u="none" strike="noStrike"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Feedback</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sz="1200" u="sng" kern="1200" dirty="0">
                <a:solidFill>
                  <a:schemeClr val="tx1"/>
                </a:solidFill>
                <a:effectLst/>
                <a:latin typeface="+mn-lt"/>
                <a:ea typeface="+mn-ea"/>
                <a:cs typeface="+mn-cs"/>
                <a:hlinkClick r:id="rId4"/>
              </a:rPr>
              <a:t>https://aka.ms/markslist</a:t>
            </a:r>
            <a:r>
              <a:rPr lang="en-US" sz="1200" kern="1200" dirty="0">
                <a:solidFill>
                  <a:schemeClr val="tx1"/>
                </a:solidFill>
                <a:effectLst/>
                <a:latin typeface="+mn-lt"/>
                <a:ea typeface="+mn-ea"/>
                <a:cs typeface="+mn-cs"/>
              </a:rPr>
              <a:t>) with any feedback on how to improve it or how you use it, how it helps you, or any other thoughts you have.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8868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0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28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2837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5399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301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706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1748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8430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3558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_al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1176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467047" y="1480332"/>
            <a:ext cx="11176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55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5719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5815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964841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4785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3505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23549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3333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09462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48183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58360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58938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138371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3914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85812785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9880824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45463122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750125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13696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7141890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4073320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3289734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446007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70261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18021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8166360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724293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33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532913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1684098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5252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938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2729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483506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222868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8399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18390298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662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89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83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2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image" Target="../media/image1.emf"/><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10/7/2020</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19332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04743913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Title text style</a:t>
            </a:r>
          </a:p>
        </p:txBody>
      </p:sp>
      <p:sp>
        <p:nvSpPr>
          <p:cNvPr id="4" name="Text Placeholder 3"/>
          <p:cNvSpPr>
            <a:spLocks noGrp="1"/>
          </p:cNvSpPr>
          <p:nvPr>
            <p:ph type="body" idx="1"/>
          </p:nvPr>
        </p:nvSpPr>
        <p:spPr>
          <a:xfrm>
            <a:off x="269240" y="1189177"/>
            <a:ext cx="11653521" cy="1237253"/>
          </a:xfrm>
          <a:prstGeom prst="rect">
            <a:avLst/>
          </a:prstGeom>
        </p:spPr>
        <p:txBody>
          <a:bodyPr vert="horz" wrap="square" lIns="146304" tIns="91440" rIns="146304" bIns="91440" rtlCol="0">
            <a:spAutoFit/>
          </a:bodyPr>
          <a:lstStyle/>
          <a:p>
            <a:pPr lvl="0"/>
            <a:r>
              <a:rPr lang="en-US"/>
              <a:t>Subheading text style</a:t>
            </a:r>
          </a:p>
          <a:p>
            <a:pPr lvl="1"/>
            <a:r>
              <a:rPr lang="en-US"/>
              <a:t>Paragraph title text style</a:t>
            </a:r>
          </a:p>
          <a:p>
            <a:pPr marL="840191" marR="0" lvl="2" indent="-280064" algn="l" defTabSz="914180" rtl="0" eaLnBrk="1" fontAlgn="auto" latinLnBrk="0" hangingPunct="1">
              <a:lnSpc>
                <a:spcPct val="90000"/>
              </a:lnSpc>
              <a:spcBef>
                <a:spcPct val="20000"/>
              </a:spcBef>
              <a:spcAft>
                <a:spcPts val="0"/>
              </a:spcAft>
              <a:buClrTx/>
              <a:buSzPct val="90000"/>
              <a:tabLst/>
              <a:defRPr/>
            </a:pPr>
            <a:r>
              <a:rPr lang="en-US"/>
              <a:t>Body text style</a:t>
            </a:r>
          </a:p>
          <a:p>
            <a:pPr lvl="2"/>
            <a:endParaRPr lang="en-US"/>
          </a:p>
          <a:p>
            <a:pPr lvl="2"/>
            <a:endParaRPr lang="en-US"/>
          </a:p>
        </p:txBody>
      </p:sp>
    </p:spTree>
    <p:extLst>
      <p:ext uri="{BB962C8B-B14F-4D97-AF65-F5344CB8AC3E}">
        <p14:creationId xmlns:p14="http://schemas.microsoft.com/office/powerpoint/2010/main" val="4016715701"/>
      </p:ext>
    </p:extLst>
  </p:cSld>
  <p:clrMap bg1="lt1" tx1="dk1" bg2="lt2" tx2="dk2" accent1="accent1" accent2="accent2" accent3="accent3" accent4="accent4" accent5="accent5" accent6="accent6" hlink="hlink" folHlink="folHlink"/>
  <p:sldLayoutIdLst>
    <p:sldLayoutId id="2147483781" r:id="rId1"/>
  </p:sldLayoutIdLst>
  <p:transition>
    <p:fade/>
  </p:transition>
  <p:txStyles>
    <p:titleStyle>
      <a:lvl1pPr algn="l" defTabSz="914180" rtl="0" eaLnBrk="1" latinLnBrk="0" hangingPunct="1">
        <a:lnSpc>
          <a:spcPct val="90000"/>
        </a:lnSpc>
        <a:spcBef>
          <a:spcPct val="0"/>
        </a:spcBef>
        <a:buNone/>
        <a:defRPr lang="en-US" sz="2940" b="0" kern="1200" cap="none" spc="0"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0" marR="0" indent="0" algn="l" defTabSz="914180" rtl="0" eaLnBrk="1" fontAlgn="auto" latinLnBrk="0" hangingPunct="1">
        <a:lnSpc>
          <a:spcPct val="100000"/>
        </a:lnSpc>
        <a:spcBef>
          <a:spcPts val="0"/>
        </a:spcBef>
        <a:spcAft>
          <a:spcPts val="588"/>
        </a:spcAft>
        <a:buClrTx/>
        <a:buSzPct val="90000"/>
        <a:buFont typeface="Arial" panose="020B0604020202020204" pitchFamily="34" charset="0"/>
        <a:buNone/>
        <a:tabLst/>
        <a:defRPr sz="1372"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72574" marR="0" indent="-236498" algn="l" defTabSz="914180" rtl="0" eaLnBrk="1" fontAlgn="auto" latinLnBrk="0" hangingPunct="1">
        <a:lnSpc>
          <a:spcPct val="100000"/>
        </a:lnSpc>
        <a:spcBef>
          <a:spcPts val="0"/>
        </a:spcBef>
        <a:spcAft>
          <a:spcPts val="588"/>
        </a:spcAft>
        <a:buClrTx/>
        <a:buSzPct val="90000"/>
        <a:buFont typeface="Arial" pitchFamily="34" charset="0"/>
        <a:buChar char="•"/>
        <a:tabLst/>
        <a:defRPr sz="980" b="0" kern="1200" spc="0" baseline="0">
          <a:gradFill>
            <a:gsLst>
              <a:gs pos="1250">
                <a:schemeClr val="tx1"/>
              </a:gs>
              <a:gs pos="100000">
                <a:schemeClr val="tx1"/>
              </a:gs>
            </a:gsLst>
            <a:lin ang="5400000" scaled="0"/>
          </a:gradFill>
          <a:latin typeface="Segoe UI Semibold"/>
          <a:ea typeface="+mn-ea"/>
          <a:cs typeface="Segoe UI Semibold"/>
        </a:defRPr>
      </a:lvl2pPr>
      <a:lvl3pPr marL="840191" marR="0" indent="-280064" algn="l" defTabSz="914180" rtl="0" eaLnBrk="1" fontAlgn="auto" latinLnBrk="0" hangingPunct="1">
        <a:lnSpc>
          <a:spcPct val="100000"/>
        </a:lnSpc>
        <a:spcBef>
          <a:spcPts val="0"/>
        </a:spcBef>
        <a:spcAft>
          <a:spcPts val="588"/>
        </a:spcAft>
        <a:buClrTx/>
        <a:buSzPct val="90000"/>
        <a:buFont typeface="Arial" panose="020B0604020202020204" pitchFamily="34" charset="0"/>
        <a:buChar char="•"/>
        <a:tabLst/>
        <a:defRPr sz="980" b="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17" Type="http://schemas.openxmlformats.org/officeDocument/2006/relationships/hyperlink" Target="https://azure.microsoft.com/en-us/blog/security-and-compliance-in-azure-stack/" TargetMode="External"/><Relationship Id="rId21" Type="http://schemas.openxmlformats.org/officeDocument/2006/relationships/hyperlink" Target="https://docs.microsoft.com/en-us/azure/active-directory/" TargetMode="External"/><Relationship Id="rId42" Type="http://schemas.openxmlformats.org/officeDocument/2006/relationships/image" Target="../media/image36.png"/><Relationship Id="rId63" Type="http://schemas.openxmlformats.org/officeDocument/2006/relationships/image" Target="../media/image41.jpeg"/><Relationship Id="rId84" Type="http://schemas.openxmlformats.org/officeDocument/2006/relationships/hyperlink" Target="https://docs.microsoft.com/en-us/azure/information-protection/deploy-use/deploy-aip-scanner" TargetMode="External"/><Relationship Id="rId16" Type="http://schemas.openxmlformats.org/officeDocument/2006/relationships/hyperlink" Target="https://blogs.office.com/2015/04/21/announcing-customer-lockbox-for-office-365/" TargetMode="External"/><Relationship Id="rId107" Type="http://schemas.openxmlformats.org/officeDocument/2006/relationships/hyperlink" Target="https://docs.microsoft.com/en-us/windows/security/threat-protection/windows-defender-atp/secure-score-dashboard-windows-defender-advanced-threat-protection" TargetMode="External"/><Relationship Id="rId11" Type="http://schemas.openxmlformats.org/officeDocument/2006/relationships/image" Target="../media/image22.png"/><Relationship Id="rId32" Type="http://schemas.openxmlformats.org/officeDocument/2006/relationships/image" Target="../media/image31.png"/><Relationship Id="rId37" Type="http://schemas.openxmlformats.org/officeDocument/2006/relationships/hyperlink" Target="https://developer.microsoft.com/en-us/windows/iot" TargetMode="External"/><Relationship Id="rId53" Type="http://schemas.openxmlformats.org/officeDocument/2006/relationships/hyperlink" Target="https://www.microsoft.com/en-us/cloud-platform/cloud-app-security" TargetMode="External"/><Relationship Id="rId58" Type="http://schemas.openxmlformats.org/officeDocument/2006/relationships/hyperlink" Target="https://docs.microsoft.com/en-us/azure/security-center/security-center-adaptive-application" TargetMode="External"/><Relationship Id="rId74" Type="http://schemas.openxmlformats.org/officeDocument/2006/relationships/hyperlink" Target="https://www.microsoft.com/en-us/cloud-platform/azure-information-protection" TargetMode="External"/><Relationship Id="rId79" Type="http://schemas.openxmlformats.org/officeDocument/2006/relationships/image" Target="../media/image48.png"/><Relationship Id="rId102" Type="http://schemas.openxmlformats.org/officeDocument/2006/relationships/hyperlink" Target="https://www.microsoft.com/en-us/WindowsForBusiness/Windows-security" TargetMode="External"/><Relationship Id="rId123" Type="http://schemas.openxmlformats.org/officeDocument/2006/relationships/hyperlink" Target="https://aka.ms/AzureSentinel" TargetMode="External"/><Relationship Id="rId128" Type="http://schemas.openxmlformats.org/officeDocument/2006/relationships/hyperlink" Target="https://msdn.microsoft.com/en-us/library/dn948096.aspx" TargetMode="External"/><Relationship Id="rId5" Type="http://schemas.openxmlformats.org/officeDocument/2006/relationships/image" Target="../media/image17.png"/><Relationship Id="rId90" Type="http://schemas.openxmlformats.org/officeDocument/2006/relationships/hyperlink" Target="https://docs.microsoft.com/en-us/azure/security/azure-security-antimalware" TargetMode="External"/><Relationship Id="rId95" Type="http://schemas.openxmlformats.org/officeDocument/2006/relationships/hyperlink" Target="https://azure.microsoft.com/en-us/services/site-recovery/" TargetMode="External"/><Relationship Id="rId22" Type="http://schemas.openxmlformats.org/officeDocument/2006/relationships/hyperlink" Target="https://aka.ms/cyberpaw" TargetMode="External"/><Relationship Id="rId27" Type="http://schemas.openxmlformats.org/officeDocument/2006/relationships/hyperlink" Target="https://azure.microsoft.com/en-us/marketplace/" TargetMode="External"/><Relationship Id="rId43" Type="http://schemas.openxmlformats.org/officeDocument/2006/relationships/image" Target="../media/image37.emf"/><Relationship Id="rId48" Type="http://schemas.openxmlformats.org/officeDocument/2006/relationships/hyperlink" Target="https://docs.microsoft.com/en-us/azure/security-center/security-center-monitoring" TargetMode="External"/><Relationship Id="rId64" Type="http://schemas.openxmlformats.org/officeDocument/2006/relationships/hyperlink" Target="https://docs.microsoft.com/en-us/azure/active-directory/active-directory-identityprotection" TargetMode="External"/><Relationship Id="rId69" Type="http://schemas.openxmlformats.org/officeDocument/2006/relationships/image" Target="../media/image43.png"/><Relationship Id="rId113" Type="http://schemas.openxmlformats.org/officeDocument/2006/relationships/hyperlink" Target="https://aka.ms/STP" TargetMode="External"/><Relationship Id="rId118" Type="http://schemas.openxmlformats.org/officeDocument/2006/relationships/hyperlink" Target="http://aka.ms/pam" TargetMode="External"/><Relationship Id="rId80" Type="http://schemas.openxmlformats.org/officeDocument/2006/relationships/image" Target="../media/image49.png"/><Relationship Id="rId85" Type="http://schemas.openxmlformats.org/officeDocument/2006/relationships/hyperlink" Target="https://docs.microsoft.com/en-us/azure/key-vault/key-vault-overview" TargetMode="External"/><Relationship Id="rId12" Type="http://schemas.openxmlformats.org/officeDocument/2006/relationships/image" Target="../media/image23.png"/><Relationship Id="rId17" Type="http://schemas.openxmlformats.org/officeDocument/2006/relationships/hyperlink" Target="https://support.office.com/en-us/article/Introducing-the-Office-365-Secure-Score-c9e7160f-2c34-4bd0-a548-5ddcc862eaef" TargetMode="External"/><Relationship Id="rId33" Type="http://schemas.openxmlformats.org/officeDocument/2006/relationships/image" Target="../media/image32.png"/><Relationship Id="rId38" Type="http://schemas.openxmlformats.org/officeDocument/2006/relationships/hyperlink" Target="https://www.microsoft.com/en-us/iot-central/" TargetMode="External"/><Relationship Id="rId59" Type="http://schemas.openxmlformats.org/officeDocument/2006/relationships/hyperlink" Target="https://docs.microsoft.com/en-us/azure/active-directory/authentication/multi-factor-authentication" TargetMode="External"/><Relationship Id="rId103" Type="http://schemas.openxmlformats.org/officeDocument/2006/relationships/hyperlink" Target="https://docs.microsoft.com/en-us/windows/deployment/windows-10-pro-in-s-mode" TargetMode="External"/><Relationship Id="rId108" Type="http://schemas.openxmlformats.org/officeDocument/2006/relationships/hyperlink" Target="https://docs.microsoft.com/en-us/windows/security/threat-protection/windows-defender-atp/threat-analytics-dashboard-windows-defender-advanced-threat-protection" TargetMode="External"/><Relationship Id="rId124" Type="http://schemas.openxmlformats.org/officeDocument/2006/relationships/hyperlink" Target="https://docs.microsoft.com/en-us/azure/active-directory/active-directory-conditional-access-azure-portal" TargetMode="External"/><Relationship Id="rId129" Type="http://schemas.openxmlformats.org/officeDocument/2006/relationships/hyperlink" Target="https://azure.microsoft.com/en-us/blog/introducing-sql-information-protection-for-azure-sql-database-and-on-premises-sql-server/" TargetMode="External"/><Relationship Id="rId54" Type="http://schemas.openxmlformats.org/officeDocument/2006/relationships/image" Target="../media/image39.png"/><Relationship Id="rId70" Type="http://schemas.openxmlformats.org/officeDocument/2006/relationships/image" Target="../media/image44.svg"/><Relationship Id="rId75" Type="http://schemas.openxmlformats.org/officeDocument/2006/relationships/hyperlink" Target="https://blogs.technet.microsoft.com/enterprisemobility/2016/08/10/azure-information-protection-with-hyok-hold-your-own-key/" TargetMode="External"/><Relationship Id="rId91" Type="http://schemas.openxmlformats.org/officeDocument/2006/relationships/image" Target="../media/image54.png"/><Relationship Id="rId96" Type="http://schemas.openxmlformats.org/officeDocument/2006/relationships/image" Target="../media/image56.png"/><Relationship Id="rId1" Type="http://schemas.openxmlformats.org/officeDocument/2006/relationships/slideLayout" Target="../slideLayouts/slideLayout50.xml"/><Relationship Id="rId6" Type="http://schemas.openxmlformats.org/officeDocument/2006/relationships/image" Target="../media/image18.svg"/><Relationship Id="rId23" Type="http://schemas.openxmlformats.org/officeDocument/2006/relationships/hyperlink" Target="https://docs.microsoft.com/en-us/azure-advanced-threat-protection/" TargetMode="External"/><Relationship Id="rId28" Type="http://schemas.openxmlformats.org/officeDocument/2006/relationships/image" Target="../media/image27.png"/><Relationship Id="rId49" Type="http://schemas.openxmlformats.org/officeDocument/2006/relationships/hyperlink" Target="https://docs.microsoft.com/en-us/windows/security/threat-protection/windows-defender-atp/microsoft-threat-experts" TargetMode="External"/><Relationship Id="rId114" Type="http://schemas.openxmlformats.org/officeDocument/2006/relationships/hyperlink" Target="https://www.microsoft.com/trustcenter" TargetMode="External"/><Relationship Id="rId119" Type="http://schemas.openxmlformats.org/officeDocument/2006/relationships/hyperlink" Target="https://www.microsoft.com/security/blog/2019/01/17/windows-defender-atp-integrates-with-microsoft-information-protection-to-discover-protect-and-monitor-sensitive-data-on-windows-devices/" TargetMode="External"/><Relationship Id="rId44" Type="http://schemas.openxmlformats.org/officeDocument/2006/relationships/image" Target="../media/image38.png"/><Relationship Id="rId60" Type="http://schemas.openxmlformats.org/officeDocument/2006/relationships/image" Target="../media/image40.png"/><Relationship Id="rId65" Type="http://schemas.openxmlformats.org/officeDocument/2006/relationships/hyperlink" Target="https://docs.microsoft.com/en-us/azure/active-directory-b2c/" TargetMode="External"/><Relationship Id="rId81" Type="http://schemas.openxmlformats.org/officeDocument/2006/relationships/image" Target="../media/image50.png"/><Relationship Id="rId86" Type="http://schemas.openxmlformats.org/officeDocument/2006/relationships/image" Target="../media/image52.png"/><Relationship Id="rId130" Type="http://schemas.openxmlformats.org/officeDocument/2006/relationships/hyperlink" Target="https://blogs.office.com/2013/10/28/office-365-compliance-controls-data-loss-prevention/" TargetMode="External"/><Relationship Id="rId13" Type="http://schemas.openxmlformats.org/officeDocument/2006/relationships/image" Target="../media/image24.png"/><Relationship Id="rId18" Type="http://schemas.openxmlformats.org/officeDocument/2006/relationships/hyperlink" Target="https://aka.ms/SPARoadmap" TargetMode="External"/><Relationship Id="rId39" Type="http://schemas.openxmlformats.org/officeDocument/2006/relationships/hyperlink" Target="https://aka.ms/MCRA" TargetMode="External"/><Relationship Id="rId109" Type="http://schemas.openxmlformats.org/officeDocument/2006/relationships/hyperlink" Target="https://www.microsoft.com/en-us/cloud-platform/windows-server-security" TargetMode="External"/><Relationship Id="rId34" Type="http://schemas.openxmlformats.org/officeDocument/2006/relationships/image" Target="../media/image33.emf"/><Relationship Id="rId50" Type="http://schemas.openxmlformats.org/officeDocument/2006/relationships/hyperlink" Target="https://www.microsoft.com/en-us/microsoftservices/campaigns/cybersecurity-protection.aspx#stage-3" TargetMode="External"/><Relationship Id="rId55" Type="http://schemas.openxmlformats.org/officeDocument/2006/relationships/hyperlink" Target="https://aka.ms/graphsecuritydocs" TargetMode="External"/><Relationship Id="rId76" Type="http://schemas.openxmlformats.org/officeDocument/2006/relationships/hyperlink" Target="https://docs.microsoft.com/en-us/information-protection/get-started/requirements-applications" TargetMode="External"/><Relationship Id="rId97" Type="http://schemas.openxmlformats.org/officeDocument/2006/relationships/hyperlink" Target="https://docs.microsoft.com/en-us/azure/azure-policy/azure-policy-introduction" TargetMode="External"/><Relationship Id="rId104" Type="http://schemas.openxmlformats.org/officeDocument/2006/relationships/image" Target="../media/image59.png"/><Relationship Id="rId120" Type="http://schemas.openxmlformats.org/officeDocument/2006/relationships/hyperlink" Target="https://docs.microsoft.com/en-us/azure/firewall/overview" TargetMode="External"/><Relationship Id="rId125" Type="http://schemas.openxmlformats.org/officeDocument/2006/relationships/image" Target="../media/image64.png"/><Relationship Id="rId7" Type="http://schemas.openxmlformats.org/officeDocument/2006/relationships/image" Target="../media/image19.png"/><Relationship Id="rId71" Type="http://schemas.openxmlformats.org/officeDocument/2006/relationships/hyperlink" Target="http://www.iiconsortium.org/pdf/SMM_Description_and_Intended_Use_2018-04-09.pdf" TargetMode="External"/><Relationship Id="rId92" Type="http://schemas.openxmlformats.org/officeDocument/2006/relationships/image" Target="../media/image55.png"/><Relationship Id="rId2" Type="http://schemas.openxmlformats.org/officeDocument/2006/relationships/notesSlide" Target="../notesSlides/notesSlide1.xml"/><Relationship Id="rId29" Type="http://schemas.openxmlformats.org/officeDocument/2006/relationships/image" Target="../media/image28.png"/><Relationship Id="rId24" Type="http://schemas.openxmlformats.org/officeDocument/2006/relationships/hyperlink" Target="https://azure.microsoft.com/en-us/services/security-center/" TargetMode="External"/><Relationship Id="rId40" Type="http://schemas.openxmlformats.org/officeDocument/2006/relationships/hyperlink" Target="https://aka.ms/mcra-mva" TargetMode="External"/><Relationship Id="rId45" Type="http://schemas.openxmlformats.org/officeDocument/2006/relationships/hyperlink" Target="https://www.microsoft.com/en-us/cloud-platform/microsoft-intune" TargetMode="External"/><Relationship Id="rId66" Type="http://schemas.openxmlformats.org/officeDocument/2006/relationships/hyperlink" Target="https://docs.microsoft.com/en-us/azure/active-directory/active-directory-b2b-what-is-azure-ad-b2b" TargetMode="External"/><Relationship Id="rId87" Type="http://schemas.openxmlformats.org/officeDocument/2006/relationships/hyperlink" Target="https://docs.microsoft.com/en-us/azure/virtual-network/security-overview" TargetMode="External"/><Relationship Id="rId110" Type="http://schemas.openxmlformats.org/officeDocument/2006/relationships/hyperlink" Target="https://azure.microsoft.com/en-us/services/expressroute/" TargetMode="External"/><Relationship Id="rId115" Type="http://schemas.openxmlformats.org/officeDocument/2006/relationships/hyperlink" Target="https://www.microsoft.com/security/intelligence" TargetMode="External"/><Relationship Id="rId131" Type="http://schemas.openxmlformats.org/officeDocument/2006/relationships/hyperlink" Target="https://support.office.com/en-us/article/Manage-data-governance-in-Office-365-48064107-fed2-4db0-9e5c-aa5ddd5ccb09" TargetMode="External"/><Relationship Id="rId61" Type="http://schemas.openxmlformats.org/officeDocument/2006/relationships/hyperlink" Target="https://docs.microsoft.com/en-us/azure/active-directory/active-directory-privileged-identity-management-configure" TargetMode="External"/><Relationship Id="rId82" Type="http://schemas.openxmlformats.org/officeDocument/2006/relationships/hyperlink" Target="https://blogs.technet.microsoft.com/enterprisemobility/2015/09/08/sealpath-brings-rms-protection-to-autocad/" TargetMode="External"/><Relationship Id="rId19" Type="http://schemas.openxmlformats.org/officeDocument/2006/relationships/hyperlink" Target="https://aka.ms/O365SecRoadmap" TargetMode="External"/><Relationship Id="rId14" Type="http://schemas.openxmlformats.org/officeDocument/2006/relationships/image" Target="../media/image25.png"/><Relationship Id="rId30" Type="http://schemas.openxmlformats.org/officeDocument/2006/relationships/image" Target="../media/image29.png"/><Relationship Id="rId35" Type="http://schemas.openxmlformats.org/officeDocument/2006/relationships/image" Target="../media/image34.png"/><Relationship Id="rId56" Type="http://schemas.openxmlformats.org/officeDocument/2006/relationships/hyperlink" Target="https://www.microsoft.com/en-us/security/threat-protection" TargetMode="External"/><Relationship Id="rId77" Type="http://schemas.openxmlformats.org/officeDocument/2006/relationships/image" Target="../media/image46.jpg"/><Relationship Id="rId100" Type="http://schemas.openxmlformats.org/officeDocument/2006/relationships/hyperlink" Target="https://technet.microsoft.com/en-us/itpro/windows/keep-secure/windows-10-security-guide" TargetMode="External"/><Relationship Id="rId105" Type="http://schemas.openxmlformats.org/officeDocument/2006/relationships/hyperlink" Target="https://www.microsoft.com/en-us/WindowsForBusiness/windows-atp" TargetMode="External"/><Relationship Id="rId126" Type="http://schemas.openxmlformats.org/officeDocument/2006/relationships/hyperlink" Target="https://docs.microsoft.com/en-us/azure/sql-database/sql-database-threat-detection" TargetMode="External"/><Relationship Id="rId8" Type="http://schemas.openxmlformats.org/officeDocument/2006/relationships/image" Target="../media/image20.svg"/><Relationship Id="rId51" Type="http://schemas.openxmlformats.org/officeDocument/2006/relationships/hyperlink" Target="https://docs.microsoft.com/en-us/windows/security/threat-protection/windows-defender-atp/windows-defender-advanced-threat-protection" TargetMode="External"/><Relationship Id="rId72" Type="http://schemas.openxmlformats.org/officeDocument/2006/relationships/hyperlink" Target="https://azure.microsoft.com/en-us/blog/introducing-microsoft-azure-sphere-secure-and-power-the-intelligent-edge/" TargetMode="External"/><Relationship Id="rId93" Type="http://schemas.openxmlformats.org/officeDocument/2006/relationships/hyperlink" Target="https://docs.microsoft.com/en-us/azure/security/azure-security-disk-encryption" TargetMode="External"/><Relationship Id="rId98" Type="http://schemas.openxmlformats.org/officeDocument/2006/relationships/hyperlink" Target="https://azure.microsoft.com/en-us/blog/azure-confidential-computing/" TargetMode="External"/><Relationship Id="rId121" Type="http://schemas.openxmlformats.org/officeDocument/2006/relationships/image" Target="../media/image62.png"/><Relationship Id="rId3" Type="http://schemas.openxmlformats.org/officeDocument/2006/relationships/image" Target="../media/image15.png"/><Relationship Id="rId25" Type="http://schemas.openxmlformats.org/officeDocument/2006/relationships/hyperlink" Target="https://aka.ms/ESAE" TargetMode="External"/><Relationship Id="rId46" Type="http://schemas.openxmlformats.org/officeDocument/2006/relationships/hyperlink" Target="https://docs.microsoft.com/en-us/azure/security-center/security-center-intro" TargetMode="External"/><Relationship Id="rId67" Type="http://schemas.openxmlformats.org/officeDocument/2006/relationships/image" Target="../media/image42.png"/><Relationship Id="rId116" Type="http://schemas.openxmlformats.org/officeDocument/2006/relationships/hyperlink" Target="https://technet.microsoft.com/en-us/windows-server-docs/security/guarded-fabric-shielded-vm/guarded-fabric-and-shielded-vms" TargetMode="External"/><Relationship Id="rId20" Type="http://schemas.openxmlformats.org/officeDocument/2006/relationships/hyperlink" Target="http://aka.ms/rapidattack" TargetMode="External"/><Relationship Id="rId41" Type="http://schemas.openxmlformats.org/officeDocument/2006/relationships/hyperlink" Target="https://aka.ms/cyberstrategies" TargetMode="External"/><Relationship Id="rId62" Type="http://schemas.openxmlformats.org/officeDocument/2006/relationships/hyperlink" Target="https://docs.microsoft.com/en-us/windows/security/identity-protection/hello-for-business/hello-identity-verification" TargetMode="External"/><Relationship Id="rId83" Type="http://schemas.openxmlformats.org/officeDocument/2006/relationships/image" Target="../media/image51.png"/><Relationship Id="rId88" Type="http://schemas.openxmlformats.org/officeDocument/2006/relationships/hyperlink" Target="https://docs.microsoft.com/en-us/azure/application-gateway/application-gateway-web-application-firewall-overview" TargetMode="External"/><Relationship Id="rId111" Type="http://schemas.openxmlformats.org/officeDocument/2006/relationships/image" Target="../media/image61.png"/><Relationship Id="rId132"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15" Type="http://schemas.openxmlformats.org/officeDocument/2006/relationships/image" Target="../media/image26.png"/><Relationship Id="rId36" Type="http://schemas.openxmlformats.org/officeDocument/2006/relationships/image" Target="../media/image35.svg"/><Relationship Id="rId57" Type="http://schemas.openxmlformats.org/officeDocument/2006/relationships/hyperlink" Target="https://aka.ms/SIEMConnect" TargetMode="External"/><Relationship Id="rId106" Type="http://schemas.openxmlformats.org/officeDocument/2006/relationships/image" Target="../media/image60.jpg"/><Relationship Id="rId127" Type="http://schemas.openxmlformats.org/officeDocument/2006/relationships/image" Target="../media/image65.png"/><Relationship Id="rId10" Type="http://schemas.openxmlformats.org/officeDocument/2006/relationships/image" Target="../media/image21.png"/><Relationship Id="rId31" Type="http://schemas.openxmlformats.org/officeDocument/2006/relationships/image" Target="../media/image30.png"/><Relationship Id="rId52" Type="http://schemas.openxmlformats.org/officeDocument/2006/relationships/hyperlink" Target="https://support.office.com/en-us/article/Office-365-ATP-for-SharePoint-OneDrive-and-Microsoft-Teams-26261670-db33-4c53-b125-af0662c34607" TargetMode="External"/><Relationship Id="rId73" Type="http://schemas.openxmlformats.org/officeDocument/2006/relationships/image" Target="../media/image45.png"/><Relationship Id="rId78" Type="http://schemas.openxmlformats.org/officeDocument/2006/relationships/image" Target="../media/image47.png"/><Relationship Id="rId94" Type="http://schemas.openxmlformats.org/officeDocument/2006/relationships/hyperlink" Target="https://docs.microsoft.com/en-us/azure/virtual-network/ddos-protection-overview" TargetMode="External"/><Relationship Id="rId99" Type="http://schemas.openxmlformats.org/officeDocument/2006/relationships/image" Target="../media/image57.png"/><Relationship Id="rId101" Type="http://schemas.openxmlformats.org/officeDocument/2006/relationships/image" Target="../media/image58.emf"/><Relationship Id="rId122" Type="http://schemas.openxmlformats.org/officeDocument/2006/relationships/image" Target="../media/image63.svg"/><Relationship Id="rId4" Type="http://schemas.openxmlformats.org/officeDocument/2006/relationships/image" Target="../media/image16.svg"/><Relationship Id="rId9" Type="http://schemas.openxmlformats.org/officeDocument/2006/relationships/hyperlink" Target="https://docs.microsoft.com/en-us/sccm/" TargetMode="External"/><Relationship Id="rId26" Type="http://schemas.openxmlformats.org/officeDocument/2006/relationships/hyperlink" Target="http://aka.ms/cyberpaw" TargetMode="External"/><Relationship Id="rId47" Type="http://schemas.openxmlformats.org/officeDocument/2006/relationships/hyperlink" Target="https://docs.microsoft.com/en-us/azure/security-center/security-center-just-in-time" TargetMode="External"/><Relationship Id="rId68" Type="http://schemas.openxmlformats.org/officeDocument/2006/relationships/hyperlink" Target="https://docs.microsoft.com/en-us/azure/iot-hub/iot-hub-security-architecture" TargetMode="External"/><Relationship Id="rId89" Type="http://schemas.openxmlformats.org/officeDocument/2006/relationships/image" Target="../media/image53.png"/><Relationship Id="rId112" Type="http://schemas.openxmlformats.org/officeDocument/2006/relationships/hyperlink" Target="http://www.microsoft.com/SDL" TargetMode="External"/><Relationship Id="rId133" Type="http://schemas.openxmlformats.org/officeDocument/2006/relationships/image" Target="../media/image6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58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800"/>
            <a:ext cx="8001000" cy="1649027"/>
          </a:xfrm>
        </p:spPr>
        <p:txBody>
          <a:bodyPr>
            <a:normAutofit/>
          </a:bodyPr>
          <a:lstStyle/>
          <a:p>
            <a:r>
              <a:rPr lang="en-US" sz="4000" b="1" dirty="0">
                <a:solidFill>
                  <a:schemeClr val="accent1">
                    <a:lumMod val="60000"/>
                    <a:lumOff val="40000"/>
                  </a:schemeClr>
                </a:solidFill>
                <a:latin typeface="Calibri" panose="020F0502020204030204" pitchFamily="34" charset="0"/>
                <a:cs typeface="Calibri" panose="020F0502020204030204" pitchFamily="34" charset="0"/>
              </a:rPr>
              <a:t>Azure AD, B2C, B2B and Libraries</a:t>
            </a:r>
            <a:br>
              <a:rPr lang="en-US" sz="1400" b="1" dirty="0"/>
            </a:br>
            <a:endParaRPr lang="en-US" sz="4000" cap="none"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4212" y="2550112"/>
            <a:ext cx="7815976" cy="3622088"/>
          </a:xfrm>
        </p:spPr>
        <p:txBody>
          <a:bodyPr>
            <a:noAutofit/>
          </a:bodyPr>
          <a:lstStyle/>
          <a:p>
            <a:r>
              <a:rPr lang="en-US" sz="2400" dirty="0">
                <a:latin typeface="Calibri" panose="020F0502020204030204" pitchFamily="34" charset="0"/>
                <a:cs typeface="Calibri" panose="020F0502020204030204" pitchFamily="34" charset="0"/>
              </a:rPr>
              <a:t>Rory Braybrook</a:t>
            </a:r>
          </a:p>
          <a:p>
            <a:r>
              <a:rPr lang="en-US" sz="2400" dirty="0">
                <a:latin typeface="Calibri" panose="020F0502020204030204" pitchFamily="34" charset="0"/>
                <a:cs typeface="Calibri" panose="020F0502020204030204" pitchFamily="34" charset="0"/>
              </a:rPr>
              <a:t>Microsoft Identity Architect</a:t>
            </a:r>
          </a:p>
          <a:p>
            <a:r>
              <a:rPr lang="en-US" sz="2400" dirty="0">
                <a:latin typeface="Calibri" panose="020F0502020204030204" pitchFamily="34" charset="0"/>
                <a:cs typeface="Calibri" panose="020F0502020204030204" pitchFamily="34" charset="0"/>
              </a:rPr>
              <a:t>Microsoft MVP (Enterprise Mobility) </a:t>
            </a:r>
          </a:p>
          <a:p>
            <a:r>
              <a:rPr lang="en-US" sz="2400" dirty="0">
                <a:latin typeface="Calibri" panose="020F0502020204030204" pitchFamily="34" charset="0"/>
                <a:cs typeface="Calibri" panose="020F0502020204030204" pitchFamily="34" charset="0"/>
              </a:rPr>
              <a:t>Twitter:     @rbrayb</a:t>
            </a:r>
          </a:p>
          <a:p>
            <a:r>
              <a:rPr lang="en-US" sz="2400" dirty="0">
                <a:latin typeface="Calibri" panose="020F0502020204030204" pitchFamily="34" charset="0"/>
                <a:cs typeface="Calibri" panose="020F0502020204030204" pitchFamily="34" charset="0"/>
              </a:rPr>
              <a:t>LinkedIn:   https://www.linkedin.com/in/rory-braybrook-6050a521/</a:t>
            </a:r>
          </a:p>
          <a:p>
            <a:r>
              <a:rPr lang="en-US" sz="2400" dirty="0">
                <a:solidFill>
                  <a:schemeClr val="accent1"/>
                </a:solidFill>
                <a:latin typeface="Calibri" panose="020F0502020204030204" pitchFamily="34" charset="0"/>
                <a:cs typeface="Calibri" panose="020F0502020204030204" pitchFamily="34" charset="0"/>
              </a:rPr>
              <a:t>Blog:          https://medium.com/the-new-control-plane</a:t>
            </a:r>
          </a:p>
          <a:p>
            <a:endParaRPr lang="en-US" sz="2000" dirty="0"/>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365432" y="425163"/>
            <a:ext cx="4971678"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Invite guest user</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B335915E-9BB8-4801-9945-7F44D090C6DA}"/>
              </a:ext>
            </a:extLst>
          </p:cNvPr>
          <p:cNvPicPr>
            <a:picLocks noChangeAspect="1"/>
          </p:cNvPicPr>
          <p:nvPr/>
        </p:nvPicPr>
        <p:blipFill>
          <a:blip r:embed="rId2"/>
          <a:stretch>
            <a:fillRect/>
          </a:stretch>
        </p:blipFill>
        <p:spPr>
          <a:xfrm>
            <a:off x="2286000" y="1828800"/>
            <a:ext cx="7620000" cy="3200400"/>
          </a:xfrm>
          <a:prstGeom prst="rect">
            <a:avLst/>
          </a:prstGeom>
        </p:spPr>
      </p:pic>
    </p:spTree>
    <p:extLst>
      <p:ext uri="{BB962C8B-B14F-4D97-AF65-F5344CB8AC3E}">
        <p14:creationId xmlns:p14="http://schemas.microsoft.com/office/powerpoint/2010/main" val="414324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365432" y="425163"/>
            <a:ext cx="4971678"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Invite guest user</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1102CEC2-3542-4A13-8301-D28760D9122B}"/>
              </a:ext>
            </a:extLst>
          </p:cNvPr>
          <p:cNvPicPr>
            <a:picLocks noChangeAspect="1"/>
          </p:cNvPicPr>
          <p:nvPr/>
        </p:nvPicPr>
        <p:blipFill>
          <a:blip r:embed="rId2"/>
          <a:stretch>
            <a:fillRect/>
          </a:stretch>
        </p:blipFill>
        <p:spPr>
          <a:xfrm>
            <a:off x="5163477" y="0"/>
            <a:ext cx="6082483" cy="6858000"/>
          </a:xfrm>
          <a:prstGeom prst="rect">
            <a:avLst/>
          </a:prstGeom>
        </p:spPr>
      </p:pic>
    </p:spTree>
    <p:extLst>
      <p:ext uri="{BB962C8B-B14F-4D97-AF65-F5344CB8AC3E}">
        <p14:creationId xmlns:p14="http://schemas.microsoft.com/office/powerpoint/2010/main" val="2879285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365432" y="425163"/>
            <a:ext cx="4971678"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Invite guest user</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9202FAF9-6B62-4871-AFD9-1B116B318C40}"/>
              </a:ext>
            </a:extLst>
          </p:cNvPr>
          <p:cNvPicPr>
            <a:picLocks noChangeAspect="1"/>
          </p:cNvPicPr>
          <p:nvPr/>
        </p:nvPicPr>
        <p:blipFill>
          <a:blip r:embed="rId2"/>
          <a:stretch>
            <a:fillRect/>
          </a:stretch>
        </p:blipFill>
        <p:spPr>
          <a:xfrm>
            <a:off x="4292470" y="156481"/>
            <a:ext cx="6667500" cy="6570889"/>
          </a:xfrm>
          <a:prstGeom prst="rect">
            <a:avLst/>
          </a:prstGeom>
        </p:spPr>
      </p:pic>
    </p:spTree>
    <p:extLst>
      <p:ext uri="{BB962C8B-B14F-4D97-AF65-F5344CB8AC3E}">
        <p14:creationId xmlns:p14="http://schemas.microsoft.com/office/powerpoint/2010/main" val="1072043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365432" y="425163"/>
            <a:ext cx="4971678"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Invite guest user</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0E78B4EA-B498-47BC-8A03-7F1EBAD85EFC}"/>
              </a:ext>
            </a:extLst>
          </p:cNvPr>
          <p:cNvPicPr>
            <a:picLocks noChangeAspect="1"/>
          </p:cNvPicPr>
          <p:nvPr/>
        </p:nvPicPr>
        <p:blipFill>
          <a:blip r:embed="rId2"/>
          <a:stretch>
            <a:fillRect/>
          </a:stretch>
        </p:blipFill>
        <p:spPr>
          <a:xfrm>
            <a:off x="4906904" y="219890"/>
            <a:ext cx="5457294" cy="6587412"/>
          </a:xfrm>
          <a:prstGeom prst="rect">
            <a:avLst/>
          </a:prstGeom>
        </p:spPr>
      </p:pic>
    </p:spTree>
    <p:extLst>
      <p:ext uri="{BB962C8B-B14F-4D97-AF65-F5344CB8AC3E}">
        <p14:creationId xmlns:p14="http://schemas.microsoft.com/office/powerpoint/2010/main" val="3745470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365432" y="425163"/>
            <a:ext cx="4971678"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Invite guest user</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7345A2B-EFCE-45C2-8D81-C338EF06C9E5}"/>
              </a:ext>
            </a:extLst>
          </p:cNvPr>
          <p:cNvPicPr>
            <a:picLocks noChangeAspect="1"/>
          </p:cNvPicPr>
          <p:nvPr/>
        </p:nvPicPr>
        <p:blipFill>
          <a:blip r:embed="rId2"/>
          <a:stretch>
            <a:fillRect/>
          </a:stretch>
        </p:blipFill>
        <p:spPr>
          <a:xfrm>
            <a:off x="1333500" y="1829674"/>
            <a:ext cx="9525000" cy="2657475"/>
          </a:xfrm>
          <a:prstGeom prst="rect">
            <a:avLst/>
          </a:prstGeom>
        </p:spPr>
      </p:pic>
    </p:spTree>
    <p:extLst>
      <p:ext uri="{BB962C8B-B14F-4D97-AF65-F5344CB8AC3E}">
        <p14:creationId xmlns:p14="http://schemas.microsoft.com/office/powerpoint/2010/main" val="404095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533383" y="3075057"/>
            <a:ext cx="4971678"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Azure AD B2X demo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4000" dirty="0">
              <a:solidFill>
                <a:srgbClr val="052F61">
                  <a:lumMod val="60000"/>
                  <a:lumOff val="40000"/>
                </a:srgb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External Identity</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199449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533383" y="3075057"/>
            <a:ext cx="4971678"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Azure AD B2C demo</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05697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18226" y="3035610"/>
            <a:ext cx="8784561" cy="193899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The Microsoft Identity Platform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Z" sz="4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1429458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9841" y="387924"/>
            <a:ext cx="8382000" cy="941796"/>
          </a:xfrm>
        </p:spPr>
        <p:txBody>
          <a:bodyPr>
            <a:normAutofit/>
          </a:bodyPr>
          <a:lstStyle/>
          <a:p>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The Platform (not the Product!)</a:t>
            </a:r>
          </a:p>
        </p:txBody>
      </p:sp>
      <p:pic>
        <p:nvPicPr>
          <p:cNvPr id="4" name="Picture 3">
            <a:extLst>
              <a:ext uri="{FF2B5EF4-FFF2-40B4-BE49-F238E27FC236}">
                <a16:creationId xmlns:a16="http://schemas.microsoft.com/office/drawing/2014/main" id="{276469C2-C943-4C97-B50F-C33B7D4C41F4}"/>
              </a:ext>
            </a:extLst>
          </p:cNvPr>
          <p:cNvPicPr>
            <a:picLocks noChangeAspect="1"/>
          </p:cNvPicPr>
          <p:nvPr/>
        </p:nvPicPr>
        <p:blipFill>
          <a:blip r:embed="rId2"/>
          <a:stretch>
            <a:fillRect/>
          </a:stretch>
        </p:blipFill>
        <p:spPr>
          <a:xfrm>
            <a:off x="1259841" y="1580990"/>
            <a:ext cx="8996444" cy="4697890"/>
          </a:xfrm>
          <a:prstGeom prst="rect">
            <a:avLst/>
          </a:prstGeom>
        </p:spPr>
      </p:pic>
    </p:spTree>
    <p:extLst>
      <p:ext uri="{BB962C8B-B14F-4D97-AF65-F5344CB8AC3E}">
        <p14:creationId xmlns:p14="http://schemas.microsoft.com/office/powerpoint/2010/main" val="674981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AF783F-8931-46E9-83C9-5D316C89085B}"/>
              </a:ext>
            </a:extLst>
          </p:cNvPr>
          <p:cNvPicPr>
            <a:picLocks noChangeAspect="1"/>
          </p:cNvPicPr>
          <p:nvPr/>
        </p:nvPicPr>
        <p:blipFill>
          <a:blip r:embed="rId2"/>
          <a:stretch>
            <a:fillRect/>
          </a:stretch>
        </p:blipFill>
        <p:spPr>
          <a:xfrm>
            <a:off x="822960" y="78462"/>
            <a:ext cx="10119359" cy="6708418"/>
          </a:xfrm>
          <a:prstGeom prst="rect">
            <a:avLst/>
          </a:prstGeom>
        </p:spPr>
      </p:pic>
    </p:spTree>
    <p:extLst>
      <p:ext uri="{BB962C8B-B14F-4D97-AF65-F5344CB8AC3E}">
        <p14:creationId xmlns:p14="http://schemas.microsoft.com/office/powerpoint/2010/main" val="33455799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4DEB955-D431-494F-B055-E02E3AAD9A9E}"/>
              </a:ext>
            </a:extLst>
          </p:cNvPr>
          <p:cNvGrpSpPr/>
          <p:nvPr/>
        </p:nvGrpSpPr>
        <p:grpSpPr>
          <a:xfrm>
            <a:off x="2048164" y="5509238"/>
            <a:ext cx="3763487" cy="892367"/>
            <a:chOff x="2048164" y="5509238"/>
            <a:chExt cx="3763487" cy="892367"/>
          </a:xfrm>
        </p:grpSpPr>
        <p:sp>
          <p:nvSpPr>
            <p:cNvPr id="246" name="Rectangle 245">
              <a:extLst>
                <a:ext uri="{FF2B5EF4-FFF2-40B4-BE49-F238E27FC236}">
                  <a16:creationId xmlns:a16="http://schemas.microsoft.com/office/drawing/2014/main"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68" name="Rectangle 667">
              <a:extLst>
                <a:ext uri="{FF2B5EF4-FFF2-40B4-BE49-F238E27FC236}">
                  <a16:creationId xmlns:a16="http://schemas.microsoft.com/office/drawing/2014/main" id="{6183ED31-37AA-4F47-AC7E-1F9B4813AD98}"/>
                </a:ext>
              </a:extLst>
            </p:cNvPr>
            <p:cNvSpPr/>
            <p:nvPr/>
          </p:nvSpPr>
          <p:spPr>
            <a:xfrm>
              <a:off x="2048165" y="5509238"/>
              <a:ext cx="3763485" cy="257763"/>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IoT and Operational Technology</a:t>
              </a:r>
            </a:p>
          </p:txBody>
        </p:sp>
        <p:sp>
          <p:nvSpPr>
            <p:cNvPr id="553" name="IoT">
              <a:extLst>
                <a:ext uri="{FF2B5EF4-FFF2-40B4-BE49-F238E27FC236}">
                  <a16:creationId xmlns:a16="http://schemas.microsoft.com/office/drawing/2014/main"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sp>
        <p:nvSpPr>
          <p:cNvPr id="562" name="Rectangle 561">
            <a:extLst>
              <a:ext uri="{FF2B5EF4-FFF2-40B4-BE49-F238E27FC236}">
                <a16:creationId xmlns:a16="http://schemas.microsoft.com/office/drawing/2014/main"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rPr>
              <a:t>Intranet Servers</a:t>
            </a:r>
          </a:p>
        </p:txBody>
      </p:sp>
      <p:sp>
        <p:nvSpPr>
          <p:cNvPr id="510" name="Rectangle 509">
            <a:extLst>
              <a:ext uri="{FF2B5EF4-FFF2-40B4-BE49-F238E27FC236}">
                <a16:creationId xmlns:a16="http://schemas.microsoft.com/office/drawing/2014/main"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rPr>
              <a:t>Extranet</a:t>
            </a:r>
          </a:p>
        </p:txBody>
      </p:sp>
      <p:sp>
        <p:nvSpPr>
          <p:cNvPr id="152" name="Rectangle 151">
            <a:extLst>
              <a:ext uri="{FF2B5EF4-FFF2-40B4-BE49-F238E27FC236}">
                <a16:creationId xmlns:a16="http://schemas.microsoft.com/office/drawing/2014/main"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09" name="Rectangle 508">
            <a:extLst>
              <a:ext uri="{FF2B5EF4-FFF2-40B4-BE49-F238E27FC236}">
                <a16:creationId xmlns:a16="http://schemas.microsoft.com/office/drawing/2014/main"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Freeform: Shape 13">
            <a:extLst>
              <a:ext uri="{FF2B5EF4-FFF2-40B4-BE49-F238E27FC236}">
                <a16:creationId xmlns:a16="http://schemas.microsoft.com/office/drawing/2014/main"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33" name="Group 32">
            <a:extLst>
              <a:ext uri="{FF2B5EF4-FFF2-40B4-BE49-F238E27FC236}">
                <a16:creationId xmlns:a16="http://schemas.microsoft.com/office/drawing/2014/main" id="{52D17B2D-D338-4AF2-A159-8494DEDAF906}"/>
              </a:ext>
            </a:extLst>
          </p:cNvPr>
          <p:cNvGrpSpPr/>
          <p:nvPr/>
        </p:nvGrpSpPr>
        <p:grpSpPr>
          <a:xfrm>
            <a:off x="2614674" y="3027330"/>
            <a:ext cx="3057775" cy="2042956"/>
            <a:chOff x="2614674" y="3027330"/>
            <a:chExt cx="3057775" cy="2042956"/>
          </a:xfrm>
        </p:grpSpPr>
        <p:cxnSp>
          <p:nvCxnSpPr>
            <p:cNvPr id="709" name="Straight Connector 708">
              <a:extLst>
                <a:ext uri="{FF2B5EF4-FFF2-40B4-BE49-F238E27FC236}">
                  <a16:creationId xmlns:a16="http://schemas.microsoft.com/office/drawing/2014/main" id="{E9568F12-BDB6-4786-9FDF-9011B5792C49}"/>
                </a:ext>
              </a:extLst>
            </p:cNvPr>
            <p:cNvCxnSpPr>
              <a:cxnSpLocks/>
              <a:endCxn id="120"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0A9E273B-5B93-4B15-A8B3-F722EB239E57}"/>
                </a:ext>
              </a:extLst>
            </p:cNvPr>
            <p:cNvGrpSpPr/>
            <p:nvPr/>
          </p:nvGrpSpPr>
          <p:grpSpPr>
            <a:xfrm>
              <a:off x="3263369" y="4932189"/>
              <a:ext cx="2409080" cy="100096"/>
              <a:chOff x="1121512" y="4577223"/>
              <a:chExt cx="2941905" cy="110522"/>
            </a:xfrm>
          </p:grpSpPr>
          <p:cxnSp>
            <p:nvCxnSpPr>
              <p:cNvPr id="8" name="Straight Connector 7">
                <a:extLst>
                  <a:ext uri="{FF2B5EF4-FFF2-40B4-BE49-F238E27FC236}">
                    <a16:creationId xmlns:a16="http://schemas.microsoft.com/office/drawing/2014/main"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Straight Connector 374">
                <a:extLst>
                  <a:ext uri="{FF2B5EF4-FFF2-40B4-BE49-F238E27FC236}">
                    <a16:creationId xmlns:a16="http://schemas.microsoft.com/office/drawing/2014/main"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89" name="Straight Connector 488">
                <a:extLst>
                  <a:ext uri="{FF2B5EF4-FFF2-40B4-BE49-F238E27FC236}">
                    <a16:creationId xmlns:a16="http://schemas.microsoft.com/office/drawing/2014/main"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0" name="Straight Connector 489">
                <a:extLst>
                  <a:ext uri="{FF2B5EF4-FFF2-40B4-BE49-F238E27FC236}">
                    <a16:creationId xmlns:a16="http://schemas.microsoft.com/office/drawing/2014/main"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3" name="Straight Connector 492">
                <a:extLst>
                  <a:ext uri="{FF2B5EF4-FFF2-40B4-BE49-F238E27FC236}">
                    <a16:creationId xmlns:a16="http://schemas.microsoft.com/office/drawing/2014/main"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20" name="Graphic 119">
              <a:extLst>
                <a:ext uri="{FF2B5EF4-FFF2-40B4-BE49-F238E27FC236}">
                  <a16:creationId xmlns:a16="http://schemas.microsoft.com/office/drawing/2014/main" id="{C3016580-9B6F-4370-9CDB-00CB168484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96121" y="4968297"/>
              <a:ext cx="373956" cy="101989"/>
            </a:xfrm>
            <a:prstGeom prst="rect">
              <a:avLst/>
            </a:prstGeom>
          </p:spPr>
        </p:pic>
        <p:pic>
          <p:nvPicPr>
            <p:cNvPr id="710" name="Graphic 709">
              <a:extLst>
                <a:ext uri="{FF2B5EF4-FFF2-40B4-BE49-F238E27FC236}">
                  <a16:creationId xmlns:a16="http://schemas.microsoft.com/office/drawing/2014/main" id="{CB1D2C0D-E006-4B23-8877-788EA47094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2268" y="3989053"/>
              <a:ext cx="155363" cy="144264"/>
            </a:xfrm>
            <a:prstGeom prst="rect">
              <a:avLst/>
            </a:prstGeom>
          </p:spPr>
        </p:pic>
        <p:cxnSp>
          <p:nvCxnSpPr>
            <p:cNvPr id="202" name="Straight Connector 201">
              <a:extLst>
                <a:ext uri="{FF2B5EF4-FFF2-40B4-BE49-F238E27FC236}">
                  <a16:creationId xmlns:a16="http://schemas.microsoft.com/office/drawing/2014/main"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7" name="Straight Connector 726">
              <a:extLst>
                <a:ext uri="{FF2B5EF4-FFF2-40B4-BE49-F238E27FC236}">
                  <a16:creationId xmlns:a16="http://schemas.microsoft.com/office/drawing/2014/main"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728" name="Graphic 727">
              <a:extLst>
                <a:ext uri="{FF2B5EF4-FFF2-40B4-BE49-F238E27FC236}">
                  <a16:creationId xmlns:a16="http://schemas.microsoft.com/office/drawing/2014/main" id="{BD13DC4B-891F-412F-953A-99D8BD0F91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0454" y="3455968"/>
              <a:ext cx="179094" cy="97688"/>
            </a:xfrm>
            <a:prstGeom prst="rect">
              <a:avLst/>
            </a:prstGeom>
          </p:spPr>
        </p:pic>
        <p:pic>
          <p:nvPicPr>
            <p:cNvPr id="154" name="Graphic 153">
              <a:extLst>
                <a:ext uri="{FF2B5EF4-FFF2-40B4-BE49-F238E27FC236}">
                  <a16:creationId xmlns:a16="http://schemas.microsoft.com/office/drawing/2014/main" id="{65A36AA8-A9F1-41B2-A4AB-7465E03C232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853121"/>
              <a:ext cx="179094" cy="97688"/>
            </a:xfrm>
            <a:prstGeom prst="rect">
              <a:avLst/>
            </a:prstGeom>
          </p:spPr>
        </p:pic>
        <p:pic>
          <p:nvPicPr>
            <p:cNvPr id="726" name="Graphic 725">
              <a:extLst>
                <a:ext uri="{FF2B5EF4-FFF2-40B4-BE49-F238E27FC236}">
                  <a16:creationId xmlns:a16="http://schemas.microsoft.com/office/drawing/2014/main" id="{C91DB333-653E-4081-B961-A1BA261D38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94372" y="3083790"/>
              <a:ext cx="179094" cy="97688"/>
            </a:xfrm>
            <a:prstGeom prst="rect">
              <a:avLst/>
            </a:prstGeom>
          </p:spPr>
        </p:pic>
      </p:grpSp>
      <p:grpSp>
        <p:nvGrpSpPr>
          <p:cNvPr id="25" name="Group 24">
            <a:extLst>
              <a:ext uri="{FF2B5EF4-FFF2-40B4-BE49-F238E27FC236}">
                <a16:creationId xmlns:a16="http://schemas.microsoft.com/office/drawing/2014/main" id="{1D2B6E65-2C6E-47A4-86EA-BE343E742049}"/>
              </a:ext>
            </a:extLst>
          </p:cNvPr>
          <p:cNvGrpSpPr/>
          <p:nvPr/>
        </p:nvGrpSpPr>
        <p:grpSpPr>
          <a:xfrm>
            <a:off x="8502616" y="103218"/>
            <a:ext cx="3500414" cy="1329065"/>
            <a:chOff x="8502616" y="103218"/>
            <a:chExt cx="3500414" cy="1329065"/>
          </a:xfrm>
        </p:grpSpPr>
        <p:sp>
          <p:nvSpPr>
            <p:cNvPr id="556" name="Freeform: Shape 555">
              <a:extLst>
                <a:ext uri="{FF2B5EF4-FFF2-40B4-BE49-F238E27FC236}">
                  <a16:creationId xmlns:a16="http://schemas.microsoft.com/office/drawing/2014/main"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Rectangle 482">
              <a:extLst>
                <a:ext uri="{FF2B5EF4-FFF2-40B4-BE49-F238E27FC236}">
                  <a16:creationId xmlns:a16="http://schemas.microsoft.com/office/drawing/2014/main" id="{683B3E27-5CEA-4665-AE95-53E3E02BE90B}"/>
                </a:ext>
              </a:extLst>
            </p:cNvPr>
            <p:cNvSpPr/>
            <p:nvPr/>
          </p:nvSpPr>
          <p:spPr>
            <a:xfrm>
              <a:off x="8502616" y="103218"/>
              <a:ext cx="3500414" cy="257763"/>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Software as a Service</a:t>
              </a:r>
            </a:p>
          </p:txBody>
        </p:sp>
      </p:grpSp>
      <p:sp>
        <p:nvSpPr>
          <p:cNvPr id="419" name="Rectangle 418">
            <a:extLst>
              <a:ext uri="{FF2B5EF4-FFF2-40B4-BE49-F238E27FC236}">
                <a16:creationId xmlns:a16="http://schemas.microsoft.com/office/drawing/2014/main"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Connector: Elbow 34">
            <a:extLst>
              <a:ext uri="{FF2B5EF4-FFF2-40B4-BE49-F238E27FC236}">
                <a16:creationId xmlns:a16="http://schemas.microsoft.com/office/drawing/2014/main" id="{4B151B1C-8727-499D-AA3F-92C3D3CFF5D8}"/>
              </a:ext>
            </a:extLst>
          </p:cNvPr>
          <p:cNvCxnSpPr>
            <a:endCxn id="462" idx="1"/>
          </p:cNvCxnSpPr>
          <p:nvPr/>
        </p:nvCxnSpPr>
        <p:spPr>
          <a:xfrm rot="16200000" flipH="1">
            <a:off x="6730002" y="4013600"/>
            <a:ext cx="3818104" cy="101318"/>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733" name="Connector: Elbow 732">
            <a:extLst>
              <a:ext uri="{FF2B5EF4-FFF2-40B4-BE49-F238E27FC236}">
                <a16:creationId xmlns:a16="http://schemas.microsoft.com/office/drawing/2014/main" id="{D5A8D2D0-54F0-4A7F-8639-B35A00D88B6C}"/>
              </a:ext>
            </a:extLst>
          </p:cNvPr>
          <p:cNvCxnSpPr>
            <a:cxnSpLocks/>
            <a:endCxn id="459"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55BE7C5-C1B1-4448-AAC9-2C854664B595}"/>
              </a:ext>
            </a:extLst>
          </p:cNvPr>
          <p:cNvCxnSpPr>
            <a:cxnSpLocks/>
            <a:endCxn id="92"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1" name="Rectangle 560">
            <a:extLst>
              <a:ext uri="{FF2B5EF4-FFF2-40B4-BE49-F238E27FC236}">
                <a16:creationId xmlns:a16="http://schemas.microsoft.com/office/drawing/2014/main" id="{CECADA6B-6F4D-4C04-B176-D9B01338770C}"/>
              </a:ext>
            </a:extLst>
          </p:cNvPr>
          <p:cNvSpPr/>
          <p:nvPr/>
        </p:nvSpPr>
        <p:spPr bwMode="auto">
          <a:xfrm>
            <a:off x="539297" y="4024983"/>
            <a:ext cx="5713221" cy="1846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93" name="Connector: Elbow 92">
            <a:extLst>
              <a:ext uri="{FF2B5EF4-FFF2-40B4-BE49-F238E27FC236}">
                <a16:creationId xmlns:a16="http://schemas.microsoft.com/office/drawing/2014/main"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91215E-3CE0-4784-AFC2-9A50F6E3D8DA}"/>
              </a:ext>
            </a:extLst>
          </p:cNvPr>
          <p:cNvSpPr txBox="1"/>
          <p:nvPr/>
        </p:nvSpPr>
        <p:spPr>
          <a:xfrm>
            <a:off x="457338" y="2389532"/>
            <a:ext cx="1143262"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rPr>
              <a:t>Mobile Devices</a:t>
            </a:r>
          </a:p>
        </p:txBody>
      </p:sp>
      <p:grpSp>
        <p:nvGrpSpPr>
          <p:cNvPr id="48" name="Group 47">
            <a:extLst>
              <a:ext uri="{FF2B5EF4-FFF2-40B4-BE49-F238E27FC236}">
                <a16:creationId xmlns:a16="http://schemas.microsoft.com/office/drawing/2014/main" id="{BFC65816-92B6-45F8-8B56-B9FE7300B40A}"/>
              </a:ext>
            </a:extLst>
          </p:cNvPr>
          <p:cNvGrpSpPr/>
          <p:nvPr/>
        </p:nvGrpSpPr>
        <p:grpSpPr>
          <a:xfrm>
            <a:off x="1351919" y="2856531"/>
            <a:ext cx="382086" cy="288422"/>
            <a:chOff x="7987238" y="1610486"/>
            <a:chExt cx="506061" cy="382007"/>
          </a:xfrm>
        </p:grpSpPr>
        <p:sp>
          <p:nvSpPr>
            <p:cNvPr id="49" name="Rectangle 48">
              <a:extLst>
                <a:ext uri="{FF2B5EF4-FFF2-40B4-BE49-F238E27FC236}">
                  <a16:creationId xmlns:a16="http://schemas.microsoft.com/office/drawing/2014/main"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a:extLst>
                <a:ext uri="{FF2B5EF4-FFF2-40B4-BE49-F238E27FC236}">
                  <a16:creationId xmlns:a16="http://schemas.microsoft.com/office/drawing/2014/main" id="{7EBB8728-CD5A-434A-8A9A-E6ED226C7A4A}"/>
                </a:ext>
              </a:extLst>
            </p:cNvPr>
            <p:cNvGrpSpPr/>
            <p:nvPr/>
          </p:nvGrpSpPr>
          <p:grpSpPr>
            <a:xfrm>
              <a:off x="7987238" y="1610486"/>
              <a:ext cx="498447" cy="382007"/>
              <a:chOff x="9563138" y="2462727"/>
              <a:chExt cx="516394" cy="395761"/>
            </a:xfrm>
          </p:grpSpPr>
          <p:sp>
            <p:nvSpPr>
              <p:cNvPr id="51" name="monitor">
                <a:extLst>
                  <a:ext uri="{FF2B5EF4-FFF2-40B4-BE49-F238E27FC236}">
                    <a16:creationId xmlns:a16="http://schemas.microsoft.com/office/drawing/2014/main"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nvGrpSpPr>
              <p:cNvPr id="52" name="Group 51">
                <a:extLst>
                  <a:ext uri="{FF2B5EF4-FFF2-40B4-BE49-F238E27FC236}">
                    <a16:creationId xmlns:a16="http://schemas.microsoft.com/office/drawing/2014/main" id="{576DD4A5-32C0-4CA5-84D2-5B710351B085}"/>
                  </a:ext>
                </a:extLst>
              </p:cNvPr>
              <p:cNvGrpSpPr/>
              <p:nvPr/>
            </p:nvGrpSpPr>
            <p:grpSpPr>
              <a:xfrm>
                <a:off x="9746672" y="2545410"/>
                <a:ext cx="107950" cy="134938"/>
                <a:chOff x="9444088" y="2885171"/>
                <a:chExt cx="107950" cy="134938"/>
              </a:xfrm>
              <a:solidFill>
                <a:schemeClr val="tx1"/>
              </a:solidFill>
            </p:grpSpPr>
            <p:sp>
              <p:nvSpPr>
                <p:cNvPr id="53" name="Freeform 26">
                  <a:extLst>
                    <a:ext uri="{FF2B5EF4-FFF2-40B4-BE49-F238E27FC236}">
                      <a16:creationId xmlns:a16="http://schemas.microsoft.com/office/drawing/2014/main"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4" name="Freeform 27">
                  <a:extLst>
                    <a:ext uri="{FF2B5EF4-FFF2-40B4-BE49-F238E27FC236}">
                      <a16:creationId xmlns:a16="http://schemas.microsoft.com/office/drawing/2014/main"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grpSp>
        <p:nvGrpSpPr>
          <p:cNvPr id="55" name="Group 54">
            <a:extLst>
              <a:ext uri="{FF2B5EF4-FFF2-40B4-BE49-F238E27FC236}">
                <a16:creationId xmlns:a16="http://schemas.microsoft.com/office/drawing/2014/main" id="{089A708A-3B38-45E4-AB39-901738503841}"/>
              </a:ext>
            </a:extLst>
          </p:cNvPr>
          <p:cNvGrpSpPr/>
          <p:nvPr/>
        </p:nvGrpSpPr>
        <p:grpSpPr>
          <a:xfrm>
            <a:off x="862671" y="2856531"/>
            <a:ext cx="376337" cy="288423"/>
            <a:chOff x="7398246" y="1610486"/>
            <a:chExt cx="498447" cy="382007"/>
          </a:xfrm>
        </p:grpSpPr>
        <p:sp>
          <p:nvSpPr>
            <p:cNvPr id="56" name="monitor">
              <a:extLst>
                <a:ext uri="{FF2B5EF4-FFF2-40B4-BE49-F238E27FC236}">
                  <a16:creationId xmlns:a16="http://schemas.microsoft.com/office/drawing/2014/main"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57" name="Rectangle 56">
              <a:extLst>
                <a:ext uri="{FF2B5EF4-FFF2-40B4-BE49-F238E27FC236}">
                  <a16:creationId xmlns:a16="http://schemas.microsoft.com/office/drawing/2014/main"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8" name="Group 11">
              <a:extLst>
                <a:ext uri="{FF2B5EF4-FFF2-40B4-BE49-F238E27FC236}">
                  <a16:creationId xmlns:a16="http://schemas.microsoft.com/office/drawing/2014/main"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59" name="Freeform 12">
                <a:extLst>
                  <a:ext uri="{FF2B5EF4-FFF2-40B4-BE49-F238E27FC236}">
                    <a16:creationId xmlns:a16="http://schemas.microsoft.com/office/drawing/2014/main"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0" name="Freeform 13">
                <a:extLst>
                  <a:ext uri="{FF2B5EF4-FFF2-40B4-BE49-F238E27FC236}">
                    <a16:creationId xmlns:a16="http://schemas.microsoft.com/office/drawing/2014/main"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1" name="Freeform 14">
                <a:extLst>
                  <a:ext uri="{FF2B5EF4-FFF2-40B4-BE49-F238E27FC236}">
                    <a16:creationId xmlns:a16="http://schemas.microsoft.com/office/drawing/2014/main"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2" name="Freeform 15">
                <a:extLst>
                  <a:ext uri="{FF2B5EF4-FFF2-40B4-BE49-F238E27FC236}">
                    <a16:creationId xmlns:a16="http://schemas.microsoft.com/office/drawing/2014/main"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63" name="Group 62">
            <a:extLst>
              <a:ext uri="{FF2B5EF4-FFF2-40B4-BE49-F238E27FC236}">
                <a16:creationId xmlns:a16="http://schemas.microsoft.com/office/drawing/2014/main" id="{5829E5BE-F51B-45D3-8643-8A7E1443DF78}"/>
              </a:ext>
            </a:extLst>
          </p:cNvPr>
          <p:cNvGrpSpPr/>
          <p:nvPr/>
        </p:nvGrpSpPr>
        <p:grpSpPr>
          <a:xfrm>
            <a:off x="590482" y="2856531"/>
            <a:ext cx="160562" cy="266558"/>
            <a:chOff x="7084723" y="1610486"/>
            <a:chExt cx="212660" cy="353049"/>
          </a:xfrm>
        </p:grpSpPr>
        <p:sp>
          <p:nvSpPr>
            <p:cNvPr id="64" name="Rectangle 63">
              <a:extLst>
                <a:ext uri="{FF2B5EF4-FFF2-40B4-BE49-F238E27FC236}">
                  <a16:creationId xmlns:a16="http://schemas.microsoft.com/office/drawing/2014/main"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id="{A3E6CA01-0053-45C3-8263-EA3575453553}"/>
                </a:ext>
              </a:extLst>
            </p:cNvPr>
            <p:cNvGrpSpPr/>
            <p:nvPr/>
          </p:nvGrpSpPr>
          <p:grpSpPr>
            <a:xfrm>
              <a:off x="7138556" y="1706457"/>
              <a:ext cx="104198" cy="130248"/>
              <a:chOff x="9444088" y="2885171"/>
              <a:chExt cx="107950" cy="134938"/>
            </a:xfrm>
            <a:solidFill>
              <a:schemeClr val="bg1"/>
            </a:solidFill>
          </p:grpSpPr>
          <p:sp>
            <p:nvSpPr>
              <p:cNvPr id="68" name="Freeform 26">
                <a:extLst>
                  <a:ext uri="{FF2B5EF4-FFF2-40B4-BE49-F238E27FC236}">
                    <a16:creationId xmlns:a16="http://schemas.microsoft.com/office/drawing/2014/main"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9" name="Freeform 27">
                <a:extLst>
                  <a:ext uri="{FF2B5EF4-FFF2-40B4-BE49-F238E27FC236}">
                    <a16:creationId xmlns:a16="http://schemas.microsoft.com/office/drawing/2014/main"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66" name="CellPhone_E8EA">
              <a:extLst>
                <a:ext uri="{FF2B5EF4-FFF2-40B4-BE49-F238E27FC236}">
                  <a16:creationId xmlns:a16="http://schemas.microsoft.com/office/drawing/2014/main"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cxnSp>
          <p:nvCxnSpPr>
            <p:cNvPr id="67" name="Straight Connector 66">
              <a:extLst>
                <a:ext uri="{FF2B5EF4-FFF2-40B4-BE49-F238E27FC236}">
                  <a16:creationId xmlns:a16="http://schemas.microsoft.com/office/drawing/2014/main"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EF9351D5-8C9E-4BBB-97CC-59AE145EB32D}"/>
              </a:ext>
            </a:extLst>
          </p:cNvPr>
          <p:cNvGrpSpPr/>
          <p:nvPr/>
        </p:nvGrpSpPr>
        <p:grpSpPr>
          <a:xfrm>
            <a:off x="324558" y="2856531"/>
            <a:ext cx="159961" cy="266558"/>
            <a:chOff x="6490922" y="1610486"/>
            <a:chExt cx="211865" cy="353049"/>
          </a:xfrm>
        </p:grpSpPr>
        <p:sp>
          <p:nvSpPr>
            <p:cNvPr id="71" name="Rectangle 70">
              <a:extLst>
                <a:ext uri="{FF2B5EF4-FFF2-40B4-BE49-F238E27FC236}">
                  <a16:creationId xmlns:a16="http://schemas.microsoft.com/office/drawing/2014/main"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30">
              <a:extLst>
                <a:ext uri="{FF2B5EF4-FFF2-40B4-BE49-F238E27FC236}">
                  <a16:creationId xmlns:a16="http://schemas.microsoft.com/office/drawing/2014/main"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75" name="Freeform 31">
                <a:extLst>
                  <a:ext uri="{FF2B5EF4-FFF2-40B4-BE49-F238E27FC236}">
                    <a16:creationId xmlns:a16="http://schemas.microsoft.com/office/drawing/2014/main"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6" name="Freeform 32">
                <a:extLst>
                  <a:ext uri="{FF2B5EF4-FFF2-40B4-BE49-F238E27FC236}">
                    <a16:creationId xmlns:a16="http://schemas.microsoft.com/office/drawing/2014/main"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 name="Freeform 33">
                <a:extLst>
                  <a:ext uri="{FF2B5EF4-FFF2-40B4-BE49-F238E27FC236}">
                    <a16:creationId xmlns:a16="http://schemas.microsoft.com/office/drawing/2014/main"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8" name="Freeform 34">
                <a:extLst>
                  <a:ext uri="{FF2B5EF4-FFF2-40B4-BE49-F238E27FC236}">
                    <a16:creationId xmlns:a16="http://schemas.microsoft.com/office/drawing/2014/main"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9" name="Freeform 35">
                <a:extLst>
                  <a:ext uri="{FF2B5EF4-FFF2-40B4-BE49-F238E27FC236}">
                    <a16:creationId xmlns:a16="http://schemas.microsoft.com/office/drawing/2014/main"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0" name="Freeform 36">
                <a:extLst>
                  <a:ext uri="{FF2B5EF4-FFF2-40B4-BE49-F238E27FC236}">
                    <a16:creationId xmlns:a16="http://schemas.microsoft.com/office/drawing/2014/main"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1" name="Freeform 37">
                <a:extLst>
                  <a:ext uri="{FF2B5EF4-FFF2-40B4-BE49-F238E27FC236}">
                    <a16:creationId xmlns:a16="http://schemas.microsoft.com/office/drawing/2014/main"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2" name="Freeform 38">
                <a:extLst>
                  <a:ext uri="{FF2B5EF4-FFF2-40B4-BE49-F238E27FC236}">
                    <a16:creationId xmlns:a16="http://schemas.microsoft.com/office/drawing/2014/main"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73" name="CellPhone_E8EA">
              <a:extLst>
                <a:ext uri="{FF2B5EF4-FFF2-40B4-BE49-F238E27FC236}">
                  <a16:creationId xmlns:a16="http://schemas.microsoft.com/office/drawing/2014/main"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cxnSp>
          <p:nvCxnSpPr>
            <p:cNvPr id="74" name="Straight Connector 73">
              <a:extLst>
                <a:ext uri="{FF2B5EF4-FFF2-40B4-BE49-F238E27FC236}">
                  <a16:creationId xmlns:a16="http://schemas.microsoft.com/office/drawing/2014/main"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5" name="Straight Connector 224">
            <a:extLst>
              <a:ext uri="{FF2B5EF4-FFF2-40B4-BE49-F238E27FC236}">
                <a16:creationId xmlns:a16="http://schemas.microsoft.com/office/drawing/2014/main"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Connector: Elbow 310">
            <a:extLst>
              <a:ext uri="{FF2B5EF4-FFF2-40B4-BE49-F238E27FC236}">
                <a16:creationId xmlns:a16="http://schemas.microsoft.com/office/drawing/2014/main" id="{1894E009-10C6-491B-98D8-5BDCEEB11732}"/>
              </a:ext>
            </a:extLst>
          </p:cNvPr>
          <p:cNvCxnSpPr>
            <a:cxnSpLocks/>
            <a:stCxn id="389"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a:hlinkClick r:id="rId9" tooltip="System Center Configuration Manager provides security capabilities including patching, OS and app deployment, Mobile Device management (via Intune), and more"/>
            <a:extLst>
              <a:ext uri="{FF2B5EF4-FFF2-40B4-BE49-F238E27FC236}">
                <a16:creationId xmlns:a16="http://schemas.microsoft.com/office/drawing/2014/main"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System Center </a:t>
            </a:r>
            <a:b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Configuration Manager</a:t>
            </a:r>
          </a:p>
        </p:txBody>
      </p:sp>
      <p:grpSp>
        <p:nvGrpSpPr>
          <p:cNvPr id="377" name="Group 376">
            <a:extLst>
              <a:ext uri="{FF2B5EF4-FFF2-40B4-BE49-F238E27FC236}">
                <a16:creationId xmlns:a16="http://schemas.microsoft.com/office/drawing/2014/main" id="{3DC9AED3-2E71-4895-AC21-1264D153E87D}"/>
              </a:ext>
            </a:extLst>
          </p:cNvPr>
          <p:cNvGrpSpPr/>
          <p:nvPr/>
        </p:nvGrpSpPr>
        <p:grpSpPr>
          <a:xfrm>
            <a:off x="10718002" y="541001"/>
            <a:ext cx="1119543" cy="393032"/>
            <a:chOff x="8300454" y="1767006"/>
            <a:chExt cx="1466272" cy="514759"/>
          </a:xfrm>
        </p:grpSpPr>
        <p:pic>
          <p:nvPicPr>
            <p:cNvPr id="378" name="Picture 377">
              <a:extLst>
                <a:ext uri="{FF2B5EF4-FFF2-40B4-BE49-F238E27FC236}">
                  <a16:creationId xmlns:a16="http://schemas.microsoft.com/office/drawing/2014/main" id="{638EDBF6-B953-4C74-81EF-3B731B5B8AB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379" name="Picture 378">
              <a:extLst>
                <a:ext uri="{FF2B5EF4-FFF2-40B4-BE49-F238E27FC236}">
                  <a16:creationId xmlns:a16="http://schemas.microsoft.com/office/drawing/2014/main" id="{F02A9BA8-062C-489D-87A1-FC090C12E1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380" name="Picture 379">
              <a:extLst>
                <a:ext uri="{FF2B5EF4-FFF2-40B4-BE49-F238E27FC236}">
                  <a16:creationId xmlns:a16="http://schemas.microsoft.com/office/drawing/2014/main" id="{4D14C96F-B880-43EC-A371-625ECD64E4E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381" name="Picture 380">
              <a:extLst>
                <a:ext uri="{FF2B5EF4-FFF2-40B4-BE49-F238E27FC236}">
                  <a16:creationId xmlns:a16="http://schemas.microsoft.com/office/drawing/2014/main" id="{76CF4BC8-DE85-42C6-A189-9BB94EF96AE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382" name="Picture 381">
              <a:extLst>
                <a:ext uri="{FF2B5EF4-FFF2-40B4-BE49-F238E27FC236}">
                  <a16:creationId xmlns:a16="http://schemas.microsoft.com/office/drawing/2014/main" id="{56C7513C-9870-48F8-9A02-0D08D27B1A5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383" name="Picture 382">
              <a:extLst>
                <a:ext uri="{FF2B5EF4-FFF2-40B4-BE49-F238E27FC236}">
                  <a16:creationId xmlns:a16="http://schemas.microsoft.com/office/drawing/2014/main" id="{51E4A419-4928-4271-91BB-E3202E610E3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384" name="Group 383">
              <a:extLst>
                <a:ext uri="{FF2B5EF4-FFF2-40B4-BE49-F238E27FC236}">
                  <a16:creationId xmlns:a16="http://schemas.microsoft.com/office/drawing/2014/main"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385" name="Oval 384">
                <a:extLst>
                  <a:ext uri="{FF2B5EF4-FFF2-40B4-BE49-F238E27FC236}">
                    <a16:creationId xmlns:a16="http://schemas.microsoft.com/office/drawing/2014/main"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Oval 385">
                <a:extLst>
                  <a:ext uri="{FF2B5EF4-FFF2-40B4-BE49-F238E27FC236}">
                    <a16:creationId xmlns:a16="http://schemas.microsoft.com/office/drawing/2014/main"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Oval 386">
                <a:extLst>
                  <a:ext uri="{FF2B5EF4-FFF2-40B4-BE49-F238E27FC236}">
                    <a16:creationId xmlns:a16="http://schemas.microsoft.com/office/drawing/2014/main"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90" name="Rectangle 389">
            <a:hlinkClick r:id="rId16"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Customer Lockbox</a:t>
            </a:r>
          </a:p>
        </p:txBody>
      </p:sp>
      <p:sp>
        <p:nvSpPr>
          <p:cNvPr id="392" name="Rectangle 391">
            <a:hlinkClick r:id="rId17"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394" name="Rectangle 393">
            <a:extLst>
              <a:ext uri="{FF2B5EF4-FFF2-40B4-BE49-F238E27FC236}">
                <a16:creationId xmlns:a16="http://schemas.microsoft.com/office/drawing/2014/main"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8" tooltip="The Securing Privileged Access (SPA) roadmap guides you through the fastest and most effective way to mitigate credential theft and other attacks to privileged accounts. "/>
              </a:rPr>
              <a:t>Securing Privileged Access</a:t>
            </a: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tooltip="The Office 365 Security Roadmap guides you through the fastest and most effective way to protect against current attacks on your assets hosted in Office 365"/>
              </a:rPr>
              <a:t>Office 365 Security</a:t>
            </a: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Rapid Cyberattacks (Wannacrypt/Petya)</a:t>
            </a: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95" name="Rectangle 394">
            <a:extLst>
              <a:ext uri="{FF2B5EF4-FFF2-40B4-BE49-F238E27FC236}">
                <a16:creationId xmlns:a16="http://schemas.microsoft.com/office/drawing/2014/main"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hlinkClick r:id="rId21"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Active</a:t>
            </a:r>
            <a:b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Directory</a:t>
            </a:r>
          </a:p>
        </p:txBody>
      </p:sp>
      <p:sp>
        <p:nvSpPr>
          <p:cNvPr id="415" name="Rectangle 414">
            <a:hlinkClick r:id="rId22"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416" name="Straight Connector 415">
            <a:extLst>
              <a:ext uri="{FF2B5EF4-FFF2-40B4-BE49-F238E27FC236}">
                <a16:creationId xmlns:a16="http://schemas.microsoft.com/office/drawing/2014/main" id="{1FB27A8A-986B-4EE1-A675-365750CE6C35}"/>
              </a:ext>
            </a:extLst>
          </p:cNvPr>
          <p:cNvCxnSpPr>
            <a:cxnSpLocks/>
          </p:cNvCxnSpPr>
          <p:nvPr/>
        </p:nvCxnSpPr>
        <p:spPr>
          <a:xfrm>
            <a:off x="10462464" y="1864220"/>
            <a:ext cx="0" cy="2733553"/>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7" name="Rectangle 416">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ATP</a:t>
            </a:r>
          </a:p>
        </p:txBody>
      </p:sp>
      <p:cxnSp>
        <p:nvCxnSpPr>
          <p:cNvPr id="418" name="Straight Connector 417">
            <a:extLst>
              <a:ext uri="{FF2B5EF4-FFF2-40B4-BE49-F238E27FC236}">
                <a16:creationId xmlns:a16="http://schemas.microsoft.com/office/drawing/2014/main"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0" name="Rectangle 419">
            <a:extLst>
              <a:ext uri="{FF2B5EF4-FFF2-40B4-BE49-F238E27FC236}">
                <a16:creationId xmlns:a16="http://schemas.microsoft.com/office/drawing/2014/main" id="{1B6FAF7A-D9DA-47AB-BDE1-4EFFC2A16B0B}"/>
              </a:ext>
            </a:extLst>
          </p:cNvPr>
          <p:cNvSpPr/>
          <p:nvPr/>
        </p:nvSpPr>
        <p:spPr>
          <a:xfrm>
            <a:off x="8502616" y="1510817"/>
            <a:ext cx="1627632" cy="261610"/>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Information Protection</a:t>
            </a:r>
          </a:p>
        </p:txBody>
      </p:sp>
      <p:grpSp>
        <p:nvGrpSpPr>
          <p:cNvPr id="461" name="Group 460">
            <a:extLst>
              <a:ext uri="{FF2B5EF4-FFF2-40B4-BE49-F238E27FC236}">
                <a16:creationId xmlns:a16="http://schemas.microsoft.com/office/drawing/2014/main" id="{325B9E10-4B03-43F0-BBB3-2EA2A45A8643}"/>
              </a:ext>
            </a:extLst>
          </p:cNvPr>
          <p:cNvGrpSpPr/>
          <p:nvPr/>
        </p:nvGrpSpPr>
        <p:grpSpPr>
          <a:xfrm>
            <a:off x="8689713" y="5859978"/>
            <a:ext cx="1309610" cy="226665"/>
            <a:chOff x="8958123" y="5771232"/>
            <a:chExt cx="1499616" cy="226665"/>
          </a:xfrm>
          <a:solidFill>
            <a:schemeClr val="bg2"/>
          </a:solidFill>
        </p:grpSpPr>
        <p:sp>
          <p:nvSpPr>
            <p:cNvPr id="462" name="Rectangle 461">
              <a:extLst>
                <a:ext uri="{FF2B5EF4-FFF2-40B4-BE49-F238E27FC236}">
                  <a16:creationId xmlns:a16="http://schemas.microsoft.com/office/drawing/2014/main" id="{830A174F-9E95-463B-98AC-F9DC8339745C}"/>
                </a:ext>
              </a:extLst>
            </p:cNvPr>
            <p:cNvSpPr/>
            <p:nvPr/>
          </p:nvSpPr>
          <p:spPr>
            <a:xfrm>
              <a:off x="8958123" y="5771232"/>
              <a:ext cx="1499616" cy="226665"/>
            </a:xfrm>
            <a:prstGeom prst="rect">
              <a:avLst/>
            </a:prstGeom>
            <a:solidFill>
              <a:schemeClr val="bg1">
                <a:lumMod val="95000"/>
              </a:schemeClr>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rIns="45720"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Endpoint DLP</a:t>
              </a:r>
            </a:p>
          </p:txBody>
        </p:sp>
        <p:sp>
          <p:nvSpPr>
            <p:cNvPr id="463" name="Commitments_EC4D">
              <a:extLst>
                <a:ext uri="{FF2B5EF4-FFF2-40B4-BE49-F238E27FC236}">
                  <a16:creationId xmlns:a16="http://schemas.microsoft.com/office/drawing/2014/main" id="{867E86FF-1DB0-4664-9661-56B30FAB2EB7}"/>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16" name="Rectangle 15">
            <a:extLst>
              <a:ext uri="{FF2B5EF4-FFF2-40B4-BE49-F238E27FC236}">
                <a16:creationId xmlns:a16="http://schemas.microsoft.com/office/drawing/2014/main"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96">
            <a:hlinkClick r:id="rId24"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65" name="Rectangle 364">
            <a:hlinkClick r:id="rId25" tooltip="The Enhanced Security Administrative Environment (ESAE) provides a high security administrative forest to host PAWS and AD administrator accounts. "/>
            <a:extLst>
              <a:ext uri="{FF2B5EF4-FFF2-40B4-BE49-F238E27FC236}">
                <a16:creationId xmlns:a16="http://schemas.microsoft.com/office/drawing/2014/main" id="{DC5F2479-200F-49C1-9644-BB640F0C70EF}"/>
              </a:ext>
            </a:extLst>
          </p:cNvPr>
          <p:cNvSpPr/>
          <p:nvPr/>
        </p:nvSpPr>
        <p:spPr>
          <a:xfrm>
            <a:off x="10647554" y="5116379"/>
            <a:ext cx="1165781"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ESAE Admin Forest</a:t>
            </a:r>
          </a:p>
        </p:txBody>
      </p:sp>
      <p:sp>
        <p:nvSpPr>
          <p:cNvPr id="497" name="Rectangle 496">
            <a:hlinkClick r:id="rId26"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D41123"/>
                    </a:gs>
                    <a:gs pos="100000">
                      <a:srgbClr val="D41123"/>
                    </a:gs>
                  </a:gsLst>
                  <a:lin ang="5400000" scaled="1"/>
                </a:gradFill>
                <a:effectLst/>
                <a:uLnTx/>
                <a:uFillTx/>
                <a:latin typeface="Segoe UI" panose="020B0502040204020203" pitchFamily="34" charset="0"/>
                <a:ea typeface="+mn-ea"/>
                <a:cs typeface="Segoe UI" panose="020B0502040204020203" pitchFamily="34" charset="0"/>
              </a:rPr>
              <a:t>Privileged Access Workstations (PAWs)</a:t>
            </a:r>
          </a:p>
        </p:txBody>
      </p:sp>
      <p:sp>
        <p:nvSpPr>
          <p:cNvPr id="498" name="Laptop_E770">
            <a:extLst>
              <a:ext uri="{FF2B5EF4-FFF2-40B4-BE49-F238E27FC236}">
                <a16:creationId xmlns:a16="http://schemas.microsoft.com/office/drawing/2014/main"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499" name="Laptop_E770">
            <a:extLst>
              <a:ext uri="{FF2B5EF4-FFF2-40B4-BE49-F238E27FC236}">
                <a16:creationId xmlns:a16="http://schemas.microsoft.com/office/drawing/2014/main"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674" name="Rectangle 673">
            <a:extLst>
              <a:ext uri="{FF2B5EF4-FFF2-40B4-BE49-F238E27FC236}">
                <a16:creationId xmlns:a16="http://schemas.microsoft.com/office/drawing/2014/main"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6" name="Group 205">
            <a:extLst>
              <a:ext uri="{FF2B5EF4-FFF2-40B4-BE49-F238E27FC236}">
                <a16:creationId xmlns:a16="http://schemas.microsoft.com/office/drawing/2014/main" id="{8D6212BF-48DF-4188-85D0-21D89B778766}"/>
              </a:ext>
            </a:extLst>
          </p:cNvPr>
          <p:cNvGrpSpPr/>
          <p:nvPr/>
        </p:nvGrpSpPr>
        <p:grpSpPr>
          <a:xfrm>
            <a:off x="5428382" y="3175794"/>
            <a:ext cx="739483" cy="694363"/>
            <a:chOff x="4978097" y="3102396"/>
            <a:chExt cx="739483" cy="694363"/>
          </a:xfrm>
        </p:grpSpPr>
        <p:sp>
          <p:nvSpPr>
            <p:cNvPr id="512" name="Rectangle 511">
              <a:hlinkClick r:id="rId27"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8B48EC0D-E8B2-4822-A0B3-CF690DA80F13}"/>
                </a:ext>
              </a:extLst>
            </p:cNvPr>
            <p:cNvSpPr/>
            <p:nvPr/>
          </p:nvSpPr>
          <p:spPr>
            <a:xfrm>
              <a:off x="4978097" y="3102396"/>
              <a:ext cx="739483"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t>
              </a:r>
              <a:br>
                <a:rPr kumimoji="0" lang="en-US" sz="8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Appliances</a:t>
              </a:r>
            </a:p>
          </p:txBody>
        </p:sp>
        <p:grpSp>
          <p:nvGrpSpPr>
            <p:cNvPr id="515" name="Group 514">
              <a:extLst>
                <a:ext uri="{FF2B5EF4-FFF2-40B4-BE49-F238E27FC236}">
                  <a16:creationId xmlns:a16="http://schemas.microsoft.com/office/drawing/2014/main" id="{AE0522EF-59F8-4201-8B38-AB6774DD8651}"/>
                </a:ext>
              </a:extLst>
            </p:cNvPr>
            <p:cNvGrpSpPr/>
            <p:nvPr/>
          </p:nvGrpSpPr>
          <p:grpSpPr>
            <a:xfrm>
              <a:off x="5030265" y="3420535"/>
              <a:ext cx="627485" cy="363499"/>
              <a:chOff x="6109711" y="3090710"/>
              <a:chExt cx="627485" cy="363499"/>
            </a:xfrm>
          </p:grpSpPr>
          <p:pic>
            <p:nvPicPr>
              <p:cNvPr id="516" name="Picture 515">
                <a:extLst>
                  <a:ext uri="{FF2B5EF4-FFF2-40B4-BE49-F238E27FC236}">
                    <a16:creationId xmlns:a16="http://schemas.microsoft.com/office/drawing/2014/main" id="{E789CB8D-EF79-4F04-AEB9-BB401CAC3B99}"/>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517" name="Picture 516">
                <a:extLst>
                  <a:ext uri="{FF2B5EF4-FFF2-40B4-BE49-F238E27FC236}">
                    <a16:creationId xmlns:a16="http://schemas.microsoft.com/office/drawing/2014/main" id="{8DA88A3E-8446-475A-9D4D-5B873018DA5E}"/>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518" name="Picture 517">
                <a:extLst>
                  <a:ext uri="{FF2B5EF4-FFF2-40B4-BE49-F238E27FC236}">
                    <a16:creationId xmlns:a16="http://schemas.microsoft.com/office/drawing/2014/main" id="{18542EE9-DBE3-49C2-B25F-1EBC4CF1FE8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519" name="Picture 518">
                <a:extLst>
                  <a:ext uri="{FF2B5EF4-FFF2-40B4-BE49-F238E27FC236}">
                    <a16:creationId xmlns:a16="http://schemas.microsoft.com/office/drawing/2014/main" id="{DFDDEE88-6B06-4C7E-893D-67D5B4CAC215}"/>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520" name="Group 519">
                <a:extLst>
                  <a:ext uri="{FF2B5EF4-FFF2-40B4-BE49-F238E27FC236}">
                    <a16:creationId xmlns:a16="http://schemas.microsoft.com/office/drawing/2014/main"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522" name="Oval 521">
                  <a:extLst>
                    <a:ext uri="{FF2B5EF4-FFF2-40B4-BE49-F238E27FC236}">
                      <a16:creationId xmlns:a16="http://schemas.microsoft.com/office/drawing/2014/main"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3" name="Oval 522">
                  <a:extLst>
                    <a:ext uri="{FF2B5EF4-FFF2-40B4-BE49-F238E27FC236}">
                      <a16:creationId xmlns:a16="http://schemas.microsoft.com/office/drawing/2014/main"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4" name="Oval 523">
                  <a:extLst>
                    <a:ext uri="{FF2B5EF4-FFF2-40B4-BE49-F238E27FC236}">
                      <a16:creationId xmlns:a16="http://schemas.microsoft.com/office/drawing/2014/main"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21" name="Picture 520">
                <a:extLst>
                  <a:ext uri="{FF2B5EF4-FFF2-40B4-BE49-F238E27FC236}">
                    <a16:creationId xmlns:a16="http://schemas.microsoft.com/office/drawing/2014/main" id="{137DE8CA-6A4A-4865-995B-E2BA11CF575B}"/>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554" name="Straight Connector 553">
            <a:extLst>
              <a:ext uri="{FF2B5EF4-FFF2-40B4-BE49-F238E27FC236}">
                <a16:creationId xmlns:a16="http://schemas.microsoft.com/office/drawing/2014/main"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555" name="Straight Connector 554">
            <a:extLst>
              <a:ext uri="{FF2B5EF4-FFF2-40B4-BE49-F238E27FC236}">
                <a16:creationId xmlns:a16="http://schemas.microsoft.com/office/drawing/2014/main"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10" name="Group 9">
            <a:extLst>
              <a:ext uri="{FF2B5EF4-FFF2-40B4-BE49-F238E27FC236}">
                <a16:creationId xmlns:a16="http://schemas.microsoft.com/office/drawing/2014/main" id="{F7160ACE-7B4C-45EB-9A58-FF0126B35852}"/>
              </a:ext>
            </a:extLst>
          </p:cNvPr>
          <p:cNvGrpSpPr/>
          <p:nvPr/>
        </p:nvGrpSpPr>
        <p:grpSpPr>
          <a:xfrm>
            <a:off x="4366364" y="3547430"/>
            <a:ext cx="370338" cy="327772"/>
            <a:chOff x="4723767" y="3080378"/>
            <a:chExt cx="439858" cy="389301"/>
          </a:xfrm>
        </p:grpSpPr>
        <p:pic>
          <p:nvPicPr>
            <p:cNvPr id="414" name="Picture 413">
              <a:extLst>
                <a:ext uri="{FF2B5EF4-FFF2-40B4-BE49-F238E27FC236}">
                  <a16:creationId xmlns:a16="http://schemas.microsoft.com/office/drawing/2014/main" id="{AC4D97CD-ACA8-4170-8C77-7F9D3EA7DBCE}"/>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492" name="Group 491">
              <a:extLst>
                <a:ext uri="{FF2B5EF4-FFF2-40B4-BE49-F238E27FC236}">
                  <a16:creationId xmlns:a16="http://schemas.microsoft.com/office/drawing/2014/main" id="{7E096FC3-A8AB-44D7-B8D1-2D794A1DEA11}"/>
                </a:ext>
              </a:extLst>
            </p:cNvPr>
            <p:cNvGrpSpPr/>
            <p:nvPr/>
          </p:nvGrpSpPr>
          <p:grpSpPr>
            <a:xfrm>
              <a:off x="4723767" y="3080378"/>
              <a:ext cx="439858" cy="389301"/>
              <a:chOff x="3131835" y="4047725"/>
              <a:chExt cx="439858" cy="389301"/>
            </a:xfrm>
          </p:grpSpPr>
          <p:grpSp>
            <p:nvGrpSpPr>
              <p:cNvPr id="504" name="Group 503">
                <a:extLst>
                  <a:ext uri="{FF2B5EF4-FFF2-40B4-BE49-F238E27FC236}">
                    <a16:creationId xmlns:a16="http://schemas.microsoft.com/office/drawing/2014/main" id="{603ACBF0-4791-46D1-8877-6BF43FAA0A34}"/>
                  </a:ext>
                </a:extLst>
              </p:cNvPr>
              <p:cNvGrpSpPr/>
              <p:nvPr/>
            </p:nvGrpSpPr>
            <p:grpSpPr>
              <a:xfrm>
                <a:off x="3131835" y="4047725"/>
                <a:ext cx="182560" cy="348911"/>
                <a:chOff x="2136298" y="4226790"/>
                <a:chExt cx="196678" cy="375893"/>
              </a:xfrm>
            </p:grpSpPr>
            <p:sp>
              <p:nvSpPr>
                <p:cNvPr id="526" name="Rectangle 525">
                  <a:extLst>
                    <a:ext uri="{FF2B5EF4-FFF2-40B4-BE49-F238E27FC236}">
                      <a16:creationId xmlns:a16="http://schemas.microsoft.com/office/drawing/2014/main"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7" name="server">
                  <a:extLst>
                    <a:ext uri="{FF2B5EF4-FFF2-40B4-BE49-F238E27FC236}">
                      <a16:creationId xmlns:a16="http://schemas.microsoft.com/office/drawing/2014/main"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11" name="Oval 510">
                <a:extLst>
                  <a:ext uri="{FF2B5EF4-FFF2-40B4-BE49-F238E27FC236}">
                    <a16:creationId xmlns:a16="http://schemas.microsoft.com/office/drawing/2014/main"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4" name="Picture 513">
                <a:extLst>
                  <a:ext uri="{FF2B5EF4-FFF2-40B4-BE49-F238E27FC236}">
                    <a16:creationId xmlns:a16="http://schemas.microsoft.com/office/drawing/2014/main" id="{5EF35BED-A8F0-46B3-872D-4BA54321A35B}"/>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25" name="Freeform 6">
                <a:extLst>
                  <a:ext uri="{FF2B5EF4-FFF2-40B4-BE49-F238E27FC236}">
                    <a16:creationId xmlns:a16="http://schemas.microsoft.com/office/drawing/2014/main"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66" name="Group 565">
            <a:extLst>
              <a:ext uri="{FF2B5EF4-FFF2-40B4-BE49-F238E27FC236}">
                <a16:creationId xmlns:a16="http://schemas.microsoft.com/office/drawing/2014/main" id="{7B9BE697-26B5-41AB-8E29-5C6F7B140006}"/>
              </a:ext>
            </a:extLst>
          </p:cNvPr>
          <p:cNvGrpSpPr/>
          <p:nvPr/>
        </p:nvGrpSpPr>
        <p:grpSpPr>
          <a:xfrm>
            <a:off x="3777220" y="3547430"/>
            <a:ext cx="370338" cy="327772"/>
            <a:chOff x="4723767" y="3080378"/>
            <a:chExt cx="439858" cy="389301"/>
          </a:xfrm>
        </p:grpSpPr>
        <p:pic>
          <p:nvPicPr>
            <p:cNvPr id="571" name="Picture 570">
              <a:extLst>
                <a:ext uri="{FF2B5EF4-FFF2-40B4-BE49-F238E27FC236}">
                  <a16:creationId xmlns:a16="http://schemas.microsoft.com/office/drawing/2014/main" id="{915EC2B4-9841-4A3D-A13A-81A78491D05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72" name="Group 571">
              <a:extLst>
                <a:ext uri="{FF2B5EF4-FFF2-40B4-BE49-F238E27FC236}">
                  <a16:creationId xmlns:a16="http://schemas.microsoft.com/office/drawing/2014/main" id="{003C0D33-B8C2-46C1-9173-157D9CE6B07B}"/>
                </a:ext>
              </a:extLst>
            </p:cNvPr>
            <p:cNvGrpSpPr/>
            <p:nvPr/>
          </p:nvGrpSpPr>
          <p:grpSpPr>
            <a:xfrm>
              <a:off x="4723767" y="3080378"/>
              <a:ext cx="439858" cy="389301"/>
              <a:chOff x="3131835" y="4047725"/>
              <a:chExt cx="439858" cy="389301"/>
            </a:xfrm>
          </p:grpSpPr>
          <p:grpSp>
            <p:nvGrpSpPr>
              <p:cNvPr id="573" name="Group 572">
                <a:extLst>
                  <a:ext uri="{FF2B5EF4-FFF2-40B4-BE49-F238E27FC236}">
                    <a16:creationId xmlns:a16="http://schemas.microsoft.com/office/drawing/2014/main" id="{CF6F55E2-C9B2-4A1E-B06E-B6C023D03929}"/>
                  </a:ext>
                </a:extLst>
              </p:cNvPr>
              <p:cNvGrpSpPr/>
              <p:nvPr/>
            </p:nvGrpSpPr>
            <p:grpSpPr>
              <a:xfrm>
                <a:off x="3131835" y="4047725"/>
                <a:ext cx="182560" cy="348911"/>
                <a:chOff x="2136298" y="4226790"/>
                <a:chExt cx="196678" cy="375893"/>
              </a:xfrm>
            </p:grpSpPr>
            <p:sp>
              <p:nvSpPr>
                <p:cNvPr id="603" name="Rectangle 602">
                  <a:extLst>
                    <a:ext uri="{FF2B5EF4-FFF2-40B4-BE49-F238E27FC236}">
                      <a16:creationId xmlns:a16="http://schemas.microsoft.com/office/drawing/2014/main"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4" name="server">
                  <a:extLst>
                    <a:ext uri="{FF2B5EF4-FFF2-40B4-BE49-F238E27FC236}">
                      <a16:creationId xmlns:a16="http://schemas.microsoft.com/office/drawing/2014/main"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74" name="Oval 573">
                <a:extLst>
                  <a:ext uri="{FF2B5EF4-FFF2-40B4-BE49-F238E27FC236}">
                    <a16:creationId xmlns:a16="http://schemas.microsoft.com/office/drawing/2014/main"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6" name="Picture 575">
                <a:extLst>
                  <a:ext uri="{FF2B5EF4-FFF2-40B4-BE49-F238E27FC236}">
                    <a16:creationId xmlns:a16="http://schemas.microsoft.com/office/drawing/2014/main" id="{D739B82B-3215-4F0F-831B-AAA3C73A726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02" name="Freeform 6">
                <a:extLst>
                  <a:ext uri="{FF2B5EF4-FFF2-40B4-BE49-F238E27FC236}">
                    <a16:creationId xmlns:a16="http://schemas.microsoft.com/office/drawing/2014/main"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11" name="Rectangle 10">
            <a:extLst>
              <a:ext uri="{FF2B5EF4-FFF2-40B4-BE49-F238E27FC236}">
                <a16:creationId xmlns:a16="http://schemas.microsoft.com/office/drawing/2014/main"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3C6C"/>
              </a:solidFill>
              <a:effectLst/>
              <a:uLnTx/>
              <a:uFillTx/>
              <a:latin typeface="Segoe UI"/>
              <a:ea typeface="Segoe UI" pitchFamily="34" charset="0"/>
              <a:cs typeface="Segoe UI" pitchFamily="34" charset="0"/>
            </a:endParaRPr>
          </a:p>
        </p:txBody>
      </p:sp>
      <p:sp>
        <p:nvSpPr>
          <p:cNvPr id="605" name="Rectangle 10">
            <a:extLst>
              <a:ext uri="{FF2B5EF4-FFF2-40B4-BE49-F238E27FC236}">
                <a16:creationId xmlns:a16="http://schemas.microsoft.com/office/drawing/2014/main"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06" name="Rectangle 115">
            <a:extLst>
              <a:ext uri="{FF2B5EF4-FFF2-40B4-BE49-F238E27FC236}">
                <a16:creationId xmlns:a16="http://schemas.microsoft.com/office/drawing/2014/main"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07" name="Graphic 606">
            <a:extLst>
              <a:ext uri="{FF2B5EF4-FFF2-40B4-BE49-F238E27FC236}">
                <a16:creationId xmlns:a16="http://schemas.microsoft.com/office/drawing/2014/main" id="{B357B54B-824E-4012-A8CD-4F858D8A0189}"/>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rot="16200000">
            <a:off x="6186094" y="3864658"/>
            <a:ext cx="373956" cy="101989"/>
          </a:xfrm>
          <a:prstGeom prst="rect">
            <a:avLst/>
          </a:prstGeom>
        </p:spPr>
      </p:pic>
      <p:grpSp>
        <p:nvGrpSpPr>
          <p:cNvPr id="536" name="Group 535">
            <a:extLst>
              <a:ext uri="{FF2B5EF4-FFF2-40B4-BE49-F238E27FC236}">
                <a16:creationId xmlns:a16="http://schemas.microsoft.com/office/drawing/2014/main" id="{07A89111-815C-4E3E-B908-29E81FD27153}"/>
              </a:ext>
            </a:extLst>
          </p:cNvPr>
          <p:cNvGrpSpPr/>
          <p:nvPr/>
        </p:nvGrpSpPr>
        <p:grpSpPr>
          <a:xfrm>
            <a:off x="4940299" y="3547430"/>
            <a:ext cx="370338" cy="327772"/>
            <a:chOff x="4723767" y="3080378"/>
            <a:chExt cx="439858" cy="389301"/>
          </a:xfrm>
        </p:grpSpPr>
        <p:pic>
          <p:nvPicPr>
            <p:cNvPr id="539" name="Picture 538">
              <a:extLst>
                <a:ext uri="{FF2B5EF4-FFF2-40B4-BE49-F238E27FC236}">
                  <a16:creationId xmlns:a16="http://schemas.microsoft.com/office/drawing/2014/main" id="{97330FDC-C486-4918-B985-8DF889619523}"/>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40" name="Group 539">
              <a:extLst>
                <a:ext uri="{FF2B5EF4-FFF2-40B4-BE49-F238E27FC236}">
                  <a16:creationId xmlns:a16="http://schemas.microsoft.com/office/drawing/2014/main" id="{9CEC46AC-FDAF-4D4D-A745-9EC37156BCB2}"/>
                </a:ext>
              </a:extLst>
            </p:cNvPr>
            <p:cNvGrpSpPr/>
            <p:nvPr/>
          </p:nvGrpSpPr>
          <p:grpSpPr>
            <a:xfrm>
              <a:off x="4723767" y="3080378"/>
              <a:ext cx="439858" cy="389301"/>
              <a:chOff x="3131835" y="4047725"/>
              <a:chExt cx="439858" cy="389301"/>
            </a:xfrm>
          </p:grpSpPr>
          <p:grpSp>
            <p:nvGrpSpPr>
              <p:cNvPr id="541" name="Group 540">
                <a:extLst>
                  <a:ext uri="{FF2B5EF4-FFF2-40B4-BE49-F238E27FC236}">
                    <a16:creationId xmlns:a16="http://schemas.microsoft.com/office/drawing/2014/main" id="{BF4D4ECF-6516-4F09-A7B6-22A8B6EAF3F3}"/>
                  </a:ext>
                </a:extLst>
              </p:cNvPr>
              <p:cNvGrpSpPr/>
              <p:nvPr/>
            </p:nvGrpSpPr>
            <p:grpSpPr>
              <a:xfrm>
                <a:off x="3131835" y="4047725"/>
                <a:ext cx="182560" cy="348911"/>
                <a:chOff x="2136298" y="4226790"/>
                <a:chExt cx="196678" cy="375893"/>
              </a:xfrm>
            </p:grpSpPr>
            <p:sp>
              <p:nvSpPr>
                <p:cNvPr id="563" name="Rectangle 562">
                  <a:extLst>
                    <a:ext uri="{FF2B5EF4-FFF2-40B4-BE49-F238E27FC236}">
                      <a16:creationId xmlns:a16="http://schemas.microsoft.com/office/drawing/2014/main"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4" name="server">
                  <a:extLst>
                    <a:ext uri="{FF2B5EF4-FFF2-40B4-BE49-F238E27FC236}">
                      <a16:creationId xmlns:a16="http://schemas.microsoft.com/office/drawing/2014/main"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42" name="Oval 541">
                <a:extLst>
                  <a:ext uri="{FF2B5EF4-FFF2-40B4-BE49-F238E27FC236}">
                    <a16:creationId xmlns:a16="http://schemas.microsoft.com/office/drawing/2014/main"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3" name="Picture 542">
                <a:extLst>
                  <a:ext uri="{FF2B5EF4-FFF2-40B4-BE49-F238E27FC236}">
                    <a16:creationId xmlns:a16="http://schemas.microsoft.com/office/drawing/2014/main" id="{E61D430D-6764-40F4-A135-5FA8B1335F5E}"/>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60" name="Freeform 6">
                <a:extLst>
                  <a:ext uri="{FF2B5EF4-FFF2-40B4-BE49-F238E27FC236}">
                    <a16:creationId xmlns:a16="http://schemas.microsoft.com/office/drawing/2014/main"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609" name="Rectangle 115">
            <a:extLst>
              <a:ext uri="{FF2B5EF4-FFF2-40B4-BE49-F238E27FC236}">
                <a16:creationId xmlns:a16="http://schemas.microsoft.com/office/drawing/2014/main"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0" name="Rectangle 115">
            <a:extLst>
              <a:ext uri="{FF2B5EF4-FFF2-40B4-BE49-F238E27FC236}">
                <a16:creationId xmlns:a16="http://schemas.microsoft.com/office/drawing/2014/main"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37" name="Graphic 136">
            <a:extLst>
              <a:ext uri="{FF2B5EF4-FFF2-40B4-BE49-F238E27FC236}">
                <a16:creationId xmlns:a16="http://schemas.microsoft.com/office/drawing/2014/main" id="{929BA507-8B5F-4AA7-A450-057145620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0885" y="3617842"/>
            <a:ext cx="155363" cy="144264"/>
          </a:xfrm>
          <a:prstGeom prst="rect">
            <a:avLst/>
          </a:prstGeom>
        </p:spPr>
      </p:pic>
      <p:grpSp>
        <p:nvGrpSpPr>
          <p:cNvPr id="24" name="Group 23">
            <a:extLst>
              <a:ext uri="{FF2B5EF4-FFF2-40B4-BE49-F238E27FC236}">
                <a16:creationId xmlns:a16="http://schemas.microsoft.com/office/drawing/2014/main" id="{20A24230-FAAD-4142-93D9-29BD7408BC32}"/>
              </a:ext>
            </a:extLst>
          </p:cNvPr>
          <p:cNvGrpSpPr/>
          <p:nvPr/>
        </p:nvGrpSpPr>
        <p:grpSpPr>
          <a:xfrm>
            <a:off x="2479889" y="3223015"/>
            <a:ext cx="1164272" cy="187645"/>
            <a:chOff x="2479889" y="3223015"/>
            <a:chExt cx="1164272" cy="187645"/>
          </a:xfrm>
        </p:grpSpPr>
        <p:sp>
          <p:nvSpPr>
            <p:cNvPr id="712" name="Rectangle 711">
              <a:extLst>
                <a:ext uri="{FF2B5EF4-FFF2-40B4-BE49-F238E27FC236}">
                  <a16:creationId xmlns:a16="http://schemas.microsoft.com/office/drawing/2014/main" id="{165F883C-3213-47A6-9EAA-9E6D0433D0A6}"/>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NGFW</a:t>
              </a:r>
            </a:p>
          </p:txBody>
        </p:sp>
        <p:pic>
          <p:nvPicPr>
            <p:cNvPr id="677" name="Graphic 676">
              <a:extLst>
                <a:ext uri="{FF2B5EF4-FFF2-40B4-BE49-F238E27FC236}">
                  <a16:creationId xmlns:a16="http://schemas.microsoft.com/office/drawing/2014/main" id="{DD69935D-7AC7-4CFD-AD89-E5E87B0675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12268" y="3248214"/>
              <a:ext cx="155363" cy="144264"/>
            </a:xfrm>
            <a:prstGeom prst="rect">
              <a:avLst/>
            </a:prstGeom>
          </p:spPr>
        </p:pic>
        <p:sp>
          <p:nvSpPr>
            <p:cNvPr id="719" name="Commitments_EC4D">
              <a:extLst>
                <a:ext uri="{FF2B5EF4-FFF2-40B4-BE49-F238E27FC236}">
                  <a16:creationId xmlns:a16="http://schemas.microsoft.com/office/drawing/2014/main"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pic>
        <p:nvPicPr>
          <p:cNvPr id="616" name="Graphic 615">
            <a:extLst>
              <a:ext uri="{FF2B5EF4-FFF2-40B4-BE49-F238E27FC236}">
                <a16:creationId xmlns:a16="http://schemas.microsoft.com/office/drawing/2014/main" id="{AD81CF5A-A9BA-449A-BBA3-9A6A6DF45C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7925" y="3060980"/>
            <a:ext cx="155363" cy="144264"/>
          </a:xfrm>
          <a:prstGeom prst="rect">
            <a:avLst/>
          </a:prstGeom>
        </p:spPr>
      </p:pic>
      <p:grpSp>
        <p:nvGrpSpPr>
          <p:cNvPr id="153" name="Group 152">
            <a:extLst>
              <a:ext uri="{FF2B5EF4-FFF2-40B4-BE49-F238E27FC236}">
                <a16:creationId xmlns:a16="http://schemas.microsoft.com/office/drawing/2014/main" id="{D2A4DE7F-EF4F-4F7E-801D-650E1FEB6053}"/>
              </a:ext>
            </a:extLst>
          </p:cNvPr>
          <p:cNvGrpSpPr/>
          <p:nvPr/>
        </p:nvGrpSpPr>
        <p:grpSpPr>
          <a:xfrm>
            <a:off x="2472457" y="3458316"/>
            <a:ext cx="833053" cy="527412"/>
            <a:chOff x="2144445" y="2968032"/>
            <a:chExt cx="879313" cy="527412"/>
          </a:xfrm>
        </p:grpSpPr>
        <p:sp>
          <p:nvSpPr>
            <p:cNvPr id="679" name="Rectangle 678">
              <a:extLst>
                <a:ext uri="{FF2B5EF4-FFF2-40B4-BE49-F238E27FC236}">
                  <a16:creationId xmlns:a16="http://schemas.microsoft.com/office/drawing/2014/main" id="{A029A06F-AE8A-4377-A597-25D203344D73}"/>
                </a:ext>
              </a:extLst>
            </p:cNvPr>
            <p:cNvSpPr/>
            <p:nvPr/>
          </p:nvSpPr>
          <p:spPr>
            <a:xfrm>
              <a:off x="2144445" y="3342645"/>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IPS/IDS</a:t>
              </a:r>
            </a:p>
          </p:txBody>
        </p:sp>
        <p:sp>
          <p:nvSpPr>
            <p:cNvPr id="687" name="Rectangle 686">
              <a:extLst>
                <a:ext uri="{FF2B5EF4-FFF2-40B4-BE49-F238E27FC236}">
                  <a16:creationId xmlns:a16="http://schemas.microsoft.com/office/drawing/2014/main" id="{B2CFCAB9-AC85-4853-A575-B4421DF8EA45}"/>
                </a:ext>
              </a:extLst>
            </p:cNvPr>
            <p:cNvSpPr/>
            <p:nvPr/>
          </p:nvSpPr>
          <p:spPr>
            <a:xfrm>
              <a:off x="2144446" y="296803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Edge DLP</a:t>
              </a:r>
            </a:p>
          </p:txBody>
        </p:sp>
        <p:sp>
          <p:nvSpPr>
            <p:cNvPr id="695" name="Rectangle 694">
              <a:extLst>
                <a:ext uri="{FF2B5EF4-FFF2-40B4-BE49-F238E27FC236}">
                  <a16:creationId xmlns:a16="http://schemas.microsoft.com/office/drawing/2014/main" id="{C3BB896A-BBFC-432A-ADC2-6DFC18D6B8DF}"/>
                </a:ext>
              </a:extLst>
            </p:cNvPr>
            <p:cNvSpPr/>
            <p:nvPr/>
          </p:nvSpPr>
          <p:spPr>
            <a:xfrm>
              <a:off x="2144446" y="315466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SSL Proxy</a:t>
              </a:r>
            </a:p>
          </p:txBody>
        </p:sp>
        <p:sp>
          <p:nvSpPr>
            <p:cNvPr id="702" name="Commitments_EC4D">
              <a:extLst>
                <a:ext uri="{FF2B5EF4-FFF2-40B4-BE49-F238E27FC236}">
                  <a16:creationId xmlns:a16="http://schemas.microsoft.com/office/drawing/2014/main"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3" name="Commitments_EC4D">
              <a:extLst>
                <a:ext uri="{FF2B5EF4-FFF2-40B4-BE49-F238E27FC236}">
                  <a16:creationId xmlns:a16="http://schemas.microsoft.com/office/drawing/2014/main"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4" name="Commitments_EC4D">
              <a:extLst>
                <a:ext uri="{FF2B5EF4-FFF2-40B4-BE49-F238E27FC236}">
                  <a16:creationId xmlns:a16="http://schemas.microsoft.com/office/drawing/2014/main"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221" name="Connector: Elbow 220">
            <a:extLst>
              <a:ext uri="{FF2B5EF4-FFF2-40B4-BE49-F238E27FC236}">
                <a16:creationId xmlns:a16="http://schemas.microsoft.com/office/drawing/2014/main" id="{62A1844A-DE90-4548-814B-20C887C8D326}"/>
              </a:ext>
            </a:extLst>
          </p:cNvPr>
          <p:cNvCxnSpPr>
            <a:cxnSpLocks/>
            <a:endCxn id="509"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A91C18CA-8C4F-4D3E-9285-363EFC4E9F07}"/>
              </a:ext>
            </a:extLst>
          </p:cNvPr>
          <p:cNvSpPr txBox="1"/>
          <p:nvPr/>
        </p:nvSpPr>
        <p:spPr>
          <a:xfrm>
            <a:off x="389074" y="3570555"/>
            <a:ext cx="1241045"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rPr>
              <a:t>Managed Clients</a:t>
            </a:r>
            <a:endParaRPr kumimoji="0" lang="en-US" sz="110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a:ea typeface="+mn-ea"/>
              <a:cs typeface="+mn-cs"/>
            </a:endParaRPr>
          </a:p>
        </p:txBody>
      </p:sp>
      <p:sp>
        <p:nvSpPr>
          <p:cNvPr id="734" name="Rectangle 733">
            <a:extLst>
              <a:ext uri="{FF2B5EF4-FFF2-40B4-BE49-F238E27FC236}">
                <a16:creationId xmlns:a16="http://schemas.microsoft.com/office/drawing/2014/main" id="{D99ED82C-3F1B-4841-B3CC-3B5DF8285ABA}"/>
              </a:ext>
            </a:extLst>
          </p:cNvPr>
          <p:cNvSpPr/>
          <p:nvPr/>
        </p:nvSpPr>
        <p:spPr>
          <a:xfrm>
            <a:off x="273252" y="2128487"/>
            <a:ext cx="1521377"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Clients</a:t>
            </a:r>
          </a:p>
        </p:txBody>
      </p:sp>
      <p:cxnSp>
        <p:nvCxnSpPr>
          <p:cNvPr id="9" name="Connector: Elbow 8">
            <a:extLst>
              <a:ext uri="{FF2B5EF4-FFF2-40B4-BE49-F238E27FC236}">
                <a16:creationId xmlns:a16="http://schemas.microsoft.com/office/drawing/2014/main" id="{A2F782D0-7358-48F8-938D-A164A2BEB08D}"/>
              </a:ext>
            </a:extLst>
          </p:cNvPr>
          <p:cNvCxnSpPr>
            <a:cxnSpLocks/>
            <a:stCxn id="92" idx="3"/>
            <a:endCxn id="264"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670" name="Rectangle 669">
            <a:hlinkClick r:id="rId37"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IoT</a:t>
            </a:r>
          </a:p>
        </p:txBody>
      </p:sp>
      <p:sp>
        <p:nvSpPr>
          <p:cNvPr id="671" name="Rectangle 670">
            <a:hlinkClick r:id="rId38"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IoT Security </a:t>
            </a:r>
          </a:p>
        </p:txBody>
      </p:sp>
      <p:sp>
        <p:nvSpPr>
          <p:cNvPr id="711" name="Title 1">
            <a:extLst>
              <a:ext uri="{FF2B5EF4-FFF2-40B4-BE49-F238E27FC236}">
                <a16:creationId xmlns:a16="http://schemas.microsoft.com/office/drawing/2014/main"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60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April 2019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9" tooltip="The latest published version of this document can be found at https://aka.ms/MCRA"/>
              </a:rPr>
              <a:t>https://aka.ms/MCRA</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0" tooltip="View a recording of this document being presented (V1 only for now)"/>
              </a:rPr>
              <a:t>Video Recording</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1" tooltip="Complementary Content Covering Cybersecurity Reference Strategies"/>
              </a:rPr>
              <a:t>Strategies</a:t>
            </a: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20" name="Picture 719">
            <a:extLst>
              <a:ext uri="{FF2B5EF4-FFF2-40B4-BE49-F238E27FC236}">
                <a16:creationId xmlns:a16="http://schemas.microsoft.com/office/drawing/2014/main" id="{02873225-8690-4D5F-AFE8-8FBBD7EFA8E1}"/>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bwMode="invGray">
          <a:xfrm>
            <a:off x="10554452" y="6081476"/>
            <a:ext cx="1207538" cy="258671"/>
          </a:xfrm>
          <a:prstGeom prst="rect">
            <a:avLst/>
          </a:prstGeom>
        </p:spPr>
      </p:pic>
      <p:grpSp>
        <p:nvGrpSpPr>
          <p:cNvPr id="23" name="Group 22">
            <a:extLst>
              <a:ext uri="{FF2B5EF4-FFF2-40B4-BE49-F238E27FC236}">
                <a16:creationId xmlns:a16="http://schemas.microsoft.com/office/drawing/2014/main" id="{806966EE-7DC9-42B7-AC98-DDA2D2A68725}"/>
              </a:ext>
            </a:extLst>
          </p:cNvPr>
          <p:cNvGrpSpPr/>
          <p:nvPr/>
        </p:nvGrpSpPr>
        <p:grpSpPr>
          <a:xfrm>
            <a:off x="2062962" y="2128487"/>
            <a:ext cx="6159022" cy="537733"/>
            <a:chOff x="2062962" y="2128487"/>
            <a:chExt cx="6159022" cy="537733"/>
          </a:xfrm>
        </p:grpSpPr>
        <p:sp>
          <p:nvSpPr>
            <p:cNvPr id="715" name="Rectangle 714">
              <a:extLst>
                <a:ext uri="{FF2B5EF4-FFF2-40B4-BE49-F238E27FC236}">
                  <a16:creationId xmlns:a16="http://schemas.microsoft.com/office/drawing/2014/main" id="{5B2F8445-8EF1-431E-9FF4-70481E88613F}"/>
                </a:ext>
              </a:extLst>
            </p:cNvPr>
            <p:cNvSpPr/>
            <p:nvPr/>
          </p:nvSpPr>
          <p:spPr>
            <a:xfrm>
              <a:off x="2062962" y="2128487"/>
              <a:ext cx="6159022"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Hybrid Cloud Infrastructure</a:t>
              </a:r>
            </a:p>
          </p:txBody>
        </p:sp>
        <p:sp>
          <p:nvSpPr>
            <p:cNvPr id="739" name="TextBox 550">
              <a:extLst>
                <a:ext uri="{FF2B5EF4-FFF2-40B4-BE49-F238E27FC236}">
                  <a16:creationId xmlns:a16="http://schemas.microsoft.com/office/drawing/2014/main"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491" name="TextBox 490">
              <a:extLst>
                <a:ext uri="{FF2B5EF4-FFF2-40B4-BE49-F238E27FC236}">
                  <a16:creationId xmlns:a16="http://schemas.microsoft.com/office/drawing/2014/main"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3rd party IaaS</a:t>
              </a:r>
            </a:p>
          </p:txBody>
        </p:sp>
      </p:grpSp>
      <p:cxnSp>
        <p:nvCxnSpPr>
          <p:cNvPr id="4" name="Connector: Elbow 3">
            <a:extLst>
              <a:ext uri="{FF2B5EF4-FFF2-40B4-BE49-F238E27FC236}">
                <a16:creationId xmlns:a16="http://schemas.microsoft.com/office/drawing/2014/main" id="{F1B49E56-0C89-42D1-BA16-F98FB3CFF099}"/>
              </a:ext>
            </a:extLst>
          </p:cNvPr>
          <p:cNvCxnSpPr>
            <a:cxnSpLocks/>
            <a:endCxn id="687" idx="1"/>
          </p:cNvCxnSpPr>
          <p:nvPr/>
        </p:nvCxnSpPr>
        <p:spPr>
          <a:xfrm rot="10800000" flipV="1">
            <a:off x="2472459" y="2679490"/>
            <a:ext cx="6118147" cy="855225"/>
          </a:xfrm>
          <a:prstGeom prst="bentConnector3">
            <a:avLst>
              <a:gd name="adj1" fmla="val 10134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9" name="Rectangle 28">
            <a:extLst>
              <a:ext uri="{FF2B5EF4-FFF2-40B4-BE49-F238E27FC236}">
                <a16:creationId xmlns:a16="http://schemas.microsoft.com/office/drawing/2014/main"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Active Directory</a:t>
            </a:r>
          </a:p>
        </p:txBody>
      </p:sp>
      <p:cxnSp>
        <p:nvCxnSpPr>
          <p:cNvPr id="193" name="Straight Connector 192">
            <a:extLst>
              <a:ext uri="{FF2B5EF4-FFF2-40B4-BE49-F238E27FC236}">
                <a16:creationId xmlns:a16="http://schemas.microsoft.com/office/drawing/2014/main"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30" name="Group 29">
            <a:extLst>
              <a:ext uri="{FF2B5EF4-FFF2-40B4-BE49-F238E27FC236}">
                <a16:creationId xmlns:a16="http://schemas.microsoft.com/office/drawing/2014/main" id="{E07C47F9-ACEC-4D51-A8A2-A450AC7DFD0D}"/>
              </a:ext>
            </a:extLst>
          </p:cNvPr>
          <p:cNvGrpSpPr/>
          <p:nvPr/>
        </p:nvGrpSpPr>
        <p:grpSpPr>
          <a:xfrm>
            <a:off x="8491368" y="362896"/>
            <a:ext cx="1128835" cy="1004795"/>
            <a:chOff x="8491368" y="362896"/>
            <a:chExt cx="1128835" cy="1004795"/>
          </a:xfrm>
        </p:grpSpPr>
        <p:sp>
          <p:nvSpPr>
            <p:cNvPr id="389" name="Rectangle 388">
              <a:extLst>
                <a:ext uri="{FF2B5EF4-FFF2-40B4-BE49-F238E27FC236}">
                  <a16:creationId xmlns:a16="http://schemas.microsoft.com/office/drawing/2014/main"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3C00"/>
                  </a:solidFill>
                  <a:effectLst/>
                  <a:uLnTx/>
                  <a:uFillTx/>
                  <a:latin typeface="Segoe UI"/>
                  <a:ea typeface="+mn-ea"/>
                  <a:cs typeface="Segoe UI Light" panose="020B0502040204020203" pitchFamily="34" charset="0"/>
                </a:rPr>
                <a:t>Office 365</a:t>
              </a:r>
            </a:p>
          </p:txBody>
        </p:sp>
        <p:cxnSp>
          <p:nvCxnSpPr>
            <p:cNvPr id="487" name="Straight Connector 486">
              <a:extLst>
                <a:ext uri="{FF2B5EF4-FFF2-40B4-BE49-F238E27FC236}">
                  <a16:creationId xmlns:a16="http://schemas.microsoft.com/office/drawing/2014/main"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3" name="Rectangle 642">
              <a:extLst>
                <a:ext uri="{FF2B5EF4-FFF2-40B4-BE49-F238E27FC236}">
                  <a16:creationId xmlns:a16="http://schemas.microsoft.com/office/drawing/2014/main" id="{B5E3FB8C-7D58-4D5A-A935-DD6AFDCBDA10}"/>
                </a:ext>
              </a:extLst>
            </p:cNvPr>
            <p:cNvSpPr/>
            <p:nvPr/>
          </p:nvSpPr>
          <p:spPr>
            <a:xfrm>
              <a:off x="8491368" y="1090692"/>
              <a:ext cx="112883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3C00"/>
                  </a:solidFill>
                  <a:effectLst/>
                  <a:uLnTx/>
                  <a:uFillTx/>
                  <a:latin typeface="Segoe UI"/>
                  <a:ea typeface="+mn-ea"/>
                  <a:cs typeface="Segoe UI Light" panose="020B0502040204020203" pitchFamily="34" charset="0"/>
                </a:rPr>
                <a:t>Dynamics 365</a:t>
              </a:r>
            </a:p>
          </p:txBody>
        </p:sp>
      </p:grpSp>
      <p:sp>
        <p:nvSpPr>
          <p:cNvPr id="408" name="Rectangle 407">
            <a:extLst>
              <a:ext uri="{FF2B5EF4-FFF2-40B4-BE49-F238E27FC236}">
                <a16:creationId xmlns:a16="http://schemas.microsoft.com/office/drawing/2014/main" id="{8C4E18A5-B800-44B1-B107-2F0CC16AD7A4}"/>
              </a:ext>
            </a:extLst>
          </p:cNvPr>
          <p:cNvSpPr/>
          <p:nvPr/>
        </p:nvSpPr>
        <p:spPr>
          <a:xfrm>
            <a:off x="10375853" y="1262080"/>
            <a:ext cx="1600200" cy="257763"/>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Identity &amp; Access</a:t>
            </a:r>
          </a:p>
        </p:txBody>
      </p:sp>
      <p:cxnSp>
        <p:nvCxnSpPr>
          <p:cNvPr id="673" name="Connector: Elbow 672">
            <a:extLst>
              <a:ext uri="{FF2B5EF4-FFF2-40B4-BE49-F238E27FC236}">
                <a16:creationId xmlns:a16="http://schemas.microsoft.com/office/drawing/2014/main" id="{495B3EE6-BD9D-4BC2-9EFF-F32E825D55D8}"/>
              </a:ext>
            </a:extLst>
          </p:cNvPr>
          <p:cNvCxnSpPr>
            <a:cxnSpLocks/>
            <a:stCxn id="739"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6" name="Connector: Elbow 715">
            <a:extLst>
              <a:ext uri="{FF2B5EF4-FFF2-40B4-BE49-F238E27FC236}">
                <a16:creationId xmlns:a16="http://schemas.microsoft.com/office/drawing/2014/main" id="{E12BD4FB-8723-470D-88E2-153C996E7359}"/>
              </a:ext>
            </a:extLst>
          </p:cNvPr>
          <p:cNvCxnSpPr>
            <a:cxnSpLocks/>
            <a:stCxn id="174" idx="1"/>
            <a:endCxn id="476"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9" name="Connector: Elbow 728">
            <a:extLst>
              <a:ext uri="{FF2B5EF4-FFF2-40B4-BE49-F238E27FC236}">
                <a16:creationId xmlns:a16="http://schemas.microsoft.com/office/drawing/2014/main"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58" name="Picture 457">
            <a:extLst>
              <a:ext uri="{FF2B5EF4-FFF2-40B4-BE49-F238E27FC236}">
                <a16:creationId xmlns:a16="http://schemas.microsoft.com/office/drawing/2014/main" id="{FD46B378-1E6A-4F89-BCCD-3DEE2EDF89DF}"/>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459" name="Picture 458">
            <a:extLst>
              <a:ext uri="{FF2B5EF4-FFF2-40B4-BE49-F238E27FC236}">
                <a16:creationId xmlns:a16="http://schemas.microsoft.com/office/drawing/2014/main" id="{5A4582E1-1AEB-42AD-BFCA-3791D334651E}"/>
              </a:ext>
            </a:extLst>
          </p:cNvPr>
          <p:cNvPicPr>
            <a:picLocks noChangeAspect="1"/>
          </p:cNvPicPr>
          <p:nvPr/>
        </p:nvPicPr>
        <p:blipFill>
          <a:blip r:embed="rId44"/>
          <a:stretch>
            <a:fillRect/>
          </a:stretch>
        </p:blipFill>
        <p:spPr>
          <a:xfrm>
            <a:off x="10388351" y="4597773"/>
            <a:ext cx="295720" cy="197147"/>
          </a:xfrm>
          <a:prstGeom prst="rect">
            <a:avLst/>
          </a:prstGeom>
        </p:spPr>
      </p:pic>
      <p:grpSp>
        <p:nvGrpSpPr>
          <p:cNvPr id="717" name="Group 716">
            <a:extLst>
              <a:ext uri="{FF2B5EF4-FFF2-40B4-BE49-F238E27FC236}">
                <a16:creationId xmlns:a16="http://schemas.microsoft.com/office/drawing/2014/main" id="{30D2ACFA-C2F4-4D0E-8607-4F84B9903B4F}"/>
              </a:ext>
            </a:extLst>
          </p:cNvPr>
          <p:cNvGrpSpPr/>
          <p:nvPr/>
        </p:nvGrpSpPr>
        <p:grpSpPr>
          <a:xfrm>
            <a:off x="3821452" y="4664050"/>
            <a:ext cx="370338" cy="327772"/>
            <a:chOff x="4723767" y="3080378"/>
            <a:chExt cx="439858" cy="389301"/>
          </a:xfrm>
        </p:grpSpPr>
        <p:pic>
          <p:nvPicPr>
            <p:cNvPr id="718" name="Picture 717">
              <a:extLst>
                <a:ext uri="{FF2B5EF4-FFF2-40B4-BE49-F238E27FC236}">
                  <a16:creationId xmlns:a16="http://schemas.microsoft.com/office/drawing/2014/main" id="{EDABC81B-5CDF-4995-B033-597AF5E58AC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721" name="Group 720">
              <a:extLst>
                <a:ext uri="{FF2B5EF4-FFF2-40B4-BE49-F238E27FC236}">
                  <a16:creationId xmlns:a16="http://schemas.microsoft.com/office/drawing/2014/main" id="{6904D6A0-6E77-4CC9-ABCE-BADF8F55760B}"/>
                </a:ext>
              </a:extLst>
            </p:cNvPr>
            <p:cNvGrpSpPr/>
            <p:nvPr/>
          </p:nvGrpSpPr>
          <p:grpSpPr>
            <a:xfrm>
              <a:off x="4723767" y="3080378"/>
              <a:ext cx="439858" cy="389301"/>
              <a:chOff x="3131835" y="4047725"/>
              <a:chExt cx="439858" cy="389301"/>
            </a:xfrm>
          </p:grpSpPr>
          <p:grpSp>
            <p:nvGrpSpPr>
              <p:cNvPr id="722" name="Group 721">
                <a:extLst>
                  <a:ext uri="{FF2B5EF4-FFF2-40B4-BE49-F238E27FC236}">
                    <a16:creationId xmlns:a16="http://schemas.microsoft.com/office/drawing/2014/main" id="{587FF1AF-FABE-4AAC-8E4F-B6460E9285AE}"/>
                  </a:ext>
                </a:extLst>
              </p:cNvPr>
              <p:cNvGrpSpPr/>
              <p:nvPr/>
            </p:nvGrpSpPr>
            <p:grpSpPr>
              <a:xfrm>
                <a:off x="3131835" y="4047725"/>
                <a:ext cx="182560" cy="348911"/>
                <a:chOff x="2136298" y="4226790"/>
                <a:chExt cx="196678" cy="375893"/>
              </a:xfrm>
            </p:grpSpPr>
            <p:sp>
              <p:nvSpPr>
                <p:cNvPr id="731" name="Rectangle 730">
                  <a:extLst>
                    <a:ext uri="{FF2B5EF4-FFF2-40B4-BE49-F238E27FC236}">
                      <a16:creationId xmlns:a16="http://schemas.microsoft.com/office/drawing/2014/main"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2" name="server">
                  <a:extLst>
                    <a:ext uri="{FF2B5EF4-FFF2-40B4-BE49-F238E27FC236}">
                      <a16:creationId xmlns:a16="http://schemas.microsoft.com/office/drawing/2014/main"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723" name="Oval 722">
                <a:extLst>
                  <a:ext uri="{FF2B5EF4-FFF2-40B4-BE49-F238E27FC236}">
                    <a16:creationId xmlns:a16="http://schemas.microsoft.com/office/drawing/2014/main"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25" name="Picture 724">
                <a:extLst>
                  <a:ext uri="{FF2B5EF4-FFF2-40B4-BE49-F238E27FC236}">
                    <a16:creationId xmlns:a16="http://schemas.microsoft.com/office/drawing/2014/main" id="{FDE070DE-E1C4-42BD-9159-1445C180E371}"/>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730" name="Freeform 6">
                <a:extLst>
                  <a:ext uri="{FF2B5EF4-FFF2-40B4-BE49-F238E27FC236}">
                    <a16:creationId xmlns:a16="http://schemas.microsoft.com/office/drawing/2014/main"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31" name="Group 630">
            <a:extLst>
              <a:ext uri="{FF2B5EF4-FFF2-40B4-BE49-F238E27FC236}">
                <a16:creationId xmlns:a16="http://schemas.microsoft.com/office/drawing/2014/main" id="{C39DC576-9AAC-43F9-9B25-FC0D1EF9B677}"/>
              </a:ext>
            </a:extLst>
          </p:cNvPr>
          <p:cNvGrpSpPr/>
          <p:nvPr/>
        </p:nvGrpSpPr>
        <p:grpSpPr>
          <a:xfrm>
            <a:off x="4366364" y="4664050"/>
            <a:ext cx="370338" cy="327772"/>
            <a:chOff x="4723767" y="3080378"/>
            <a:chExt cx="439858" cy="389301"/>
          </a:xfrm>
        </p:grpSpPr>
        <p:pic>
          <p:nvPicPr>
            <p:cNvPr id="632" name="Picture 631">
              <a:extLst>
                <a:ext uri="{FF2B5EF4-FFF2-40B4-BE49-F238E27FC236}">
                  <a16:creationId xmlns:a16="http://schemas.microsoft.com/office/drawing/2014/main" id="{BEDCB63A-A4BE-4551-BEB1-C07D35CF435D}"/>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33" name="Group 632">
              <a:extLst>
                <a:ext uri="{FF2B5EF4-FFF2-40B4-BE49-F238E27FC236}">
                  <a16:creationId xmlns:a16="http://schemas.microsoft.com/office/drawing/2014/main" id="{BBE0AFD2-DCCD-4B3E-90C3-5763893476FC}"/>
                </a:ext>
              </a:extLst>
            </p:cNvPr>
            <p:cNvGrpSpPr/>
            <p:nvPr/>
          </p:nvGrpSpPr>
          <p:grpSpPr>
            <a:xfrm>
              <a:off x="4723767" y="3080378"/>
              <a:ext cx="439858" cy="389301"/>
              <a:chOff x="3131835" y="4047725"/>
              <a:chExt cx="439858" cy="389301"/>
            </a:xfrm>
          </p:grpSpPr>
          <p:grpSp>
            <p:nvGrpSpPr>
              <p:cNvPr id="635" name="Group 634">
                <a:extLst>
                  <a:ext uri="{FF2B5EF4-FFF2-40B4-BE49-F238E27FC236}">
                    <a16:creationId xmlns:a16="http://schemas.microsoft.com/office/drawing/2014/main" id="{99C86171-C454-4F91-B278-7ECA34197906}"/>
                  </a:ext>
                </a:extLst>
              </p:cNvPr>
              <p:cNvGrpSpPr/>
              <p:nvPr/>
            </p:nvGrpSpPr>
            <p:grpSpPr>
              <a:xfrm>
                <a:off x="3131835" y="4047725"/>
                <a:ext cx="182560" cy="348911"/>
                <a:chOff x="2136298" y="4226790"/>
                <a:chExt cx="196678" cy="375893"/>
              </a:xfrm>
            </p:grpSpPr>
            <p:sp>
              <p:nvSpPr>
                <p:cNvPr id="648" name="Rectangle 647">
                  <a:extLst>
                    <a:ext uri="{FF2B5EF4-FFF2-40B4-BE49-F238E27FC236}">
                      <a16:creationId xmlns:a16="http://schemas.microsoft.com/office/drawing/2014/main"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9" name="server">
                  <a:extLst>
                    <a:ext uri="{FF2B5EF4-FFF2-40B4-BE49-F238E27FC236}">
                      <a16:creationId xmlns:a16="http://schemas.microsoft.com/office/drawing/2014/main"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36" name="Oval 635">
                <a:extLst>
                  <a:ext uri="{FF2B5EF4-FFF2-40B4-BE49-F238E27FC236}">
                    <a16:creationId xmlns:a16="http://schemas.microsoft.com/office/drawing/2014/main"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6" name="Picture 645">
                <a:extLst>
                  <a:ext uri="{FF2B5EF4-FFF2-40B4-BE49-F238E27FC236}">
                    <a16:creationId xmlns:a16="http://schemas.microsoft.com/office/drawing/2014/main" id="{A6B2F45D-B39D-4559-9199-2B4016ED0E1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47" name="Freeform 6">
                <a:extLst>
                  <a:ext uri="{FF2B5EF4-FFF2-40B4-BE49-F238E27FC236}">
                    <a16:creationId xmlns:a16="http://schemas.microsoft.com/office/drawing/2014/main"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 name="Group 5">
            <a:extLst>
              <a:ext uri="{FF2B5EF4-FFF2-40B4-BE49-F238E27FC236}">
                <a16:creationId xmlns:a16="http://schemas.microsoft.com/office/drawing/2014/main" id="{EF9C0FF6-3C16-47E6-89A6-147205FE0E0F}"/>
              </a:ext>
            </a:extLst>
          </p:cNvPr>
          <p:cNvGrpSpPr/>
          <p:nvPr/>
        </p:nvGrpSpPr>
        <p:grpSpPr>
          <a:xfrm>
            <a:off x="3127872" y="4599586"/>
            <a:ext cx="371764" cy="354262"/>
            <a:chOff x="775326" y="4265359"/>
            <a:chExt cx="420437" cy="400643"/>
          </a:xfrm>
        </p:grpSpPr>
        <p:grpSp>
          <p:nvGrpSpPr>
            <p:cNvPr id="654" name="Group 653">
              <a:extLst>
                <a:ext uri="{FF2B5EF4-FFF2-40B4-BE49-F238E27FC236}">
                  <a16:creationId xmlns:a16="http://schemas.microsoft.com/office/drawing/2014/main" id="{8F05EEE9-7D91-465C-991B-600A235FD042}"/>
                </a:ext>
              </a:extLst>
            </p:cNvPr>
            <p:cNvGrpSpPr/>
            <p:nvPr/>
          </p:nvGrpSpPr>
          <p:grpSpPr>
            <a:xfrm>
              <a:off x="812649" y="4265359"/>
              <a:ext cx="182560" cy="348911"/>
              <a:chOff x="2136298" y="4226790"/>
              <a:chExt cx="196678" cy="375893"/>
            </a:xfrm>
          </p:grpSpPr>
          <p:sp>
            <p:nvSpPr>
              <p:cNvPr id="655" name="Rectangle 654">
                <a:extLst>
                  <a:ext uri="{FF2B5EF4-FFF2-40B4-BE49-F238E27FC236}">
                    <a16:creationId xmlns:a16="http://schemas.microsoft.com/office/drawing/2014/main"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6" name="server">
                <a:extLst>
                  <a:ext uri="{FF2B5EF4-FFF2-40B4-BE49-F238E27FC236}">
                    <a16:creationId xmlns:a16="http://schemas.microsoft.com/office/drawing/2014/main"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657" name="Group 656">
              <a:extLst>
                <a:ext uri="{FF2B5EF4-FFF2-40B4-BE49-F238E27FC236}">
                  <a16:creationId xmlns:a16="http://schemas.microsoft.com/office/drawing/2014/main" id="{6FF29205-866F-4BA1-B243-F338FB8C835A}"/>
                </a:ext>
              </a:extLst>
            </p:cNvPr>
            <p:cNvGrpSpPr/>
            <p:nvPr/>
          </p:nvGrpSpPr>
          <p:grpSpPr>
            <a:xfrm>
              <a:off x="890810" y="4317091"/>
              <a:ext cx="182560" cy="348911"/>
              <a:chOff x="2136298" y="4226790"/>
              <a:chExt cx="196678" cy="375893"/>
            </a:xfrm>
          </p:grpSpPr>
          <p:sp>
            <p:nvSpPr>
              <p:cNvPr id="658" name="Rectangle 657">
                <a:extLst>
                  <a:ext uri="{FF2B5EF4-FFF2-40B4-BE49-F238E27FC236}">
                    <a16:creationId xmlns:a16="http://schemas.microsoft.com/office/drawing/2014/main"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server">
                <a:extLst>
                  <a:ext uri="{FF2B5EF4-FFF2-40B4-BE49-F238E27FC236}">
                    <a16:creationId xmlns:a16="http://schemas.microsoft.com/office/drawing/2014/main"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0" name="TextBox 659">
              <a:extLst>
                <a:ext uri="{FF2B5EF4-FFF2-40B4-BE49-F238E27FC236}">
                  <a16:creationId xmlns:a16="http://schemas.microsoft.com/office/drawing/2014/main" id="{5124BEC1-0987-4ACE-A06E-FA91D12D8D7C}"/>
                </a:ext>
              </a:extLst>
            </p:cNvPr>
            <p:cNvSpPr txBox="1"/>
            <p:nvPr/>
          </p:nvSpPr>
          <p:spPr>
            <a:xfrm>
              <a:off x="775326" y="4350059"/>
              <a:ext cx="420437" cy="208843"/>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dirty="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VMs</a:t>
              </a:r>
            </a:p>
          </p:txBody>
        </p:sp>
      </p:grpSp>
      <p:grpSp>
        <p:nvGrpSpPr>
          <p:cNvPr id="650" name="Group 649">
            <a:extLst>
              <a:ext uri="{FF2B5EF4-FFF2-40B4-BE49-F238E27FC236}">
                <a16:creationId xmlns:a16="http://schemas.microsoft.com/office/drawing/2014/main" id="{2D817036-31AF-4512-A3D7-9D591DD3FA6C}"/>
              </a:ext>
            </a:extLst>
          </p:cNvPr>
          <p:cNvGrpSpPr/>
          <p:nvPr/>
        </p:nvGrpSpPr>
        <p:grpSpPr>
          <a:xfrm>
            <a:off x="5595743" y="4664050"/>
            <a:ext cx="370338" cy="327772"/>
            <a:chOff x="4723767" y="3080378"/>
            <a:chExt cx="439858" cy="389301"/>
          </a:xfrm>
        </p:grpSpPr>
        <p:pic>
          <p:nvPicPr>
            <p:cNvPr id="651" name="Picture 650">
              <a:extLst>
                <a:ext uri="{FF2B5EF4-FFF2-40B4-BE49-F238E27FC236}">
                  <a16:creationId xmlns:a16="http://schemas.microsoft.com/office/drawing/2014/main" id="{4DC7C6E3-9DC8-45BE-BF82-2138F5832614}"/>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52" name="Group 651">
              <a:extLst>
                <a:ext uri="{FF2B5EF4-FFF2-40B4-BE49-F238E27FC236}">
                  <a16:creationId xmlns:a16="http://schemas.microsoft.com/office/drawing/2014/main" id="{DD2DD0EA-342E-4E97-8FF7-5936FA62B3A5}"/>
                </a:ext>
              </a:extLst>
            </p:cNvPr>
            <p:cNvGrpSpPr/>
            <p:nvPr/>
          </p:nvGrpSpPr>
          <p:grpSpPr>
            <a:xfrm>
              <a:off x="4723767" y="3080378"/>
              <a:ext cx="439858" cy="389301"/>
              <a:chOff x="3131835" y="4047725"/>
              <a:chExt cx="439858" cy="389301"/>
            </a:xfrm>
          </p:grpSpPr>
          <p:grpSp>
            <p:nvGrpSpPr>
              <p:cNvPr id="653" name="Group 652">
                <a:extLst>
                  <a:ext uri="{FF2B5EF4-FFF2-40B4-BE49-F238E27FC236}">
                    <a16:creationId xmlns:a16="http://schemas.microsoft.com/office/drawing/2014/main" id="{3C720BB6-1FF2-4CB9-9F3D-22FC32117C56}"/>
                  </a:ext>
                </a:extLst>
              </p:cNvPr>
              <p:cNvGrpSpPr/>
              <p:nvPr/>
            </p:nvGrpSpPr>
            <p:grpSpPr>
              <a:xfrm>
                <a:off x="3131835" y="4047725"/>
                <a:ext cx="182560" cy="348911"/>
                <a:chOff x="2136298" y="4226790"/>
                <a:chExt cx="196678" cy="375893"/>
              </a:xfrm>
            </p:grpSpPr>
            <p:sp>
              <p:nvSpPr>
                <p:cNvPr id="666" name="Rectangle 665">
                  <a:extLst>
                    <a:ext uri="{FF2B5EF4-FFF2-40B4-BE49-F238E27FC236}">
                      <a16:creationId xmlns:a16="http://schemas.microsoft.com/office/drawing/2014/main"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7" name="server">
                  <a:extLst>
                    <a:ext uri="{FF2B5EF4-FFF2-40B4-BE49-F238E27FC236}">
                      <a16:creationId xmlns:a16="http://schemas.microsoft.com/office/drawing/2014/main"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1" name="Oval 660">
                <a:extLst>
                  <a:ext uri="{FF2B5EF4-FFF2-40B4-BE49-F238E27FC236}">
                    <a16:creationId xmlns:a16="http://schemas.microsoft.com/office/drawing/2014/main"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62" name="Picture 661">
                <a:extLst>
                  <a:ext uri="{FF2B5EF4-FFF2-40B4-BE49-F238E27FC236}">
                    <a16:creationId xmlns:a16="http://schemas.microsoft.com/office/drawing/2014/main" id="{949717CA-63E1-4658-AC78-817C25CC47E5}"/>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63" name="Freeform 6">
                <a:extLst>
                  <a:ext uri="{FF2B5EF4-FFF2-40B4-BE49-F238E27FC236}">
                    <a16:creationId xmlns:a16="http://schemas.microsoft.com/office/drawing/2014/main"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92" name="Rectangle 91">
            <a:hlinkClick r:id="rId45" tooltip="Microsoft Intune provides mobile device management, mobile application management, and PC management capabilities from the cloud. "/>
            <a:extLst>
              <a:ext uri="{FF2B5EF4-FFF2-40B4-BE49-F238E27FC236}">
                <a16:creationId xmlns:a16="http://schemas.microsoft.com/office/drawing/2014/main"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Intune MDM/MAM</a:t>
            </a:r>
          </a:p>
        </p:txBody>
      </p:sp>
      <p:grpSp>
        <p:nvGrpSpPr>
          <p:cNvPr id="42" name="Group 41">
            <a:extLst>
              <a:ext uri="{FF2B5EF4-FFF2-40B4-BE49-F238E27FC236}">
                <a16:creationId xmlns:a16="http://schemas.microsoft.com/office/drawing/2014/main" id="{8C2495AC-5789-4EEE-9A8C-143E6B5C1712}"/>
              </a:ext>
            </a:extLst>
          </p:cNvPr>
          <p:cNvGrpSpPr/>
          <p:nvPr/>
        </p:nvGrpSpPr>
        <p:grpSpPr>
          <a:xfrm>
            <a:off x="2482471" y="2729987"/>
            <a:ext cx="5739513" cy="717660"/>
            <a:chOff x="2545101" y="2729987"/>
            <a:chExt cx="5739513" cy="717660"/>
          </a:xfrm>
        </p:grpSpPr>
        <p:sp>
          <p:nvSpPr>
            <p:cNvPr id="496" name="Rectangle 495">
              <a:hlinkClick r:id="rId46" tooltip="Azure Security Center is built into the Azure platform and provides cross-platform threat protection and detection across clouds and on-premises. "/>
              <a:extLst>
                <a:ext uri="{FF2B5EF4-FFF2-40B4-BE49-F238E27FC236}">
                  <a16:creationId xmlns:a16="http://schemas.microsoft.com/office/drawing/2014/main"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Security Center – </a:t>
              </a:r>
              <a:r>
                <a:rPr kumimoji="0" 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Cross Platform Visibility, Protection, and Threat Detection</a:t>
              </a:r>
            </a:p>
          </p:txBody>
        </p:sp>
        <p:sp>
          <p:nvSpPr>
            <p:cNvPr id="486" name="Rectangle 485">
              <a:hlinkClick r:id="rId46" tooltip="Azure Security Center is built into the Azure platform and provides cross-platform threat protection and detection across clouds and on-premises."/>
              <a:extLst>
                <a:ext uri="{FF2B5EF4-FFF2-40B4-BE49-F238E27FC236}">
                  <a16:creationId xmlns:a16="http://schemas.microsoft.com/office/drawing/2014/main"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1" name="Rectangle 40">
              <a:extLst>
                <a:ext uri="{FF2B5EF4-FFF2-40B4-BE49-F238E27FC236}">
                  <a16:creationId xmlns:a16="http://schemas.microsoft.com/office/drawing/2014/main"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8" name="Rectangle 507">
              <a:hlinkClick r:id="rId47"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Just in Time VM Access</a:t>
              </a:r>
            </a:p>
          </p:txBody>
        </p:sp>
        <p:sp>
          <p:nvSpPr>
            <p:cNvPr id="551" name="Rectangle 550">
              <a:hlinkClick r:id="rId48"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Configuration Hygiene</a:t>
              </a:r>
            </a:p>
          </p:txBody>
        </p:sp>
      </p:grpSp>
      <p:grpSp>
        <p:nvGrpSpPr>
          <p:cNvPr id="503" name="Group 502">
            <a:extLst>
              <a:ext uri="{FF2B5EF4-FFF2-40B4-BE49-F238E27FC236}">
                <a16:creationId xmlns:a16="http://schemas.microsoft.com/office/drawing/2014/main" id="{9953DD19-D337-49AF-8105-9148F0304682}"/>
              </a:ext>
            </a:extLst>
          </p:cNvPr>
          <p:cNvGrpSpPr/>
          <p:nvPr/>
        </p:nvGrpSpPr>
        <p:grpSpPr>
          <a:xfrm>
            <a:off x="7381099" y="3351568"/>
            <a:ext cx="188672" cy="45719"/>
            <a:chOff x="6660452" y="3094221"/>
            <a:chExt cx="188672" cy="45719"/>
          </a:xfrm>
        </p:grpSpPr>
        <p:sp>
          <p:nvSpPr>
            <p:cNvPr id="505" name="Oval 504">
              <a:extLst>
                <a:ext uri="{FF2B5EF4-FFF2-40B4-BE49-F238E27FC236}">
                  <a16:creationId xmlns:a16="http://schemas.microsoft.com/office/drawing/2014/main"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6" name="Oval 505">
              <a:extLst>
                <a:ext uri="{FF2B5EF4-FFF2-40B4-BE49-F238E27FC236}">
                  <a16:creationId xmlns:a16="http://schemas.microsoft.com/office/drawing/2014/main"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7" name="Oval 506">
              <a:extLst>
                <a:ext uri="{FF2B5EF4-FFF2-40B4-BE49-F238E27FC236}">
                  <a16:creationId xmlns:a16="http://schemas.microsoft.com/office/drawing/2014/main"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5" name="Rectangle 84">
            <a:extLst>
              <a:ext uri="{FF2B5EF4-FFF2-40B4-BE49-F238E27FC236}">
                <a16:creationId xmlns:a16="http://schemas.microsoft.com/office/drawing/2014/main"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 Security Feature</a:t>
            </a:r>
          </a:p>
        </p:txBody>
      </p:sp>
      <p:grpSp>
        <p:nvGrpSpPr>
          <p:cNvPr id="168" name="Group 167">
            <a:extLst>
              <a:ext uri="{FF2B5EF4-FFF2-40B4-BE49-F238E27FC236}">
                <a16:creationId xmlns:a16="http://schemas.microsoft.com/office/drawing/2014/main" id="{888871D0-EAEC-4D6B-A41A-9BB17DCE7729}"/>
              </a:ext>
            </a:extLst>
          </p:cNvPr>
          <p:cNvGrpSpPr/>
          <p:nvPr/>
        </p:nvGrpSpPr>
        <p:grpSpPr>
          <a:xfrm>
            <a:off x="6033699" y="919782"/>
            <a:ext cx="391537" cy="163189"/>
            <a:chOff x="5576198" y="965691"/>
            <a:chExt cx="493273" cy="217085"/>
          </a:xfrm>
        </p:grpSpPr>
        <p:sp>
          <p:nvSpPr>
            <p:cNvPr id="167" name="Rectangle 166">
              <a:extLst>
                <a:ext uri="{FF2B5EF4-FFF2-40B4-BE49-F238E27FC236}">
                  <a16:creationId xmlns:a16="http://schemas.microsoft.com/office/drawing/2014/main"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7" name="Rectangle 556">
              <a:extLst>
                <a:ext uri="{FF2B5EF4-FFF2-40B4-BE49-F238E27FC236}">
                  <a16:creationId xmlns:a16="http://schemas.microsoft.com/office/drawing/2014/main"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8" name="Rectangle 557">
              <a:extLst>
                <a:ext uri="{FF2B5EF4-FFF2-40B4-BE49-F238E27FC236}">
                  <a16:creationId xmlns:a16="http://schemas.microsoft.com/office/drawing/2014/main"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9" name="Rectangle 558">
              <a:extLst>
                <a:ext uri="{FF2B5EF4-FFF2-40B4-BE49-F238E27FC236}">
                  <a16:creationId xmlns:a16="http://schemas.microsoft.com/office/drawing/2014/main"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4" name="Straight Arrow Connector 163">
            <a:extLst>
              <a:ext uri="{FF2B5EF4-FFF2-40B4-BE49-F238E27FC236}">
                <a16:creationId xmlns:a16="http://schemas.microsoft.com/office/drawing/2014/main"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761" name="Straight Connector 760">
            <a:extLst>
              <a:ext uri="{FF2B5EF4-FFF2-40B4-BE49-F238E27FC236}">
                <a16:creationId xmlns:a16="http://schemas.microsoft.com/office/drawing/2014/main"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762" name="Straight Connector 761">
            <a:extLst>
              <a:ext uri="{FF2B5EF4-FFF2-40B4-BE49-F238E27FC236}">
                <a16:creationId xmlns:a16="http://schemas.microsoft.com/office/drawing/2014/main"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38" name="Group 37">
            <a:extLst>
              <a:ext uri="{FF2B5EF4-FFF2-40B4-BE49-F238E27FC236}">
                <a16:creationId xmlns:a16="http://schemas.microsoft.com/office/drawing/2014/main" id="{4C8A5727-BDAF-4873-A73A-D0E5BB1BBD0E}"/>
              </a:ext>
            </a:extLst>
          </p:cNvPr>
          <p:cNvGrpSpPr/>
          <p:nvPr/>
        </p:nvGrpSpPr>
        <p:grpSpPr>
          <a:xfrm>
            <a:off x="152400" y="101085"/>
            <a:ext cx="4422525" cy="1707904"/>
            <a:chOff x="152400" y="101085"/>
            <a:chExt cx="4422525" cy="1707904"/>
          </a:xfrm>
        </p:grpSpPr>
        <p:sp>
          <p:nvSpPr>
            <p:cNvPr id="578" name="Rectangle 577">
              <a:extLst>
                <a:ext uri="{FF2B5EF4-FFF2-40B4-BE49-F238E27FC236}">
                  <a16:creationId xmlns:a16="http://schemas.microsoft.com/office/drawing/2014/main" id="{DFA51ABB-3787-409C-B793-B8E6738B4F4D}"/>
                </a:ext>
              </a:extLst>
            </p:cNvPr>
            <p:cNvSpPr/>
            <p:nvPr/>
          </p:nvSpPr>
          <p:spPr bwMode="auto">
            <a:xfrm>
              <a:off x="152400" y="101085"/>
              <a:ext cx="4422525" cy="1707904"/>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5" name="Rectangle 584">
              <a:extLst>
                <a:ext uri="{FF2B5EF4-FFF2-40B4-BE49-F238E27FC236}">
                  <a16:creationId xmlns:a16="http://schemas.microsoft.com/office/drawing/2014/main" id="{4329A901-5373-4AE7-BB3B-D3820135668F}"/>
                </a:ext>
              </a:extLst>
            </p:cNvPr>
            <p:cNvSpPr/>
            <p:nvPr/>
          </p:nvSpPr>
          <p:spPr>
            <a:xfrm>
              <a:off x="155473" y="103218"/>
              <a:ext cx="4419452" cy="257763"/>
            </a:xfrm>
            <a:prstGeom prst="rect">
              <a:avLst/>
            </a:prstGeom>
            <a:solidFill>
              <a:srgbClr val="505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dirty="0">
                  <a:ln>
                    <a:noFill/>
                  </a:ln>
                  <a:gradFill>
                    <a:gsLst>
                      <a:gs pos="0">
                        <a:srgbClr val="FFFFFF"/>
                      </a:gs>
                      <a:gs pos="100000">
                        <a:srgbClr val="FFFFFF"/>
                      </a:gs>
                    </a:gsLst>
                    <a:lin ang="5400000" scaled="1"/>
                  </a:gradFill>
                  <a:effectLst/>
                  <a:uLnTx/>
                  <a:uFillTx/>
                  <a:latin typeface="Segoe"/>
                  <a:ea typeface="+mn-ea"/>
                  <a:cs typeface="+mn-cs"/>
                </a:rPr>
                <a:t>Security Operations Center (SOC)</a:t>
              </a:r>
            </a:p>
          </p:txBody>
        </p:sp>
      </p:grpSp>
      <p:sp>
        <p:nvSpPr>
          <p:cNvPr id="681" name="Rectangle 680">
            <a:hlinkClick r:id="rId49" tooltip="A managed hunting service built into Defender ATP that provides Security Operation Centers (SOCs) with expert level monitoring and analysis to help them ensure that critical threats in their unique environments don’t get missed."/>
            <a:extLst>
              <a:ext uri="{FF2B5EF4-FFF2-40B4-BE49-F238E27FC236}">
                <a16:creationId xmlns:a16="http://schemas.microsoft.com/office/drawing/2014/main" id="{0075DBEB-EDED-417C-9310-4813C54AAD45}"/>
              </a:ext>
            </a:extLst>
          </p:cNvPr>
          <p:cNvSpPr/>
          <p:nvPr/>
        </p:nvSpPr>
        <p:spPr>
          <a:xfrm>
            <a:off x="256410" y="403250"/>
            <a:ext cx="1518877"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228600" marR="0" lvl="0" indent="0" algn="l" defTabSz="914400" rtl="0" eaLnBrk="1" fontAlgn="auto" latinLnBrk="0" hangingPunct="1">
              <a:lnSpc>
                <a:spcPct val="97000"/>
              </a:lnSpc>
              <a:spcBef>
                <a:spcPts val="0"/>
              </a:spcBef>
              <a:spcAft>
                <a:spcPts val="0"/>
              </a:spcAft>
              <a:buClrTx/>
              <a:buSzTx/>
              <a:buFontTx/>
              <a:buNone/>
              <a:tabLst/>
              <a:defRPr/>
            </a:pPr>
            <a:r>
              <a:rPr kumimoji="0" lang="en-US" sz="850" b="0" i="1"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Threat Experts</a:t>
            </a:r>
          </a:p>
        </p:txBody>
      </p:sp>
      <p:sp>
        <p:nvSpPr>
          <p:cNvPr id="682" name="Rectangle 681">
            <a:hlinkClick r:id="rId50" tooltip="Microsoft's Detection and Response Team (DART) provides onsite and remote assistance with incident response, recovery, and threat hunting. The incident response is effectively &quot;on retainer&quot; for customers with Premier Support."/>
            <a:extLst>
              <a:ext uri="{FF2B5EF4-FFF2-40B4-BE49-F238E27FC236}">
                <a16:creationId xmlns:a16="http://schemas.microsoft.com/office/drawing/2014/main" id="{BB09F283-872E-4A4D-AC31-5A3CBB146330}"/>
              </a:ext>
            </a:extLst>
          </p:cNvPr>
          <p:cNvSpPr/>
          <p:nvPr/>
        </p:nvSpPr>
        <p:spPr>
          <a:xfrm>
            <a:off x="1860304" y="399695"/>
            <a:ext cx="2659765"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71450" marR="0" lvl="0" indent="0" algn="l" defTabSz="914400" rtl="0" eaLnBrk="1" fontAlgn="auto" latinLnBrk="0" hangingPunct="1">
              <a:lnSpc>
                <a:spcPct val="97000"/>
              </a:lnSpc>
              <a:spcBef>
                <a:spcPts val="0"/>
              </a:spcBef>
              <a:spcAft>
                <a:spcPts val="0"/>
              </a:spcAft>
              <a:buClrTx/>
              <a:buSzTx/>
              <a:buFontTx/>
              <a:buNone/>
              <a:tabLst/>
              <a:defRPr/>
            </a:pPr>
            <a:r>
              <a:rPr kumimoji="0" lang="en-US" sz="850" b="0" i="1"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Incident Response, Recovery, &amp; CyberOps Services</a:t>
            </a:r>
          </a:p>
        </p:txBody>
      </p:sp>
      <p:cxnSp>
        <p:nvCxnSpPr>
          <p:cNvPr id="690" name="Straight Connector 689">
            <a:extLst>
              <a:ext uri="{FF2B5EF4-FFF2-40B4-BE49-F238E27FC236}">
                <a16:creationId xmlns:a16="http://schemas.microsoft.com/office/drawing/2014/main" id="{592E8FA1-2490-4ADA-A701-CA34E0B4C0C5}"/>
              </a:ext>
            </a:extLst>
          </p:cNvPr>
          <p:cNvCxnSpPr>
            <a:cxnSpLocks/>
          </p:cNvCxnSpPr>
          <p:nvPr/>
        </p:nvCxnSpPr>
        <p:spPr>
          <a:xfrm>
            <a:off x="359091" y="697346"/>
            <a:ext cx="0" cy="1071238"/>
          </a:xfrm>
          <a:prstGeom prst="line">
            <a:avLst/>
          </a:prstGeom>
          <a:noFill/>
          <a:ln w="38100" cap="flat" cmpd="sng" algn="ctr">
            <a:solidFill>
              <a:srgbClr val="505050"/>
            </a:solidFill>
            <a:prstDash val="solid"/>
            <a:headEnd type="none"/>
            <a:tailEnd type="none"/>
          </a:ln>
          <a:effectLst/>
        </p:spPr>
      </p:cxnSp>
      <p:grpSp>
        <p:nvGrpSpPr>
          <p:cNvPr id="47" name="Group 46">
            <a:extLst>
              <a:ext uri="{FF2B5EF4-FFF2-40B4-BE49-F238E27FC236}">
                <a16:creationId xmlns:a16="http://schemas.microsoft.com/office/drawing/2014/main" id="{B632D708-60C7-444A-8E4B-28D8AB043A81}"/>
              </a:ext>
            </a:extLst>
          </p:cNvPr>
          <p:cNvGrpSpPr/>
          <p:nvPr/>
        </p:nvGrpSpPr>
        <p:grpSpPr>
          <a:xfrm>
            <a:off x="238429" y="906059"/>
            <a:ext cx="620554" cy="529100"/>
            <a:chOff x="238879" y="899039"/>
            <a:chExt cx="620554" cy="529100"/>
          </a:xfrm>
        </p:grpSpPr>
        <p:grpSp>
          <p:nvGrpSpPr>
            <p:cNvPr id="44" name="Group 43">
              <a:extLst>
                <a:ext uri="{FF2B5EF4-FFF2-40B4-BE49-F238E27FC236}">
                  <a16:creationId xmlns:a16="http://schemas.microsoft.com/office/drawing/2014/main" id="{D4CFE2EA-98A5-42CB-883E-CFF2BBC0D239}"/>
                </a:ext>
              </a:extLst>
            </p:cNvPr>
            <p:cNvGrpSpPr/>
            <p:nvPr/>
          </p:nvGrpSpPr>
          <p:grpSpPr>
            <a:xfrm>
              <a:off x="238879" y="899039"/>
              <a:ext cx="616225" cy="298190"/>
              <a:chOff x="238879" y="899039"/>
              <a:chExt cx="616225" cy="298190"/>
            </a:xfrm>
          </p:grpSpPr>
          <p:sp>
            <p:nvSpPr>
              <p:cNvPr id="692" name="Rectangle 691">
                <a:extLst>
                  <a:ext uri="{FF2B5EF4-FFF2-40B4-BE49-F238E27FC236}">
                    <a16:creationId xmlns:a16="http://schemas.microsoft.com/office/drawing/2014/main" id="{4A15C1C6-E0F9-44E0-AC6F-16E9DB39272A}"/>
                  </a:ext>
                </a:extLst>
              </p:cNvPr>
              <p:cNvSpPr/>
              <p:nvPr/>
            </p:nvSpPr>
            <p:spPr>
              <a:xfrm>
                <a:off x="238879" y="899039"/>
                <a:ext cx="616225" cy="298190"/>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57150" marR="0" lvl="0" indent="0" algn="ctr"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Vuln Mgmt</a:t>
                </a:r>
              </a:p>
            </p:txBody>
          </p:sp>
          <p:sp>
            <p:nvSpPr>
              <p:cNvPr id="693" name="Commitments_EC4D">
                <a:extLst>
                  <a:ext uri="{FF2B5EF4-FFF2-40B4-BE49-F238E27FC236}">
                    <a16:creationId xmlns:a16="http://schemas.microsoft.com/office/drawing/2014/main" id="{A81638EE-9E09-4F22-A00A-C6FF6674A323}"/>
                  </a:ext>
                </a:extLst>
              </p:cNvPr>
              <p:cNvSpPr>
                <a:spLocks noChangeAspect="1" noEditPoints="1"/>
              </p:cNvSpPr>
              <p:nvPr/>
            </p:nvSpPr>
            <p:spPr bwMode="auto">
              <a:xfrm>
                <a:off x="291113" y="1002256"/>
                <a:ext cx="109791"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2488F3D3-C78B-4A43-86B5-9DCF6B41CAFC}"/>
                </a:ext>
              </a:extLst>
            </p:cNvPr>
            <p:cNvGrpSpPr/>
            <p:nvPr/>
          </p:nvGrpSpPr>
          <p:grpSpPr>
            <a:xfrm>
              <a:off x="238905" y="1236790"/>
              <a:ext cx="620528" cy="191349"/>
              <a:chOff x="238905" y="1236790"/>
              <a:chExt cx="620528" cy="191349"/>
            </a:xfrm>
          </p:grpSpPr>
          <p:sp>
            <p:nvSpPr>
              <p:cNvPr id="691" name="Rectangle 690">
                <a:extLst>
                  <a:ext uri="{FF2B5EF4-FFF2-40B4-BE49-F238E27FC236}">
                    <a16:creationId xmlns:a16="http://schemas.microsoft.com/office/drawing/2014/main" id="{7B7D85FB-8219-45BC-B26A-2BFCF1A506BB}"/>
                  </a:ext>
                </a:extLst>
              </p:cNvPr>
              <p:cNvSpPr/>
              <p:nvPr/>
            </p:nvSpPr>
            <p:spPr>
              <a:xfrm>
                <a:off x="238905" y="1236790"/>
                <a:ext cx="620528" cy="19134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no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MSSP</a:t>
                </a:r>
              </a:p>
            </p:txBody>
          </p:sp>
          <p:sp>
            <p:nvSpPr>
              <p:cNvPr id="694" name="Commitments_EC4D">
                <a:extLst>
                  <a:ext uri="{FF2B5EF4-FFF2-40B4-BE49-F238E27FC236}">
                    <a16:creationId xmlns:a16="http://schemas.microsoft.com/office/drawing/2014/main" id="{A7F00070-0B3E-47BC-9906-39B291C1D905}"/>
                  </a:ext>
                </a:extLst>
              </p:cNvPr>
              <p:cNvSpPr>
                <a:spLocks noChangeAspect="1" noEditPoints="1"/>
              </p:cNvSpPr>
              <p:nvPr/>
            </p:nvSpPr>
            <p:spPr bwMode="auto">
              <a:xfrm>
                <a:off x="289143" y="128878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grpSp>
      <p:cxnSp>
        <p:nvCxnSpPr>
          <p:cNvPr id="488" name="Straight Connector 487">
            <a:extLst>
              <a:ext uri="{FF2B5EF4-FFF2-40B4-BE49-F238E27FC236}">
                <a16:creationId xmlns:a16="http://schemas.microsoft.com/office/drawing/2014/main"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51" name="Rectangle 750">
            <a:hlinkClick r:id="rId46" tooltip="Azure Security Center is built into the Azure platform and provides cross-platform threat protection and detection across clouds and on-premises."/>
            <a:extLst>
              <a:ext uri="{FF2B5EF4-FFF2-40B4-BE49-F238E27FC236}">
                <a16:creationId xmlns:a16="http://schemas.microsoft.com/office/drawing/2014/main" id="{1E16E833-314E-46E5-B92E-94FDE111C82E}"/>
              </a:ext>
            </a:extLst>
          </p:cNvPr>
          <p:cNvSpPr/>
          <p:nvPr/>
        </p:nvSpPr>
        <p:spPr>
          <a:xfrm>
            <a:off x="1630119" y="896314"/>
            <a:ext cx="700073" cy="562402"/>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Center</a:t>
            </a:r>
          </a:p>
        </p:txBody>
      </p:sp>
      <p:sp>
        <p:nvSpPr>
          <p:cNvPr id="634" name="Rectangle 633">
            <a:hlinkClick r:id="rId51"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EED52A29-2437-468C-A560-5A945304A71D}"/>
              </a:ext>
            </a:extLst>
          </p:cNvPr>
          <p:cNvSpPr/>
          <p:nvPr/>
        </p:nvSpPr>
        <p:spPr>
          <a:xfrm>
            <a:off x="2367563" y="896313"/>
            <a:ext cx="721608" cy="562402"/>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a:t>
            </a:r>
            <a:b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6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Defender</a:t>
            </a:r>
          </a:p>
          <a:p>
            <a:pPr marL="45720" marR="0" lvl="0" indent="0" algn="l" defTabSz="914400" rtl="0" eaLnBrk="1" fontAlgn="auto" latinLnBrk="0" hangingPunct="1">
              <a:lnSpc>
                <a:spcPct val="97000"/>
              </a:lnSpc>
              <a:spcBef>
                <a:spcPts val="0"/>
              </a:spcBef>
              <a:spcAft>
                <a:spcPts val="0"/>
              </a:spcAft>
              <a:buClrTx/>
              <a:buSzTx/>
              <a:buFontTx/>
              <a:buNone/>
              <a:tabLst/>
              <a:defRPr/>
            </a:pPr>
            <a:b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1" name="Rectangle 480">
            <a:hlinkClick r:id="rId52"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6E350EBE-1B22-470C-A925-AF2B0E091590}"/>
              </a:ext>
            </a:extLst>
          </p:cNvPr>
          <p:cNvSpPr/>
          <p:nvPr/>
        </p:nvSpPr>
        <p:spPr>
          <a:xfrm>
            <a:off x="3126543" y="896314"/>
            <a:ext cx="729502" cy="562402"/>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p:txBody>
      </p:sp>
      <p:sp>
        <p:nvSpPr>
          <p:cNvPr id="752" name="Rectangle 751">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4005E6AA-5A4E-4347-9BE1-24C83B4AA1B3}"/>
              </a:ext>
            </a:extLst>
          </p:cNvPr>
          <p:cNvSpPr/>
          <p:nvPr/>
        </p:nvSpPr>
        <p:spPr>
          <a:xfrm>
            <a:off x="3884214" y="896314"/>
            <a:ext cx="615152" cy="562402"/>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p:txBody>
      </p:sp>
      <p:cxnSp>
        <p:nvCxnSpPr>
          <p:cNvPr id="764" name="Straight Connector 763">
            <a:extLst>
              <a:ext uri="{FF2B5EF4-FFF2-40B4-BE49-F238E27FC236}">
                <a16:creationId xmlns:a16="http://schemas.microsoft.com/office/drawing/2014/main"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83" name="Group 82">
            <a:extLst>
              <a:ext uri="{FF2B5EF4-FFF2-40B4-BE49-F238E27FC236}">
                <a16:creationId xmlns:a16="http://schemas.microsoft.com/office/drawing/2014/main" id="{2CEFB2BD-32EA-48CA-BA15-6450C54C6687}"/>
              </a:ext>
            </a:extLst>
          </p:cNvPr>
          <p:cNvGrpSpPr/>
          <p:nvPr/>
        </p:nvGrpSpPr>
        <p:grpSpPr>
          <a:xfrm>
            <a:off x="919183" y="901350"/>
            <a:ext cx="680789" cy="555975"/>
            <a:chOff x="910629" y="1103797"/>
            <a:chExt cx="611226" cy="658409"/>
          </a:xfrm>
        </p:grpSpPr>
        <p:sp>
          <p:nvSpPr>
            <p:cNvPr id="778" name="Rectangle 777">
              <a:hlinkClick r:id="rId5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B8FE4AC2-177B-46A3-8B42-DC1E07DBE6DF}"/>
                </a:ext>
              </a:extLst>
            </p:cNvPr>
            <p:cNvSpPr/>
            <p:nvPr/>
          </p:nvSpPr>
          <p:spPr>
            <a:xfrm>
              <a:off x="910629" y="1103797"/>
              <a:ext cx="611226" cy="658409"/>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t">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a:t>
              </a:r>
              <a:endParaRPr kumimoji="0" lang="en-US" sz="85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79" name="Picture 778">
              <a:extLst>
                <a:ext uri="{FF2B5EF4-FFF2-40B4-BE49-F238E27FC236}">
                  <a16:creationId xmlns:a16="http://schemas.microsoft.com/office/drawing/2014/main" id="{7FA3CCB6-8DA6-4F52-913D-443E13247916}"/>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983730" y="1503515"/>
              <a:ext cx="157492" cy="151328"/>
            </a:xfrm>
            <a:prstGeom prst="rect">
              <a:avLst/>
            </a:prstGeom>
            <a:noFill/>
          </p:spPr>
        </p:pic>
      </p:grpSp>
      <p:sp>
        <p:nvSpPr>
          <p:cNvPr id="699" name="Rectangle 698">
            <a:hlinkClick r:id="rId55"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Graph Security API – </a:t>
            </a: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a:t>
            </a:r>
            <a:r>
              <a:rPr kumimoji="0" lang="en-US" sz="900" b="0" i="0" u="none" strike="noStrike" kern="0" cap="none" spc="0" normalizeH="0" baseline="3000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rd</a:t>
            </a:r>
            <a:r>
              <a:rPr kumimoji="0" lang="en-US" sz="900" b="0"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Party Integration</a:t>
            </a:r>
            <a:endParaRPr kumimoji="0" lang="en-US" sz="900" b="0" i="1"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700" name="Rectangle 699">
            <a:hlinkClick r:id="rId56"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1929FD48-4CEA-4294-B742-6191576E5BE8}"/>
              </a:ext>
            </a:extLst>
          </p:cNvPr>
          <p:cNvSpPr/>
          <p:nvPr/>
        </p:nvSpPr>
        <p:spPr>
          <a:xfrm>
            <a:off x="1245555" y="1192434"/>
            <a:ext cx="3249655"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Advanced Threat Protection (ATP)</a:t>
            </a:r>
          </a:p>
        </p:txBody>
      </p:sp>
      <p:sp>
        <p:nvSpPr>
          <p:cNvPr id="495" name="Rectangle 494">
            <a:hlinkClick r:id="rId57" tooltip="Each Microsoft SOC capability can integrate logs &amp; alerts with your existing SIEM."/>
            <a:extLst>
              <a:ext uri="{FF2B5EF4-FFF2-40B4-BE49-F238E27FC236}">
                <a16:creationId xmlns:a16="http://schemas.microsoft.com/office/drawing/2014/main"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Alert &amp; Log Integration </a:t>
            </a:r>
          </a:p>
        </p:txBody>
      </p:sp>
      <p:sp>
        <p:nvSpPr>
          <p:cNvPr id="500" name="Rectangle 499">
            <a:extLst>
              <a:ext uri="{FF2B5EF4-FFF2-40B4-BE49-F238E27FC236}">
                <a16:creationId xmlns:a16="http://schemas.microsoft.com/office/drawing/2014/main" id="{41545B28-3909-43CD-9BD5-D41FE204B710}"/>
              </a:ext>
            </a:extLst>
          </p:cNvPr>
          <p:cNvSpPr/>
          <p:nvPr/>
        </p:nvSpPr>
        <p:spPr>
          <a:xfrm>
            <a:off x="4678602" y="931704"/>
            <a:ext cx="1748456" cy="761106"/>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This is interactive!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Present Slide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Hover for Description</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Click for more information</a:t>
            </a:r>
          </a:p>
        </p:txBody>
      </p:sp>
      <p:sp>
        <p:nvSpPr>
          <p:cNvPr id="611" name="Rectangle 610">
            <a:hlinkClick r:id="rId58"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Adaptive App Control</a:t>
            </a:r>
          </a:p>
        </p:txBody>
      </p:sp>
      <p:grpSp>
        <p:nvGrpSpPr>
          <p:cNvPr id="86" name="Group 85">
            <a:extLst>
              <a:ext uri="{FF2B5EF4-FFF2-40B4-BE49-F238E27FC236}">
                <a16:creationId xmlns:a16="http://schemas.microsoft.com/office/drawing/2014/main" id="{F22C07A1-3806-4AA1-AE0E-49B154EA897B}"/>
              </a:ext>
            </a:extLst>
          </p:cNvPr>
          <p:cNvGrpSpPr/>
          <p:nvPr/>
        </p:nvGrpSpPr>
        <p:grpSpPr>
          <a:xfrm>
            <a:off x="10564273" y="2261078"/>
            <a:ext cx="1334164" cy="1994917"/>
            <a:chOff x="10564273" y="2261078"/>
            <a:chExt cx="1334164" cy="1994917"/>
          </a:xfrm>
        </p:grpSpPr>
        <p:sp>
          <p:nvSpPr>
            <p:cNvPr id="398" name="Rectangle 397">
              <a:hlinkClick r:id="rId59"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Multi-Factor Authentication</a:t>
              </a:r>
            </a:p>
          </p:txBody>
        </p:sp>
        <p:pic>
          <p:nvPicPr>
            <p:cNvPr id="399" name="Picture 195" descr="Multi-Factor Authentication.png">
              <a:extLst>
                <a:ext uri="{FF2B5EF4-FFF2-40B4-BE49-F238E27FC236}">
                  <a16:creationId xmlns:a16="http://schemas.microsoft.com/office/drawing/2014/main" id="{3951C321-991D-440D-8504-042569611F8C}"/>
                </a:ext>
              </a:extLst>
            </p:cNvPr>
            <p:cNvPicPr>
              <a:picLocks noChangeAspect="1"/>
            </p:cNvPicPr>
            <p:nvPr/>
          </p:nvPicPr>
          <p:blipFill>
            <a:blip r:embed="rId60">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Rectangle 401">
              <a:hlinkClick r:id="rId61"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PIM</a:t>
              </a:r>
            </a:p>
          </p:txBody>
        </p:sp>
        <p:sp>
          <p:nvSpPr>
            <p:cNvPr id="403" name="Freeform 113">
              <a:extLst>
                <a:ext uri="{FF2B5EF4-FFF2-40B4-BE49-F238E27FC236}">
                  <a16:creationId xmlns:a16="http://schemas.microsoft.com/office/drawing/2014/main"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04" name="Rectangle 403">
              <a:hlinkClick r:id="rId62"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Hello for Business</a:t>
              </a:r>
            </a:p>
          </p:txBody>
        </p:sp>
        <p:pic>
          <p:nvPicPr>
            <p:cNvPr id="405" name="Picture 404">
              <a:extLst>
                <a:ext uri="{FF2B5EF4-FFF2-40B4-BE49-F238E27FC236}">
                  <a16:creationId xmlns:a16="http://schemas.microsoft.com/office/drawing/2014/main" id="{8931422A-8697-4C61-B61E-221C57DB6244}"/>
                </a:ext>
              </a:extLst>
            </p:cNvPr>
            <p:cNvPicPr>
              <a:picLocks noChangeAspect="1"/>
            </p:cNvPicPr>
            <p:nvPr/>
          </p:nvPicPr>
          <p:blipFill rotWithShape="1">
            <a:blip r:embed="rId6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406" name="Rectangle 405">
              <a:hlinkClick r:id="rId64"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4" name="Rectangle 483">
              <a:hlinkClick r:id="rId65"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B2C</a:t>
              </a:r>
            </a:p>
          </p:txBody>
        </p:sp>
        <p:sp>
          <p:nvSpPr>
            <p:cNvPr id="485" name="Rectangle 484">
              <a:hlinkClick r:id="rId66" tooltip="Azure AD business-to-business (B2B) collaboration enables working with users in other organizations. Enabling this scenario reduces risk by moving partner accounts (and risk) out of your enterprise directory(ies)."/>
              <a:extLst>
                <a:ext uri="{FF2B5EF4-FFF2-40B4-BE49-F238E27FC236}">
                  <a16:creationId xmlns:a16="http://schemas.microsoft.com/office/drawing/2014/main"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B2B</a:t>
              </a:r>
            </a:p>
          </p:txBody>
        </p:sp>
        <p:pic>
          <p:nvPicPr>
            <p:cNvPr id="460" name="Picture 459">
              <a:extLst>
                <a:ext uri="{FF2B5EF4-FFF2-40B4-BE49-F238E27FC236}">
                  <a16:creationId xmlns:a16="http://schemas.microsoft.com/office/drawing/2014/main" id="{91036D0F-8F8B-4A2C-B938-BF1EAE65158E}"/>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65" name="Picture 564">
              <a:extLst>
                <a:ext uri="{FF2B5EF4-FFF2-40B4-BE49-F238E27FC236}">
                  <a16:creationId xmlns:a16="http://schemas.microsoft.com/office/drawing/2014/main" id="{F68E4CF1-0B04-485A-867F-C93CF623FDBF}"/>
                </a:ext>
              </a:extLst>
            </p:cNvPr>
            <p:cNvPicPr>
              <a:picLocks noChangeAspect="1"/>
            </p:cNvPicPr>
            <p:nvPr/>
          </p:nvPicPr>
          <p:blipFill>
            <a:blip r:embed="rId43">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79" name="Picture 178">
              <a:extLst>
                <a:ext uri="{FF2B5EF4-FFF2-40B4-BE49-F238E27FC236}">
                  <a16:creationId xmlns:a16="http://schemas.microsoft.com/office/drawing/2014/main" id="{1EF64B4A-F196-41FE-BDC7-F0932E06A0E6}"/>
                </a:ext>
              </a:extLst>
            </p:cNvPr>
            <p:cNvPicPr>
              <a:picLocks noChangeAspect="1"/>
            </p:cNvPicPr>
            <p:nvPr/>
          </p:nvPicPr>
          <p:blipFill>
            <a:blip r:embed="rId67">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7" name="Rectangle 16">
              <a:extLst>
                <a:ext uri="{FF2B5EF4-FFF2-40B4-BE49-F238E27FC236}">
                  <a16:creationId xmlns:a16="http://schemas.microsoft.com/office/drawing/2014/main" id="{FE85BA3A-08CE-4426-8AF8-2592EFA76B28}"/>
                </a:ext>
              </a:extLst>
            </p:cNvPr>
            <p:cNvSpPr/>
            <p:nvPr/>
          </p:nvSpPr>
          <p:spPr>
            <a:xfrm>
              <a:off x="10724854" y="2261078"/>
              <a:ext cx="1173583" cy="64889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Identity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Leaked cred protection</a:t>
              </a:r>
            </a:p>
            <a:p>
              <a:pPr marL="57150" marR="0" lvl="0" indent="0" algn="l" defTabSz="914400" rtl="0" eaLnBrk="1" fontAlgn="auto" latinLnBrk="0" hangingPunct="1">
                <a:lnSpc>
                  <a:spcPct val="100000"/>
                </a:lnSpc>
                <a:spcBef>
                  <a:spcPts val="200"/>
                </a:spcBef>
                <a:spcAft>
                  <a:spcPts val="100"/>
                </a:spcAft>
                <a:buClrTx/>
                <a:buSzTx/>
                <a:buFontTx/>
                <a:buNone/>
                <a:tabLst/>
                <a:defRPr/>
              </a:pPr>
              <a:r>
                <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Behavioral Analytics</a:t>
              </a:r>
              <a:endParaRPr kumimoji="0" lang="en-US" sz="1400" b="0" i="0" u="none" strike="noStrike" kern="1200" cap="none" spc="0" normalizeH="0" baseline="0" noProof="0" dirty="0">
                <a:ln>
                  <a:noFill/>
                </a:ln>
                <a:solidFill>
                  <a:srgbClr val="505050"/>
                </a:solidFill>
                <a:effectLst/>
                <a:uLnTx/>
                <a:uFillTx/>
                <a:latin typeface="Segoe UI"/>
                <a:ea typeface="+mn-ea"/>
                <a:cs typeface="+mn-cs"/>
              </a:endParaRPr>
            </a:p>
          </p:txBody>
        </p:sp>
        <p:grpSp>
          <p:nvGrpSpPr>
            <p:cNvPr id="627" name="Group 626">
              <a:extLst>
                <a:ext uri="{FF2B5EF4-FFF2-40B4-BE49-F238E27FC236}">
                  <a16:creationId xmlns:a16="http://schemas.microsoft.com/office/drawing/2014/main" id="{42D9751D-1CB1-45F7-811D-A2A8A69DCF92}"/>
                </a:ext>
              </a:extLst>
            </p:cNvPr>
            <p:cNvGrpSpPr/>
            <p:nvPr/>
          </p:nvGrpSpPr>
          <p:grpSpPr>
            <a:xfrm>
              <a:off x="10882847" y="2889403"/>
              <a:ext cx="188672" cy="45719"/>
              <a:chOff x="6660452" y="3094221"/>
              <a:chExt cx="188672" cy="45719"/>
            </a:xfrm>
          </p:grpSpPr>
          <p:sp>
            <p:nvSpPr>
              <p:cNvPr id="637" name="Oval 636">
                <a:extLst>
                  <a:ext uri="{FF2B5EF4-FFF2-40B4-BE49-F238E27FC236}">
                    <a16:creationId xmlns:a16="http://schemas.microsoft.com/office/drawing/2014/main"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8" name="Oval 637">
                <a:extLst>
                  <a:ext uri="{FF2B5EF4-FFF2-40B4-BE49-F238E27FC236}">
                    <a16:creationId xmlns:a16="http://schemas.microsoft.com/office/drawing/2014/main"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9" name="Oval 638">
                <a:extLst>
                  <a:ext uri="{FF2B5EF4-FFF2-40B4-BE49-F238E27FC236}">
                    <a16:creationId xmlns:a16="http://schemas.microsoft.com/office/drawing/2014/main"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 name="Group 4">
            <a:extLst>
              <a:ext uri="{FF2B5EF4-FFF2-40B4-BE49-F238E27FC236}">
                <a16:creationId xmlns:a16="http://schemas.microsoft.com/office/drawing/2014/main" id="{AAA8201C-436A-4215-BBE5-1705CFD68B11}"/>
              </a:ext>
            </a:extLst>
          </p:cNvPr>
          <p:cNvGrpSpPr/>
          <p:nvPr/>
        </p:nvGrpSpPr>
        <p:grpSpPr>
          <a:xfrm>
            <a:off x="4101353" y="6121074"/>
            <a:ext cx="1614698" cy="211725"/>
            <a:chOff x="3821452" y="6124342"/>
            <a:chExt cx="1614698" cy="211725"/>
          </a:xfrm>
        </p:grpSpPr>
        <p:sp>
          <p:nvSpPr>
            <p:cNvPr id="672" name="Rectangle 671">
              <a:hlinkClick r:id="rId68" tooltip="Microsoft created a threat model document for the Azure IoT reference architecture."/>
              <a:extLst>
                <a:ext uri="{FF2B5EF4-FFF2-40B4-BE49-F238E27FC236}">
                  <a16:creationId xmlns:a16="http://schemas.microsoft.com/office/drawing/2014/main"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Architecture</a:t>
              </a:r>
              <a:endPar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3" name="Graphic 2" descr="Document">
              <a:extLst>
                <a:ext uri="{FF2B5EF4-FFF2-40B4-BE49-F238E27FC236}">
                  <a16:creationId xmlns:a16="http://schemas.microsoft.com/office/drawing/2014/main" id="{77A83CA8-76E5-4FDB-A79D-EC6D28B0C9AC}"/>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3844728" y="6160357"/>
              <a:ext cx="146611" cy="146611"/>
            </a:xfrm>
            <a:prstGeom prst="rect">
              <a:avLst/>
            </a:prstGeom>
          </p:spPr>
        </p:pic>
      </p:grpSp>
      <p:grpSp>
        <p:nvGrpSpPr>
          <p:cNvPr id="2" name="Group 1">
            <a:extLst>
              <a:ext uri="{FF2B5EF4-FFF2-40B4-BE49-F238E27FC236}">
                <a16:creationId xmlns:a16="http://schemas.microsoft.com/office/drawing/2014/main" id="{CF9CE92E-161D-4366-A754-11556B414F24}"/>
              </a:ext>
            </a:extLst>
          </p:cNvPr>
          <p:cNvGrpSpPr/>
          <p:nvPr/>
        </p:nvGrpSpPr>
        <p:grpSpPr>
          <a:xfrm>
            <a:off x="4101353" y="5846778"/>
            <a:ext cx="1614698" cy="211725"/>
            <a:chOff x="3821452" y="5850046"/>
            <a:chExt cx="1614698" cy="211725"/>
          </a:xfrm>
        </p:grpSpPr>
        <p:sp>
          <p:nvSpPr>
            <p:cNvPr id="707" name="Rectangle 706">
              <a:hlinkClick r:id="rId71"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Maturity Model</a:t>
              </a:r>
            </a:p>
          </p:txBody>
        </p:sp>
        <p:pic>
          <p:nvPicPr>
            <p:cNvPr id="465" name="Graphic 464" descr="Document">
              <a:extLst>
                <a:ext uri="{FF2B5EF4-FFF2-40B4-BE49-F238E27FC236}">
                  <a16:creationId xmlns:a16="http://schemas.microsoft.com/office/drawing/2014/main" id="{625FA750-873F-49CC-A4C2-EA72A4C64125}"/>
                </a:ext>
              </a:extLst>
            </p:cNvPr>
            <p:cNvPicPr>
              <a:picLocks noChangeAspect="1"/>
            </p:cNvPicPr>
            <p:nvPr/>
          </p:nvPicPr>
          <p:blipFill>
            <a:blip r:embed="rId69">
              <a:extLst>
                <a:ext uri="{28A0092B-C50C-407E-A947-70E740481C1C}">
                  <a14:useLocalDpi xmlns:a14="http://schemas.microsoft.com/office/drawing/2010/main" val="0"/>
                </a:ext>
                <a:ext uri="{96DAC541-7B7A-43D3-8B79-37D633B846F1}">
                  <asvg:svgBlip xmlns:asvg="http://schemas.microsoft.com/office/drawing/2016/SVG/main" r:embed="rId70"/>
                </a:ext>
              </a:extLst>
            </a:blip>
            <a:stretch>
              <a:fillRect/>
            </a:stretch>
          </p:blipFill>
          <p:spPr>
            <a:xfrm>
              <a:off x="3848836" y="5879991"/>
              <a:ext cx="146611" cy="146611"/>
            </a:xfrm>
            <a:prstGeom prst="rect">
              <a:avLst/>
            </a:prstGeom>
          </p:spPr>
        </p:pic>
      </p:grpSp>
      <p:pic>
        <p:nvPicPr>
          <p:cNvPr id="552" name="Picture 551">
            <a:extLst>
              <a:ext uri="{FF2B5EF4-FFF2-40B4-BE49-F238E27FC236}">
                <a16:creationId xmlns:a16="http://schemas.microsoft.com/office/drawing/2014/main" id="{733376D1-A1C3-41C8-B2EB-BC20A0B94676}"/>
              </a:ext>
            </a:extLst>
          </p:cNvPr>
          <p:cNvPicPr>
            <a:picLocks noChangeAspect="1"/>
          </p:cNvPicPr>
          <p:nvPr/>
        </p:nvPicPr>
        <p:blipFill>
          <a:blip r:embed="rId44"/>
          <a:stretch>
            <a:fillRect/>
          </a:stretch>
        </p:blipFill>
        <p:spPr>
          <a:xfrm>
            <a:off x="4056281" y="1064108"/>
            <a:ext cx="155187" cy="103458"/>
          </a:xfrm>
          <a:prstGeom prst="rect">
            <a:avLst/>
          </a:prstGeom>
        </p:spPr>
      </p:pic>
      <p:grpSp>
        <p:nvGrpSpPr>
          <p:cNvPr id="31" name="Group 30">
            <a:extLst>
              <a:ext uri="{FF2B5EF4-FFF2-40B4-BE49-F238E27FC236}">
                <a16:creationId xmlns:a16="http://schemas.microsoft.com/office/drawing/2014/main" id="{37EB6364-F148-420D-97C3-AE6E4D78B812}"/>
              </a:ext>
            </a:extLst>
          </p:cNvPr>
          <p:cNvGrpSpPr/>
          <p:nvPr/>
        </p:nvGrpSpPr>
        <p:grpSpPr>
          <a:xfrm>
            <a:off x="3154581" y="5854485"/>
            <a:ext cx="852881" cy="476718"/>
            <a:chOff x="3154581" y="5854485"/>
            <a:chExt cx="852881" cy="476718"/>
          </a:xfrm>
        </p:grpSpPr>
        <p:sp>
          <p:nvSpPr>
            <p:cNvPr id="482" name="Rectangle 481">
              <a:hlinkClick r:id="rId72"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Sphere</a:t>
              </a:r>
            </a:p>
          </p:txBody>
        </p:sp>
        <p:pic>
          <p:nvPicPr>
            <p:cNvPr id="19" name="Picture 18" descr="A close up of a logo&#10;&#10;Description generated with very high confidence">
              <a:extLst>
                <a:ext uri="{FF2B5EF4-FFF2-40B4-BE49-F238E27FC236}">
                  <a16:creationId xmlns:a16="http://schemas.microsoft.com/office/drawing/2014/main" id="{5D8E06AE-CB14-40C7-AD0A-5937E765D86F}"/>
                </a:ext>
              </a:extLst>
            </p:cNvPr>
            <p:cNvPicPr>
              <a:picLocks noChangeAspect="1"/>
            </p:cNvPicPr>
            <p:nvPr/>
          </p:nvPicPr>
          <p:blipFill>
            <a:blip r:embed="rId73">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26" name="Group 25">
            <a:extLst>
              <a:ext uri="{FF2B5EF4-FFF2-40B4-BE49-F238E27FC236}">
                <a16:creationId xmlns:a16="http://schemas.microsoft.com/office/drawing/2014/main" id="{D81733F3-308A-4011-83CC-E11DDFC07AA1}"/>
              </a:ext>
            </a:extLst>
          </p:cNvPr>
          <p:cNvGrpSpPr/>
          <p:nvPr/>
        </p:nvGrpSpPr>
        <p:grpSpPr>
          <a:xfrm>
            <a:off x="8646730" y="2519843"/>
            <a:ext cx="1359749" cy="1638528"/>
            <a:chOff x="8652026" y="2865441"/>
            <a:chExt cx="1359749" cy="1638528"/>
          </a:xfrm>
        </p:grpSpPr>
        <p:sp>
          <p:nvSpPr>
            <p:cNvPr id="421" name="Rectangle 420">
              <a:hlinkClick r:id="rId74"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5433BD75-C281-4997-B1A7-DB627D6ED15C}"/>
                </a:ext>
              </a:extLst>
            </p:cNvPr>
            <p:cNvSpPr/>
            <p:nvPr/>
          </p:nvSpPr>
          <p:spPr>
            <a:xfrm>
              <a:off x="8652026" y="2865441"/>
              <a:ext cx="135708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Monitor</a:t>
              </a:r>
            </a:p>
          </p:txBody>
        </p:sp>
        <p:sp>
          <p:nvSpPr>
            <p:cNvPr id="422" name="Rectangle 421">
              <a:hlinkClick r:id="rId75"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1"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Hold Your Own Key (HYOK)</a:t>
              </a:r>
            </a:p>
          </p:txBody>
        </p:sp>
        <p:grpSp>
          <p:nvGrpSpPr>
            <p:cNvPr id="432" name="Group 431">
              <a:extLst>
                <a:ext uri="{FF2B5EF4-FFF2-40B4-BE49-F238E27FC236}">
                  <a16:creationId xmlns:a16="http://schemas.microsoft.com/office/drawing/2014/main" id="{7B62BA9A-C2B8-466F-AC5A-2405D3F4A975}"/>
                </a:ext>
              </a:extLst>
            </p:cNvPr>
            <p:cNvGrpSpPr/>
            <p:nvPr/>
          </p:nvGrpSpPr>
          <p:grpSpPr>
            <a:xfrm>
              <a:off x="8905814" y="4263355"/>
              <a:ext cx="1017768" cy="174551"/>
              <a:chOff x="10868759" y="4110794"/>
              <a:chExt cx="1017768" cy="174551"/>
            </a:xfrm>
          </p:grpSpPr>
          <p:grpSp>
            <p:nvGrpSpPr>
              <p:cNvPr id="433" name="Group 432">
                <a:extLst>
                  <a:ext uri="{FF2B5EF4-FFF2-40B4-BE49-F238E27FC236}">
                    <a16:creationId xmlns:a16="http://schemas.microsoft.com/office/drawing/2014/main" id="{6F5BC5E6-281E-4A9E-8589-D48016C77860}"/>
                  </a:ext>
                </a:extLst>
              </p:cNvPr>
              <p:cNvGrpSpPr/>
              <p:nvPr/>
            </p:nvGrpSpPr>
            <p:grpSpPr>
              <a:xfrm>
                <a:off x="10868759" y="4110794"/>
                <a:ext cx="1017768" cy="167627"/>
                <a:chOff x="76401" y="2964205"/>
                <a:chExt cx="2261795" cy="372519"/>
              </a:xfrm>
            </p:grpSpPr>
            <p:grpSp>
              <p:nvGrpSpPr>
                <p:cNvPr id="446" name="Group 445">
                  <a:extLst>
                    <a:ext uri="{FF2B5EF4-FFF2-40B4-BE49-F238E27FC236}">
                      <a16:creationId xmlns:a16="http://schemas.microsoft.com/office/drawing/2014/main" id="{2CBA006F-771A-41E9-A1BF-CADDEDD46184}"/>
                    </a:ext>
                  </a:extLst>
                </p:cNvPr>
                <p:cNvGrpSpPr/>
                <p:nvPr/>
              </p:nvGrpSpPr>
              <p:grpSpPr>
                <a:xfrm>
                  <a:off x="76401" y="2964205"/>
                  <a:ext cx="1599838" cy="372519"/>
                  <a:chOff x="76401" y="2964205"/>
                  <a:chExt cx="1599838" cy="372519"/>
                </a:xfrm>
              </p:grpSpPr>
              <p:pic>
                <p:nvPicPr>
                  <p:cNvPr id="452" name="Picture 451">
                    <a:hlinkClick r:id="rId76"/>
                    <a:extLst>
                      <a:ext uri="{FF2B5EF4-FFF2-40B4-BE49-F238E27FC236}">
                        <a16:creationId xmlns:a16="http://schemas.microsoft.com/office/drawing/2014/main" id="{9B5DA2BC-5E6B-4924-B13B-C44B10A0C423}"/>
                      </a:ext>
                    </a:extLst>
                  </p:cNvPr>
                  <p:cNvPicPr>
                    <a:picLocks noChangeAspect="1"/>
                  </p:cNvPicPr>
                  <p:nvPr/>
                </p:nvPicPr>
                <p:blipFill>
                  <a:blip r:embed="rId77">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453" name="Group 452">
                    <a:extLst>
                      <a:ext uri="{FF2B5EF4-FFF2-40B4-BE49-F238E27FC236}">
                        <a16:creationId xmlns:a16="http://schemas.microsoft.com/office/drawing/2014/main" id="{5F4997BA-3228-4E5A-95E0-6E4D019E3C85}"/>
                      </a:ext>
                    </a:extLst>
                  </p:cNvPr>
                  <p:cNvGrpSpPr/>
                  <p:nvPr/>
                </p:nvGrpSpPr>
                <p:grpSpPr>
                  <a:xfrm>
                    <a:off x="76401" y="2964205"/>
                    <a:ext cx="1257382" cy="372519"/>
                    <a:chOff x="12053139" y="7366546"/>
                    <a:chExt cx="1934324" cy="573074"/>
                  </a:xfrm>
                </p:grpSpPr>
                <p:pic>
                  <p:nvPicPr>
                    <p:cNvPr id="454" name="Picture 453">
                      <a:extLst>
                        <a:ext uri="{FF2B5EF4-FFF2-40B4-BE49-F238E27FC236}">
                          <a16:creationId xmlns:a16="http://schemas.microsoft.com/office/drawing/2014/main" id="{89248059-081C-47AA-8162-654C2BBC01E3}"/>
                        </a:ext>
                      </a:extLst>
                    </p:cNvPr>
                    <p:cNvPicPr>
                      <a:picLocks noChangeAspect="1"/>
                    </p:cNvPicPr>
                    <p:nvPr/>
                  </p:nvPicPr>
                  <p:blipFill rotWithShape="1">
                    <a:blip r:embed="rId78">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455" name="Picture 454">
                      <a:extLst>
                        <a:ext uri="{FF2B5EF4-FFF2-40B4-BE49-F238E27FC236}">
                          <a16:creationId xmlns:a16="http://schemas.microsoft.com/office/drawing/2014/main" id="{0AD8D0F1-2C7A-4DD5-B853-697A88B46170}"/>
                        </a:ext>
                      </a:extLst>
                    </p:cNvPr>
                    <p:cNvPicPr>
                      <a:picLocks noChangeAspect="1"/>
                    </p:cNvPicPr>
                    <p:nvPr/>
                  </p:nvPicPr>
                  <p:blipFill rotWithShape="1">
                    <a:blip r:embed="rId79">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456" name="Picture 455">
                      <a:extLst>
                        <a:ext uri="{FF2B5EF4-FFF2-40B4-BE49-F238E27FC236}">
                          <a16:creationId xmlns:a16="http://schemas.microsoft.com/office/drawing/2014/main" id="{36A4A438-160C-4F57-ABA9-2D5277CAC7C4}"/>
                        </a:ext>
                      </a:extLst>
                    </p:cNvPr>
                    <p:cNvPicPr>
                      <a:picLocks noChangeAspect="1"/>
                    </p:cNvPicPr>
                    <p:nvPr/>
                  </p:nvPicPr>
                  <p:blipFill rotWithShape="1">
                    <a:blip r:embed="rId80">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457" name="Picture 456">
                      <a:extLst>
                        <a:ext uri="{FF2B5EF4-FFF2-40B4-BE49-F238E27FC236}">
                          <a16:creationId xmlns:a16="http://schemas.microsoft.com/office/drawing/2014/main" id="{A6766CD1-9925-4BDB-9177-72632E700609}"/>
                        </a:ext>
                      </a:extLst>
                    </p:cNvPr>
                    <p:cNvPicPr>
                      <a:picLocks noChangeAspect="1"/>
                    </p:cNvPicPr>
                    <p:nvPr/>
                  </p:nvPicPr>
                  <p:blipFill rotWithShape="1">
                    <a:blip r:embed="rId81">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447" name="Group 446">
                  <a:extLst>
                    <a:ext uri="{FF2B5EF4-FFF2-40B4-BE49-F238E27FC236}">
                      <a16:creationId xmlns:a16="http://schemas.microsoft.com/office/drawing/2014/main" id="{104D35B4-C2D2-49D3-8CB3-68B45CFFB695}"/>
                    </a:ext>
                  </a:extLst>
                </p:cNvPr>
                <p:cNvGrpSpPr/>
                <p:nvPr/>
              </p:nvGrpSpPr>
              <p:grpSpPr>
                <a:xfrm>
                  <a:off x="2008682" y="3185912"/>
                  <a:ext cx="329514" cy="79848"/>
                  <a:chOff x="6660452" y="3094221"/>
                  <a:chExt cx="188672" cy="45719"/>
                </a:xfrm>
              </p:grpSpPr>
              <p:sp>
                <p:nvSpPr>
                  <p:cNvPr id="449" name="Oval 448">
                    <a:extLst>
                      <a:ext uri="{FF2B5EF4-FFF2-40B4-BE49-F238E27FC236}">
                        <a16:creationId xmlns:a16="http://schemas.microsoft.com/office/drawing/2014/main"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0" name="Oval 449">
                    <a:extLst>
                      <a:ext uri="{FF2B5EF4-FFF2-40B4-BE49-F238E27FC236}">
                        <a16:creationId xmlns:a16="http://schemas.microsoft.com/office/drawing/2014/main"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1" name="Oval 450">
                    <a:extLst>
                      <a:ext uri="{FF2B5EF4-FFF2-40B4-BE49-F238E27FC236}">
                        <a16:creationId xmlns:a16="http://schemas.microsoft.com/office/drawing/2014/main"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pic>
              <p:nvPicPr>
                <p:cNvPr id="448" name="Picture 447">
                  <a:hlinkClick r:id="rId82"/>
                  <a:extLst>
                    <a:ext uri="{FF2B5EF4-FFF2-40B4-BE49-F238E27FC236}">
                      <a16:creationId xmlns:a16="http://schemas.microsoft.com/office/drawing/2014/main" id="{17166133-804B-46FE-904C-E72A5D9469CE}"/>
                    </a:ext>
                  </a:extLst>
                </p:cNvPr>
                <p:cNvPicPr>
                  <a:picLocks noChangeAspect="1"/>
                </p:cNvPicPr>
                <p:nvPr/>
              </p:nvPicPr>
              <p:blipFill>
                <a:blip r:embed="rId83">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434" name="Group 433">
                <a:extLst>
                  <a:ext uri="{FF2B5EF4-FFF2-40B4-BE49-F238E27FC236}">
                    <a16:creationId xmlns:a16="http://schemas.microsoft.com/office/drawing/2014/main"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441" name="Freeform 26">
                  <a:extLst>
                    <a:ext uri="{FF2B5EF4-FFF2-40B4-BE49-F238E27FC236}">
                      <a16:creationId xmlns:a16="http://schemas.microsoft.com/office/drawing/2014/main"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42" name="Freeform 27">
                  <a:extLst>
                    <a:ext uri="{FF2B5EF4-FFF2-40B4-BE49-F238E27FC236}">
                      <a16:creationId xmlns:a16="http://schemas.microsoft.com/office/drawing/2014/main"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43" name="Freeform 28">
                  <a:extLst>
                    <a:ext uri="{FF2B5EF4-FFF2-40B4-BE49-F238E27FC236}">
                      <a16:creationId xmlns:a16="http://schemas.microsoft.com/office/drawing/2014/main"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44" name="Freeform 29">
                  <a:extLst>
                    <a:ext uri="{FF2B5EF4-FFF2-40B4-BE49-F238E27FC236}">
                      <a16:creationId xmlns:a16="http://schemas.microsoft.com/office/drawing/2014/main"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45" name="Freeform 30">
                  <a:extLst>
                    <a:ext uri="{FF2B5EF4-FFF2-40B4-BE49-F238E27FC236}">
                      <a16:creationId xmlns:a16="http://schemas.microsoft.com/office/drawing/2014/main"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435" name="Group 434">
                <a:extLst>
                  <a:ext uri="{FF2B5EF4-FFF2-40B4-BE49-F238E27FC236}">
                    <a16:creationId xmlns:a16="http://schemas.microsoft.com/office/drawing/2014/main"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436" name="Freeform 26">
                  <a:extLst>
                    <a:ext uri="{FF2B5EF4-FFF2-40B4-BE49-F238E27FC236}">
                      <a16:creationId xmlns:a16="http://schemas.microsoft.com/office/drawing/2014/main"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37" name="Freeform 27">
                  <a:extLst>
                    <a:ext uri="{FF2B5EF4-FFF2-40B4-BE49-F238E27FC236}">
                      <a16:creationId xmlns:a16="http://schemas.microsoft.com/office/drawing/2014/main"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38" name="Freeform 28">
                  <a:extLst>
                    <a:ext uri="{FF2B5EF4-FFF2-40B4-BE49-F238E27FC236}">
                      <a16:creationId xmlns:a16="http://schemas.microsoft.com/office/drawing/2014/main"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39" name="Freeform 29">
                  <a:extLst>
                    <a:ext uri="{FF2B5EF4-FFF2-40B4-BE49-F238E27FC236}">
                      <a16:creationId xmlns:a16="http://schemas.microsoft.com/office/drawing/2014/main"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440" name="Freeform 30">
                  <a:extLst>
                    <a:ext uri="{FF2B5EF4-FFF2-40B4-BE49-F238E27FC236}">
                      <a16:creationId xmlns:a16="http://schemas.microsoft.com/office/drawing/2014/main"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sp>
          <p:nvSpPr>
            <p:cNvPr id="629" name="Rectangle 628">
              <a:hlinkClick r:id="rId84"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AIP Scanner</a:t>
              </a:r>
            </a:p>
          </p:txBody>
        </p:sp>
      </p:grpSp>
      <p:sp>
        <p:nvSpPr>
          <p:cNvPr id="480" name="Freeform 27">
            <a:extLst>
              <a:ext uri="{FF2B5EF4-FFF2-40B4-BE49-F238E27FC236}">
                <a16:creationId xmlns:a16="http://schemas.microsoft.com/office/drawing/2014/main"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cxnSp>
        <p:nvCxnSpPr>
          <p:cNvPr id="749" name="Connector: Elbow 748">
            <a:extLst>
              <a:ext uri="{FF2B5EF4-FFF2-40B4-BE49-F238E27FC236}">
                <a16:creationId xmlns:a16="http://schemas.microsoft.com/office/drawing/2014/main" id="{1BD36714-AEC1-4C14-9E12-3A09CE1F98E5}"/>
              </a:ext>
            </a:extLst>
          </p:cNvPr>
          <p:cNvCxnSpPr>
            <a:cxnSpLocks/>
            <a:endCxn id="622"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F2AE5143-3F7D-48E1-97B1-C4610099C350}"/>
              </a:ext>
            </a:extLst>
          </p:cNvPr>
          <p:cNvGrpSpPr/>
          <p:nvPr/>
        </p:nvGrpSpPr>
        <p:grpSpPr>
          <a:xfrm>
            <a:off x="6646548" y="3493510"/>
            <a:ext cx="1507613" cy="2626000"/>
            <a:chOff x="6646548" y="3493510"/>
            <a:chExt cx="1507613" cy="2626000"/>
          </a:xfrm>
        </p:grpSpPr>
        <p:sp>
          <p:nvSpPr>
            <p:cNvPr id="98" name="Rectangle 97">
              <a:hlinkClick r:id="rId85"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Key Vault</a:t>
              </a:r>
            </a:p>
          </p:txBody>
        </p:sp>
        <p:pic>
          <p:nvPicPr>
            <p:cNvPr id="99" name="Picture 98">
              <a:extLst>
                <a:ext uri="{FF2B5EF4-FFF2-40B4-BE49-F238E27FC236}">
                  <a16:creationId xmlns:a16="http://schemas.microsoft.com/office/drawing/2014/main" id="{27564F04-F98A-49DB-A1E6-BE18E4FD944B}"/>
                </a:ext>
              </a:extLst>
            </p:cNvPr>
            <p:cNvPicPr>
              <a:picLocks noChangeAspect="1"/>
            </p:cNvPicPr>
            <p:nvPr/>
          </p:nvPicPr>
          <p:blipFill>
            <a:blip r:embed="rId86">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0" name="Rectangle 99">
              <a:hlinkClick r:id="rId87" tooltip="A network security group (NSG) provides access control list (ACL) rules to allow or deny network traffic. Application security groups significantly simplify network security by grouping virtual machines and assigning policies to them (vs. explicit IPs). "/>
              <a:extLst>
                <a:ext uri="{FF2B5EF4-FFF2-40B4-BE49-F238E27FC236}">
                  <a16:creationId xmlns:a16="http://schemas.microsoft.com/office/drawing/2014/main"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75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Application &amp; Network Security Groups</a:t>
              </a:r>
            </a:p>
          </p:txBody>
        </p:sp>
        <p:sp>
          <p:nvSpPr>
            <p:cNvPr id="103" name="Rectangle 102">
              <a:hlinkClick r:id="rId88"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WAF</a:t>
              </a:r>
            </a:p>
          </p:txBody>
        </p:sp>
        <p:pic>
          <p:nvPicPr>
            <p:cNvPr id="104" name="Picture 103" descr="A picture containing text&#10;&#10;Description generated with high confidence">
              <a:extLst>
                <a:ext uri="{FF2B5EF4-FFF2-40B4-BE49-F238E27FC236}">
                  <a16:creationId xmlns:a16="http://schemas.microsoft.com/office/drawing/2014/main" id="{E366301C-9FDD-402D-B4F8-48DCD9D5E79A}"/>
                </a:ext>
              </a:extLst>
            </p:cNvPr>
            <p:cNvPicPr>
              <a:picLocks noChangeAspect="1"/>
            </p:cNvPicPr>
            <p:nvPr/>
          </p:nvPicPr>
          <p:blipFill rotWithShape="1">
            <a:blip r:embed="rId89">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5" name="Rectangle 104">
              <a:hlinkClick r:id="rId90"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Antimalware</a:t>
              </a:r>
            </a:p>
          </p:txBody>
        </p:sp>
        <p:grpSp>
          <p:nvGrpSpPr>
            <p:cNvPr id="106" name="Group 105">
              <a:extLst>
                <a:ext uri="{FF2B5EF4-FFF2-40B4-BE49-F238E27FC236}">
                  <a16:creationId xmlns:a16="http://schemas.microsoft.com/office/drawing/2014/main" id="{EE647438-C196-4974-A91D-CFA8079699F1}"/>
                </a:ext>
              </a:extLst>
            </p:cNvPr>
            <p:cNvGrpSpPr/>
            <p:nvPr/>
          </p:nvGrpSpPr>
          <p:grpSpPr>
            <a:xfrm>
              <a:off x="6870812" y="4246340"/>
              <a:ext cx="143785" cy="139115"/>
              <a:chOff x="7418198" y="4292156"/>
              <a:chExt cx="173353" cy="167723"/>
            </a:xfrm>
          </p:grpSpPr>
          <p:sp>
            <p:nvSpPr>
              <p:cNvPr id="108" name="Rectangle: Rounded Corners 107">
                <a:extLst>
                  <a:ext uri="{FF2B5EF4-FFF2-40B4-BE49-F238E27FC236}">
                    <a16:creationId xmlns:a16="http://schemas.microsoft.com/office/drawing/2014/main"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09" name="Picture 108">
                <a:extLst>
                  <a:ext uri="{FF2B5EF4-FFF2-40B4-BE49-F238E27FC236}">
                    <a16:creationId xmlns:a16="http://schemas.microsoft.com/office/drawing/2014/main" id="{59D06D6E-4995-4C86-A622-DEC8F06A0051}"/>
                  </a:ext>
                </a:extLst>
              </p:cNvPr>
              <p:cNvPicPr>
                <a:picLocks noChangeAspect="1"/>
              </p:cNvPicPr>
              <p:nvPr/>
            </p:nvPicPr>
            <p:blipFill>
              <a:blip r:embed="rId91">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7" name="Picture 106">
              <a:extLst>
                <a:ext uri="{FF2B5EF4-FFF2-40B4-BE49-F238E27FC236}">
                  <a16:creationId xmlns:a16="http://schemas.microsoft.com/office/drawing/2014/main" id="{2EF74B27-1735-4A8F-9B1B-5EB96F46BA01}"/>
                </a:ext>
              </a:extLst>
            </p:cNvPr>
            <p:cNvPicPr>
              <a:picLocks noChangeAspect="1"/>
            </p:cNvPicPr>
            <p:nvPr/>
          </p:nvPicPr>
          <p:blipFill>
            <a:blip r:embed="rId92">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31" name="Rectangle 130">
              <a:hlinkClick r:id="rId93" tooltip="In additional to encryption of all disks in the Azure fabric, you can also encrypt storage blobs, Windows VM disks, and Linux VM Disks"/>
              <a:extLst>
                <a:ext uri="{FF2B5EF4-FFF2-40B4-BE49-F238E27FC236}">
                  <a16:creationId xmlns:a16="http://schemas.microsoft.com/office/drawing/2014/main"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Disk &amp; Storage Encryption</a:t>
              </a:r>
            </a:p>
          </p:txBody>
        </p:sp>
        <p:sp>
          <p:nvSpPr>
            <p:cNvPr id="132" name="Rectangle 131">
              <a:hlinkClick r:id="rId94"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DDoS attack Mitigation</a:t>
              </a:r>
              <a:r>
                <a:rPr kumimoji="0" lang="en-US" altLang="en-US" sz="900" b="0" i="0" u="none" strike="noStrike" kern="1200" cap="none" spc="0" normalizeH="0" baseline="0" noProof="0" dirty="0">
                  <a:ln>
                    <a:noFill/>
                  </a:ln>
                  <a:solidFill>
                    <a:srgbClr val="505050"/>
                  </a:solidFill>
                  <a:effectLst/>
                  <a:uLnTx/>
                  <a:uFillTx/>
                  <a:latin typeface="Segoe UI" panose="020B0502040204020203" pitchFamily="34" charset="0"/>
                  <a:ea typeface="+mn-ea"/>
                  <a:cs typeface="Segoe UI" panose="020B0502040204020203" pitchFamily="34" charset="0"/>
                </a:rPr>
                <a:t>+Monitor</a:t>
              </a:r>
            </a:p>
          </p:txBody>
        </p:sp>
        <p:sp>
          <p:nvSpPr>
            <p:cNvPr id="134" name="Rectangle 133">
              <a:hlinkClick r:id="rId95"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Backup &amp; Site Recovery</a:t>
              </a:r>
            </a:p>
          </p:txBody>
        </p:sp>
        <p:cxnSp>
          <p:nvCxnSpPr>
            <p:cNvPr id="617" name="Straight Connector 616">
              <a:extLst>
                <a:ext uri="{FF2B5EF4-FFF2-40B4-BE49-F238E27FC236}">
                  <a16:creationId xmlns:a16="http://schemas.microsoft.com/office/drawing/2014/main" id="{DF0411BC-7BCC-4413-98AA-2FC35D64F42C}"/>
                </a:ext>
              </a:extLst>
            </p:cNvPr>
            <p:cNvCxnSpPr>
              <a:cxnSpLocks/>
              <a:stCxn id="107"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232" descr="Storage blob.png">
              <a:extLst>
                <a:ext uri="{FF2B5EF4-FFF2-40B4-BE49-F238E27FC236}">
                  <a16:creationId xmlns:a16="http://schemas.microsoft.com/office/drawing/2014/main" id="{9506182D-7A52-4A42-BEF2-26177AA845C8}"/>
                </a:ext>
              </a:extLst>
            </p:cNvPr>
            <p:cNvPicPr>
              <a:picLocks noChangeAspect="1"/>
            </p:cNvPicPr>
            <p:nvPr/>
          </p:nvPicPr>
          <p:blipFill>
            <a:blip r:embed="rId96">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p:spPr>
        </p:pic>
        <p:grpSp>
          <p:nvGrpSpPr>
            <p:cNvPr id="102" name="Group 101">
              <a:extLst>
                <a:ext uri="{FF2B5EF4-FFF2-40B4-BE49-F238E27FC236}">
                  <a16:creationId xmlns:a16="http://schemas.microsoft.com/office/drawing/2014/main" id="{0DB0F1ED-6A41-424B-868C-BBD6BBB667E7}"/>
                </a:ext>
              </a:extLst>
            </p:cNvPr>
            <p:cNvGrpSpPr/>
            <p:nvPr/>
          </p:nvGrpSpPr>
          <p:grpSpPr>
            <a:xfrm>
              <a:off x="7338348" y="6073791"/>
              <a:ext cx="188672" cy="45719"/>
              <a:chOff x="6660452" y="3094221"/>
              <a:chExt cx="188672" cy="45719"/>
            </a:xfrm>
          </p:grpSpPr>
          <p:sp>
            <p:nvSpPr>
              <p:cNvPr id="110" name="Oval 109">
                <a:extLst>
                  <a:ext uri="{FF2B5EF4-FFF2-40B4-BE49-F238E27FC236}">
                    <a16:creationId xmlns:a16="http://schemas.microsoft.com/office/drawing/2014/main"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83" name="Rectangle 782">
              <a:hlinkClick r:id="rId97"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Policy</a:t>
              </a:r>
            </a:p>
          </p:txBody>
        </p:sp>
        <p:sp>
          <p:nvSpPr>
            <p:cNvPr id="468" name="Rectangle 467">
              <a:hlinkClick r:id="rId98"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Confidential Computing</a:t>
              </a:r>
            </a:p>
          </p:txBody>
        </p:sp>
        <p:pic>
          <p:nvPicPr>
            <p:cNvPr id="27" name="Picture 26">
              <a:extLst>
                <a:ext uri="{FF2B5EF4-FFF2-40B4-BE49-F238E27FC236}">
                  <a16:creationId xmlns:a16="http://schemas.microsoft.com/office/drawing/2014/main" id="{3ECF2E68-96A8-461D-9D37-F8BB34FFE47C}"/>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618" name="Picture 617">
              <a:extLst>
                <a:ext uri="{FF2B5EF4-FFF2-40B4-BE49-F238E27FC236}">
                  <a16:creationId xmlns:a16="http://schemas.microsoft.com/office/drawing/2014/main" id="{D6B9A2DF-358D-4C60-96E4-BFCACEEB04D1}"/>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620" name="Picture 619">
              <a:extLst>
                <a:ext uri="{FF2B5EF4-FFF2-40B4-BE49-F238E27FC236}">
                  <a16:creationId xmlns:a16="http://schemas.microsoft.com/office/drawing/2014/main" id="{0B6E7126-46C1-4BDE-A074-ABE7A44A2C56}"/>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624" name="Picture 623">
              <a:extLst>
                <a:ext uri="{FF2B5EF4-FFF2-40B4-BE49-F238E27FC236}">
                  <a16:creationId xmlns:a16="http://schemas.microsoft.com/office/drawing/2014/main" id="{C2F0A86B-603B-43FE-87F3-C7B796A5EC9A}"/>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625" name="Picture 624">
              <a:extLst>
                <a:ext uri="{FF2B5EF4-FFF2-40B4-BE49-F238E27FC236}">
                  <a16:creationId xmlns:a16="http://schemas.microsoft.com/office/drawing/2014/main" id="{D6D48658-313A-4BD5-9A9A-25C2B4FC3878}"/>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20" name="Group 19">
            <a:extLst>
              <a:ext uri="{FF2B5EF4-FFF2-40B4-BE49-F238E27FC236}">
                <a16:creationId xmlns:a16="http://schemas.microsoft.com/office/drawing/2014/main" id="{B5F3E33E-AC8B-42B3-A25B-1E67BE69C1B6}"/>
              </a:ext>
            </a:extLst>
          </p:cNvPr>
          <p:cNvGrpSpPr/>
          <p:nvPr/>
        </p:nvGrpSpPr>
        <p:grpSpPr>
          <a:xfrm>
            <a:off x="123155" y="5495239"/>
            <a:ext cx="1880731" cy="1256281"/>
            <a:chOff x="123155" y="5495239"/>
            <a:chExt cx="1880731" cy="1256281"/>
          </a:xfrm>
        </p:grpSpPr>
        <p:grpSp>
          <p:nvGrpSpPr>
            <p:cNvPr id="13" name="Group 12">
              <a:extLst>
                <a:ext uri="{FF2B5EF4-FFF2-40B4-BE49-F238E27FC236}">
                  <a16:creationId xmlns:a16="http://schemas.microsoft.com/office/drawing/2014/main" id="{F5D285D6-BB19-4EF3-A4AA-722AA062D872}"/>
                </a:ext>
              </a:extLst>
            </p:cNvPr>
            <p:cNvGrpSpPr/>
            <p:nvPr/>
          </p:nvGrpSpPr>
          <p:grpSpPr>
            <a:xfrm>
              <a:off x="123155" y="5495239"/>
              <a:ext cx="1880731" cy="1256281"/>
              <a:chOff x="123155" y="5307127"/>
              <a:chExt cx="1880731" cy="1256281"/>
            </a:xfrm>
          </p:grpSpPr>
          <p:grpSp>
            <p:nvGrpSpPr>
              <p:cNvPr id="502" name="Group 501">
                <a:extLst>
                  <a:ext uri="{FF2B5EF4-FFF2-40B4-BE49-F238E27FC236}">
                    <a16:creationId xmlns:a16="http://schemas.microsoft.com/office/drawing/2014/main" id="{62B05F48-488F-419C-8A2F-20BE6F7116C0}"/>
                  </a:ext>
                </a:extLst>
              </p:cNvPr>
              <p:cNvGrpSpPr/>
              <p:nvPr/>
            </p:nvGrpSpPr>
            <p:grpSpPr>
              <a:xfrm>
                <a:off x="123155" y="5307127"/>
                <a:ext cx="1806256" cy="1249821"/>
                <a:chOff x="3815487" y="5386989"/>
                <a:chExt cx="1806256" cy="1249821"/>
              </a:xfrm>
            </p:grpSpPr>
            <p:sp>
              <p:nvSpPr>
                <p:cNvPr id="567" name="Rectangle 566">
                  <a:hlinkClick r:id="rId100"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68" name="Rounded Rectangle 1457">
                  <a:hlinkClick r:id="rId100"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C70FE1D3-B317-4288-9465-092462159B1A}"/>
                    </a:ext>
                  </a:extLst>
                </p:cNvPr>
                <p:cNvSpPr/>
                <p:nvPr/>
              </p:nvSpPr>
              <p:spPr>
                <a:xfrm>
                  <a:off x="3815487" y="5627688"/>
                  <a:ext cx="1281496" cy="100912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Network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Credential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Exploit protection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Reputation analysis</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Full Disk Encryption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t>Attack surface</a:t>
                  </a:r>
                  <a:b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b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a:ea typeface="+mn-ea"/>
                      <a:cs typeface="+mn-cs"/>
                    </a:rPr>
                    <a:t>reduction</a:t>
                  </a:r>
                  <a:endParaRPr kumimoji="0" lang="en-US" sz="6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0" algn="l" defTabSz="914400" rtl="0" eaLnBrk="1" fontAlgn="auto" latinLnBrk="0" hangingPunct="1">
                    <a:lnSpc>
                      <a:spcPct val="90000"/>
                    </a:lnSpc>
                    <a:spcBef>
                      <a:spcPts val="0"/>
                    </a:spcBef>
                    <a:spcAft>
                      <a:spcPts val="150"/>
                    </a:spcAft>
                    <a:buClrTx/>
                    <a:buSzTx/>
                    <a:buFontTx/>
                    <a:buNone/>
                    <a:tabLst/>
                    <a:defRPr/>
                  </a:pPr>
                  <a:b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00" name="Picture 599">
                  <a:extLst>
                    <a:ext uri="{FF2B5EF4-FFF2-40B4-BE49-F238E27FC236}">
                      <a16:creationId xmlns:a16="http://schemas.microsoft.com/office/drawing/2014/main" id="{29020BBF-288B-4126-9EDC-5EB18559A0B2}"/>
                    </a:ext>
                  </a:extLst>
                </p:cNvPr>
                <p:cNvPicPr>
                  <a:picLocks noChangeAspect="1"/>
                </p:cNvPicPr>
                <p:nvPr/>
              </p:nvPicPr>
              <p:blipFill>
                <a:blip r:embed="rId101">
                  <a:duotone>
                    <a:prstClr val="black"/>
                    <a:schemeClr val="accent1">
                      <a:tint val="45000"/>
                      <a:satMod val="400000"/>
                    </a:schemeClr>
                  </a:duotone>
                </a:blip>
                <a:stretch>
                  <a:fillRect/>
                </a:stretch>
              </p:blipFill>
              <p:spPr>
                <a:xfrm>
                  <a:off x="3916596" y="5433241"/>
                  <a:ext cx="167254" cy="164690"/>
                </a:xfrm>
                <a:prstGeom prst="rect">
                  <a:avLst/>
                </a:prstGeom>
              </p:spPr>
            </p:pic>
            <p:sp>
              <p:nvSpPr>
                <p:cNvPr id="601" name="Rectangle 600">
                  <a:hlinkClick r:id="rId102"/>
                  <a:extLst>
                    <a:ext uri="{FF2B5EF4-FFF2-40B4-BE49-F238E27FC236}">
                      <a16:creationId xmlns:a16="http://schemas.microsoft.com/office/drawing/2014/main" id="{B24BB291-14EB-43D7-9A23-E0E905E953B4}"/>
                    </a:ext>
                  </a:extLst>
                </p:cNvPr>
                <p:cNvSpPr/>
                <p:nvPr/>
              </p:nvSpPr>
              <p:spPr>
                <a:xfrm>
                  <a:off x="4058319" y="5409209"/>
                  <a:ext cx="1563424" cy="204287"/>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Enterprise Security</a:t>
                  </a:r>
                </a:p>
              </p:txBody>
            </p:sp>
          </p:grpSp>
          <p:sp>
            <p:nvSpPr>
              <p:cNvPr id="12" name="TextBox 11">
                <a:extLst>
                  <a:ext uri="{FF2B5EF4-FFF2-40B4-BE49-F238E27FC236}">
                    <a16:creationId xmlns:a16="http://schemas.microsoft.com/office/drawing/2014/main" id="{342EC1DB-EF2C-47DC-90E6-DB50D215BE3B}"/>
                  </a:ext>
                </a:extLst>
              </p:cNvPr>
              <p:cNvSpPr txBox="1"/>
              <p:nvPr/>
            </p:nvSpPr>
            <p:spPr>
              <a:xfrm>
                <a:off x="914133" y="5554286"/>
                <a:ext cx="1089753" cy="100912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 control</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Isolation</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Antivirus</a:t>
                </a: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Behavior monitoring</a:t>
                </a:r>
              </a:p>
            </p:txBody>
          </p:sp>
        </p:grpSp>
        <p:sp>
          <p:nvSpPr>
            <p:cNvPr id="630" name="Rectangle 629">
              <a:hlinkClick r:id="rId103" tooltip="S mode is an enhanced security mode of Windows 10. This enables all enterprise security features and only allows approved applications to run. "/>
              <a:extLst>
                <a:ext uri="{FF2B5EF4-FFF2-40B4-BE49-F238E27FC236}">
                  <a16:creationId xmlns:a16="http://schemas.microsoft.com/office/drawing/2014/main"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 Mode</a:t>
              </a:r>
            </a:p>
          </p:txBody>
        </p:sp>
      </p:grpSp>
      <p:sp>
        <p:nvSpPr>
          <p:cNvPr id="158" name="Rectangle 157">
            <a:extLst>
              <a:ext uri="{FF2B5EF4-FFF2-40B4-BE49-F238E27FC236}">
                <a16:creationId xmlns:a16="http://schemas.microsoft.com/office/drawing/2014/main"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8" name="Group 527">
            <a:extLst>
              <a:ext uri="{FF2B5EF4-FFF2-40B4-BE49-F238E27FC236}">
                <a16:creationId xmlns:a16="http://schemas.microsoft.com/office/drawing/2014/main" id="{AC0227BF-53E4-48AC-8EBF-3190FEE508DC}"/>
              </a:ext>
            </a:extLst>
          </p:cNvPr>
          <p:cNvGrpSpPr/>
          <p:nvPr/>
        </p:nvGrpSpPr>
        <p:grpSpPr>
          <a:xfrm>
            <a:off x="369047" y="3835379"/>
            <a:ext cx="329617" cy="252617"/>
            <a:chOff x="7398246" y="1610486"/>
            <a:chExt cx="498447" cy="382007"/>
          </a:xfrm>
        </p:grpSpPr>
        <p:sp>
          <p:nvSpPr>
            <p:cNvPr id="529" name="monitor">
              <a:extLst>
                <a:ext uri="{FF2B5EF4-FFF2-40B4-BE49-F238E27FC236}">
                  <a16:creationId xmlns:a16="http://schemas.microsoft.com/office/drawing/2014/main"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530" name="Rectangle 529">
              <a:extLst>
                <a:ext uri="{FF2B5EF4-FFF2-40B4-BE49-F238E27FC236}">
                  <a16:creationId xmlns:a16="http://schemas.microsoft.com/office/drawing/2014/main"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1" name="Group 11">
              <a:extLst>
                <a:ext uri="{FF2B5EF4-FFF2-40B4-BE49-F238E27FC236}">
                  <a16:creationId xmlns:a16="http://schemas.microsoft.com/office/drawing/2014/main"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532" name="Freeform 12">
                <a:extLst>
                  <a:ext uri="{FF2B5EF4-FFF2-40B4-BE49-F238E27FC236}">
                    <a16:creationId xmlns:a16="http://schemas.microsoft.com/office/drawing/2014/main"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33" name="Freeform 13">
                <a:extLst>
                  <a:ext uri="{FF2B5EF4-FFF2-40B4-BE49-F238E27FC236}">
                    <a16:creationId xmlns:a16="http://schemas.microsoft.com/office/drawing/2014/main"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34" name="Freeform 14">
                <a:extLst>
                  <a:ext uri="{FF2B5EF4-FFF2-40B4-BE49-F238E27FC236}">
                    <a16:creationId xmlns:a16="http://schemas.microsoft.com/office/drawing/2014/main"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35" name="Freeform 15">
                <a:extLst>
                  <a:ext uri="{FF2B5EF4-FFF2-40B4-BE49-F238E27FC236}">
                    <a16:creationId xmlns:a16="http://schemas.microsoft.com/office/drawing/2014/main"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nvGrpSpPr>
          <p:cNvPr id="156" name="Group 155">
            <a:extLst>
              <a:ext uri="{FF2B5EF4-FFF2-40B4-BE49-F238E27FC236}">
                <a16:creationId xmlns:a16="http://schemas.microsoft.com/office/drawing/2014/main" id="{15D69BF0-DFD4-4269-B7FF-0549ABD862F3}"/>
              </a:ext>
            </a:extLst>
          </p:cNvPr>
          <p:cNvGrpSpPr/>
          <p:nvPr/>
        </p:nvGrpSpPr>
        <p:grpSpPr>
          <a:xfrm>
            <a:off x="829191" y="3833877"/>
            <a:ext cx="329617" cy="252617"/>
            <a:chOff x="2892310" y="4439341"/>
            <a:chExt cx="376337" cy="288423"/>
          </a:xfrm>
        </p:grpSpPr>
        <p:sp>
          <p:nvSpPr>
            <p:cNvPr id="537" name="monitor">
              <a:extLst>
                <a:ext uri="{FF2B5EF4-FFF2-40B4-BE49-F238E27FC236}">
                  <a16:creationId xmlns:a16="http://schemas.microsoft.com/office/drawing/2014/main"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538" name="Rectangle 537">
              <a:extLst>
                <a:ext uri="{FF2B5EF4-FFF2-40B4-BE49-F238E27FC236}">
                  <a16:creationId xmlns:a16="http://schemas.microsoft.com/office/drawing/2014/main"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3" name="Picture 512">
              <a:extLst>
                <a:ext uri="{FF2B5EF4-FFF2-40B4-BE49-F238E27FC236}">
                  <a16:creationId xmlns:a16="http://schemas.microsoft.com/office/drawing/2014/main" id="{4E122705-DA51-4DEA-A734-39DF913065F2}"/>
                </a:ext>
              </a:extLst>
            </p:cNvPr>
            <p:cNvPicPr>
              <a:picLocks noChangeAspect="1"/>
            </p:cNvPicPr>
            <p:nvPr/>
          </p:nvPicPr>
          <p:blipFill rotWithShape="1">
            <a:blip r:embed="rId104">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544" name="Group 543">
            <a:extLst>
              <a:ext uri="{FF2B5EF4-FFF2-40B4-BE49-F238E27FC236}">
                <a16:creationId xmlns:a16="http://schemas.microsoft.com/office/drawing/2014/main" id="{A4B4D013-E0B8-4D3F-BEC4-E3264884F8CC}"/>
              </a:ext>
            </a:extLst>
          </p:cNvPr>
          <p:cNvGrpSpPr/>
          <p:nvPr/>
        </p:nvGrpSpPr>
        <p:grpSpPr>
          <a:xfrm>
            <a:off x="1312839" y="3828130"/>
            <a:ext cx="334652" cy="252616"/>
            <a:chOff x="7987238" y="1610486"/>
            <a:chExt cx="506061" cy="382007"/>
          </a:xfrm>
        </p:grpSpPr>
        <p:sp>
          <p:nvSpPr>
            <p:cNvPr id="545" name="Rectangle 544">
              <a:extLst>
                <a:ext uri="{FF2B5EF4-FFF2-40B4-BE49-F238E27FC236}">
                  <a16:creationId xmlns:a16="http://schemas.microsoft.com/office/drawing/2014/main"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46" name="Group 545">
              <a:extLst>
                <a:ext uri="{FF2B5EF4-FFF2-40B4-BE49-F238E27FC236}">
                  <a16:creationId xmlns:a16="http://schemas.microsoft.com/office/drawing/2014/main" id="{7B215366-1E3C-42F8-BD5B-C014A5821FA3}"/>
                </a:ext>
              </a:extLst>
            </p:cNvPr>
            <p:cNvGrpSpPr/>
            <p:nvPr/>
          </p:nvGrpSpPr>
          <p:grpSpPr>
            <a:xfrm>
              <a:off x="7987238" y="1610486"/>
              <a:ext cx="498447" cy="382007"/>
              <a:chOff x="9563138" y="2462727"/>
              <a:chExt cx="516394" cy="395761"/>
            </a:xfrm>
          </p:grpSpPr>
          <p:sp>
            <p:nvSpPr>
              <p:cNvPr id="547" name="monitor">
                <a:extLst>
                  <a:ext uri="{FF2B5EF4-FFF2-40B4-BE49-F238E27FC236}">
                    <a16:creationId xmlns:a16="http://schemas.microsoft.com/office/drawing/2014/main"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nvGrpSpPr>
              <p:cNvPr id="548" name="Group 547">
                <a:extLst>
                  <a:ext uri="{FF2B5EF4-FFF2-40B4-BE49-F238E27FC236}">
                    <a16:creationId xmlns:a16="http://schemas.microsoft.com/office/drawing/2014/main" id="{2A32B837-E558-41B3-8A07-DB213973751C}"/>
                  </a:ext>
                </a:extLst>
              </p:cNvPr>
              <p:cNvGrpSpPr/>
              <p:nvPr/>
            </p:nvGrpSpPr>
            <p:grpSpPr>
              <a:xfrm>
                <a:off x="9746672" y="2545410"/>
                <a:ext cx="107950" cy="134938"/>
                <a:chOff x="9444088" y="2885171"/>
                <a:chExt cx="107950" cy="134938"/>
              </a:xfrm>
              <a:solidFill>
                <a:schemeClr val="tx1"/>
              </a:solidFill>
            </p:grpSpPr>
            <p:sp>
              <p:nvSpPr>
                <p:cNvPr id="549" name="Freeform 26">
                  <a:extLst>
                    <a:ext uri="{FF2B5EF4-FFF2-40B4-BE49-F238E27FC236}">
                      <a16:creationId xmlns:a16="http://schemas.microsoft.com/office/drawing/2014/main"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550" name="Freeform 27">
                  <a:extLst>
                    <a:ext uri="{FF2B5EF4-FFF2-40B4-BE49-F238E27FC236}">
                      <a16:creationId xmlns:a16="http://schemas.microsoft.com/office/drawing/2014/main"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grpSp>
        <p:nvGrpSpPr>
          <p:cNvPr id="18" name="Group 17">
            <a:extLst>
              <a:ext uri="{FF2B5EF4-FFF2-40B4-BE49-F238E27FC236}">
                <a16:creationId xmlns:a16="http://schemas.microsoft.com/office/drawing/2014/main" id="{1D433F51-BDAD-417E-978F-384EA8745069}"/>
              </a:ext>
            </a:extLst>
          </p:cNvPr>
          <p:cNvGrpSpPr/>
          <p:nvPr/>
        </p:nvGrpSpPr>
        <p:grpSpPr>
          <a:xfrm>
            <a:off x="266024" y="4531618"/>
            <a:ext cx="1530464" cy="826602"/>
            <a:chOff x="266024" y="4531618"/>
            <a:chExt cx="1530464" cy="826602"/>
          </a:xfrm>
        </p:grpSpPr>
        <p:grpSp>
          <p:nvGrpSpPr>
            <p:cNvPr id="621" name="Group 620">
              <a:extLst>
                <a:ext uri="{FF2B5EF4-FFF2-40B4-BE49-F238E27FC236}">
                  <a16:creationId xmlns:a16="http://schemas.microsoft.com/office/drawing/2014/main" id="{BFC5DC8A-CD44-40BC-AF2E-93069BD620DC}"/>
                </a:ext>
              </a:extLst>
            </p:cNvPr>
            <p:cNvGrpSpPr/>
            <p:nvPr/>
          </p:nvGrpSpPr>
          <p:grpSpPr>
            <a:xfrm>
              <a:off x="266024" y="4531618"/>
              <a:ext cx="1530464" cy="826602"/>
              <a:chOff x="642736" y="6066403"/>
              <a:chExt cx="1530464" cy="826602"/>
            </a:xfrm>
          </p:grpSpPr>
          <p:sp>
            <p:nvSpPr>
              <p:cNvPr id="622" name="Rectangle 621">
                <a:hlinkClick r:id="rId105" tooltip="Microsoft Defender Advanced Threat Protection (ATP) provides powerful Windows 10 protections, Endpoint Detection and Response (EDR) across platforms, and Automated Incident Response Services"/>
                <a:extLst>
                  <a:ext uri="{FF2B5EF4-FFF2-40B4-BE49-F238E27FC236}">
                    <a16:creationId xmlns:a16="http://schemas.microsoft.com/office/drawing/2014/main"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Microsoft Defender ATP</a:t>
                </a:r>
              </a:p>
            </p:txBody>
          </p:sp>
          <p:pic>
            <p:nvPicPr>
              <p:cNvPr id="623" name="Picture 622">
                <a:extLst>
                  <a:ext uri="{FF2B5EF4-FFF2-40B4-BE49-F238E27FC236}">
                    <a16:creationId xmlns:a16="http://schemas.microsoft.com/office/drawing/2014/main" id="{6B0059E0-23ED-413E-BFB0-A0AEE244C9CC}"/>
                  </a:ext>
                </a:extLst>
              </p:cNvPr>
              <p:cNvPicPr>
                <a:picLocks noChangeAspect="1"/>
              </p:cNvPicPr>
              <p:nvPr/>
            </p:nvPicPr>
            <p:blipFill>
              <a:blip r:embed="rId10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608" name="Picture 607">
              <a:extLst>
                <a:ext uri="{FF2B5EF4-FFF2-40B4-BE49-F238E27FC236}">
                  <a16:creationId xmlns:a16="http://schemas.microsoft.com/office/drawing/2014/main" id="{B77B379C-6D23-401B-AC4F-0077ED3B9F0A}"/>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640" name="Group 639">
              <a:extLst>
                <a:ext uri="{FF2B5EF4-FFF2-40B4-BE49-F238E27FC236}">
                  <a16:creationId xmlns:a16="http://schemas.microsoft.com/office/drawing/2014/main" id="{35078F10-A19D-4FF2-8AC7-11A69C5B8372}"/>
                </a:ext>
              </a:extLst>
            </p:cNvPr>
            <p:cNvGrpSpPr/>
            <p:nvPr/>
          </p:nvGrpSpPr>
          <p:grpSpPr>
            <a:xfrm>
              <a:off x="1434370" y="4744861"/>
              <a:ext cx="116598" cy="222844"/>
              <a:chOff x="2136298" y="4226790"/>
              <a:chExt cx="196678" cy="375893"/>
            </a:xfrm>
          </p:grpSpPr>
          <p:sp>
            <p:nvSpPr>
              <p:cNvPr id="678" name="Rectangle 677">
                <a:extLst>
                  <a:ext uri="{FF2B5EF4-FFF2-40B4-BE49-F238E27FC236}">
                    <a16:creationId xmlns:a16="http://schemas.microsoft.com/office/drawing/2014/main"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3" name="server">
                <a:extLst>
                  <a:ext uri="{FF2B5EF4-FFF2-40B4-BE49-F238E27FC236}">
                    <a16:creationId xmlns:a16="http://schemas.microsoft.com/office/drawing/2014/main"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41" name="Oval 640">
              <a:extLst>
                <a:ext uri="{FF2B5EF4-FFF2-40B4-BE49-F238E27FC236}">
                  <a16:creationId xmlns:a16="http://schemas.microsoft.com/office/drawing/2014/main"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4" name="Picture 643">
              <a:extLst>
                <a:ext uri="{FF2B5EF4-FFF2-40B4-BE49-F238E27FC236}">
                  <a16:creationId xmlns:a16="http://schemas.microsoft.com/office/drawing/2014/main" id="{459E81B9-6178-45FA-ADC0-B8DF61655047}"/>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714" name="Group 713">
              <a:extLst>
                <a:ext uri="{FF2B5EF4-FFF2-40B4-BE49-F238E27FC236}">
                  <a16:creationId xmlns:a16="http://schemas.microsoft.com/office/drawing/2014/main" id="{15AE964E-EE4D-469B-80A9-177DE87B2A2F}"/>
                </a:ext>
              </a:extLst>
            </p:cNvPr>
            <p:cNvGrpSpPr/>
            <p:nvPr/>
          </p:nvGrpSpPr>
          <p:grpSpPr>
            <a:xfrm>
              <a:off x="929436" y="4810091"/>
              <a:ext cx="204812" cy="156967"/>
              <a:chOff x="2892310" y="4439341"/>
              <a:chExt cx="376337" cy="288423"/>
            </a:xfrm>
          </p:grpSpPr>
          <p:sp>
            <p:nvSpPr>
              <p:cNvPr id="736" name="monitor">
                <a:extLst>
                  <a:ext uri="{FF2B5EF4-FFF2-40B4-BE49-F238E27FC236}">
                    <a16:creationId xmlns:a16="http://schemas.microsoft.com/office/drawing/2014/main"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738" name="Rectangle 737">
                <a:extLst>
                  <a:ext uri="{FF2B5EF4-FFF2-40B4-BE49-F238E27FC236}">
                    <a16:creationId xmlns:a16="http://schemas.microsoft.com/office/drawing/2014/main"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40" name="Picture 739">
                <a:extLst>
                  <a:ext uri="{FF2B5EF4-FFF2-40B4-BE49-F238E27FC236}">
                    <a16:creationId xmlns:a16="http://schemas.microsoft.com/office/drawing/2014/main" id="{3329031B-3486-416C-BFE9-7F0EC6367E27}"/>
                  </a:ext>
                </a:extLst>
              </p:cNvPr>
              <p:cNvPicPr>
                <a:picLocks noChangeAspect="1"/>
              </p:cNvPicPr>
              <p:nvPr/>
            </p:nvPicPr>
            <p:blipFill rotWithShape="1">
              <a:blip r:embed="rId104">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741" name="Group 740">
              <a:extLst>
                <a:ext uri="{FF2B5EF4-FFF2-40B4-BE49-F238E27FC236}">
                  <a16:creationId xmlns:a16="http://schemas.microsoft.com/office/drawing/2014/main" id="{DCC257B9-7BED-4064-AFBD-6CBF48550CBD}"/>
                </a:ext>
              </a:extLst>
            </p:cNvPr>
            <p:cNvGrpSpPr/>
            <p:nvPr/>
          </p:nvGrpSpPr>
          <p:grpSpPr>
            <a:xfrm>
              <a:off x="1180339" y="4810091"/>
              <a:ext cx="207940" cy="156966"/>
              <a:chOff x="7987238" y="1610486"/>
              <a:chExt cx="506061" cy="382007"/>
            </a:xfrm>
          </p:grpSpPr>
          <p:sp>
            <p:nvSpPr>
              <p:cNvPr id="742" name="Rectangle 741">
                <a:extLst>
                  <a:ext uri="{FF2B5EF4-FFF2-40B4-BE49-F238E27FC236}">
                    <a16:creationId xmlns:a16="http://schemas.microsoft.com/office/drawing/2014/main"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43" name="Group 742">
                <a:extLst>
                  <a:ext uri="{FF2B5EF4-FFF2-40B4-BE49-F238E27FC236}">
                    <a16:creationId xmlns:a16="http://schemas.microsoft.com/office/drawing/2014/main" id="{DE50C12E-0FA7-4749-BFBB-910956DEE8DE}"/>
                  </a:ext>
                </a:extLst>
              </p:cNvPr>
              <p:cNvGrpSpPr/>
              <p:nvPr/>
            </p:nvGrpSpPr>
            <p:grpSpPr>
              <a:xfrm>
                <a:off x="7987238" y="1610486"/>
                <a:ext cx="498447" cy="382007"/>
                <a:chOff x="9563138" y="2462727"/>
                <a:chExt cx="516394" cy="395761"/>
              </a:xfrm>
            </p:grpSpPr>
            <p:sp>
              <p:nvSpPr>
                <p:cNvPr id="744" name="monitor">
                  <a:extLst>
                    <a:ext uri="{FF2B5EF4-FFF2-40B4-BE49-F238E27FC236}">
                      <a16:creationId xmlns:a16="http://schemas.microsoft.com/office/drawing/2014/main"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grpSp>
              <p:nvGrpSpPr>
                <p:cNvPr id="745" name="Group 744">
                  <a:extLst>
                    <a:ext uri="{FF2B5EF4-FFF2-40B4-BE49-F238E27FC236}">
                      <a16:creationId xmlns:a16="http://schemas.microsoft.com/office/drawing/2014/main" id="{E146D5C5-B6FA-4BDF-82AB-6C651D9E1132}"/>
                    </a:ext>
                  </a:extLst>
                </p:cNvPr>
                <p:cNvGrpSpPr/>
                <p:nvPr/>
              </p:nvGrpSpPr>
              <p:grpSpPr>
                <a:xfrm>
                  <a:off x="9746672" y="2545410"/>
                  <a:ext cx="107950" cy="134938"/>
                  <a:chOff x="9444088" y="2885171"/>
                  <a:chExt cx="107950" cy="134938"/>
                </a:xfrm>
                <a:solidFill>
                  <a:schemeClr val="tx1"/>
                </a:solidFill>
              </p:grpSpPr>
              <p:sp>
                <p:nvSpPr>
                  <p:cNvPr id="747" name="Freeform 26">
                    <a:extLst>
                      <a:ext uri="{FF2B5EF4-FFF2-40B4-BE49-F238E27FC236}">
                        <a16:creationId xmlns:a16="http://schemas.microsoft.com/office/drawing/2014/main"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48" name="Freeform 27">
                    <a:extLst>
                      <a:ext uri="{FF2B5EF4-FFF2-40B4-BE49-F238E27FC236}">
                        <a16:creationId xmlns:a16="http://schemas.microsoft.com/office/drawing/2014/main"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grpSp>
          <p:nvGrpSpPr>
            <p:cNvPr id="750" name="Group 749">
              <a:extLst>
                <a:ext uri="{FF2B5EF4-FFF2-40B4-BE49-F238E27FC236}">
                  <a16:creationId xmlns:a16="http://schemas.microsoft.com/office/drawing/2014/main" id="{723D657C-063C-459D-B25E-573B1A05872D}"/>
                </a:ext>
              </a:extLst>
            </p:cNvPr>
            <p:cNvGrpSpPr/>
            <p:nvPr/>
          </p:nvGrpSpPr>
          <p:grpSpPr>
            <a:xfrm>
              <a:off x="533767" y="4767288"/>
              <a:ext cx="98675" cy="163816"/>
              <a:chOff x="7084723" y="1610486"/>
              <a:chExt cx="212660" cy="353049"/>
            </a:xfrm>
          </p:grpSpPr>
          <p:sp>
            <p:nvSpPr>
              <p:cNvPr id="753" name="Rectangle 752">
                <a:extLst>
                  <a:ext uri="{FF2B5EF4-FFF2-40B4-BE49-F238E27FC236}">
                    <a16:creationId xmlns:a16="http://schemas.microsoft.com/office/drawing/2014/main"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54" name="Group 753">
                <a:extLst>
                  <a:ext uri="{FF2B5EF4-FFF2-40B4-BE49-F238E27FC236}">
                    <a16:creationId xmlns:a16="http://schemas.microsoft.com/office/drawing/2014/main" id="{4BCD74AB-AB7F-4F59-8DCB-D89EB57D2EDB}"/>
                  </a:ext>
                </a:extLst>
              </p:cNvPr>
              <p:cNvGrpSpPr/>
              <p:nvPr/>
            </p:nvGrpSpPr>
            <p:grpSpPr>
              <a:xfrm>
                <a:off x="7138556" y="1706457"/>
                <a:ext cx="104198" cy="130248"/>
                <a:chOff x="9444088" y="2885171"/>
                <a:chExt cx="107950" cy="134938"/>
              </a:xfrm>
              <a:solidFill>
                <a:schemeClr val="bg1"/>
              </a:solidFill>
            </p:grpSpPr>
            <p:sp>
              <p:nvSpPr>
                <p:cNvPr id="757" name="Freeform 26">
                  <a:extLst>
                    <a:ext uri="{FF2B5EF4-FFF2-40B4-BE49-F238E27FC236}">
                      <a16:creationId xmlns:a16="http://schemas.microsoft.com/office/drawing/2014/main"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58" name="Freeform 27">
                  <a:extLst>
                    <a:ext uri="{FF2B5EF4-FFF2-40B4-BE49-F238E27FC236}">
                      <a16:creationId xmlns:a16="http://schemas.microsoft.com/office/drawing/2014/main"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755" name="CellPhone_E8EA">
                <a:extLst>
                  <a:ext uri="{FF2B5EF4-FFF2-40B4-BE49-F238E27FC236}">
                    <a16:creationId xmlns:a16="http://schemas.microsoft.com/office/drawing/2014/main"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cxnSp>
            <p:nvCxnSpPr>
              <p:cNvPr id="756" name="Straight Connector 755">
                <a:extLst>
                  <a:ext uri="{FF2B5EF4-FFF2-40B4-BE49-F238E27FC236}">
                    <a16:creationId xmlns:a16="http://schemas.microsoft.com/office/drawing/2014/main"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9" name="Group 758">
              <a:extLst>
                <a:ext uri="{FF2B5EF4-FFF2-40B4-BE49-F238E27FC236}">
                  <a16:creationId xmlns:a16="http://schemas.microsoft.com/office/drawing/2014/main" id="{264F436A-8E6A-4680-B9FF-626F213449EF}"/>
                </a:ext>
              </a:extLst>
            </p:cNvPr>
            <p:cNvGrpSpPr/>
            <p:nvPr/>
          </p:nvGrpSpPr>
          <p:grpSpPr>
            <a:xfrm>
              <a:off x="389370" y="4767288"/>
              <a:ext cx="98306" cy="163816"/>
              <a:chOff x="6490922" y="1610486"/>
              <a:chExt cx="211865" cy="353049"/>
            </a:xfrm>
          </p:grpSpPr>
          <p:sp>
            <p:nvSpPr>
              <p:cNvPr id="763" name="Rectangle 762">
                <a:extLst>
                  <a:ext uri="{FF2B5EF4-FFF2-40B4-BE49-F238E27FC236}">
                    <a16:creationId xmlns:a16="http://schemas.microsoft.com/office/drawing/2014/main"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65" name="Group 30">
                <a:extLst>
                  <a:ext uri="{FF2B5EF4-FFF2-40B4-BE49-F238E27FC236}">
                    <a16:creationId xmlns:a16="http://schemas.microsoft.com/office/drawing/2014/main"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768" name="Freeform 31">
                  <a:extLst>
                    <a:ext uri="{FF2B5EF4-FFF2-40B4-BE49-F238E27FC236}">
                      <a16:creationId xmlns:a16="http://schemas.microsoft.com/office/drawing/2014/main"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1" name="Freeform 32">
                  <a:extLst>
                    <a:ext uri="{FF2B5EF4-FFF2-40B4-BE49-F238E27FC236}">
                      <a16:creationId xmlns:a16="http://schemas.microsoft.com/office/drawing/2014/main"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2" name="Freeform 33">
                  <a:extLst>
                    <a:ext uri="{FF2B5EF4-FFF2-40B4-BE49-F238E27FC236}">
                      <a16:creationId xmlns:a16="http://schemas.microsoft.com/office/drawing/2014/main"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3" name="Freeform 34">
                  <a:extLst>
                    <a:ext uri="{FF2B5EF4-FFF2-40B4-BE49-F238E27FC236}">
                      <a16:creationId xmlns:a16="http://schemas.microsoft.com/office/drawing/2014/main"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4" name="Freeform 35">
                  <a:extLst>
                    <a:ext uri="{FF2B5EF4-FFF2-40B4-BE49-F238E27FC236}">
                      <a16:creationId xmlns:a16="http://schemas.microsoft.com/office/drawing/2014/main"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5" name="Freeform 36">
                  <a:extLst>
                    <a:ext uri="{FF2B5EF4-FFF2-40B4-BE49-F238E27FC236}">
                      <a16:creationId xmlns:a16="http://schemas.microsoft.com/office/drawing/2014/main"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6" name="Freeform 37">
                  <a:extLst>
                    <a:ext uri="{FF2B5EF4-FFF2-40B4-BE49-F238E27FC236}">
                      <a16:creationId xmlns:a16="http://schemas.microsoft.com/office/drawing/2014/main"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77" name="Freeform 38">
                  <a:extLst>
                    <a:ext uri="{FF2B5EF4-FFF2-40B4-BE49-F238E27FC236}">
                      <a16:creationId xmlns:a16="http://schemas.microsoft.com/office/drawing/2014/main"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sp>
            <p:nvSpPr>
              <p:cNvPr id="766" name="CellPhone_E8EA">
                <a:extLst>
                  <a:ext uri="{FF2B5EF4-FFF2-40B4-BE49-F238E27FC236}">
                    <a16:creationId xmlns:a16="http://schemas.microsoft.com/office/drawing/2014/main"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cxnSp>
            <p:nvCxnSpPr>
              <p:cNvPr id="767" name="Straight Connector 766">
                <a:extLst>
                  <a:ext uri="{FF2B5EF4-FFF2-40B4-BE49-F238E27FC236}">
                    <a16:creationId xmlns:a16="http://schemas.microsoft.com/office/drawing/2014/main"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0FEA147-F116-4F84-95AE-16CFA8CBD721}"/>
                </a:ext>
              </a:extLst>
            </p:cNvPr>
            <p:cNvGrpSpPr/>
            <p:nvPr/>
          </p:nvGrpSpPr>
          <p:grpSpPr>
            <a:xfrm>
              <a:off x="463024" y="4882627"/>
              <a:ext cx="93897" cy="93896"/>
              <a:chOff x="-160990" y="5259439"/>
              <a:chExt cx="109394" cy="109393"/>
            </a:xfrm>
          </p:grpSpPr>
          <p:sp>
            <p:nvSpPr>
              <p:cNvPr id="782" name="Oval 781">
                <a:extLst>
                  <a:ext uri="{FF2B5EF4-FFF2-40B4-BE49-F238E27FC236}">
                    <a16:creationId xmlns:a16="http://schemas.microsoft.com/office/drawing/2014/main"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0" name="Commitments_EC4D">
                <a:extLst>
                  <a:ext uri="{FF2B5EF4-FFF2-40B4-BE49-F238E27FC236}">
                    <a16:creationId xmlns:a16="http://schemas.microsoft.com/office/drawing/2014/main"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90" name="Group 789">
              <a:extLst>
                <a:ext uri="{FF2B5EF4-FFF2-40B4-BE49-F238E27FC236}">
                  <a16:creationId xmlns:a16="http://schemas.microsoft.com/office/drawing/2014/main" id="{18215FC6-8557-4C37-AC84-94A9E90275BB}"/>
                </a:ext>
              </a:extLst>
            </p:cNvPr>
            <p:cNvGrpSpPr/>
            <p:nvPr/>
          </p:nvGrpSpPr>
          <p:grpSpPr>
            <a:xfrm>
              <a:off x="1492115" y="4797767"/>
              <a:ext cx="93897" cy="93896"/>
              <a:chOff x="-160990" y="5259439"/>
              <a:chExt cx="109394" cy="109393"/>
            </a:xfrm>
          </p:grpSpPr>
          <p:sp>
            <p:nvSpPr>
              <p:cNvPr id="791" name="Oval 790">
                <a:extLst>
                  <a:ext uri="{FF2B5EF4-FFF2-40B4-BE49-F238E27FC236}">
                    <a16:creationId xmlns:a16="http://schemas.microsoft.com/office/drawing/2014/main"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2" name="Commitments_EC4D">
                <a:extLst>
                  <a:ext uri="{FF2B5EF4-FFF2-40B4-BE49-F238E27FC236}">
                    <a16:creationId xmlns:a16="http://schemas.microsoft.com/office/drawing/2014/main"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4" name="Freeform 6">
              <a:extLst>
                <a:ext uri="{FF2B5EF4-FFF2-40B4-BE49-F238E27FC236}">
                  <a16:creationId xmlns:a16="http://schemas.microsoft.com/office/drawing/2014/main"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dirty="0">
                <a:ln>
                  <a:noFill/>
                </a:ln>
                <a:gradFill>
                  <a:gsLst>
                    <a:gs pos="1250">
                      <a:srgbClr val="EFEFEF"/>
                    </a:gs>
                    <a:gs pos="10417">
                      <a:srgbClr val="EFEFEF"/>
                    </a:gs>
                  </a:gsLst>
                  <a:lin ang="5400000" scaled="0"/>
                </a:gradFill>
                <a:effectLst/>
                <a:uLnTx/>
                <a:uFillTx/>
                <a:latin typeface="Segoe UI Light"/>
                <a:ea typeface="+mn-ea"/>
                <a:cs typeface="+mn-cs"/>
              </a:endParaRPr>
            </a:p>
          </p:txBody>
        </p:sp>
        <p:sp>
          <p:nvSpPr>
            <p:cNvPr id="579" name="Rectangle 578">
              <a:hlinkClick r:id="rId107"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680" name="Rectangle 679">
              <a:hlinkClick r:id="rId108" tooltip="Threat analytics helps you continually assess and control risk exposure to threats like Spectre and Meltdown. "/>
              <a:extLst>
                <a:ext uri="{FF2B5EF4-FFF2-40B4-BE49-F238E27FC236}">
                  <a16:creationId xmlns:a16="http://schemas.microsoft.com/office/drawing/2014/main"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Analytics</a:t>
              </a:r>
            </a:p>
          </p:txBody>
        </p:sp>
        <p:cxnSp>
          <p:nvCxnSpPr>
            <p:cNvPr id="32" name="Connector: Elbow 31">
              <a:extLst>
                <a:ext uri="{FF2B5EF4-FFF2-40B4-BE49-F238E27FC236}">
                  <a16:creationId xmlns:a16="http://schemas.microsoft.com/office/drawing/2014/main" id="{22C488D5-7EE3-4F9B-8406-E4212EC4F3D9}"/>
                </a:ext>
              </a:extLst>
            </p:cNvPr>
            <p:cNvCxnSpPr>
              <a:cxnSpLocks/>
              <a:stCxn id="579" idx="0"/>
              <a:endCxn id="686"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26" name="Connector: Elbow 625">
              <a:extLst>
                <a:ext uri="{FF2B5EF4-FFF2-40B4-BE49-F238E27FC236}">
                  <a16:creationId xmlns:a16="http://schemas.microsoft.com/office/drawing/2014/main" id="{7E514E20-CC16-44E8-ABC0-A3A0BD2673AA}"/>
                </a:ext>
              </a:extLst>
            </p:cNvPr>
            <p:cNvCxnSpPr>
              <a:cxnSpLocks/>
              <a:stCxn id="680" idx="0"/>
              <a:endCxn id="686"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684" name="Group 683">
              <a:extLst>
                <a:ext uri="{FF2B5EF4-FFF2-40B4-BE49-F238E27FC236}">
                  <a16:creationId xmlns:a16="http://schemas.microsoft.com/office/drawing/2014/main" id="{3DC93161-6070-4CBF-B652-C61C7A2AE49A}"/>
                </a:ext>
              </a:extLst>
            </p:cNvPr>
            <p:cNvGrpSpPr/>
            <p:nvPr/>
          </p:nvGrpSpPr>
          <p:grpSpPr>
            <a:xfrm>
              <a:off x="678533" y="4814224"/>
              <a:ext cx="204812" cy="156967"/>
              <a:chOff x="7398246" y="1610486"/>
              <a:chExt cx="498447" cy="382007"/>
            </a:xfrm>
          </p:grpSpPr>
          <p:sp>
            <p:nvSpPr>
              <p:cNvPr id="685" name="monitor">
                <a:extLst>
                  <a:ext uri="{FF2B5EF4-FFF2-40B4-BE49-F238E27FC236}">
                    <a16:creationId xmlns:a16="http://schemas.microsoft.com/office/drawing/2014/main"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sp>
            <p:nvSpPr>
              <p:cNvPr id="686" name="Rectangle 685">
                <a:extLst>
                  <a:ext uri="{FF2B5EF4-FFF2-40B4-BE49-F238E27FC236}">
                    <a16:creationId xmlns:a16="http://schemas.microsoft.com/office/drawing/2014/main"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89" name="Group 11">
                <a:extLst>
                  <a:ext uri="{FF2B5EF4-FFF2-40B4-BE49-F238E27FC236}">
                    <a16:creationId xmlns:a16="http://schemas.microsoft.com/office/drawing/2014/main"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696" name="Freeform 12">
                  <a:extLst>
                    <a:ext uri="{FF2B5EF4-FFF2-40B4-BE49-F238E27FC236}">
                      <a16:creationId xmlns:a16="http://schemas.microsoft.com/office/drawing/2014/main"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97" name="Freeform 13">
                  <a:extLst>
                    <a:ext uri="{FF2B5EF4-FFF2-40B4-BE49-F238E27FC236}">
                      <a16:creationId xmlns:a16="http://schemas.microsoft.com/office/drawing/2014/main"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698" name="Freeform 14">
                  <a:extLst>
                    <a:ext uri="{FF2B5EF4-FFF2-40B4-BE49-F238E27FC236}">
                      <a16:creationId xmlns:a16="http://schemas.microsoft.com/office/drawing/2014/main"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713" name="Freeform 15">
                  <a:extLst>
                    <a:ext uri="{FF2B5EF4-FFF2-40B4-BE49-F238E27FC236}">
                      <a16:creationId xmlns:a16="http://schemas.microsoft.com/office/drawing/2014/main"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grpSp>
        </p:grpSp>
      </p:grpSp>
      <p:grpSp>
        <p:nvGrpSpPr>
          <p:cNvPr id="124" name="Group 123">
            <a:extLst>
              <a:ext uri="{FF2B5EF4-FFF2-40B4-BE49-F238E27FC236}">
                <a16:creationId xmlns:a16="http://schemas.microsoft.com/office/drawing/2014/main" id="{00E2A40B-3AE1-4087-99D4-5ECB5C4C27C2}"/>
              </a:ext>
            </a:extLst>
          </p:cNvPr>
          <p:cNvGrpSpPr/>
          <p:nvPr/>
        </p:nvGrpSpPr>
        <p:grpSpPr>
          <a:xfrm>
            <a:off x="2470915" y="3760068"/>
            <a:ext cx="3652987" cy="993458"/>
            <a:chOff x="2424101" y="3587892"/>
            <a:chExt cx="3652987" cy="993458"/>
          </a:xfrm>
        </p:grpSpPr>
        <p:sp>
          <p:nvSpPr>
            <p:cNvPr id="613" name="Oval 612">
              <a:extLst>
                <a:ext uri="{FF2B5EF4-FFF2-40B4-BE49-F238E27FC236}">
                  <a16:creationId xmlns:a16="http://schemas.microsoft.com/office/drawing/2014/main"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614" name="Straight Connector 613">
              <a:extLst>
                <a:ext uri="{FF2B5EF4-FFF2-40B4-BE49-F238E27FC236}">
                  <a16:creationId xmlns:a16="http://schemas.microsoft.com/office/drawing/2014/main" id="{7320BF02-57DE-4645-BA82-251D347294D9}"/>
                </a:ext>
              </a:extLst>
            </p:cNvPr>
            <p:cNvCxnSpPr>
              <a:stCxn id="613"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577" name="Group 576">
              <a:extLst>
                <a:ext uri="{FF2B5EF4-FFF2-40B4-BE49-F238E27FC236}">
                  <a16:creationId xmlns:a16="http://schemas.microsoft.com/office/drawing/2014/main" id="{EED65B96-4029-40CB-8483-9EC9AFA7862D}"/>
                </a:ext>
              </a:extLst>
            </p:cNvPr>
            <p:cNvGrpSpPr/>
            <p:nvPr/>
          </p:nvGrpSpPr>
          <p:grpSpPr>
            <a:xfrm>
              <a:off x="2424101" y="3587892"/>
              <a:ext cx="3652987" cy="993458"/>
              <a:chOff x="2563059" y="3796338"/>
              <a:chExt cx="3652987" cy="993458"/>
            </a:xfrm>
          </p:grpSpPr>
          <p:grpSp>
            <p:nvGrpSpPr>
              <p:cNvPr id="580" name="Group 579">
                <a:extLst>
                  <a:ext uri="{FF2B5EF4-FFF2-40B4-BE49-F238E27FC236}">
                    <a16:creationId xmlns:a16="http://schemas.microsoft.com/office/drawing/2014/main" id="{DE16032C-ED45-47F5-B762-1594E2BA0A6A}"/>
                  </a:ext>
                </a:extLst>
              </p:cNvPr>
              <p:cNvGrpSpPr/>
              <p:nvPr/>
            </p:nvGrpSpPr>
            <p:grpSpPr>
              <a:xfrm>
                <a:off x="2563059" y="3796338"/>
                <a:ext cx="3652987" cy="993458"/>
                <a:chOff x="2563059" y="3796338"/>
                <a:chExt cx="3652987" cy="993458"/>
              </a:xfrm>
            </p:grpSpPr>
            <p:grpSp>
              <p:nvGrpSpPr>
                <p:cNvPr id="583" name="Group 582">
                  <a:extLst>
                    <a:ext uri="{FF2B5EF4-FFF2-40B4-BE49-F238E27FC236}">
                      <a16:creationId xmlns:a16="http://schemas.microsoft.com/office/drawing/2014/main" id="{65B8146C-D637-4DA4-90FE-041FB85771C9}"/>
                    </a:ext>
                  </a:extLst>
                </p:cNvPr>
                <p:cNvGrpSpPr/>
                <p:nvPr/>
              </p:nvGrpSpPr>
              <p:grpSpPr>
                <a:xfrm>
                  <a:off x="3799325" y="3796338"/>
                  <a:ext cx="100102" cy="725117"/>
                  <a:chOff x="3799325" y="3796338"/>
                  <a:chExt cx="100102" cy="725117"/>
                </a:xfrm>
              </p:grpSpPr>
              <p:sp>
                <p:nvSpPr>
                  <p:cNvPr id="597" name="Oval 596">
                    <a:extLst>
                      <a:ext uri="{FF2B5EF4-FFF2-40B4-BE49-F238E27FC236}">
                        <a16:creationId xmlns:a16="http://schemas.microsoft.com/office/drawing/2014/main"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598" name="Straight Connector 597">
                    <a:extLst>
                      <a:ext uri="{FF2B5EF4-FFF2-40B4-BE49-F238E27FC236}">
                        <a16:creationId xmlns:a16="http://schemas.microsoft.com/office/drawing/2014/main" id="{2A13BA1E-85C5-4524-AF79-758E5BFF1F31}"/>
                      </a:ext>
                    </a:extLst>
                  </p:cNvPr>
                  <p:cNvCxnSpPr>
                    <a:stCxn id="597"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4" name="Group 583">
                  <a:extLst>
                    <a:ext uri="{FF2B5EF4-FFF2-40B4-BE49-F238E27FC236}">
                      <a16:creationId xmlns:a16="http://schemas.microsoft.com/office/drawing/2014/main" id="{01F8BE7D-F7D7-4B97-A806-F64ED4332EEA}"/>
                    </a:ext>
                  </a:extLst>
                </p:cNvPr>
                <p:cNvGrpSpPr/>
                <p:nvPr/>
              </p:nvGrpSpPr>
              <p:grpSpPr>
                <a:xfrm>
                  <a:off x="4389139" y="3798841"/>
                  <a:ext cx="100102" cy="725117"/>
                  <a:chOff x="4389139" y="3798841"/>
                  <a:chExt cx="100102" cy="725117"/>
                </a:xfrm>
              </p:grpSpPr>
              <p:sp>
                <p:nvSpPr>
                  <p:cNvPr id="595" name="Oval 594">
                    <a:extLst>
                      <a:ext uri="{FF2B5EF4-FFF2-40B4-BE49-F238E27FC236}">
                        <a16:creationId xmlns:a16="http://schemas.microsoft.com/office/drawing/2014/main"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596" name="Straight Connector 595">
                    <a:extLst>
                      <a:ext uri="{FF2B5EF4-FFF2-40B4-BE49-F238E27FC236}">
                        <a16:creationId xmlns:a16="http://schemas.microsoft.com/office/drawing/2014/main" id="{0ED24C08-A9F0-43B8-9A30-174D0338121D}"/>
                      </a:ext>
                    </a:extLst>
                  </p:cNvPr>
                  <p:cNvCxnSpPr>
                    <a:stCxn id="595"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6" name="Group 585">
                  <a:extLst>
                    <a:ext uri="{FF2B5EF4-FFF2-40B4-BE49-F238E27FC236}">
                      <a16:creationId xmlns:a16="http://schemas.microsoft.com/office/drawing/2014/main" id="{F15DC8E6-0661-4169-881E-F62AF3984C5A}"/>
                    </a:ext>
                  </a:extLst>
                </p:cNvPr>
                <p:cNvGrpSpPr/>
                <p:nvPr/>
              </p:nvGrpSpPr>
              <p:grpSpPr>
                <a:xfrm rot="10800000">
                  <a:off x="5781843" y="4449444"/>
                  <a:ext cx="100102" cy="336066"/>
                  <a:chOff x="6456257" y="3245643"/>
                  <a:chExt cx="100102" cy="336066"/>
                </a:xfrm>
              </p:grpSpPr>
              <p:sp>
                <p:nvSpPr>
                  <p:cNvPr id="593" name="Oval 592">
                    <a:extLst>
                      <a:ext uri="{FF2B5EF4-FFF2-40B4-BE49-F238E27FC236}">
                        <a16:creationId xmlns:a16="http://schemas.microsoft.com/office/drawing/2014/main"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594" name="Straight Connector 593">
                    <a:extLst>
                      <a:ext uri="{FF2B5EF4-FFF2-40B4-BE49-F238E27FC236}">
                        <a16:creationId xmlns:a16="http://schemas.microsoft.com/office/drawing/2014/main" id="{0D1A9295-5F23-4B98-B725-333B220AB45B}"/>
                      </a:ext>
                    </a:extLst>
                  </p:cNvPr>
                  <p:cNvCxnSpPr>
                    <a:stCxn id="593"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7" name="Group 586">
                  <a:extLst>
                    <a:ext uri="{FF2B5EF4-FFF2-40B4-BE49-F238E27FC236}">
                      <a16:creationId xmlns:a16="http://schemas.microsoft.com/office/drawing/2014/main" id="{9E787AF7-CE58-4F0C-BE51-5D29FA233488}"/>
                    </a:ext>
                  </a:extLst>
                </p:cNvPr>
                <p:cNvGrpSpPr/>
                <p:nvPr/>
              </p:nvGrpSpPr>
              <p:grpSpPr>
                <a:xfrm rot="10800000">
                  <a:off x="4554260" y="4375982"/>
                  <a:ext cx="100102" cy="413814"/>
                  <a:chOff x="6281336" y="3258181"/>
                  <a:chExt cx="100102" cy="413814"/>
                </a:xfrm>
              </p:grpSpPr>
              <p:sp>
                <p:nvSpPr>
                  <p:cNvPr id="591" name="Oval 590">
                    <a:extLst>
                      <a:ext uri="{FF2B5EF4-FFF2-40B4-BE49-F238E27FC236}">
                        <a16:creationId xmlns:a16="http://schemas.microsoft.com/office/drawing/2014/main"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592" name="Straight Connector 591">
                    <a:extLst>
                      <a:ext uri="{FF2B5EF4-FFF2-40B4-BE49-F238E27FC236}">
                        <a16:creationId xmlns:a16="http://schemas.microsoft.com/office/drawing/2014/main" id="{ADFD752E-C104-4410-9C42-F912CD28B309}"/>
                      </a:ext>
                    </a:extLst>
                  </p:cNvPr>
                  <p:cNvCxnSpPr>
                    <a:cxnSpLocks/>
                    <a:stCxn id="591"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8" name="Group 587">
                  <a:extLst>
                    <a:ext uri="{FF2B5EF4-FFF2-40B4-BE49-F238E27FC236}">
                      <a16:creationId xmlns:a16="http://schemas.microsoft.com/office/drawing/2014/main" id="{079FBCE6-F9C5-420A-BC11-CB486355747A}"/>
                    </a:ext>
                  </a:extLst>
                </p:cNvPr>
                <p:cNvGrpSpPr/>
                <p:nvPr/>
              </p:nvGrpSpPr>
              <p:grpSpPr>
                <a:xfrm rot="10800000">
                  <a:off x="4009028" y="4385637"/>
                  <a:ext cx="100102" cy="402526"/>
                  <a:chOff x="4776146" y="3251204"/>
                  <a:chExt cx="100102" cy="402526"/>
                </a:xfrm>
              </p:grpSpPr>
              <p:sp>
                <p:nvSpPr>
                  <p:cNvPr id="589" name="Oval 588">
                    <a:extLst>
                      <a:ext uri="{FF2B5EF4-FFF2-40B4-BE49-F238E27FC236}">
                        <a16:creationId xmlns:a16="http://schemas.microsoft.com/office/drawing/2014/main"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cxnSp>
                <p:nvCxnSpPr>
                  <p:cNvPr id="590" name="Straight Connector 589">
                    <a:extLst>
                      <a:ext uri="{FF2B5EF4-FFF2-40B4-BE49-F238E27FC236}">
                        <a16:creationId xmlns:a16="http://schemas.microsoft.com/office/drawing/2014/main" id="{44B26F37-650F-4AA9-9454-1D01F4F637BE}"/>
                      </a:ext>
                    </a:extLst>
                  </p:cNvPr>
                  <p:cNvCxnSpPr>
                    <a:cxnSpLocks/>
                    <a:stCxn id="589"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2" name="Rounded Rectangle 1458">
                  <a:hlinkClick r:id="rId109"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Server 2019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 10 + Just Enough Admin, Hyper-V Containers, Nano server, and more…</a:t>
                  </a:r>
                </a:p>
              </p:txBody>
            </p:sp>
          </p:grpSp>
          <p:pic>
            <p:nvPicPr>
              <p:cNvPr id="581" name="Picture 580">
                <a:extLst>
                  <a:ext uri="{FF2B5EF4-FFF2-40B4-BE49-F238E27FC236}">
                    <a16:creationId xmlns:a16="http://schemas.microsoft.com/office/drawing/2014/main" id="{ADEA4054-1466-494A-AF00-EC079EF6EA50}"/>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15" name="Group 14">
            <a:extLst>
              <a:ext uri="{FF2B5EF4-FFF2-40B4-BE49-F238E27FC236}">
                <a16:creationId xmlns:a16="http://schemas.microsoft.com/office/drawing/2014/main" id="{EFD24189-C621-438B-9B19-2FB6362EE70A}"/>
              </a:ext>
            </a:extLst>
          </p:cNvPr>
          <p:cNvGrpSpPr/>
          <p:nvPr/>
        </p:nvGrpSpPr>
        <p:grpSpPr>
          <a:xfrm>
            <a:off x="4093028" y="3938898"/>
            <a:ext cx="1057810" cy="241352"/>
            <a:chOff x="4155658" y="3909402"/>
            <a:chExt cx="1057810" cy="241352"/>
          </a:xfrm>
        </p:grpSpPr>
        <p:sp>
          <p:nvSpPr>
            <p:cNvPr id="665" name="Rectangle 664">
              <a:hlinkClick r:id="rId110"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dirty="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Express Route</a:t>
              </a:r>
            </a:p>
          </p:txBody>
        </p:sp>
        <p:pic>
          <p:nvPicPr>
            <p:cNvPr id="669" name="Picture 227">
              <a:extLst>
                <a:ext uri="{FF2B5EF4-FFF2-40B4-BE49-F238E27FC236}">
                  <a16:creationId xmlns:a16="http://schemas.microsoft.com/office/drawing/2014/main" id="{E96E8648-A8C5-46D1-820B-621CD3841A38}"/>
                </a:ext>
              </a:extLst>
            </p:cNvPr>
            <p:cNvPicPr>
              <a:picLocks noChangeAspect="1"/>
            </p:cNvPicPr>
            <p:nvPr/>
          </p:nvPicPr>
          <p:blipFill>
            <a:blip r:embed="rId111">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a:extLst>
              <a:ext uri="{FF2B5EF4-FFF2-40B4-BE49-F238E27FC236}">
                <a16:creationId xmlns:a16="http://schemas.microsoft.com/office/drawing/2014/main" id="{33D41D94-29D2-46A4-8851-2584B1691A60}"/>
              </a:ext>
            </a:extLst>
          </p:cNvPr>
          <p:cNvGrpSpPr/>
          <p:nvPr/>
        </p:nvGrpSpPr>
        <p:grpSpPr>
          <a:xfrm>
            <a:off x="190587" y="6246324"/>
            <a:ext cx="11785466" cy="510591"/>
            <a:chOff x="190587" y="6246324"/>
            <a:chExt cx="11785466" cy="510591"/>
          </a:xfrm>
        </p:grpSpPr>
        <p:sp>
          <p:nvSpPr>
            <p:cNvPr id="40" name="Rounded Rectangle 804">
              <a:hlinkClick r:id="rId112"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sp>
          <p:nvSpPr>
            <p:cNvPr id="781" name="Rectangle 780">
              <a:hlinkClick r:id="rId113"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7" name="Freeform: Shape 6">
              <a:extLst>
                <a:ext uri="{FF2B5EF4-FFF2-40B4-BE49-F238E27FC236}">
                  <a16:creationId xmlns:a16="http://schemas.microsoft.com/office/drawing/2014/main"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marR="0" lvl="0" indent="0" algn="ctr" defTabSz="914400" rtl="0" eaLnBrk="1" fontAlgn="auto" latinLnBrk="0" hangingPunct="1">
                <a:lnSpc>
                  <a:spcPct val="97000"/>
                </a:lnSpc>
                <a:spcBef>
                  <a:spcPts val="0"/>
                </a:spcBef>
                <a:spcAft>
                  <a:spcPts val="0"/>
                </a:spcAft>
                <a:buClrTx/>
                <a:buSzTx/>
                <a:buFontTx/>
                <a:buNone/>
                <a:tabLst/>
                <a:defRPr/>
              </a:pPr>
              <a:endParaRPr kumimoji="0" lang="en-US" sz="1050" b="1" i="0" u="none" strike="noStrike" kern="120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847" name="Rectangle 846">
              <a:hlinkClick r:id="rId114" tooltip="Learn how Microsoft works to secure your data, protect its privacy, and comply with global standards in Microsoft business cloud services."/>
              <a:extLst>
                <a:ext uri="{FF2B5EF4-FFF2-40B4-BE49-F238E27FC236}">
                  <a16:creationId xmlns:a16="http://schemas.microsoft.com/office/drawing/2014/main"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Trust Center</a:t>
              </a:r>
            </a:p>
          </p:txBody>
        </p:sp>
        <p:sp>
          <p:nvSpPr>
            <p:cNvPr id="848" name="Rectangle 847">
              <a:hlinkClick r:id="rId115"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Intelligent Security Graph</a:t>
              </a:r>
            </a:p>
          </p:txBody>
        </p:sp>
      </p:grpSp>
      <p:sp>
        <p:nvSpPr>
          <p:cNvPr id="87" name="Rectangle 86">
            <a:extLst>
              <a:ext uri="{FF2B5EF4-FFF2-40B4-BE49-F238E27FC236}">
                <a16:creationId xmlns:a16="http://schemas.microsoft.com/office/drawing/2014/main"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46" name="Rectangle 745">
            <a:hlinkClick r:id="rId116"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Shielded VMs</a:t>
            </a:r>
          </a:p>
        </p:txBody>
      </p:sp>
      <p:sp>
        <p:nvSpPr>
          <p:cNvPr id="770" name="Rectangle 769">
            <a:hlinkClick r:id="rId117"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Stack</a:t>
            </a:r>
          </a:p>
        </p:txBody>
      </p:sp>
      <p:sp>
        <p:nvSpPr>
          <p:cNvPr id="599" name="TextBox 598">
            <a:extLst>
              <a:ext uri="{FF2B5EF4-FFF2-40B4-BE49-F238E27FC236}">
                <a16:creationId xmlns:a16="http://schemas.microsoft.com/office/drawing/2014/main"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On Premises Datacenter(s)</a:t>
            </a:r>
          </a:p>
        </p:txBody>
      </p:sp>
      <p:cxnSp>
        <p:nvCxnSpPr>
          <p:cNvPr id="798" name="Connector: Elbow 797">
            <a:extLst>
              <a:ext uri="{FF2B5EF4-FFF2-40B4-BE49-F238E27FC236}">
                <a16:creationId xmlns:a16="http://schemas.microsoft.com/office/drawing/2014/main" id="{31BE68C4-93B9-488F-B589-38E7C83CC91B}"/>
              </a:ext>
            </a:extLst>
          </p:cNvPr>
          <p:cNvCxnSpPr>
            <a:cxnSpLocks/>
            <a:stCxn id="92" idx="1"/>
            <a:endCxn id="622"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2DCDC1D1-80D5-42D6-950E-E6AB5191E18A}"/>
              </a:ext>
            </a:extLst>
          </p:cNvPr>
          <p:cNvGrpSpPr/>
          <p:nvPr/>
        </p:nvGrpSpPr>
        <p:grpSpPr>
          <a:xfrm>
            <a:off x="10564273" y="4256985"/>
            <a:ext cx="1295428" cy="205918"/>
            <a:chOff x="10564273" y="4256985"/>
            <a:chExt cx="1295428" cy="205918"/>
          </a:xfrm>
        </p:grpSpPr>
        <p:sp>
          <p:nvSpPr>
            <p:cNvPr id="619" name="Rectangle 618">
              <a:hlinkClick r:id="rId118"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60F3BD78-53D5-4E2A-BB61-F443D33FF2F6}"/>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MIM PAM</a:t>
              </a:r>
            </a:p>
          </p:txBody>
        </p:sp>
        <p:sp>
          <p:nvSpPr>
            <p:cNvPr id="628" name="Freeform 113">
              <a:extLst>
                <a:ext uri="{FF2B5EF4-FFF2-40B4-BE49-F238E27FC236}">
                  <a16:creationId xmlns:a16="http://schemas.microsoft.com/office/drawing/2014/main" id="{4C8583AC-BF0F-4F92-AC25-E1D602191C95}"/>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grpSp>
        <p:nvGrpSpPr>
          <p:cNvPr id="121" name="Group 120">
            <a:extLst>
              <a:ext uri="{FF2B5EF4-FFF2-40B4-BE49-F238E27FC236}">
                <a16:creationId xmlns:a16="http://schemas.microsoft.com/office/drawing/2014/main" id="{069CFAFE-23C9-4A66-BA32-AF5266E1DD96}"/>
              </a:ext>
            </a:extLst>
          </p:cNvPr>
          <p:cNvGrpSpPr/>
          <p:nvPr/>
        </p:nvGrpSpPr>
        <p:grpSpPr>
          <a:xfrm>
            <a:off x="245071" y="638506"/>
            <a:ext cx="2847020" cy="202155"/>
            <a:chOff x="246686" y="908004"/>
            <a:chExt cx="4259648" cy="202155"/>
          </a:xfrm>
        </p:grpSpPr>
        <p:sp>
          <p:nvSpPr>
            <p:cNvPr id="824" name="Rectangle 823">
              <a:extLst>
                <a:ext uri="{FF2B5EF4-FFF2-40B4-BE49-F238E27FC236}">
                  <a16:creationId xmlns:a16="http://schemas.microsoft.com/office/drawing/2014/main" id="{0BCF76DF-D3F5-41D5-8EBA-6BC6C6DC28C6}"/>
                </a:ext>
              </a:extLst>
            </p:cNvPr>
            <p:cNvSpPr/>
            <p:nvPr/>
          </p:nvSpPr>
          <p:spPr>
            <a:xfrm>
              <a:off x="246686" y="908004"/>
              <a:ext cx="4259648"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0" bIns="9144" rtlCol="0" anchor="ctr">
              <a:noAutofit/>
            </a:bodyPr>
            <a:lstStyle/>
            <a:p>
              <a:pPr marL="5715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Information and Event Management (SIEM)</a:t>
              </a:r>
            </a:p>
          </p:txBody>
        </p:sp>
        <p:sp>
          <p:nvSpPr>
            <p:cNvPr id="825" name="Commitments_EC4D">
              <a:extLst>
                <a:ext uri="{FF2B5EF4-FFF2-40B4-BE49-F238E27FC236}">
                  <a16:creationId xmlns:a16="http://schemas.microsoft.com/office/drawing/2014/main" id="{79B769F6-CFB4-423D-A296-AFC4B216998B}"/>
                </a:ext>
              </a:extLst>
            </p:cNvPr>
            <p:cNvSpPr>
              <a:spLocks noChangeAspect="1" noEditPoints="1"/>
            </p:cNvSpPr>
            <p:nvPr/>
          </p:nvSpPr>
          <p:spPr bwMode="auto">
            <a:xfrm>
              <a:off x="303282" y="973152"/>
              <a:ext cx="179489"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A2C7C526-9E0F-4B0B-A850-9E203154E7E7}"/>
              </a:ext>
            </a:extLst>
          </p:cNvPr>
          <p:cNvGrpSpPr/>
          <p:nvPr/>
        </p:nvGrpSpPr>
        <p:grpSpPr>
          <a:xfrm>
            <a:off x="8682587" y="5857898"/>
            <a:ext cx="1316736" cy="233878"/>
            <a:chOff x="8682587" y="5857898"/>
            <a:chExt cx="1316736" cy="233878"/>
          </a:xfrm>
        </p:grpSpPr>
        <p:sp>
          <p:nvSpPr>
            <p:cNvPr id="645" name="Rectangle 644">
              <a:hlinkClick r:id="rId119" tooltip="Microsoft Defender ATP extends Azure Information Protection (AIP) discovery/reporting of labeled data. Microsoft Defender ATP also extends Cloud Discovery for Microsoft Cloud App Security beyond your corporate network."/>
              <a:extLst>
                <a:ext uri="{FF2B5EF4-FFF2-40B4-BE49-F238E27FC236}">
                  <a16:creationId xmlns:a16="http://schemas.microsoft.com/office/drawing/2014/main" id="{E3813751-BF0D-49EF-8E88-30533ACC6D49}"/>
                </a:ext>
              </a:extLst>
            </p:cNvPr>
            <p:cNvSpPr/>
            <p:nvPr/>
          </p:nvSpPr>
          <p:spPr>
            <a:xfrm>
              <a:off x="8682587" y="5857898"/>
              <a:ext cx="1316736" cy="233878"/>
            </a:xfrm>
            <a:prstGeom prst="rect">
              <a:avLst/>
            </a:prstGeom>
            <a:solidFill>
              <a:schemeClr val="bg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201168" r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Microsoft Defender ATP</a:t>
              </a:r>
            </a:p>
          </p:txBody>
        </p:sp>
        <p:pic>
          <p:nvPicPr>
            <p:cNvPr id="701" name="Picture 700">
              <a:extLst>
                <a:ext uri="{FF2B5EF4-FFF2-40B4-BE49-F238E27FC236}">
                  <a16:creationId xmlns:a16="http://schemas.microsoft.com/office/drawing/2014/main" id="{6F6147E3-349A-4872-88D0-1EA6EA0BE6AF}"/>
                </a:ext>
              </a:extLst>
            </p:cNvPr>
            <p:cNvPicPr>
              <a:picLocks noChangeAspect="1"/>
            </p:cNvPicPr>
            <p:nvPr/>
          </p:nvPicPr>
          <p:blipFill>
            <a:blip r:embed="rId10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736511" y="5919556"/>
              <a:ext cx="117209" cy="117209"/>
            </a:xfrm>
            <a:prstGeom prst="rect">
              <a:avLst/>
            </a:prstGeom>
          </p:spPr>
        </p:pic>
      </p:grpSp>
      <p:grpSp>
        <p:nvGrpSpPr>
          <p:cNvPr id="90" name="Group 89">
            <a:extLst>
              <a:ext uri="{FF2B5EF4-FFF2-40B4-BE49-F238E27FC236}">
                <a16:creationId xmlns:a16="http://schemas.microsoft.com/office/drawing/2014/main" id="{04F3A795-2D27-4AEB-B13B-555D2C01143D}"/>
              </a:ext>
            </a:extLst>
          </p:cNvPr>
          <p:cNvGrpSpPr/>
          <p:nvPr/>
        </p:nvGrpSpPr>
        <p:grpSpPr>
          <a:xfrm>
            <a:off x="4866563" y="3180254"/>
            <a:ext cx="530019" cy="291421"/>
            <a:chOff x="13506469" y="2041633"/>
            <a:chExt cx="530019" cy="291421"/>
          </a:xfrm>
        </p:grpSpPr>
        <p:sp>
          <p:nvSpPr>
            <p:cNvPr id="769" name="Rectangle 768">
              <a:hlinkClick r:id="rId120" tooltip="Azure Firewall is a managed, cloud-based network security service that protects your Azure Virtual Network resources. It is a fully stateful firewall as a service with built-in high availability and unrestricted cloud scalability. "/>
              <a:extLst>
                <a:ext uri="{FF2B5EF4-FFF2-40B4-BE49-F238E27FC236}">
                  <a16:creationId xmlns:a16="http://schemas.microsoft.com/office/drawing/2014/main" id="{D530773A-7363-49F0-BE5C-D8AFA6187932}"/>
                </a:ext>
              </a:extLst>
            </p:cNvPr>
            <p:cNvSpPr/>
            <p:nvPr/>
          </p:nvSpPr>
          <p:spPr>
            <a:xfrm>
              <a:off x="13506469" y="2041633"/>
              <a:ext cx="530019" cy="2914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Firewall</a:t>
              </a:r>
            </a:p>
          </p:txBody>
        </p:sp>
        <p:grpSp>
          <p:nvGrpSpPr>
            <p:cNvPr id="708" name="Group 707">
              <a:extLst>
                <a:ext uri="{FF2B5EF4-FFF2-40B4-BE49-F238E27FC236}">
                  <a16:creationId xmlns:a16="http://schemas.microsoft.com/office/drawing/2014/main" id="{A242CD45-ED2D-4659-96FD-2D3F4C834E05}"/>
                </a:ext>
              </a:extLst>
            </p:cNvPr>
            <p:cNvGrpSpPr/>
            <p:nvPr/>
          </p:nvGrpSpPr>
          <p:grpSpPr>
            <a:xfrm>
              <a:off x="13539555" y="2073977"/>
              <a:ext cx="144580" cy="106614"/>
              <a:chOff x="4787760" y="956202"/>
              <a:chExt cx="587793" cy="433438"/>
            </a:xfrm>
          </p:grpSpPr>
          <p:sp>
            <p:nvSpPr>
              <p:cNvPr id="724" name="cloud">
                <a:extLst>
                  <a:ext uri="{FF2B5EF4-FFF2-40B4-BE49-F238E27FC236}">
                    <a16:creationId xmlns:a16="http://schemas.microsoft.com/office/drawing/2014/main" id="{BC3143E0-B8B1-45DE-BA86-680A06C24607}"/>
                  </a:ext>
                </a:extLst>
              </p:cNvPr>
              <p:cNvSpPr>
                <a:spLocks noChangeAspect="1"/>
              </p:cNvSpPr>
              <p:nvPr/>
            </p:nvSpPr>
            <p:spPr bwMode="auto">
              <a:xfrm>
                <a:off x="5003940" y="956202"/>
                <a:ext cx="371613" cy="236754"/>
              </a:xfrm>
              <a:custGeom>
                <a:avLst/>
                <a:gdLst>
                  <a:gd name="T0" fmla="*/ 281 w 344"/>
                  <a:gd name="T1" fmla="*/ 216 h 217"/>
                  <a:gd name="T2" fmla="*/ 281 w 344"/>
                  <a:gd name="T3" fmla="*/ 217 h 217"/>
                  <a:gd name="T4" fmla="*/ 88 w 344"/>
                  <a:gd name="T5" fmla="*/ 217 h 217"/>
                  <a:gd name="T6" fmla="*/ 88 w 344"/>
                  <a:gd name="T7" fmla="*/ 217 h 217"/>
                  <a:gd name="T8" fmla="*/ 86 w 344"/>
                  <a:gd name="T9" fmla="*/ 217 h 217"/>
                  <a:gd name="T10" fmla="*/ 0 w 344"/>
                  <a:gd name="T11" fmla="*/ 130 h 217"/>
                  <a:gd name="T12" fmla="*/ 86 w 344"/>
                  <a:gd name="T13" fmla="*/ 44 h 217"/>
                  <a:gd name="T14" fmla="*/ 104 w 344"/>
                  <a:gd name="T15" fmla="*/ 45 h 217"/>
                  <a:gd name="T16" fmla="*/ 184 w 344"/>
                  <a:gd name="T17" fmla="*/ 0 h 217"/>
                  <a:gd name="T18" fmla="*/ 278 w 344"/>
                  <a:gd name="T19" fmla="*/ 85 h 217"/>
                  <a:gd name="T20" fmla="*/ 278 w 344"/>
                  <a:gd name="T21" fmla="*/ 85 h 217"/>
                  <a:gd name="T22" fmla="*/ 344 w 344"/>
                  <a:gd name="T23" fmla="*/ 151 h 217"/>
                  <a:gd name="T24" fmla="*/ 281 w 344"/>
                  <a:gd name="T25" fmla="*/ 216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217">
                    <a:moveTo>
                      <a:pt x="281" y="216"/>
                    </a:moveTo>
                    <a:cubicBezTo>
                      <a:pt x="281" y="217"/>
                      <a:pt x="281" y="217"/>
                      <a:pt x="281" y="217"/>
                    </a:cubicBezTo>
                    <a:cubicBezTo>
                      <a:pt x="88" y="217"/>
                      <a:pt x="88" y="217"/>
                      <a:pt x="88" y="217"/>
                    </a:cubicBezTo>
                    <a:cubicBezTo>
                      <a:pt x="88" y="217"/>
                      <a:pt x="88" y="217"/>
                      <a:pt x="88" y="217"/>
                    </a:cubicBezTo>
                    <a:cubicBezTo>
                      <a:pt x="87" y="217"/>
                      <a:pt x="87" y="217"/>
                      <a:pt x="86" y="217"/>
                    </a:cubicBezTo>
                    <a:cubicBezTo>
                      <a:pt x="39" y="217"/>
                      <a:pt x="0" y="178"/>
                      <a:pt x="0" y="130"/>
                    </a:cubicBezTo>
                    <a:cubicBezTo>
                      <a:pt x="0" y="82"/>
                      <a:pt x="39" y="44"/>
                      <a:pt x="86" y="44"/>
                    </a:cubicBezTo>
                    <a:cubicBezTo>
                      <a:pt x="92" y="44"/>
                      <a:pt x="98" y="44"/>
                      <a:pt x="104" y="45"/>
                    </a:cubicBezTo>
                    <a:cubicBezTo>
                      <a:pt x="121" y="18"/>
                      <a:pt x="150" y="0"/>
                      <a:pt x="184" y="0"/>
                    </a:cubicBezTo>
                    <a:cubicBezTo>
                      <a:pt x="233" y="0"/>
                      <a:pt x="273" y="37"/>
                      <a:pt x="278" y="85"/>
                    </a:cubicBezTo>
                    <a:cubicBezTo>
                      <a:pt x="278" y="85"/>
                      <a:pt x="278" y="85"/>
                      <a:pt x="278" y="85"/>
                    </a:cubicBezTo>
                    <a:cubicBezTo>
                      <a:pt x="315" y="85"/>
                      <a:pt x="344" y="114"/>
                      <a:pt x="344" y="151"/>
                    </a:cubicBezTo>
                    <a:cubicBezTo>
                      <a:pt x="344" y="186"/>
                      <a:pt x="316" y="215"/>
                      <a:pt x="281" y="216"/>
                    </a:cubicBezTo>
                    <a:close/>
                  </a:path>
                </a:pathLst>
              </a:custGeom>
              <a:solidFill>
                <a:srgbClr val="FFFFFF"/>
              </a:solidFill>
              <a:ln w="9525"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gradFill>
                    <a:gsLst>
                      <a:gs pos="0">
                        <a:srgbClr val="505050"/>
                      </a:gs>
                      <a:gs pos="100000">
                        <a:srgbClr val="505050"/>
                      </a:gs>
                    </a:gsLst>
                  </a:gradFill>
                  <a:effectLst/>
                  <a:uLnTx/>
                  <a:uFillTx/>
                  <a:latin typeface="Segoe UI"/>
                  <a:ea typeface="+mn-ea"/>
                  <a:cs typeface="+mn-cs"/>
                </a:endParaRPr>
              </a:p>
            </p:txBody>
          </p:sp>
          <p:pic>
            <p:nvPicPr>
              <p:cNvPr id="735" name="Graphic 734">
                <a:extLst>
                  <a:ext uri="{FF2B5EF4-FFF2-40B4-BE49-F238E27FC236}">
                    <a16:creationId xmlns:a16="http://schemas.microsoft.com/office/drawing/2014/main" id="{67CF9900-E23B-48DC-BEBB-FD647B99821C}"/>
                  </a:ext>
                </a:extLst>
              </p:cNvPr>
              <p:cNvPicPr>
                <a:picLocks noChangeAspect="1"/>
              </p:cNvPicPr>
              <p:nvPr/>
            </p:nvPicPr>
            <p:blipFill>
              <a:blip r:embed="rId121">
                <a:extLst>
                  <a:ext uri="{96DAC541-7B7A-43D3-8B79-37D633B846F1}">
                    <asvg:svgBlip xmlns:asvg="http://schemas.microsoft.com/office/drawing/2016/SVG/main" r:embed="rId122"/>
                  </a:ext>
                </a:extLst>
              </a:blip>
              <a:stretch>
                <a:fillRect/>
              </a:stretch>
            </p:blipFill>
            <p:spPr>
              <a:xfrm>
                <a:off x="4787760" y="1112170"/>
                <a:ext cx="371613" cy="277470"/>
              </a:xfrm>
              <a:prstGeom prst="rect">
                <a:avLst/>
              </a:prstGeom>
            </p:spPr>
          </p:pic>
        </p:grpSp>
      </p:grpSp>
      <p:grpSp>
        <p:nvGrpSpPr>
          <p:cNvPr id="91" name="Group 90">
            <a:extLst>
              <a:ext uri="{FF2B5EF4-FFF2-40B4-BE49-F238E27FC236}">
                <a16:creationId xmlns:a16="http://schemas.microsoft.com/office/drawing/2014/main" id="{7BE15410-6EBB-4CC8-8A30-C320AA4ED031}"/>
              </a:ext>
            </a:extLst>
          </p:cNvPr>
          <p:cNvGrpSpPr/>
          <p:nvPr/>
        </p:nvGrpSpPr>
        <p:grpSpPr>
          <a:xfrm>
            <a:off x="3162427" y="638098"/>
            <a:ext cx="1355311" cy="202155"/>
            <a:chOff x="3162427" y="638098"/>
            <a:chExt cx="1355311" cy="202155"/>
          </a:xfrm>
        </p:grpSpPr>
        <p:sp>
          <p:nvSpPr>
            <p:cNvPr id="784" name="Rectangle 783">
              <a:extLst>
                <a:ext uri="{FF2B5EF4-FFF2-40B4-BE49-F238E27FC236}">
                  <a16:creationId xmlns:a16="http://schemas.microsoft.com/office/drawing/2014/main" id="{D5FCE270-53A8-4DED-8F27-FDCEC8E7951E}"/>
                </a:ext>
              </a:extLst>
            </p:cNvPr>
            <p:cNvSpPr/>
            <p:nvPr/>
          </p:nvSpPr>
          <p:spPr>
            <a:xfrm>
              <a:off x="3162427" y="638098"/>
              <a:ext cx="1355311" cy="20215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0" tIns="9144" rIns="45720" bIns="9144" rtlCol="0" anchor="ctr">
              <a:noAutofit/>
            </a:bodyPr>
            <a:lstStyle/>
            <a:p>
              <a:pPr marL="0" marR="0" lvl="0" indent="0" algn="r"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Analytics/Automation</a:t>
              </a:r>
            </a:p>
          </p:txBody>
        </p:sp>
        <p:sp>
          <p:nvSpPr>
            <p:cNvPr id="799" name="Commitments_EC4D">
              <a:extLst>
                <a:ext uri="{FF2B5EF4-FFF2-40B4-BE49-F238E27FC236}">
                  <a16:creationId xmlns:a16="http://schemas.microsoft.com/office/drawing/2014/main" id="{C4D5A3B2-FEB9-4E0B-8F02-4AE7A3C82F23}"/>
                </a:ext>
              </a:extLst>
            </p:cNvPr>
            <p:cNvSpPr>
              <a:spLocks noChangeAspect="1" noEditPoints="1"/>
            </p:cNvSpPr>
            <p:nvPr/>
          </p:nvSpPr>
          <p:spPr bwMode="auto">
            <a:xfrm>
              <a:off x="3212737" y="701536"/>
              <a:ext cx="119965"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89" name="Group 88">
            <a:extLst>
              <a:ext uri="{FF2B5EF4-FFF2-40B4-BE49-F238E27FC236}">
                <a16:creationId xmlns:a16="http://schemas.microsoft.com/office/drawing/2014/main" id="{4465F1F2-4939-4FDA-8D73-E00EFA7ED84D}"/>
              </a:ext>
            </a:extLst>
          </p:cNvPr>
          <p:cNvGrpSpPr/>
          <p:nvPr/>
        </p:nvGrpSpPr>
        <p:grpSpPr>
          <a:xfrm>
            <a:off x="251922" y="639239"/>
            <a:ext cx="4259648" cy="202155"/>
            <a:chOff x="245070" y="633743"/>
            <a:chExt cx="4259648" cy="202155"/>
          </a:xfrm>
        </p:grpSpPr>
        <p:sp>
          <p:nvSpPr>
            <p:cNvPr id="840" name="Rectangle 839">
              <a:hlinkClick r:id="rId123" tooltip="Microsoft Azure Sentinel is a cloud native SIEM+SOAR solution that helps your SOC to rapidly detect and remediate threats across your enterprise. ASI includes cloud-native security analytics and automation across all security data in your hybrid enterprise"/>
              <a:extLst>
                <a:ext uri="{FF2B5EF4-FFF2-40B4-BE49-F238E27FC236}">
                  <a16:creationId xmlns:a16="http://schemas.microsoft.com/office/drawing/2014/main" id="{D98C0312-CF26-4524-9F61-4F4BAACF07EA}"/>
                </a:ext>
              </a:extLst>
            </p:cNvPr>
            <p:cNvSpPr/>
            <p:nvPr/>
          </p:nvSpPr>
          <p:spPr>
            <a:xfrm>
              <a:off x="245070" y="633743"/>
              <a:ext cx="4259648" cy="202155"/>
            </a:xfrm>
            <a:prstGeom prst="rect">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Azure Sentinel </a:t>
              </a:r>
              <a:r>
                <a:rPr kumimoji="0" lang="en-US" sz="900" b="0" i="0" u="none" strike="noStrike" kern="120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Cloud Native SIEM and SOAR (Preview)</a:t>
              </a:r>
              <a:endParaRPr kumimoji="0" lang="en-US" sz="900" b="1" i="0" u="none" strike="noStrike" kern="120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p:txBody>
        </p:sp>
        <p:pic>
          <p:nvPicPr>
            <p:cNvPr id="706" name="Picture 705">
              <a:extLst>
                <a:ext uri="{FF2B5EF4-FFF2-40B4-BE49-F238E27FC236}">
                  <a16:creationId xmlns:a16="http://schemas.microsoft.com/office/drawing/2014/main" id="{7962A02D-5D4F-4242-B580-B17D536E5210}"/>
                </a:ext>
              </a:extLst>
            </p:cNvPr>
            <p:cNvPicPr>
              <a:picLocks noChangeAspect="1"/>
            </p:cNvPicPr>
            <p:nvPr/>
          </p:nvPicPr>
          <p:blipFill>
            <a:blip r:embed="rId99">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65833" y="678711"/>
              <a:ext cx="150932" cy="112545"/>
            </a:xfrm>
            <a:prstGeom prst="rect">
              <a:avLst/>
            </a:prstGeom>
          </p:spPr>
        </p:pic>
      </p:grpSp>
      <p:cxnSp>
        <p:nvCxnSpPr>
          <p:cNvPr id="800" name="Connector: Elbow 799">
            <a:extLst>
              <a:ext uri="{FF2B5EF4-FFF2-40B4-BE49-F238E27FC236}">
                <a16:creationId xmlns:a16="http://schemas.microsoft.com/office/drawing/2014/main" id="{EBC58AFE-2EE4-471B-8354-21EEE0535CB8}"/>
              </a:ext>
            </a:extLst>
          </p:cNvPr>
          <p:cNvCxnSpPr>
            <a:cxnSpLocks/>
            <a:stCxn id="476" idx="1"/>
          </p:cNvCxnSpPr>
          <p:nvPr/>
        </p:nvCxnSpPr>
        <p:spPr>
          <a:xfrm flipH="1">
            <a:off x="8582717" y="2374672"/>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69" name="Group 468">
            <a:extLst>
              <a:ext uri="{FF2B5EF4-FFF2-40B4-BE49-F238E27FC236}">
                <a16:creationId xmlns:a16="http://schemas.microsoft.com/office/drawing/2014/main" id="{455D9C41-65A3-473E-B529-C6FE2BDA939F}"/>
              </a:ext>
            </a:extLst>
          </p:cNvPr>
          <p:cNvGrpSpPr/>
          <p:nvPr/>
        </p:nvGrpSpPr>
        <p:grpSpPr>
          <a:xfrm>
            <a:off x="8540073" y="1985927"/>
            <a:ext cx="3317809" cy="206028"/>
            <a:chOff x="9721483" y="1839445"/>
            <a:chExt cx="3317809" cy="206028"/>
          </a:xfrm>
        </p:grpSpPr>
        <p:sp>
          <p:nvSpPr>
            <p:cNvPr id="470" name="Rectangle 469">
              <a:hlinkClick r:id="rId124"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Conditional Access </a:t>
              </a: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Identity Perimeter Management</a:t>
              </a:r>
            </a:p>
          </p:txBody>
        </p:sp>
        <p:pic>
          <p:nvPicPr>
            <p:cNvPr id="471" name="Picture 470">
              <a:extLst>
                <a:ext uri="{FF2B5EF4-FFF2-40B4-BE49-F238E27FC236}">
                  <a16:creationId xmlns:a16="http://schemas.microsoft.com/office/drawing/2014/main" id="{4C76129A-676D-4825-A7F0-E69DB440144B}"/>
                </a:ext>
              </a:extLst>
            </p:cNvPr>
            <p:cNvPicPr>
              <a:picLocks noChangeAspect="1"/>
            </p:cNvPicPr>
            <p:nvPr/>
          </p:nvPicPr>
          <p:blipFill rotWithShape="1">
            <a:blip r:embed="rId125"/>
            <a:srcRect l="22948" t="1" b="1811"/>
            <a:stretch/>
          </p:blipFill>
          <p:spPr>
            <a:xfrm flipV="1">
              <a:off x="9764127" y="1889446"/>
              <a:ext cx="268951" cy="108569"/>
            </a:xfrm>
            <a:prstGeom prst="rect">
              <a:avLst/>
            </a:prstGeom>
          </p:spPr>
        </p:pic>
      </p:grpSp>
      <p:cxnSp>
        <p:nvCxnSpPr>
          <p:cNvPr id="801" name="Connector: Elbow 799">
            <a:extLst>
              <a:ext uri="{FF2B5EF4-FFF2-40B4-BE49-F238E27FC236}">
                <a16:creationId xmlns:a16="http://schemas.microsoft.com/office/drawing/2014/main" id="{534A5B55-A93C-4957-BE11-63AE55D15F9D}"/>
              </a:ext>
            </a:extLst>
          </p:cNvPr>
          <p:cNvCxnSpPr>
            <a:cxnSpLocks/>
          </p:cNvCxnSpPr>
          <p:nvPr/>
        </p:nvCxnSpPr>
        <p:spPr>
          <a:xfrm flipH="1">
            <a:off x="8590606" y="5638119"/>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049AC098-F6B7-4B7B-853E-A6E94F5108FC}"/>
              </a:ext>
            </a:extLst>
          </p:cNvPr>
          <p:cNvGrpSpPr/>
          <p:nvPr/>
        </p:nvGrpSpPr>
        <p:grpSpPr>
          <a:xfrm>
            <a:off x="8682587" y="4878829"/>
            <a:ext cx="1317731" cy="894404"/>
            <a:chOff x="8682587" y="4878829"/>
            <a:chExt cx="1317731" cy="894404"/>
          </a:xfrm>
        </p:grpSpPr>
        <p:grpSp>
          <p:nvGrpSpPr>
            <p:cNvPr id="423" name="Group 422">
              <a:extLst>
                <a:ext uri="{FF2B5EF4-FFF2-40B4-BE49-F238E27FC236}">
                  <a16:creationId xmlns:a16="http://schemas.microsoft.com/office/drawing/2014/main" id="{7EC58190-C69B-44AE-8E5B-9B2F41B14A14}"/>
                </a:ext>
              </a:extLst>
            </p:cNvPr>
            <p:cNvGrpSpPr/>
            <p:nvPr/>
          </p:nvGrpSpPr>
          <p:grpSpPr>
            <a:xfrm>
              <a:off x="8682587" y="4878829"/>
              <a:ext cx="1316736" cy="301712"/>
              <a:chOff x="8985201" y="5090630"/>
              <a:chExt cx="1316736" cy="301712"/>
            </a:xfrm>
          </p:grpSpPr>
          <p:sp>
            <p:nvSpPr>
              <p:cNvPr id="424" name="Rectangle 423">
                <a:hlinkClick r:id="rId126"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Detection</a:t>
                </a:r>
              </a:p>
            </p:txBody>
          </p:sp>
          <p:pic>
            <p:nvPicPr>
              <p:cNvPr id="425" name="Picture 171">
                <a:extLst>
                  <a:ext uri="{FF2B5EF4-FFF2-40B4-BE49-F238E27FC236}">
                    <a16:creationId xmlns:a16="http://schemas.microsoft.com/office/drawing/2014/main" id="{CEC693DE-2E00-4E62-882D-EB5B9C7635EE}"/>
                  </a:ext>
                </a:extLst>
              </p:cNvPr>
              <p:cNvPicPr>
                <a:picLocks noChangeAspect="1"/>
              </p:cNvPicPr>
              <p:nvPr/>
            </p:nvPicPr>
            <p:blipFill>
              <a:blip r:embed="rId127">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6" name="Group 425">
              <a:extLst>
                <a:ext uri="{FF2B5EF4-FFF2-40B4-BE49-F238E27FC236}">
                  <a16:creationId xmlns:a16="http://schemas.microsoft.com/office/drawing/2014/main" id="{E1B9B134-2321-4891-B17C-15991C8E37EC}"/>
                </a:ext>
              </a:extLst>
            </p:cNvPr>
            <p:cNvGrpSpPr/>
            <p:nvPr/>
          </p:nvGrpSpPr>
          <p:grpSpPr>
            <a:xfrm>
              <a:off x="8683582" y="5180541"/>
              <a:ext cx="1316736" cy="297521"/>
              <a:chOff x="8983735" y="5463141"/>
              <a:chExt cx="1316736" cy="297521"/>
            </a:xfrm>
          </p:grpSpPr>
          <p:sp>
            <p:nvSpPr>
              <p:cNvPr id="427" name="Rectangle 426">
                <a:hlinkClick r:id="rId128"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rPr>
                  <a:t>SQL Encryption &amp;</a:t>
                </a:r>
                <a:br>
                  <a:rPr kumimoji="0" lang="en-US" altLang="en-US" sz="900" b="0" i="0" u="none" strike="noStrike" kern="1200" cap="none" spc="0"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altLang="en-US" sz="900" b="0" i="0" u="none" strike="noStrike" kern="1200" cap="none" spc="0" normalizeH="0" baseline="0" noProof="0" dirty="0">
                    <a:ln>
                      <a:noFill/>
                    </a:ln>
                    <a:solidFill>
                      <a:srgbClr val="0078D7"/>
                    </a:solidFill>
                    <a:effectLst/>
                    <a:uLnTx/>
                    <a:uFillTx/>
                    <a:latin typeface="Segoe UI" panose="020B0502040204020203" pitchFamily="34" charset="0"/>
                    <a:ea typeface="+mn-ea"/>
                    <a:cs typeface="Segoe UI" panose="020B0502040204020203" pitchFamily="34" charset="0"/>
                  </a:rPr>
                  <a:t> Data Masking</a:t>
                </a:r>
              </a:p>
            </p:txBody>
          </p:sp>
          <p:pic>
            <p:nvPicPr>
              <p:cNvPr id="428" name="Picture 171">
                <a:extLst>
                  <a:ext uri="{FF2B5EF4-FFF2-40B4-BE49-F238E27FC236}">
                    <a16:creationId xmlns:a16="http://schemas.microsoft.com/office/drawing/2014/main" id="{D37AF609-A026-435E-B719-3C5549FFF8A9}"/>
                  </a:ext>
                </a:extLst>
              </p:cNvPr>
              <p:cNvPicPr>
                <a:picLocks noChangeAspect="1"/>
              </p:cNvPicPr>
              <p:nvPr/>
            </p:nvPicPr>
            <p:blipFill>
              <a:blip r:embed="rId127">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1053A7E7-CE7D-4337-B985-AAF9FB5B5CD7}"/>
                </a:ext>
              </a:extLst>
            </p:cNvPr>
            <p:cNvGrpSpPr/>
            <p:nvPr/>
          </p:nvGrpSpPr>
          <p:grpSpPr>
            <a:xfrm>
              <a:off x="8685048" y="5481028"/>
              <a:ext cx="1314275" cy="292205"/>
              <a:chOff x="8685048" y="5481028"/>
              <a:chExt cx="1314275" cy="292205"/>
            </a:xfrm>
          </p:grpSpPr>
          <p:sp>
            <p:nvSpPr>
              <p:cNvPr id="129" name="Rectangle 128">
                <a:hlinkClick r:id="rId129"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Info Protection</a:t>
                </a:r>
                <a:endParaRPr kumimoji="0" lang="en-US" altLang="en-US" sz="800" b="0" i="1"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42" name="Picture 171">
                <a:extLst>
                  <a:ext uri="{FF2B5EF4-FFF2-40B4-BE49-F238E27FC236}">
                    <a16:creationId xmlns:a16="http://schemas.microsoft.com/office/drawing/2014/main" id="{9747EA17-CD55-4F68-8E32-DCC83D0F8F9F}"/>
                  </a:ext>
                </a:extLst>
              </p:cNvPr>
              <p:cNvPicPr>
                <a:picLocks noChangeAspect="1"/>
              </p:cNvPicPr>
              <p:nvPr/>
            </p:nvPicPr>
            <p:blipFill>
              <a:blip r:embed="rId127">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75" name="Group 474">
            <a:extLst>
              <a:ext uri="{FF2B5EF4-FFF2-40B4-BE49-F238E27FC236}">
                <a16:creationId xmlns:a16="http://schemas.microsoft.com/office/drawing/2014/main" id="{3C899EE9-AC8B-45F7-BC88-2451A6A1FDBF}"/>
              </a:ext>
            </a:extLst>
          </p:cNvPr>
          <p:cNvGrpSpPr/>
          <p:nvPr/>
        </p:nvGrpSpPr>
        <p:grpSpPr>
          <a:xfrm>
            <a:off x="8692863" y="2254133"/>
            <a:ext cx="1310437" cy="241077"/>
            <a:chOff x="116752" y="2955527"/>
            <a:chExt cx="1310437" cy="241077"/>
          </a:xfrm>
        </p:grpSpPr>
        <p:sp>
          <p:nvSpPr>
            <p:cNvPr id="476" name="Rectangle 475">
              <a:hlinkClick r:id="rId5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Security</a:t>
              </a:r>
            </a:p>
          </p:txBody>
        </p:sp>
        <p:pic>
          <p:nvPicPr>
            <p:cNvPr id="477" name="Picture 476">
              <a:extLst>
                <a:ext uri="{FF2B5EF4-FFF2-40B4-BE49-F238E27FC236}">
                  <a16:creationId xmlns:a16="http://schemas.microsoft.com/office/drawing/2014/main" id="{A87ECD80-6342-4DAA-A432-A942E009EC38}"/>
                </a:ext>
              </a:extLst>
            </p:cNvPr>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802" name="Connector: Elbow 799">
            <a:extLst>
              <a:ext uri="{FF2B5EF4-FFF2-40B4-BE49-F238E27FC236}">
                <a16:creationId xmlns:a16="http://schemas.microsoft.com/office/drawing/2014/main" id="{AFF7A3C5-A5EE-417B-898D-860ABAD21B20}"/>
              </a:ext>
            </a:extLst>
          </p:cNvPr>
          <p:cNvCxnSpPr>
            <a:cxnSpLocks/>
          </p:cNvCxnSpPr>
          <p:nvPr/>
        </p:nvCxnSpPr>
        <p:spPr>
          <a:xfrm flipH="1">
            <a:off x="8582717" y="4545233"/>
            <a:ext cx="110146" cy="0"/>
          </a:xfrm>
          <a:prstGeom prst="straightConnector1">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51FD5745-565C-4C3E-A103-ADE410A5BA3F}"/>
              </a:ext>
            </a:extLst>
          </p:cNvPr>
          <p:cNvGrpSpPr/>
          <p:nvPr/>
        </p:nvGrpSpPr>
        <p:grpSpPr>
          <a:xfrm>
            <a:off x="8686764" y="4221575"/>
            <a:ext cx="1316736" cy="622575"/>
            <a:chOff x="8686764" y="4221575"/>
            <a:chExt cx="1316736" cy="622575"/>
          </a:xfrm>
        </p:grpSpPr>
        <p:grpSp>
          <p:nvGrpSpPr>
            <p:cNvPr id="785" name="Group 784">
              <a:extLst>
                <a:ext uri="{FF2B5EF4-FFF2-40B4-BE49-F238E27FC236}">
                  <a16:creationId xmlns:a16="http://schemas.microsoft.com/office/drawing/2014/main" id="{FA44FE5E-6419-4F47-900D-E07824FFA261}"/>
                </a:ext>
              </a:extLst>
            </p:cNvPr>
            <p:cNvGrpSpPr/>
            <p:nvPr/>
          </p:nvGrpSpPr>
          <p:grpSpPr>
            <a:xfrm>
              <a:off x="8686764" y="4221575"/>
              <a:ext cx="1316736" cy="622575"/>
              <a:chOff x="10885121" y="2166657"/>
              <a:chExt cx="1211600" cy="520369"/>
            </a:xfrm>
            <a:solidFill>
              <a:schemeClr val="bg1"/>
            </a:solidFill>
          </p:grpSpPr>
          <p:sp>
            <p:nvSpPr>
              <p:cNvPr id="786" name="Rectangle 785">
                <a:hlinkClick r:id="rId130"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0" tooltip="Office 365 DLP capabilities including Outlook Policy Tips, rule application via Exchange Transport rules, automatic protection via SharePoint location, and more. "/>
                  </a:rPr>
                  <a:t>Data Loss Protection</a:t>
                </a:r>
                <a:endParaRPr kumimoji="0" lang="en-US" sz="75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1"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75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2"/>
                  </a:rPr>
                  <a:t>eDiscovery</a:t>
                </a:r>
                <a:endParaRPr kumimoji="0" lang="en-US" sz="75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93" name="Picture 792">
                <a:extLst>
                  <a:ext uri="{FF2B5EF4-FFF2-40B4-BE49-F238E27FC236}">
                    <a16:creationId xmlns:a16="http://schemas.microsoft.com/office/drawing/2014/main" id="{053BEE98-F855-4BDD-AF47-CA2185261570}"/>
                  </a:ext>
                </a:extLst>
              </p:cNvPr>
              <p:cNvPicPr>
                <a:picLocks noChangeAspect="1"/>
              </p:cNvPicPr>
              <p:nvPr/>
            </p:nvPicPr>
            <p:blipFill>
              <a:blip r:embed="rId133"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794" name="Group 793">
              <a:extLst>
                <a:ext uri="{FF2B5EF4-FFF2-40B4-BE49-F238E27FC236}">
                  <a16:creationId xmlns:a16="http://schemas.microsoft.com/office/drawing/2014/main" id="{BC149996-BA06-4160-9F41-E2DAF83BC140}"/>
                </a:ext>
              </a:extLst>
            </p:cNvPr>
            <p:cNvGrpSpPr/>
            <p:nvPr/>
          </p:nvGrpSpPr>
          <p:grpSpPr>
            <a:xfrm>
              <a:off x="9047248" y="4762130"/>
              <a:ext cx="188672" cy="45719"/>
              <a:chOff x="6660452" y="3094221"/>
              <a:chExt cx="188672" cy="45719"/>
            </a:xfrm>
          </p:grpSpPr>
          <p:sp>
            <p:nvSpPr>
              <p:cNvPr id="795" name="Oval 794">
                <a:extLst>
                  <a:ext uri="{FF2B5EF4-FFF2-40B4-BE49-F238E27FC236}">
                    <a16:creationId xmlns:a16="http://schemas.microsoft.com/office/drawing/2014/main"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6" name="Oval 795">
                <a:extLst>
                  <a:ext uri="{FF2B5EF4-FFF2-40B4-BE49-F238E27FC236}">
                    <a16:creationId xmlns:a16="http://schemas.microsoft.com/office/drawing/2014/main"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7" name="Oval 796">
                <a:extLst>
                  <a:ext uri="{FF2B5EF4-FFF2-40B4-BE49-F238E27FC236}">
                    <a16:creationId xmlns:a16="http://schemas.microsoft.com/office/drawing/2014/main"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575" name="Rectangle 574">
            <a:extLst>
              <a:ext uri="{FF2B5EF4-FFF2-40B4-BE49-F238E27FC236}">
                <a16:creationId xmlns:a16="http://schemas.microsoft.com/office/drawing/2014/main" id="{20CEB19A-55EE-424D-B0DB-D664A591C27E}"/>
              </a:ext>
            </a:extLst>
          </p:cNvPr>
          <p:cNvSpPr/>
          <p:nvPr/>
        </p:nvSpPr>
        <p:spPr>
          <a:xfrm rot="16200000">
            <a:off x="7765888" y="3243344"/>
            <a:ext cx="1639453"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Classification Labels</a:t>
            </a:r>
          </a:p>
        </p:txBody>
      </p:sp>
      <p:sp>
        <p:nvSpPr>
          <p:cNvPr id="803" name="people_4" title="Icon of a person">
            <a:extLst>
              <a:ext uri="{FF2B5EF4-FFF2-40B4-BE49-F238E27FC236}">
                <a16:creationId xmlns:a16="http://schemas.microsoft.com/office/drawing/2014/main" id="{92F7DA1E-7D26-4A15-B939-C2BEF2BDB97F}"/>
              </a:ext>
            </a:extLst>
          </p:cNvPr>
          <p:cNvSpPr>
            <a:spLocks noChangeAspect="1" noEditPoints="1"/>
          </p:cNvSpPr>
          <p:nvPr/>
        </p:nvSpPr>
        <p:spPr bwMode="auto">
          <a:xfrm>
            <a:off x="334033" y="435737"/>
            <a:ext cx="105464" cy="11790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804" name="people_4" title="Icon of a person">
            <a:extLst>
              <a:ext uri="{FF2B5EF4-FFF2-40B4-BE49-F238E27FC236}">
                <a16:creationId xmlns:a16="http://schemas.microsoft.com/office/drawing/2014/main" id="{6012E72E-B02B-45DA-BBE8-EAA94B1BA8F4}"/>
              </a:ext>
            </a:extLst>
          </p:cNvPr>
          <p:cNvSpPr>
            <a:spLocks noChangeAspect="1" noEditPoints="1"/>
          </p:cNvSpPr>
          <p:nvPr/>
        </p:nvSpPr>
        <p:spPr bwMode="auto">
          <a:xfrm>
            <a:off x="1918357" y="432181"/>
            <a:ext cx="105464" cy="117907"/>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noFill/>
          <a:ln w="1270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846308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2"/>
                                        </p:tgtEl>
                                        <p:attrNameLst>
                                          <p:attrName>style.visibility</p:attrName>
                                        </p:attrNameLst>
                                      </p:cBhvr>
                                      <p:to>
                                        <p:strVal val="visible"/>
                                      </p:to>
                                    </p:set>
                                    <p:anim calcmode="lin" valueType="num">
                                      <p:cBhvr>
                                        <p:cTn id="12" dur="500" fill="hold"/>
                                        <p:tgtEl>
                                          <p:spTgt spid="562"/>
                                        </p:tgtEl>
                                        <p:attrNameLst>
                                          <p:attrName>ppt_w</p:attrName>
                                        </p:attrNameLst>
                                      </p:cBhvr>
                                      <p:tavLst>
                                        <p:tav tm="0">
                                          <p:val>
                                            <p:fltVal val="0"/>
                                          </p:val>
                                        </p:tav>
                                        <p:tav tm="100000">
                                          <p:val>
                                            <p:strVal val="#ppt_w"/>
                                          </p:val>
                                        </p:tav>
                                      </p:tavLst>
                                    </p:anim>
                                    <p:anim calcmode="lin" valueType="num">
                                      <p:cBhvr>
                                        <p:cTn id="13" dur="500" fill="hold"/>
                                        <p:tgtEl>
                                          <p:spTgt spid="562"/>
                                        </p:tgtEl>
                                        <p:attrNameLst>
                                          <p:attrName>ppt_h</p:attrName>
                                        </p:attrNameLst>
                                      </p:cBhvr>
                                      <p:tavLst>
                                        <p:tav tm="0">
                                          <p:val>
                                            <p:fltVal val="0"/>
                                          </p:val>
                                        </p:tav>
                                        <p:tav tm="100000">
                                          <p:val>
                                            <p:strVal val="#ppt_h"/>
                                          </p:val>
                                        </p:tav>
                                      </p:tavLst>
                                    </p:anim>
                                    <p:animEffect transition="in" filter="fade">
                                      <p:cBhvr>
                                        <p:cTn id="14" dur="500"/>
                                        <p:tgtEl>
                                          <p:spTgt spid="56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10"/>
                                        </p:tgtEl>
                                        <p:attrNameLst>
                                          <p:attrName>style.visibility</p:attrName>
                                        </p:attrNameLst>
                                      </p:cBhvr>
                                      <p:to>
                                        <p:strVal val="visible"/>
                                      </p:to>
                                    </p:set>
                                    <p:anim calcmode="lin" valueType="num">
                                      <p:cBhvr>
                                        <p:cTn id="17" dur="500" fill="hold"/>
                                        <p:tgtEl>
                                          <p:spTgt spid="510"/>
                                        </p:tgtEl>
                                        <p:attrNameLst>
                                          <p:attrName>ppt_w</p:attrName>
                                        </p:attrNameLst>
                                      </p:cBhvr>
                                      <p:tavLst>
                                        <p:tav tm="0">
                                          <p:val>
                                            <p:fltVal val="0"/>
                                          </p:val>
                                        </p:tav>
                                        <p:tav tm="100000">
                                          <p:val>
                                            <p:strVal val="#ppt_w"/>
                                          </p:val>
                                        </p:tav>
                                      </p:tavLst>
                                    </p:anim>
                                    <p:anim calcmode="lin" valueType="num">
                                      <p:cBhvr>
                                        <p:cTn id="18" dur="500" fill="hold"/>
                                        <p:tgtEl>
                                          <p:spTgt spid="510"/>
                                        </p:tgtEl>
                                        <p:attrNameLst>
                                          <p:attrName>ppt_h</p:attrName>
                                        </p:attrNameLst>
                                      </p:cBhvr>
                                      <p:tavLst>
                                        <p:tav tm="0">
                                          <p:val>
                                            <p:fltVal val="0"/>
                                          </p:val>
                                        </p:tav>
                                        <p:tav tm="100000">
                                          <p:val>
                                            <p:strVal val="#ppt_h"/>
                                          </p:val>
                                        </p:tav>
                                      </p:tavLst>
                                    </p:anim>
                                    <p:animEffect transition="in" filter="fade">
                                      <p:cBhvr>
                                        <p:cTn id="19" dur="500"/>
                                        <p:tgtEl>
                                          <p:spTgt spid="51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09"/>
                                        </p:tgtEl>
                                        <p:attrNameLst>
                                          <p:attrName>style.visibility</p:attrName>
                                        </p:attrNameLst>
                                      </p:cBhvr>
                                      <p:to>
                                        <p:strVal val="visible"/>
                                      </p:to>
                                    </p:set>
                                    <p:anim calcmode="lin" valueType="num">
                                      <p:cBhvr>
                                        <p:cTn id="22" dur="500" fill="hold"/>
                                        <p:tgtEl>
                                          <p:spTgt spid="509"/>
                                        </p:tgtEl>
                                        <p:attrNameLst>
                                          <p:attrName>ppt_w</p:attrName>
                                        </p:attrNameLst>
                                      </p:cBhvr>
                                      <p:tavLst>
                                        <p:tav tm="0">
                                          <p:val>
                                            <p:fltVal val="0"/>
                                          </p:val>
                                        </p:tav>
                                        <p:tav tm="100000">
                                          <p:val>
                                            <p:strVal val="#ppt_w"/>
                                          </p:val>
                                        </p:tav>
                                      </p:tavLst>
                                    </p:anim>
                                    <p:anim calcmode="lin" valueType="num">
                                      <p:cBhvr>
                                        <p:cTn id="23" dur="500" fill="hold"/>
                                        <p:tgtEl>
                                          <p:spTgt spid="509"/>
                                        </p:tgtEl>
                                        <p:attrNameLst>
                                          <p:attrName>ppt_h</p:attrName>
                                        </p:attrNameLst>
                                      </p:cBhvr>
                                      <p:tavLst>
                                        <p:tav tm="0">
                                          <p:val>
                                            <p:fltVal val="0"/>
                                          </p:val>
                                        </p:tav>
                                        <p:tav tm="100000">
                                          <p:val>
                                            <p:strVal val="#ppt_h"/>
                                          </p:val>
                                        </p:tav>
                                      </p:tavLst>
                                    </p:anim>
                                    <p:animEffect transition="in" filter="fade">
                                      <p:cBhvr>
                                        <p:cTn id="24" dur="500"/>
                                        <p:tgtEl>
                                          <p:spTgt spid="50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99"/>
                                        </p:tgtEl>
                                        <p:attrNameLst>
                                          <p:attrName>style.visibility</p:attrName>
                                        </p:attrNameLst>
                                      </p:cBhvr>
                                      <p:to>
                                        <p:strVal val="visible"/>
                                      </p:to>
                                    </p:set>
                                    <p:animEffect transition="in" filter="fade">
                                      <p:cBhvr>
                                        <p:cTn id="27" dur="500"/>
                                        <p:tgtEl>
                                          <p:spTgt spid="599"/>
                                        </p:tgtEl>
                                      </p:cBhvr>
                                    </p:animEffect>
                                  </p:childTnLst>
                                </p:cTn>
                              </p:par>
                            </p:childTnLst>
                          </p:cTn>
                        </p:par>
                        <p:par>
                          <p:cTn id="28" fill="hold">
                            <p:stCondLst>
                              <p:cond delay="500"/>
                            </p:stCondLst>
                            <p:childTnLst>
                              <p:par>
                                <p:cTn id="29" presetID="53" presetClass="entr" presetSubtype="16" fill="hold" nodeType="afterEffect">
                                  <p:stCondLst>
                                    <p:cond delay="0"/>
                                  </p:stCondLst>
                                  <p:childTnLst>
                                    <p:set>
                                      <p:cBhvr>
                                        <p:cTn id="30" dur="1" fill="hold">
                                          <p:stCondLst>
                                            <p:cond delay="0"/>
                                          </p:stCondLst>
                                        </p:cTn>
                                        <p:tgtEl>
                                          <p:spTgt spid="717"/>
                                        </p:tgtEl>
                                        <p:attrNameLst>
                                          <p:attrName>style.visibility</p:attrName>
                                        </p:attrNameLst>
                                      </p:cBhvr>
                                      <p:to>
                                        <p:strVal val="visible"/>
                                      </p:to>
                                    </p:set>
                                    <p:anim calcmode="lin" valueType="num">
                                      <p:cBhvr>
                                        <p:cTn id="31" dur="500" fill="hold"/>
                                        <p:tgtEl>
                                          <p:spTgt spid="717"/>
                                        </p:tgtEl>
                                        <p:attrNameLst>
                                          <p:attrName>ppt_w</p:attrName>
                                        </p:attrNameLst>
                                      </p:cBhvr>
                                      <p:tavLst>
                                        <p:tav tm="0">
                                          <p:val>
                                            <p:fltVal val="0"/>
                                          </p:val>
                                        </p:tav>
                                        <p:tav tm="100000">
                                          <p:val>
                                            <p:strVal val="#ppt_w"/>
                                          </p:val>
                                        </p:tav>
                                      </p:tavLst>
                                    </p:anim>
                                    <p:anim calcmode="lin" valueType="num">
                                      <p:cBhvr>
                                        <p:cTn id="32" dur="500" fill="hold"/>
                                        <p:tgtEl>
                                          <p:spTgt spid="717"/>
                                        </p:tgtEl>
                                        <p:attrNameLst>
                                          <p:attrName>ppt_h</p:attrName>
                                        </p:attrNameLst>
                                      </p:cBhvr>
                                      <p:tavLst>
                                        <p:tav tm="0">
                                          <p:val>
                                            <p:fltVal val="0"/>
                                          </p:val>
                                        </p:tav>
                                        <p:tav tm="100000">
                                          <p:val>
                                            <p:strVal val="#ppt_h"/>
                                          </p:val>
                                        </p:tav>
                                      </p:tavLst>
                                    </p:anim>
                                    <p:animEffect transition="in" filter="fade">
                                      <p:cBhvr>
                                        <p:cTn id="33" dur="500"/>
                                        <p:tgtEl>
                                          <p:spTgt spid="717"/>
                                        </p:tgtEl>
                                      </p:cBhvr>
                                    </p:animEffect>
                                  </p:childTnLst>
                                </p:cTn>
                              </p:par>
                              <p:par>
                                <p:cTn id="34" presetID="53" presetClass="entr" presetSubtype="16" fill="hold" nodeType="withEffect">
                                  <p:stCondLst>
                                    <p:cond delay="0"/>
                                  </p:stCondLst>
                                  <p:childTnLst>
                                    <p:set>
                                      <p:cBhvr>
                                        <p:cTn id="35" dur="1" fill="hold">
                                          <p:stCondLst>
                                            <p:cond delay="0"/>
                                          </p:stCondLst>
                                        </p:cTn>
                                        <p:tgtEl>
                                          <p:spTgt spid="631"/>
                                        </p:tgtEl>
                                        <p:attrNameLst>
                                          <p:attrName>style.visibility</p:attrName>
                                        </p:attrNameLst>
                                      </p:cBhvr>
                                      <p:to>
                                        <p:strVal val="visible"/>
                                      </p:to>
                                    </p:set>
                                    <p:anim calcmode="lin" valueType="num">
                                      <p:cBhvr>
                                        <p:cTn id="36" dur="500" fill="hold"/>
                                        <p:tgtEl>
                                          <p:spTgt spid="631"/>
                                        </p:tgtEl>
                                        <p:attrNameLst>
                                          <p:attrName>ppt_w</p:attrName>
                                        </p:attrNameLst>
                                      </p:cBhvr>
                                      <p:tavLst>
                                        <p:tav tm="0">
                                          <p:val>
                                            <p:fltVal val="0"/>
                                          </p:val>
                                        </p:tav>
                                        <p:tav tm="100000">
                                          <p:val>
                                            <p:strVal val="#ppt_w"/>
                                          </p:val>
                                        </p:tav>
                                      </p:tavLst>
                                    </p:anim>
                                    <p:anim calcmode="lin" valueType="num">
                                      <p:cBhvr>
                                        <p:cTn id="37" dur="500" fill="hold"/>
                                        <p:tgtEl>
                                          <p:spTgt spid="631"/>
                                        </p:tgtEl>
                                        <p:attrNameLst>
                                          <p:attrName>ppt_h</p:attrName>
                                        </p:attrNameLst>
                                      </p:cBhvr>
                                      <p:tavLst>
                                        <p:tav tm="0">
                                          <p:val>
                                            <p:fltVal val="0"/>
                                          </p:val>
                                        </p:tav>
                                        <p:tav tm="100000">
                                          <p:val>
                                            <p:strVal val="#ppt_h"/>
                                          </p:val>
                                        </p:tav>
                                      </p:tavLst>
                                    </p:anim>
                                    <p:animEffect transition="in" filter="fade">
                                      <p:cBhvr>
                                        <p:cTn id="38" dur="500"/>
                                        <p:tgtEl>
                                          <p:spTgt spid="631"/>
                                        </p:tgtEl>
                                      </p:cBhvr>
                                    </p:animEffect>
                                  </p:childTnLst>
                                </p:cTn>
                              </p:par>
                              <p:par>
                                <p:cTn id="39" presetID="53" presetClass="entr" presetSubtype="16" fill="hold" nodeType="withEffect">
                                  <p:stCondLst>
                                    <p:cond delay="0"/>
                                  </p:stCondLst>
                                  <p:childTnLst>
                                    <p:set>
                                      <p:cBhvr>
                                        <p:cTn id="40" dur="1" fill="hold">
                                          <p:stCondLst>
                                            <p:cond delay="0"/>
                                          </p:stCondLst>
                                        </p:cTn>
                                        <p:tgtEl>
                                          <p:spTgt spid="650"/>
                                        </p:tgtEl>
                                        <p:attrNameLst>
                                          <p:attrName>style.visibility</p:attrName>
                                        </p:attrNameLst>
                                      </p:cBhvr>
                                      <p:to>
                                        <p:strVal val="visible"/>
                                      </p:to>
                                    </p:set>
                                    <p:anim calcmode="lin" valueType="num">
                                      <p:cBhvr>
                                        <p:cTn id="41" dur="500" fill="hold"/>
                                        <p:tgtEl>
                                          <p:spTgt spid="650"/>
                                        </p:tgtEl>
                                        <p:attrNameLst>
                                          <p:attrName>ppt_w</p:attrName>
                                        </p:attrNameLst>
                                      </p:cBhvr>
                                      <p:tavLst>
                                        <p:tav tm="0">
                                          <p:val>
                                            <p:fltVal val="0"/>
                                          </p:val>
                                        </p:tav>
                                        <p:tav tm="100000">
                                          <p:val>
                                            <p:strVal val="#ppt_w"/>
                                          </p:val>
                                        </p:tav>
                                      </p:tavLst>
                                    </p:anim>
                                    <p:anim calcmode="lin" valueType="num">
                                      <p:cBhvr>
                                        <p:cTn id="42" dur="500" fill="hold"/>
                                        <p:tgtEl>
                                          <p:spTgt spid="650"/>
                                        </p:tgtEl>
                                        <p:attrNameLst>
                                          <p:attrName>ppt_h</p:attrName>
                                        </p:attrNameLst>
                                      </p:cBhvr>
                                      <p:tavLst>
                                        <p:tav tm="0">
                                          <p:val>
                                            <p:fltVal val="0"/>
                                          </p:val>
                                        </p:tav>
                                        <p:tav tm="100000">
                                          <p:val>
                                            <p:strVal val="#ppt_h"/>
                                          </p:val>
                                        </p:tav>
                                      </p:tavLst>
                                    </p:anim>
                                    <p:animEffect transition="in" filter="fade">
                                      <p:cBhvr>
                                        <p:cTn id="43" dur="500"/>
                                        <p:tgtEl>
                                          <p:spTgt spid="650"/>
                                        </p:tgtEl>
                                      </p:cBhvr>
                                    </p:animEffect>
                                  </p:childTnLst>
                                </p:cTn>
                              </p:par>
                              <p:par>
                                <p:cTn id="44" presetID="53" presetClass="entr" presetSubtype="16"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 calcmode="lin" valueType="num">
                                      <p:cBhvr>
                                        <p:cTn id="46" dur="500" fill="hold"/>
                                        <p:tgtEl>
                                          <p:spTgt spid="6"/>
                                        </p:tgtEl>
                                        <p:attrNameLst>
                                          <p:attrName>ppt_w</p:attrName>
                                        </p:attrNameLst>
                                      </p:cBhvr>
                                      <p:tavLst>
                                        <p:tav tm="0">
                                          <p:val>
                                            <p:fltVal val="0"/>
                                          </p:val>
                                        </p:tav>
                                        <p:tav tm="100000">
                                          <p:val>
                                            <p:strVal val="#ppt_w"/>
                                          </p:val>
                                        </p:tav>
                                      </p:tavLst>
                                    </p:anim>
                                    <p:anim calcmode="lin" valueType="num">
                                      <p:cBhvr>
                                        <p:cTn id="47" dur="500" fill="hold"/>
                                        <p:tgtEl>
                                          <p:spTgt spid="6"/>
                                        </p:tgtEl>
                                        <p:attrNameLst>
                                          <p:attrName>ppt_h</p:attrName>
                                        </p:attrNameLst>
                                      </p:cBhvr>
                                      <p:tavLst>
                                        <p:tav tm="0">
                                          <p:val>
                                            <p:fltVal val="0"/>
                                          </p:val>
                                        </p:tav>
                                        <p:tav tm="100000">
                                          <p:val>
                                            <p:strVal val="#ppt_h"/>
                                          </p:val>
                                        </p:tav>
                                      </p:tavLst>
                                    </p:anim>
                                    <p:animEffect transition="in" filter="fade">
                                      <p:cBhvr>
                                        <p:cTn id="48" dur="500"/>
                                        <p:tgtEl>
                                          <p:spTgt spid="6"/>
                                        </p:tgtEl>
                                      </p:cBhvr>
                                    </p:animEffect>
                                  </p:childTnLst>
                                </p:cTn>
                              </p:par>
                            </p:childTnLst>
                          </p:cTn>
                        </p:par>
                        <p:par>
                          <p:cTn id="49" fill="hold">
                            <p:stCondLst>
                              <p:cond delay="1000"/>
                            </p:stCondLst>
                            <p:childTnLst>
                              <p:par>
                                <p:cTn id="50" presetID="53" presetClass="entr" presetSubtype="16" fill="hold" nodeType="afterEffect">
                                  <p:stCondLst>
                                    <p:cond delay="0"/>
                                  </p:stCondLst>
                                  <p:childTnLst>
                                    <p:set>
                                      <p:cBhvr>
                                        <p:cTn id="51" dur="1" fill="hold">
                                          <p:stCondLst>
                                            <p:cond delay="0"/>
                                          </p:stCondLst>
                                        </p:cTn>
                                        <p:tgtEl>
                                          <p:spTgt spid="566"/>
                                        </p:tgtEl>
                                        <p:attrNameLst>
                                          <p:attrName>style.visibility</p:attrName>
                                        </p:attrNameLst>
                                      </p:cBhvr>
                                      <p:to>
                                        <p:strVal val="visible"/>
                                      </p:to>
                                    </p:set>
                                    <p:anim calcmode="lin" valueType="num">
                                      <p:cBhvr>
                                        <p:cTn id="52" dur="500" fill="hold"/>
                                        <p:tgtEl>
                                          <p:spTgt spid="566"/>
                                        </p:tgtEl>
                                        <p:attrNameLst>
                                          <p:attrName>ppt_w</p:attrName>
                                        </p:attrNameLst>
                                      </p:cBhvr>
                                      <p:tavLst>
                                        <p:tav tm="0">
                                          <p:val>
                                            <p:fltVal val="0"/>
                                          </p:val>
                                        </p:tav>
                                        <p:tav tm="100000">
                                          <p:val>
                                            <p:strVal val="#ppt_w"/>
                                          </p:val>
                                        </p:tav>
                                      </p:tavLst>
                                    </p:anim>
                                    <p:anim calcmode="lin" valueType="num">
                                      <p:cBhvr>
                                        <p:cTn id="53" dur="500" fill="hold"/>
                                        <p:tgtEl>
                                          <p:spTgt spid="566"/>
                                        </p:tgtEl>
                                        <p:attrNameLst>
                                          <p:attrName>ppt_h</p:attrName>
                                        </p:attrNameLst>
                                      </p:cBhvr>
                                      <p:tavLst>
                                        <p:tav tm="0">
                                          <p:val>
                                            <p:fltVal val="0"/>
                                          </p:val>
                                        </p:tav>
                                        <p:tav tm="100000">
                                          <p:val>
                                            <p:strVal val="#ppt_h"/>
                                          </p:val>
                                        </p:tav>
                                      </p:tavLst>
                                    </p:anim>
                                    <p:animEffect transition="in" filter="fade">
                                      <p:cBhvr>
                                        <p:cTn id="54" dur="500"/>
                                        <p:tgtEl>
                                          <p:spTgt spid="566"/>
                                        </p:tgtEl>
                                      </p:cBhvr>
                                    </p:animEffect>
                                  </p:childTnLst>
                                </p:cTn>
                              </p:par>
                              <p:par>
                                <p:cTn id="55" presetID="53" presetClass="entr" presetSubtype="16"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par>
                                <p:cTn id="60" presetID="53" presetClass="entr" presetSubtype="16" fill="hold" nodeType="withEffect">
                                  <p:stCondLst>
                                    <p:cond delay="0"/>
                                  </p:stCondLst>
                                  <p:childTnLst>
                                    <p:set>
                                      <p:cBhvr>
                                        <p:cTn id="61" dur="1" fill="hold">
                                          <p:stCondLst>
                                            <p:cond delay="0"/>
                                          </p:stCondLst>
                                        </p:cTn>
                                        <p:tgtEl>
                                          <p:spTgt spid="536"/>
                                        </p:tgtEl>
                                        <p:attrNameLst>
                                          <p:attrName>style.visibility</p:attrName>
                                        </p:attrNameLst>
                                      </p:cBhvr>
                                      <p:to>
                                        <p:strVal val="visible"/>
                                      </p:to>
                                    </p:set>
                                    <p:anim calcmode="lin" valueType="num">
                                      <p:cBhvr>
                                        <p:cTn id="62" dur="500" fill="hold"/>
                                        <p:tgtEl>
                                          <p:spTgt spid="536"/>
                                        </p:tgtEl>
                                        <p:attrNameLst>
                                          <p:attrName>ppt_w</p:attrName>
                                        </p:attrNameLst>
                                      </p:cBhvr>
                                      <p:tavLst>
                                        <p:tav tm="0">
                                          <p:val>
                                            <p:fltVal val="0"/>
                                          </p:val>
                                        </p:tav>
                                        <p:tav tm="100000">
                                          <p:val>
                                            <p:strVal val="#ppt_w"/>
                                          </p:val>
                                        </p:tav>
                                      </p:tavLst>
                                    </p:anim>
                                    <p:anim calcmode="lin" valueType="num">
                                      <p:cBhvr>
                                        <p:cTn id="63" dur="500" fill="hold"/>
                                        <p:tgtEl>
                                          <p:spTgt spid="536"/>
                                        </p:tgtEl>
                                        <p:attrNameLst>
                                          <p:attrName>ppt_h</p:attrName>
                                        </p:attrNameLst>
                                      </p:cBhvr>
                                      <p:tavLst>
                                        <p:tav tm="0">
                                          <p:val>
                                            <p:fltVal val="0"/>
                                          </p:val>
                                        </p:tav>
                                        <p:tav tm="100000">
                                          <p:val>
                                            <p:strVal val="#ppt_h"/>
                                          </p:val>
                                        </p:tav>
                                      </p:tavLst>
                                    </p:anim>
                                    <p:animEffect transition="in" filter="fade">
                                      <p:cBhvr>
                                        <p:cTn id="64" dur="500"/>
                                        <p:tgtEl>
                                          <p:spTgt spid="536"/>
                                        </p:tgtEl>
                                      </p:cBhvr>
                                    </p:animEffect>
                                  </p:childTnLst>
                                </p:cTn>
                              </p:par>
                            </p:childTnLst>
                          </p:cTn>
                        </p:par>
                        <p:par>
                          <p:cTn id="65" fill="hold">
                            <p:stCondLst>
                              <p:cond delay="1500"/>
                            </p:stCondLst>
                            <p:childTnLst>
                              <p:par>
                                <p:cTn id="66" presetID="53" presetClass="entr" presetSubtype="16" fill="hold" nodeType="afterEffect">
                                  <p:stCondLst>
                                    <p:cond delay="0"/>
                                  </p:stCondLst>
                                  <p:childTnLst>
                                    <p:set>
                                      <p:cBhvr>
                                        <p:cTn id="67" dur="1" fill="hold">
                                          <p:stCondLst>
                                            <p:cond delay="0"/>
                                          </p:stCondLst>
                                        </p:cTn>
                                        <p:tgtEl>
                                          <p:spTgt spid="24"/>
                                        </p:tgtEl>
                                        <p:attrNameLst>
                                          <p:attrName>style.visibility</p:attrName>
                                        </p:attrNameLst>
                                      </p:cBhvr>
                                      <p:to>
                                        <p:strVal val="visible"/>
                                      </p:to>
                                    </p:set>
                                    <p:anim calcmode="lin" valueType="num">
                                      <p:cBhvr>
                                        <p:cTn id="68" dur="500" fill="hold"/>
                                        <p:tgtEl>
                                          <p:spTgt spid="24"/>
                                        </p:tgtEl>
                                        <p:attrNameLst>
                                          <p:attrName>ppt_w</p:attrName>
                                        </p:attrNameLst>
                                      </p:cBhvr>
                                      <p:tavLst>
                                        <p:tav tm="0">
                                          <p:val>
                                            <p:fltVal val="0"/>
                                          </p:val>
                                        </p:tav>
                                        <p:tav tm="100000">
                                          <p:val>
                                            <p:strVal val="#ppt_w"/>
                                          </p:val>
                                        </p:tav>
                                      </p:tavLst>
                                    </p:anim>
                                    <p:anim calcmode="lin" valueType="num">
                                      <p:cBhvr>
                                        <p:cTn id="69" dur="500" fill="hold"/>
                                        <p:tgtEl>
                                          <p:spTgt spid="24"/>
                                        </p:tgtEl>
                                        <p:attrNameLst>
                                          <p:attrName>ppt_h</p:attrName>
                                        </p:attrNameLst>
                                      </p:cBhvr>
                                      <p:tavLst>
                                        <p:tav tm="0">
                                          <p:val>
                                            <p:fltVal val="0"/>
                                          </p:val>
                                        </p:tav>
                                        <p:tav tm="100000">
                                          <p:val>
                                            <p:strVal val="#ppt_h"/>
                                          </p:val>
                                        </p:tav>
                                      </p:tavLst>
                                    </p:anim>
                                    <p:animEffect transition="in" filter="fade">
                                      <p:cBhvr>
                                        <p:cTn id="70" dur="500"/>
                                        <p:tgtEl>
                                          <p:spTgt spid="24"/>
                                        </p:tgtEl>
                                      </p:cBhvr>
                                    </p:animEffect>
                                  </p:childTnLst>
                                </p:cTn>
                              </p:par>
                              <p:par>
                                <p:cTn id="71" presetID="10" presetClass="entr" presetSubtype="0" fill="hold"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fade">
                                      <p:cBhvr>
                                        <p:cTn id="73" dur="500"/>
                                        <p:tgtEl>
                                          <p:spTgt spid="33"/>
                                        </p:tgtEl>
                                      </p:cBhvr>
                                    </p:animEffect>
                                  </p:childTnLst>
                                </p:cTn>
                              </p:par>
                            </p:childTnLst>
                          </p:cTn>
                        </p:par>
                        <p:par>
                          <p:cTn id="74" fill="hold">
                            <p:stCondLst>
                              <p:cond delay="2000"/>
                            </p:stCondLst>
                            <p:childTnLst>
                              <p:par>
                                <p:cTn id="75" presetID="22" presetClass="entr" presetSubtype="1" fill="hold" nodeType="afterEffect">
                                  <p:stCondLst>
                                    <p:cond delay="0"/>
                                  </p:stCondLst>
                                  <p:childTnLst>
                                    <p:set>
                                      <p:cBhvr>
                                        <p:cTn id="76" dur="1" fill="hold">
                                          <p:stCondLst>
                                            <p:cond delay="0"/>
                                          </p:stCondLst>
                                        </p:cTn>
                                        <p:tgtEl>
                                          <p:spTgt spid="153"/>
                                        </p:tgtEl>
                                        <p:attrNameLst>
                                          <p:attrName>style.visibility</p:attrName>
                                        </p:attrNameLst>
                                      </p:cBhvr>
                                      <p:to>
                                        <p:strVal val="visible"/>
                                      </p:to>
                                    </p:set>
                                    <p:animEffect transition="in" filter="wipe(up)">
                                      <p:cBhvr>
                                        <p:cTn id="77" dur="500"/>
                                        <p:tgtEl>
                                          <p:spTgt spid="15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34"/>
                                        </p:tgtEl>
                                        <p:attrNameLst>
                                          <p:attrName>style.visibility</p:attrName>
                                        </p:attrNameLst>
                                      </p:cBhvr>
                                      <p:to>
                                        <p:strVal val="visible"/>
                                      </p:to>
                                    </p:set>
                                    <p:animEffect transition="in" filter="fade">
                                      <p:cBhvr>
                                        <p:cTn id="82" dur="500"/>
                                        <p:tgtEl>
                                          <p:spTgt spid="734"/>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70"/>
                                        </p:tgtEl>
                                        <p:attrNameLst>
                                          <p:attrName>style.visibility</p:attrName>
                                        </p:attrNameLst>
                                      </p:cBhvr>
                                      <p:to>
                                        <p:strVal val="visible"/>
                                      </p:to>
                                    </p:set>
                                    <p:animEffect transition="in" filter="fade">
                                      <p:cBhvr>
                                        <p:cTn id="85" dur="500"/>
                                        <p:tgtEl>
                                          <p:spTgt spid="570"/>
                                        </p:tgtEl>
                                      </p:cBhvr>
                                    </p:animEffect>
                                  </p:childTnLst>
                                </p:cTn>
                              </p:par>
                              <p:par>
                                <p:cTn id="86" presetID="10" presetClass="entr" presetSubtype="0" fill="hold" nodeType="withEffect">
                                  <p:stCondLst>
                                    <p:cond delay="0"/>
                                  </p:stCondLst>
                                  <p:childTnLst>
                                    <p:set>
                                      <p:cBhvr>
                                        <p:cTn id="87" dur="1" fill="hold">
                                          <p:stCondLst>
                                            <p:cond delay="0"/>
                                          </p:stCondLst>
                                        </p:cTn>
                                        <p:tgtEl>
                                          <p:spTgt spid="156"/>
                                        </p:tgtEl>
                                        <p:attrNameLst>
                                          <p:attrName>style.visibility</p:attrName>
                                        </p:attrNameLst>
                                      </p:cBhvr>
                                      <p:to>
                                        <p:strVal val="visible"/>
                                      </p:to>
                                    </p:set>
                                    <p:animEffect transition="in" filter="fade">
                                      <p:cBhvr>
                                        <p:cTn id="88" dur="500"/>
                                        <p:tgtEl>
                                          <p:spTgt spid="156"/>
                                        </p:tgtEl>
                                      </p:cBhvr>
                                    </p:animEffect>
                                  </p:childTnLst>
                                </p:cTn>
                              </p:par>
                              <p:par>
                                <p:cTn id="89" presetID="10" presetClass="entr" presetSubtype="0" fill="hold" nodeType="withEffect">
                                  <p:stCondLst>
                                    <p:cond delay="0"/>
                                  </p:stCondLst>
                                  <p:childTnLst>
                                    <p:set>
                                      <p:cBhvr>
                                        <p:cTn id="90" dur="1" fill="hold">
                                          <p:stCondLst>
                                            <p:cond delay="0"/>
                                          </p:stCondLst>
                                        </p:cTn>
                                        <p:tgtEl>
                                          <p:spTgt spid="544"/>
                                        </p:tgtEl>
                                        <p:attrNameLst>
                                          <p:attrName>style.visibility</p:attrName>
                                        </p:attrNameLst>
                                      </p:cBhvr>
                                      <p:to>
                                        <p:strVal val="visible"/>
                                      </p:to>
                                    </p:set>
                                    <p:animEffect transition="in" filter="fade">
                                      <p:cBhvr>
                                        <p:cTn id="91" dur="500"/>
                                        <p:tgtEl>
                                          <p:spTgt spid="544"/>
                                        </p:tgtEl>
                                      </p:cBhvr>
                                    </p:animEffect>
                                  </p:childTnLst>
                                </p:cTn>
                              </p:par>
                              <p:par>
                                <p:cTn id="92" presetID="10" presetClass="entr" presetSubtype="0" fill="hold" nodeType="withEffect">
                                  <p:stCondLst>
                                    <p:cond delay="0"/>
                                  </p:stCondLst>
                                  <p:childTnLst>
                                    <p:set>
                                      <p:cBhvr>
                                        <p:cTn id="93" dur="1" fill="hold">
                                          <p:stCondLst>
                                            <p:cond delay="0"/>
                                          </p:stCondLst>
                                        </p:cTn>
                                        <p:tgtEl>
                                          <p:spTgt spid="528"/>
                                        </p:tgtEl>
                                        <p:attrNameLst>
                                          <p:attrName>style.visibility</p:attrName>
                                        </p:attrNameLst>
                                      </p:cBhvr>
                                      <p:to>
                                        <p:strVal val="visible"/>
                                      </p:to>
                                    </p:set>
                                    <p:animEffect transition="in" filter="fade">
                                      <p:cBhvr>
                                        <p:cTn id="94" dur="500"/>
                                        <p:tgtEl>
                                          <p:spTgt spid="52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8"/>
                                        </p:tgtEl>
                                        <p:attrNameLst>
                                          <p:attrName>style.visibility</p:attrName>
                                        </p:attrNameLst>
                                      </p:cBhvr>
                                      <p:to>
                                        <p:strVal val="visible"/>
                                      </p:to>
                                    </p:set>
                                    <p:animEffect transition="in" filter="fade">
                                      <p:cBhvr>
                                        <p:cTn id="97" dur="500"/>
                                        <p:tgtEl>
                                          <p:spTgt spid="158"/>
                                        </p:tgtEl>
                                      </p:cBhvr>
                                    </p:animEffect>
                                  </p:childTnLst>
                                </p:cTn>
                              </p:par>
                            </p:childTnLst>
                          </p:cTn>
                        </p:par>
                        <p:par>
                          <p:cTn id="98" fill="hold">
                            <p:stCondLst>
                              <p:cond delay="500"/>
                            </p:stCondLst>
                            <p:childTnLst>
                              <p:par>
                                <p:cTn id="99" presetID="53" presetClass="entr" presetSubtype="16" fill="hold" grpId="0" nodeType="after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p:cTn id="101" dur="500" fill="hold"/>
                                        <p:tgtEl>
                                          <p:spTgt spid="43"/>
                                        </p:tgtEl>
                                        <p:attrNameLst>
                                          <p:attrName>ppt_w</p:attrName>
                                        </p:attrNameLst>
                                      </p:cBhvr>
                                      <p:tavLst>
                                        <p:tav tm="0">
                                          <p:val>
                                            <p:fltVal val="0"/>
                                          </p:val>
                                        </p:tav>
                                        <p:tav tm="100000">
                                          <p:val>
                                            <p:strVal val="#ppt_w"/>
                                          </p:val>
                                        </p:tav>
                                      </p:tavLst>
                                    </p:anim>
                                    <p:anim calcmode="lin" valueType="num">
                                      <p:cBhvr>
                                        <p:cTn id="102" dur="500" fill="hold"/>
                                        <p:tgtEl>
                                          <p:spTgt spid="43"/>
                                        </p:tgtEl>
                                        <p:attrNameLst>
                                          <p:attrName>ppt_h</p:attrName>
                                        </p:attrNameLst>
                                      </p:cBhvr>
                                      <p:tavLst>
                                        <p:tav tm="0">
                                          <p:val>
                                            <p:fltVal val="0"/>
                                          </p:val>
                                        </p:tav>
                                        <p:tav tm="100000">
                                          <p:val>
                                            <p:strVal val="#ppt_h"/>
                                          </p:val>
                                        </p:tav>
                                      </p:tavLst>
                                    </p:anim>
                                    <p:animEffect transition="in" filter="fade">
                                      <p:cBhvr>
                                        <p:cTn id="103" dur="500"/>
                                        <p:tgtEl>
                                          <p:spTgt spid="43"/>
                                        </p:tgtEl>
                                      </p:cBhvr>
                                    </p:animEffect>
                                  </p:childTnLst>
                                </p:cTn>
                              </p:par>
                              <p:par>
                                <p:cTn id="104" presetID="53" presetClass="entr" presetSubtype="16" fill="hold" nodeType="withEffect">
                                  <p:stCondLst>
                                    <p:cond delay="0"/>
                                  </p:stCondLst>
                                  <p:childTnLst>
                                    <p:set>
                                      <p:cBhvr>
                                        <p:cTn id="105" dur="1" fill="hold">
                                          <p:stCondLst>
                                            <p:cond delay="0"/>
                                          </p:stCondLst>
                                        </p:cTn>
                                        <p:tgtEl>
                                          <p:spTgt spid="48"/>
                                        </p:tgtEl>
                                        <p:attrNameLst>
                                          <p:attrName>style.visibility</p:attrName>
                                        </p:attrNameLst>
                                      </p:cBhvr>
                                      <p:to>
                                        <p:strVal val="visible"/>
                                      </p:to>
                                    </p:set>
                                    <p:anim calcmode="lin" valueType="num">
                                      <p:cBhvr>
                                        <p:cTn id="106" dur="500" fill="hold"/>
                                        <p:tgtEl>
                                          <p:spTgt spid="48"/>
                                        </p:tgtEl>
                                        <p:attrNameLst>
                                          <p:attrName>ppt_w</p:attrName>
                                        </p:attrNameLst>
                                      </p:cBhvr>
                                      <p:tavLst>
                                        <p:tav tm="0">
                                          <p:val>
                                            <p:fltVal val="0"/>
                                          </p:val>
                                        </p:tav>
                                        <p:tav tm="100000">
                                          <p:val>
                                            <p:strVal val="#ppt_w"/>
                                          </p:val>
                                        </p:tav>
                                      </p:tavLst>
                                    </p:anim>
                                    <p:anim calcmode="lin" valueType="num">
                                      <p:cBhvr>
                                        <p:cTn id="107" dur="500" fill="hold"/>
                                        <p:tgtEl>
                                          <p:spTgt spid="48"/>
                                        </p:tgtEl>
                                        <p:attrNameLst>
                                          <p:attrName>ppt_h</p:attrName>
                                        </p:attrNameLst>
                                      </p:cBhvr>
                                      <p:tavLst>
                                        <p:tav tm="0">
                                          <p:val>
                                            <p:fltVal val="0"/>
                                          </p:val>
                                        </p:tav>
                                        <p:tav tm="100000">
                                          <p:val>
                                            <p:strVal val="#ppt_h"/>
                                          </p:val>
                                        </p:tav>
                                      </p:tavLst>
                                    </p:anim>
                                    <p:animEffect transition="in" filter="fade">
                                      <p:cBhvr>
                                        <p:cTn id="108" dur="500"/>
                                        <p:tgtEl>
                                          <p:spTgt spid="48"/>
                                        </p:tgtEl>
                                      </p:cBhvr>
                                    </p:animEffect>
                                  </p:childTnLst>
                                </p:cTn>
                              </p:par>
                              <p:par>
                                <p:cTn id="109" presetID="53" presetClass="entr" presetSubtype="16" fill="hold"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p:cTn id="111" dur="500" fill="hold"/>
                                        <p:tgtEl>
                                          <p:spTgt spid="55"/>
                                        </p:tgtEl>
                                        <p:attrNameLst>
                                          <p:attrName>ppt_w</p:attrName>
                                        </p:attrNameLst>
                                      </p:cBhvr>
                                      <p:tavLst>
                                        <p:tav tm="0">
                                          <p:val>
                                            <p:fltVal val="0"/>
                                          </p:val>
                                        </p:tav>
                                        <p:tav tm="100000">
                                          <p:val>
                                            <p:strVal val="#ppt_w"/>
                                          </p:val>
                                        </p:tav>
                                      </p:tavLst>
                                    </p:anim>
                                    <p:anim calcmode="lin" valueType="num">
                                      <p:cBhvr>
                                        <p:cTn id="112" dur="500" fill="hold"/>
                                        <p:tgtEl>
                                          <p:spTgt spid="55"/>
                                        </p:tgtEl>
                                        <p:attrNameLst>
                                          <p:attrName>ppt_h</p:attrName>
                                        </p:attrNameLst>
                                      </p:cBhvr>
                                      <p:tavLst>
                                        <p:tav tm="0">
                                          <p:val>
                                            <p:fltVal val="0"/>
                                          </p:val>
                                        </p:tav>
                                        <p:tav tm="100000">
                                          <p:val>
                                            <p:strVal val="#ppt_h"/>
                                          </p:val>
                                        </p:tav>
                                      </p:tavLst>
                                    </p:anim>
                                    <p:animEffect transition="in" filter="fade">
                                      <p:cBhvr>
                                        <p:cTn id="113" dur="500"/>
                                        <p:tgtEl>
                                          <p:spTgt spid="55"/>
                                        </p:tgtEl>
                                      </p:cBhvr>
                                    </p:animEffect>
                                  </p:childTnLst>
                                </p:cTn>
                              </p:par>
                              <p:par>
                                <p:cTn id="114" presetID="53" presetClass="entr" presetSubtype="16" fill="hold" nodeType="withEffect">
                                  <p:stCondLst>
                                    <p:cond delay="0"/>
                                  </p:stCondLst>
                                  <p:childTnLst>
                                    <p:set>
                                      <p:cBhvr>
                                        <p:cTn id="115" dur="1" fill="hold">
                                          <p:stCondLst>
                                            <p:cond delay="0"/>
                                          </p:stCondLst>
                                        </p:cTn>
                                        <p:tgtEl>
                                          <p:spTgt spid="63"/>
                                        </p:tgtEl>
                                        <p:attrNameLst>
                                          <p:attrName>style.visibility</p:attrName>
                                        </p:attrNameLst>
                                      </p:cBhvr>
                                      <p:to>
                                        <p:strVal val="visible"/>
                                      </p:to>
                                    </p:set>
                                    <p:anim calcmode="lin" valueType="num">
                                      <p:cBhvr>
                                        <p:cTn id="116" dur="500" fill="hold"/>
                                        <p:tgtEl>
                                          <p:spTgt spid="63"/>
                                        </p:tgtEl>
                                        <p:attrNameLst>
                                          <p:attrName>ppt_w</p:attrName>
                                        </p:attrNameLst>
                                      </p:cBhvr>
                                      <p:tavLst>
                                        <p:tav tm="0">
                                          <p:val>
                                            <p:fltVal val="0"/>
                                          </p:val>
                                        </p:tav>
                                        <p:tav tm="100000">
                                          <p:val>
                                            <p:strVal val="#ppt_w"/>
                                          </p:val>
                                        </p:tav>
                                      </p:tavLst>
                                    </p:anim>
                                    <p:anim calcmode="lin" valueType="num">
                                      <p:cBhvr>
                                        <p:cTn id="117" dur="500" fill="hold"/>
                                        <p:tgtEl>
                                          <p:spTgt spid="63"/>
                                        </p:tgtEl>
                                        <p:attrNameLst>
                                          <p:attrName>ppt_h</p:attrName>
                                        </p:attrNameLst>
                                      </p:cBhvr>
                                      <p:tavLst>
                                        <p:tav tm="0">
                                          <p:val>
                                            <p:fltVal val="0"/>
                                          </p:val>
                                        </p:tav>
                                        <p:tav tm="100000">
                                          <p:val>
                                            <p:strVal val="#ppt_h"/>
                                          </p:val>
                                        </p:tav>
                                      </p:tavLst>
                                    </p:anim>
                                    <p:animEffect transition="in" filter="fade">
                                      <p:cBhvr>
                                        <p:cTn id="118" dur="500"/>
                                        <p:tgtEl>
                                          <p:spTgt spid="63"/>
                                        </p:tgtEl>
                                      </p:cBhvr>
                                    </p:animEffect>
                                  </p:childTnLst>
                                </p:cTn>
                              </p:par>
                              <p:par>
                                <p:cTn id="119" presetID="53" presetClass="entr" presetSubtype="16" fill="hold" nodeType="withEffect">
                                  <p:stCondLst>
                                    <p:cond delay="0"/>
                                  </p:stCondLst>
                                  <p:childTnLst>
                                    <p:set>
                                      <p:cBhvr>
                                        <p:cTn id="120" dur="1" fill="hold">
                                          <p:stCondLst>
                                            <p:cond delay="0"/>
                                          </p:stCondLst>
                                        </p:cTn>
                                        <p:tgtEl>
                                          <p:spTgt spid="70"/>
                                        </p:tgtEl>
                                        <p:attrNameLst>
                                          <p:attrName>style.visibility</p:attrName>
                                        </p:attrNameLst>
                                      </p:cBhvr>
                                      <p:to>
                                        <p:strVal val="visible"/>
                                      </p:to>
                                    </p:set>
                                    <p:anim calcmode="lin" valueType="num">
                                      <p:cBhvr>
                                        <p:cTn id="121" dur="500" fill="hold"/>
                                        <p:tgtEl>
                                          <p:spTgt spid="70"/>
                                        </p:tgtEl>
                                        <p:attrNameLst>
                                          <p:attrName>ppt_w</p:attrName>
                                        </p:attrNameLst>
                                      </p:cBhvr>
                                      <p:tavLst>
                                        <p:tav tm="0">
                                          <p:val>
                                            <p:fltVal val="0"/>
                                          </p:val>
                                        </p:tav>
                                        <p:tav tm="100000">
                                          <p:val>
                                            <p:strVal val="#ppt_w"/>
                                          </p:val>
                                        </p:tav>
                                      </p:tavLst>
                                    </p:anim>
                                    <p:anim calcmode="lin" valueType="num">
                                      <p:cBhvr>
                                        <p:cTn id="122" dur="500" fill="hold"/>
                                        <p:tgtEl>
                                          <p:spTgt spid="70"/>
                                        </p:tgtEl>
                                        <p:attrNameLst>
                                          <p:attrName>ppt_h</p:attrName>
                                        </p:attrNameLst>
                                      </p:cBhvr>
                                      <p:tavLst>
                                        <p:tav tm="0">
                                          <p:val>
                                            <p:fltVal val="0"/>
                                          </p:val>
                                        </p:tav>
                                        <p:tav tm="100000">
                                          <p:val>
                                            <p:strVal val="#ppt_h"/>
                                          </p:val>
                                        </p:tav>
                                      </p:tavLst>
                                    </p:anim>
                                    <p:animEffect transition="in" filter="fade">
                                      <p:cBhvr>
                                        <p:cTn id="123" dur="500"/>
                                        <p:tgtEl>
                                          <p:spTgt spid="70"/>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38"/>
                                        </p:tgtEl>
                                        <p:attrNameLst>
                                          <p:attrName>style.visibility</p:attrName>
                                        </p:attrNameLst>
                                      </p:cBhvr>
                                      <p:to>
                                        <p:strVal val="visible"/>
                                      </p:to>
                                    </p:set>
                                    <p:animEffect transition="in" filter="fade">
                                      <p:cBhvr>
                                        <p:cTn id="128" dur="500"/>
                                        <p:tgtEl>
                                          <p:spTgt spid="38"/>
                                        </p:tgtEl>
                                      </p:cBhvr>
                                    </p:animEffect>
                                  </p:childTnLst>
                                </p:cTn>
                              </p:par>
                              <p:par>
                                <p:cTn id="129" presetID="22" presetClass="entr" presetSubtype="1" fill="hold" nodeType="withEffect">
                                  <p:stCondLst>
                                    <p:cond delay="0"/>
                                  </p:stCondLst>
                                  <p:childTnLst>
                                    <p:set>
                                      <p:cBhvr>
                                        <p:cTn id="130" dur="1" fill="hold">
                                          <p:stCondLst>
                                            <p:cond delay="0"/>
                                          </p:stCondLst>
                                        </p:cTn>
                                        <p:tgtEl>
                                          <p:spTgt spid="47"/>
                                        </p:tgtEl>
                                        <p:attrNameLst>
                                          <p:attrName>style.visibility</p:attrName>
                                        </p:attrNameLst>
                                      </p:cBhvr>
                                      <p:to>
                                        <p:strVal val="visible"/>
                                      </p:to>
                                    </p:set>
                                    <p:animEffect transition="in" filter="wipe(up)">
                                      <p:cBhvr>
                                        <p:cTn id="131" dur="500"/>
                                        <p:tgtEl>
                                          <p:spTgt spid="47"/>
                                        </p:tgtEl>
                                      </p:cBhvr>
                                    </p:animEffect>
                                  </p:childTnLst>
                                </p:cTn>
                              </p:par>
                            </p:childTnLst>
                          </p:cTn>
                        </p:par>
                        <p:par>
                          <p:cTn id="132" fill="hold">
                            <p:stCondLst>
                              <p:cond delay="500"/>
                            </p:stCondLst>
                            <p:childTnLst>
                              <p:par>
                                <p:cTn id="133" presetID="22" presetClass="entr" presetSubtype="8" fill="hold" nodeType="afterEffect">
                                  <p:stCondLst>
                                    <p:cond delay="0"/>
                                  </p:stCondLst>
                                  <p:childTnLst>
                                    <p:set>
                                      <p:cBhvr>
                                        <p:cTn id="134" dur="1" fill="hold">
                                          <p:stCondLst>
                                            <p:cond delay="0"/>
                                          </p:stCondLst>
                                        </p:cTn>
                                        <p:tgtEl>
                                          <p:spTgt spid="121"/>
                                        </p:tgtEl>
                                        <p:attrNameLst>
                                          <p:attrName>style.visibility</p:attrName>
                                        </p:attrNameLst>
                                      </p:cBhvr>
                                      <p:to>
                                        <p:strVal val="visible"/>
                                      </p:to>
                                    </p:set>
                                    <p:animEffect transition="in" filter="wipe(left)">
                                      <p:cBhvr>
                                        <p:cTn id="135" dur="500"/>
                                        <p:tgtEl>
                                          <p:spTgt spid="121"/>
                                        </p:tgtEl>
                                      </p:cBhvr>
                                    </p:animEffect>
                                  </p:childTnLst>
                                </p:cTn>
                              </p:par>
                            </p:childTnLst>
                          </p:cTn>
                        </p:par>
                        <p:par>
                          <p:cTn id="136" fill="hold">
                            <p:stCondLst>
                              <p:cond delay="1000"/>
                            </p:stCondLst>
                            <p:childTnLst>
                              <p:par>
                                <p:cTn id="137" presetID="22" presetClass="entr" presetSubtype="8" fill="hold" nodeType="afterEffect">
                                  <p:stCondLst>
                                    <p:cond delay="0"/>
                                  </p:stCondLst>
                                  <p:childTnLst>
                                    <p:set>
                                      <p:cBhvr>
                                        <p:cTn id="138" dur="1" fill="hold">
                                          <p:stCondLst>
                                            <p:cond delay="0"/>
                                          </p:stCondLst>
                                        </p:cTn>
                                        <p:tgtEl>
                                          <p:spTgt spid="91"/>
                                        </p:tgtEl>
                                        <p:attrNameLst>
                                          <p:attrName>style.visibility</p:attrName>
                                        </p:attrNameLst>
                                      </p:cBhvr>
                                      <p:to>
                                        <p:strVal val="visible"/>
                                      </p:to>
                                    </p:set>
                                    <p:animEffect transition="in" filter="wipe(left)">
                                      <p:cBhvr>
                                        <p:cTn id="139" dur="500"/>
                                        <p:tgtEl>
                                          <p:spTgt spid="91"/>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420"/>
                                        </p:tgtEl>
                                        <p:attrNameLst>
                                          <p:attrName>style.visibility</p:attrName>
                                        </p:attrNameLst>
                                      </p:cBhvr>
                                      <p:to>
                                        <p:strVal val="visible"/>
                                      </p:to>
                                    </p:set>
                                    <p:animEffect transition="in" filter="fade">
                                      <p:cBhvr>
                                        <p:cTn id="144" dur="500"/>
                                        <p:tgtEl>
                                          <p:spTgt spid="420"/>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19"/>
                                        </p:tgtEl>
                                        <p:attrNameLst>
                                          <p:attrName>style.visibility</p:attrName>
                                        </p:attrNameLst>
                                      </p:cBhvr>
                                      <p:to>
                                        <p:strVal val="visible"/>
                                      </p:to>
                                    </p:set>
                                    <p:animEffect transition="in" filter="fade">
                                      <p:cBhvr>
                                        <p:cTn id="147" dur="500"/>
                                        <p:tgtEl>
                                          <p:spTgt spid="419"/>
                                        </p:tgtEl>
                                      </p:cBhvr>
                                    </p:animEffect>
                                  </p:childTnLst>
                                </p:cTn>
                              </p:par>
                              <p:par>
                                <p:cTn id="148" presetID="53" presetClass="entr" presetSubtype="16" fill="hold" nodeType="withEffect">
                                  <p:stCondLst>
                                    <p:cond delay="0"/>
                                  </p:stCondLst>
                                  <p:childTnLst>
                                    <p:set>
                                      <p:cBhvr>
                                        <p:cTn id="149" dur="1" fill="hold">
                                          <p:stCondLst>
                                            <p:cond delay="0"/>
                                          </p:stCondLst>
                                        </p:cTn>
                                        <p:tgtEl>
                                          <p:spTgt spid="461"/>
                                        </p:tgtEl>
                                        <p:attrNameLst>
                                          <p:attrName>style.visibility</p:attrName>
                                        </p:attrNameLst>
                                      </p:cBhvr>
                                      <p:to>
                                        <p:strVal val="visible"/>
                                      </p:to>
                                    </p:set>
                                    <p:anim calcmode="lin" valueType="num">
                                      <p:cBhvr>
                                        <p:cTn id="150" dur="500" fill="hold"/>
                                        <p:tgtEl>
                                          <p:spTgt spid="461"/>
                                        </p:tgtEl>
                                        <p:attrNameLst>
                                          <p:attrName>ppt_w</p:attrName>
                                        </p:attrNameLst>
                                      </p:cBhvr>
                                      <p:tavLst>
                                        <p:tav tm="0">
                                          <p:val>
                                            <p:fltVal val="0"/>
                                          </p:val>
                                        </p:tav>
                                        <p:tav tm="100000">
                                          <p:val>
                                            <p:strVal val="#ppt_w"/>
                                          </p:val>
                                        </p:tav>
                                      </p:tavLst>
                                    </p:anim>
                                    <p:anim calcmode="lin" valueType="num">
                                      <p:cBhvr>
                                        <p:cTn id="151" dur="500" fill="hold"/>
                                        <p:tgtEl>
                                          <p:spTgt spid="461"/>
                                        </p:tgtEl>
                                        <p:attrNameLst>
                                          <p:attrName>ppt_h</p:attrName>
                                        </p:attrNameLst>
                                      </p:cBhvr>
                                      <p:tavLst>
                                        <p:tav tm="0">
                                          <p:val>
                                            <p:fltVal val="0"/>
                                          </p:val>
                                        </p:tav>
                                        <p:tav tm="100000">
                                          <p:val>
                                            <p:strVal val="#ppt_h"/>
                                          </p:val>
                                        </p:tav>
                                      </p:tavLst>
                                    </p:anim>
                                    <p:animEffect transition="in" filter="fade">
                                      <p:cBhvr>
                                        <p:cTn id="152" dur="500"/>
                                        <p:tgtEl>
                                          <p:spTgt spid="461"/>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408"/>
                                        </p:tgtEl>
                                        <p:attrNameLst>
                                          <p:attrName>style.visibility</p:attrName>
                                        </p:attrNameLst>
                                      </p:cBhvr>
                                      <p:to>
                                        <p:strVal val="visible"/>
                                      </p:to>
                                    </p:set>
                                    <p:animEffect transition="in" filter="fade">
                                      <p:cBhvr>
                                        <p:cTn id="157" dur="500"/>
                                        <p:tgtEl>
                                          <p:spTgt spid="408"/>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95"/>
                                        </p:tgtEl>
                                        <p:attrNameLst>
                                          <p:attrName>style.visibility</p:attrName>
                                        </p:attrNameLst>
                                      </p:cBhvr>
                                      <p:to>
                                        <p:strVal val="visible"/>
                                      </p:to>
                                    </p:set>
                                    <p:animEffect transition="in" filter="fade">
                                      <p:cBhvr>
                                        <p:cTn id="160" dur="500"/>
                                        <p:tgtEl>
                                          <p:spTgt spid="395"/>
                                        </p:tgtEl>
                                      </p:cBhvr>
                                    </p:animEffect>
                                  </p:childTnLst>
                                </p:cTn>
                              </p:par>
                              <p:par>
                                <p:cTn id="161" presetID="53" presetClass="entr" presetSubtype="16" fill="hold" nodeType="withEffect">
                                  <p:stCondLst>
                                    <p:cond delay="0"/>
                                  </p:stCondLst>
                                  <p:childTnLst>
                                    <p:set>
                                      <p:cBhvr>
                                        <p:cTn id="162" dur="1" fill="hold">
                                          <p:stCondLst>
                                            <p:cond delay="0"/>
                                          </p:stCondLst>
                                        </p:cTn>
                                        <p:tgtEl>
                                          <p:spTgt spid="459"/>
                                        </p:tgtEl>
                                        <p:attrNameLst>
                                          <p:attrName>style.visibility</p:attrName>
                                        </p:attrNameLst>
                                      </p:cBhvr>
                                      <p:to>
                                        <p:strVal val="visible"/>
                                      </p:to>
                                    </p:set>
                                    <p:anim calcmode="lin" valueType="num">
                                      <p:cBhvr>
                                        <p:cTn id="163" dur="500" fill="hold"/>
                                        <p:tgtEl>
                                          <p:spTgt spid="459"/>
                                        </p:tgtEl>
                                        <p:attrNameLst>
                                          <p:attrName>ppt_w</p:attrName>
                                        </p:attrNameLst>
                                      </p:cBhvr>
                                      <p:tavLst>
                                        <p:tav tm="0">
                                          <p:val>
                                            <p:fltVal val="0"/>
                                          </p:val>
                                        </p:tav>
                                        <p:tav tm="100000">
                                          <p:val>
                                            <p:strVal val="#ppt_w"/>
                                          </p:val>
                                        </p:tav>
                                      </p:tavLst>
                                    </p:anim>
                                    <p:anim calcmode="lin" valueType="num">
                                      <p:cBhvr>
                                        <p:cTn id="164" dur="500" fill="hold"/>
                                        <p:tgtEl>
                                          <p:spTgt spid="459"/>
                                        </p:tgtEl>
                                        <p:attrNameLst>
                                          <p:attrName>ppt_h</p:attrName>
                                        </p:attrNameLst>
                                      </p:cBhvr>
                                      <p:tavLst>
                                        <p:tav tm="0">
                                          <p:val>
                                            <p:fltVal val="0"/>
                                          </p:val>
                                        </p:tav>
                                        <p:tav tm="100000">
                                          <p:val>
                                            <p:strVal val="#ppt_h"/>
                                          </p:val>
                                        </p:tav>
                                      </p:tavLst>
                                    </p:anim>
                                    <p:animEffect transition="in" filter="fade">
                                      <p:cBhvr>
                                        <p:cTn id="165" dur="500"/>
                                        <p:tgtEl>
                                          <p:spTgt spid="459"/>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29"/>
                                        </p:tgtEl>
                                        <p:attrNameLst>
                                          <p:attrName>style.visibility</p:attrName>
                                        </p:attrNameLst>
                                      </p:cBhvr>
                                      <p:to>
                                        <p:strVal val="visible"/>
                                      </p:to>
                                    </p:set>
                                    <p:anim calcmode="lin" valueType="num">
                                      <p:cBhvr>
                                        <p:cTn id="168" dur="500" fill="hold"/>
                                        <p:tgtEl>
                                          <p:spTgt spid="29"/>
                                        </p:tgtEl>
                                        <p:attrNameLst>
                                          <p:attrName>ppt_w</p:attrName>
                                        </p:attrNameLst>
                                      </p:cBhvr>
                                      <p:tavLst>
                                        <p:tav tm="0">
                                          <p:val>
                                            <p:fltVal val="0"/>
                                          </p:val>
                                        </p:tav>
                                        <p:tav tm="100000">
                                          <p:val>
                                            <p:strVal val="#ppt_w"/>
                                          </p:val>
                                        </p:tav>
                                      </p:tavLst>
                                    </p:anim>
                                    <p:anim calcmode="lin" valueType="num">
                                      <p:cBhvr>
                                        <p:cTn id="169" dur="500" fill="hold"/>
                                        <p:tgtEl>
                                          <p:spTgt spid="29"/>
                                        </p:tgtEl>
                                        <p:attrNameLst>
                                          <p:attrName>ppt_h</p:attrName>
                                        </p:attrNameLst>
                                      </p:cBhvr>
                                      <p:tavLst>
                                        <p:tav tm="0">
                                          <p:val>
                                            <p:fltVal val="0"/>
                                          </p:val>
                                        </p:tav>
                                        <p:tav tm="100000">
                                          <p:val>
                                            <p:strVal val="#ppt_h"/>
                                          </p:val>
                                        </p:tav>
                                      </p:tavLst>
                                    </p:anim>
                                    <p:animEffect transition="in" filter="fade">
                                      <p:cBhvr>
                                        <p:cTn id="170" dur="500"/>
                                        <p:tgtEl>
                                          <p:spTgt spid="29"/>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presetSubtype="0" fill="hold" nodeType="clickEffect">
                                  <p:stCondLst>
                                    <p:cond delay="0"/>
                                  </p:stCondLst>
                                  <p:childTnLst>
                                    <p:set>
                                      <p:cBhvr>
                                        <p:cTn id="174" dur="1" fill="hold">
                                          <p:stCondLst>
                                            <p:cond delay="0"/>
                                          </p:stCondLst>
                                        </p:cTn>
                                        <p:tgtEl>
                                          <p:spTgt spid="25"/>
                                        </p:tgtEl>
                                        <p:attrNameLst>
                                          <p:attrName>style.visibility</p:attrName>
                                        </p:attrNameLst>
                                      </p:cBhvr>
                                      <p:to>
                                        <p:strVal val="visible"/>
                                      </p:to>
                                    </p:set>
                                    <p:animEffect transition="in" filter="fade">
                                      <p:cBhvr>
                                        <p:cTn id="175" dur="500"/>
                                        <p:tgtEl>
                                          <p:spTgt spid="25"/>
                                        </p:tgtEl>
                                      </p:cBhvr>
                                    </p:animEffect>
                                  </p:childTnLst>
                                </p:cTn>
                              </p:par>
                              <p:par>
                                <p:cTn id="176" presetID="53" presetClass="entr" presetSubtype="16" fill="hold" nodeType="withEffect">
                                  <p:stCondLst>
                                    <p:cond delay="250"/>
                                  </p:stCondLst>
                                  <p:childTnLst>
                                    <p:set>
                                      <p:cBhvr>
                                        <p:cTn id="177" dur="1" fill="hold">
                                          <p:stCondLst>
                                            <p:cond delay="0"/>
                                          </p:stCondLst>
                                        </p:cTn>
                                        <p:tgtEl>
                                          <p:spTgt spid="30"/>
                                        </p:tgtEl>
                                        <p:attrNameLst>
                                          <p:attrName>style.visibility</p:attrName>
                                        </p:attrNameLst>
                                      </p:cBhvr>
                                      <p:to>
                                        <p:strVal val="visible"/>
                                      </p:to>
                                    </p:set>
                                    <p:anim calcmode="lin" valueType="num">
                                      <p:cBhvr>
                                        <p:cTn id="178" dur="500" fill="hold"/>
                                        <p:tgtEl>
                                          <p:spTgt spid="30"/>
                                        </p:tgtEl>
                                        <p:attrNameLst>
                                          <p:attrName>ppt_w</p:attrName>
                                        </p:attrNameLst>
                                      </p:cBhvr>
                                      <p:tavLst>
                                        <p:tav tm="0">
                                          <p:val>
                                            <p:fltVal val="0"/>
                                          </p:val>
                                        </p:tav>
                                        <p:tav tm="100000">
                                          <p:val>
                                            <p:strVal val="#ppt_w"/>
                                          </p:val>
                                        </p:tav>
                                      </p:tavLst>
                                    </p:anim>
                                    <p:anim calcmode="lin" valueType="num">
                                      <p:cBhvr>
                                        <p:cTn id="179" dur="500" fill="hold"/>
                                        <p:tgtEl>
                                          <p:spTgt spid="30"/>
                                        </p:tgtEl>
                                        <p:attrNameLst>
                                          <p:attrName>ppt_h</p:attrName>
                                        </p:attrNameLst>
                                      </p:cBhvr>
                                      <p:tavLst>
                                        <p:tav tm="0">
                                          <p:val>
                                            <p:fltVal val="0"/>
                                          </p:val>
                                        </p:tav>
                                        <p:tav tm="100000">
                                          <p:val>
                                            <p:strVal val="#ppt_h"/>
                                          </p:val>
                                        </p:tav>
                                      </p:tavLst>
                                    </p:anim>
                                    <p:animEffect transition="in" filter="fade">
                                      <p:cBhvr>
                                        <p:cTn id="180" dur="500"/>
                                        <p:tgtEl>
                                          <p:spTgt spid="30"/>
                                        </p:tgtEl>
                                      </p:cBhvr>
                                    </p:animEffect>
                                  </p:childTnLst>
                                </p:cTn>
                              </p:par>
                              <p:par>
                                <p:cTn id="181" presetID="53" presetClass="entr" presetSubtype="16" fill="hold" nodeType="withEffect">
                                  <p:stCondLst>
                                    <p:cond delay="500"/>
                                  </p:stCondLst>
                                  <p:childTnLst>
                                    <p:set>
                                      <p:cBhvr>
                                        <p:cTn id="182" dur="1" fill="hold">
                                          <p:stCondLst>
                                            <p:cond delay="0"/>
                                          </p:stCondLst>
                                        </p:cTn>
                                        <p:tgtEl>
                                          <p:spTgt spid="377"/>
                                        </p:tgtEl>
                                        <p:attrNameLst>
                                          <p:attrName>style.visibility</p:attrName>
                                        </p:attrNameLst>
                                      </p:cBhvr>
                                      <p:to>
                                        <p:strVal val="visible"/>
                                      </p:to>
                                    </p:set>
                                    <p:anim calcmode="lin" valueType="num">
                                      <p:cBhvr>
                                        <p:cTn id="183" dur="500" fill="hold"/>
                                        <p:tgtEl>
                                          <p:spTgt spid="377"/>
                                        </p:tgtEl>
                                        <p:attrNameLst>
                                          <p:attrName>ppt_w</p:attrName>
                                        </p:attrNameLst>
                                      </p:cBhvr>
                                      <p:tavLst>
                                        <p:tav tm="0">
                                          <p:val>
                                            <p:fltVal val="0"/>
                                          </p:val>
                                        </p:tav>
                                        <p:tav tm="100000">
                                          <p:val>
                                            <p:strVal val="#ppt_w"/>
                                          </p:val>
                                        </p:tav>
                                      </p:tavLst>
                                    </p:anim>
                                    <p:anim calcmode="lin" valueType="num">
                                      <p:cBhvr>
                                        <p:cTn id="184" dur="500" fill="hold"/>
                                        <p:tgtEl>
                                          <p:spTgt spid="377"/>
                                        </p:tgtEl>
                                        <p:attrNameLst>
                                          <p:attrName>ppt_h</p:attrName>
                                        </p:attrNameLst>
                                      </p:cBhvr>
                                      <p:tavLst>
                                        <p:tav tm="0">
                                          <p:val>
                                            <p:fltVal val="0"/>
                                          </p:val>
                                        </p:tav>
                                        <p:tav tm="100000">
                                          <p:val>
                                            <p:strVal val="#ppt_h"/>
                                          </p:val>
                                        </p:tav>
                                      </p:tavLst>
                                    </p:anim>
                                    <p:animEffect transition="in" filter="fade">
                                      <p:cBhvr>
                                        <p:cTn id="185" dur="500"/>
                                        <p:tgtEl>
                                          <p:spTgt spid="377"/>
                                        </p:tgtEl>
                                      </p:cBhvr>
                                    </p:animEffect>
                                  </p:childTnLst>
                                </p:cTn>
                              </p:par>
                              <p:par>
                                <p:cTn id="186" presetID="53" presetClass="entr" presetSubtype="16" fill="hold" grpId="0" nodeType="withEffect">
                                  <p:stCondLst>
                                    <p:cond delay="750"/>
                                  </p:stCondLst>
                                  <p:childTnLst>
                                    <p:set>
                                      <p:cBhvr>
                                        <p:cTn id="187" dur="1" fill="hold">
                                          <p:stCondLst>
                                            <p:cond delay="0"/>
                                          </p:stCondLst>
                                        </p:cTn>
                                        <p:tgtEl>
                                          <p:spTgt spid="174"/>
                                        </p:tgtEl>
                                        <p:attrNameLst>
                                          <p:attrName>style.visibility</p:attrName>
                                        </p:attrNameLst>
                                      </p:cBhvr>
                                      <p:to>
                                        <p:strVal val="visible"/>
                                      </p:to>
                                    </p:set>
                                    <p:anim calcmode="lin" valueType="num">
                                      <p:cBhvr>
                                        <p:cTn id="188" dur="500" fill="hold"/>
                                        <p:tgtEl>
                                          <p:spTgt spid="174"/>
                                        </p:tgtEl>
                                        <p:attrNameLst>
                                          <p:attrName>ppt_w</p:attrName>
                                        </p:attrNameLst>
                                      </p:cBhvr>
                                      <p:tavLst>
                                        <p:tav tm="0">
                                          <p:val>
                                            <p:fltVal val="0"/>
                                          </p:val>
                                        </p:tav>
                                        <p:tav tm="100000">
                                          <p:val>
                                            <p:strVal val="#ppt_w"/>
                                          </p:val>
                                        </p:tav>
                                      </p:tavLst>
                                    </p:anim>
                                    <p:anim calcmode="lin" valueType="num">
                                      <p:cBhvr>
                                        <p:cTn id="189" dur="500" fill="hold"/>
                                        <p:tgtEl>
                                          <p:spTgt spid="174"/>
                                        </p:tgtEl>
                                        <p:attrNameLst>
                                          <p:attrName>ppt_h</p:attrName>
                                        </p:attrNameLst>
                                      </p:cBhvr>
                                      <p:tavLst>
                                        <p:tav tm="0">
                                          <p:val>
                                            <p:fltVal val="0"/>
                                          </p:val>
                                        </p:tav>
                                        <p:tav tm="100000">
                                          <p:val>
                                            <p:strVal val="#ppt_h"/>
                                          </p:val>
                                        </p:tav>
                                      </p:tavLst>
                                    </p:anim>
                                    <p:animEffect transition="in" filter="fade">
                                      <p:cBhvr>
                                        <p:cTn id="190" dur="500"/>
                                        <p:tgtEl>
                                          <p:spTgt spid="174"/>
                                        </p:tgtEl>
                                      </p:cBhvr>
                                    </p:animEffect>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nodeType="clickEffect">
                                  <p:stCondLst>
                                    <p:cond delay="0"/>
                                  </p:stCondLst>
                                  <p:childTnLst>
                                    <p:set>
                                      <p:cBhvr>
                                        <p:cTn id="194" dur="1" fill="hold">
                                          <p:stCondLst>
                                            <p:cond delay="0"/>
                                          </p:stCondLst>
                                        </p:cTn>
                                        <p:tgtEl>
                                          <p:spTgt spid="37"/>
                                        </p:tgtEl>
                                        <p:attrNameLst>
                                          <p:attrName>style.visibility</p:attrName>
                                        </p:attrNameLst>
                                      </p:cBhvr>
                                      <p:to>
                                        <p:strVal val="visible"/>
                                      </p:to>
                                    </p:set>
                                    <p:animEffect transition="in" filter="fade">
                                      <p:cBhvr>
                                        <p:cTn id="195" dur="500"/>
                                        <p:tgtEl>
                                          <p:spTgt spid="37"/>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nodeType="clickEffect">
                                  <p:stCondLst>
                                    <p:cond delay="0"/>
                                  </p:stCondLst>
                                  <p:childTnLst>
                                    <p:set>
                                      <p:cBhvr>
                                        <p:cTn id="199" dur="1" fill="hold">
                                          <p:stCondLst>
                                            <p:cond delay="0"/>
                                          </p:stCondLst>
                                        </p:cTn>
                                        <p:tgtEl>
                                          <p:spTgt spid="23"/>
                                        </p:tgtEl>
                                        <p:attrNameLst>
                                          <p:attrName>style.visibility</p:attrName>
                                        </p:attrNameLst>
                                      </p:cBhvr>
                                      <p:to>
                                        <p:strVal val="visible"/>
                                      </p:to>
                                    </p:set>
                                    <p:animEffect transition="in" filter="wipe(left)">
                                      <p:cBhvr>
                                        <p:cTn id="200" dur="500"/>
                                        <p:tgtEl>
                                          <p:spTgt spid="23"/>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52"/>
                                        </p:tgtEl>
                                        <p:attrNameLst>
                                          <p:attrName>style.visibility</p:attrName>
                                        </p:attrNameLst>
                                      </p:cBhvr>
                                      <p:to>
                                        <p:strVal val="visible"/>
                                      </p:to>
                                    </p:set>
                                    <p:animEffect transition="in" filter="fade">
                                      <p:cBhvr>
                                        <p:cTn id="203" dur="500"/>
                                        <p:tgtEl>
                                          <p:spTgt spid="152"/>
                                        </p:tgtEl>
                                      </p:cBhvr>
                                    </p:animEffect>
                                  </p:childTnLst>
                                </p:cTn>
                              </p:par>
                              <p:par>
                                <p:cTn id="204" presetID="10" presetClass="entr" presetSubtype="0" fill="hold" grpId="0" nodeType="withEffect">
                                  <p:stCondLst>
                                    <p:cond delay="250"/>
                                  </p:stCondLst>
                                  <p:childTnLst>
                                    <p:set>
                                      <p:cBhvr>
                                        <p:cTn id="205" dur="1" fill="hold">
                                          <p:stCondLst>
                                            <p:cond delay="0"/>
                                          </p:stCondLst>
                                        </p:cTn>
                                        <p:tgtEl>
                                          <p:spTgt spid="16"/>
                                        </p:tgtEl>
                                        <p:attrNameLst>
                                          <p:attrName>style.visibility</p:attrName>
                                        </p:attrNameLst>
                                      </p:cBhvr>
                                      <p:to>
                                        <p:strVal val="visible"/>
                                      </p:to>
                                    </p:set>
                                    <p:animEffect transition="in" filter="fade">
                                      <p:cBhvr>
                                        <p:cTn id="206" dur="500"/>
                                        <p:tgtEl>
                                          <p:spTgt spid="16"/>
                                        </p:tgtEl>
                                      </p:cBhvr>
                                    </p:animEffect>
                                  </p:childTnLst>
                                </p:cTn>
                              </p:par>
                            </p:childTnLst>
                          </p:cTn>
                        </p:par>
                      </p:childTnLst>
                    </p:cTn>
                  </p:par>
                  <p:par>
                    <p:cTn id="207" fill="hold">
                      <p:stCondLst>
                        <p:cond delay="indefinite"/>
                      </p:stCondLst>
                      <p:childTnLst>
                        <p:par>
                          <p:cTn id="208" fill="hold">
                            <p:stCondLst>
                              <p:cond delay="0"/>
                            </p:stCondLst>
                            <p:childTnLst>
                              <p:par>
                                <p:cTn id="209" presetID="42" presetClass="entr" presetSubtype="0" fill="hold" nodeType="clickEffect">
                                  <p:stCondLst>
                                    <p:cond delay="0"/>
                                  </p:stCondLst>
                                  <p:childTnLst>
                                    <p:set>
                                      <p:cBhvr>
                                        <p:cTn id="210" dur="1" fill="hold">
                                          <p:stCondLst>
                                            <p:cond delay="0"/>
                                          </p:stCondLst>
                                        </p:cTn>
                                        <p:tgtEl>
                                          <p:spTgt spid="34"/>
                                        </p:tgtEl>
                                        <p:attrNameLst>
                                          <p:attrName>style.visibility</p:attrName>
                                        </p:attrNameLst>
                                      </p:cBhvr>
                                      <p:to>
                                        <p:strVal val="visible"/>
                                      </p:to>
                                    </p:set>
                                    <p:animEffect transition="in" filter="fade">
                                      <p:cBhvr>
                                        <p:cTn id="211" dur="1000"/>
                                        <p:tgtEl>
                                          <p:spTgt spid="34"/>
                                        </p:tgtEl>
                                      </p:cBhvr>
                                    </p:animEffect>
                                    <p:anim calcmode="lin" valueType="num">
                                      <p:cBhvr>
                                        <p:cTn id="212" dur="1000" fill="hold"/>
                                        <p:tgtEl>
                                          <p:spTgt spid="34"/>
                                        </p:tgtEl>
                                        <p:attrNameLst>
                                          <p:attrName>ppt_x</p:attrName>
                                        </p:attrNameLst>
                                      </p:cBhvr>
                                      <p:tavLst>
                                        <p:tav tm="0">
                                          <p:val>
                                            <p:strVal val="#ppt_x"/>
                                          </p:val>
                                        </p:tav>
                                        <p:tav tm="100000">
                                          <p:val>
                                            <p:strVal val="#ppt_x"/>
                                          </p:val>
                                        </p:tav>
                                      </p:tavLst>
                                    </p:anim>
                                    <p:anim calcmode="lin" valueType="num">
                                      <p:cBhvr>
                                        <p:cTn id="213" dur="1000" fill="hold"/>
                                        <p:tgtEl>
                                          <p:spTgt spid="34"/>
                                        </p:tgtEl>
                                        <p:attrNameLst>
                                          <p:attrName>ppt_y</p:attrName>
                                        </p:attrNameLst>
                                      </p:cBhvr>
                                      <p:tavLst>
                                        <p:tav tm="0">
                                          <p:val>
                                            <p:strVal val="#ppt_y+.1"/>
                                          </p:val>
                                        </p:tav>
                                        <p:tav tm="100000">
                                          <p:val>
                                            <p:strVal val="#ppt_y"/>
                                          </p:val>
                                        </p:tav>
                                      </p:tavLst>
                                    </p:anim>
                                  </p:childTnLst>
                                </p:cTn>
                              </p:par>
                              <p:par>
                                <p:cTn id="214" presetID="10" presetClass="entr" presetSubtype="0" fill="hold" nodeType="withEffect">
                                  <p:stCondLst>
                                    <p:cond delay="0"/>
                                  </p:stCondLst>
                                  <p:childTnLst>
                                    <p:set>
                                      <p:cBhvr>
                                        <p:cTn id="215" dur="1" fill="hold">
                                          <p:stCondLst>
                                            <p:cond delay="0"/>
                                          </p:stCondLst>
                                        </p:cTn>
                                        <p:tgtEl>
                                          <p:spTgt spid="720"/>
                                        </p:tgtEl>
                                        <p:attrNameLst>
                                          <p:attrName>style.visibility</p:attrName>
                                        </p:attrNameLst>
                                      </p:cBhvr>
                                      <p:to>
                                        <p:strVal val="visible"/>
                                      </p:to>
                                    </p:set>
                                    <p:animEffect transition="in" filter="fade">
                                      <p:cBhvr>
                                        <p:cTn id="216" dur="500"/>
                                        <p:tgtEl>
                                          <p:spTgt spid="720"/>
                                        </p:tgtEl>
                                      </p:cBhvr>
                                    </p:animEffect>
                                  </p:childTnLst>
                                </p:cTn>
                              </p:par>
                            </p:childTnLst>
                          </p:cTn>
                        </p:par>
                      </p:childTnLst>
                    </p:cTn>
                  </p:par>
                  <p:par>
                    <p:cTn id="217" fill="hold">
                      <p:stCondLst>
                        <p:cond delay="indefinite"/>
                      </p:stCondLst>
                      <p:childTnLst>
                        <p:par>
                          <p:cTn id="218" fill="hold">
                            <p:stCondLst>
                              <p:cond delay="0"/>
                            </p:stCondLst>
                            <p:childTnLst>
                              <p:par>
                                <p:cTn id="219" presetID="53" presetClass="entr" presetSubtype="16" fill="hold" nodeType="clickEffect">
                                  <p:stCondLst>
                                    <p:cond delay="0"/>
                                  </p:stCondLst>
                                  <p:childTnLst>
                                    <p:set>
                                      <p:cBhvr>
                                        <p:cTn id="220" dur="1" fill="hold">
                                          <p:stCondLst>
                                            <p:cond delay="0"/>
                                          </p:stCondLst>
                                        </p:cTn>
                                        <p:tgtEl>
                                          <p:spTgt spid="607"/>
                                        </p:tgtEl>
                                        <p:attrNameLst>
                                          <p:attrName>style.visibility</p:attrName>
                                        </p:attrNameLst>
                                      </p:cBhvr>
                                      <p:to>
                                        <p:strVal val="visible"/>
                                      </p:to>
                                    </p:set>
                                    <p:anim calcmode="lin" valueType="num">
                                      <p:cBhvr>
                                        <p:cTn id="221" dur="500" fill="hold"/>
                                        <p:tgtEl>
                                          <p:spTgt spid="607"/>
                                        </p:tgtEl>
                                        <p:attrNameLst>
                                          <p:attrName>ppt_w</p:attrName>
                                        </p:attrNameLst>
                                      </p:cBhvr>
                                      <p:tavLst>
                                        <p:tav tm="0">
                                          <p:val>
                                            <p:fltVal val="0"/>
                                          </p:val>
                                        </p:tav>
                                        <p:tav tm="100000">
                                          <p:val>
                                            <p:strVal val="#ppt_w"/>
                                          </p:val>
                                        </p:tav>
                                      </p:tavLst>
                                    </p:anim>
                                    <p:anim calcmode="lin" valueType="num">
                                      <p:cBhvr>
                                        <p:cTn id="222" dur="500" fill="hold"/>
                                        <p:tgtEl>
                                          <p:spTgt spid="607"/>
                                        </p:tgtEl>
                                        <p:attrNameLst>
                                          <p:attrName>ppt_h</p:attrName>
                                        </p:attrNameLst>
                                      </p:cBhvr>
                                      <p:tavLst>
                                        <p:tav tm="0">
                                          <p:val>
                                            <p:fltVal val="0"/>
                                          </p:val>
                                        </p:tav>
                                        <p:tav tm="100000">
                                          <p:val>
                                            <p:strVal val="#ppt_h"/>
                                          </p:val>
                                        </p:tav>
                                      </p:tavLst>
                                    </p:anim>
                                    <p:animEffect transition="in" filter="fade">
                                      <p:cBhvr>
                                        <p:cTn id="223" dur="500"/>
                                        <p:tgtEl>
                                          <p:spTgt spid="607"/>
                                        </p:tgtEl>
                                      </p:cBhvr>
                                    </p:animEffect>
                                  </p:childTnLst>
                                </p:cTn>
                              </p:par>
                              <p:par>
                                <p:cTn id="224" presetID="53" presetClass="entr" presetSubtype="16" fill="hold" nodeType="withEffect">
                                  <p:stCondLst>
                                    <p:cond delay="0"/>
                                  </p:stCondLst>
                                  <p:childTnLst>
                                    <p:set>
                                      <p:cBhvr>
                                        <p:cTn id="225" dur="1" fill="hold">
                                          <p:stCondLst>
                                            <p:cond delay="0"/>
                                          </p:stCondLst>
                                        </p:cTn>
                                        <p:tgtEl>
                                          <p:spTgt spid="137"/>
                                        </p:tgtEl>
                                        <p:attrNameLst>
                                          <p:attrName>style.visibility</p:attrName>
                                        </p:attrNameLst>
                                      </p:cBhvr>
                                      <p:to>
                                        <p:strVal val="visible"/>
                                      </p:to>
                                    </p:set>
                                    <p:anim calcmode="lin" valueType="num">
                                      <p:cBhvr>
                                        <p:cTn id="226" dur="500" fill="hold"/>
                                        <p:tgtEl>
                                          <p:spTgt spid="137"/>
                                        </p:tgtEl>
                                        <p:attrNameLst>
                                          <p:attrName>ppt_w</p:attrName>
                                        </p:attrNameLst>
                                      </p:cBhvr>
                                      <p:tavLst>
                                        <p:tav tm="0">
                                          <p:val>
                                            <p:fltVal val="0"/>
                                          </p:val>
                                        </p:tav>
                                        <p:tav tm="100000">
                                          <p:val>
                                            <p:strVal val="#ppt_w"/>
                                          </p:val>
                                        </p:tav>
                                      </p:tavLst>
                                    </p:anim>
                                    <p:anim calcmode="lin" valueType="num">
                                      <p:cBhvr>
                                        <p:cTn id="227" dur="500" fill="hold"/>
                                        <p:tgtEl>
                                          <p:spTgt spid="137"/>
                                        </p:tgtEl>
                                        <p:attrNameLst>
                                          <p:attrName>ppt_h</p:attrName>
                                        </p:attrNameLst>
                                      </p:cBhvr>
                                      <p:tavLst>
                                        <p:tav tm="0">
                                          <p:val>
                                            <p:fltVal val="0"/>
                                          </p:val>
                                        </p:tav>
                                        <p:tav tm="100000">
                                          <p:val>
                                            <p:strVal val="#ppt_h"/>
                                          </p:val>
                                        </p:tav>
                                      </p:tavLst>
                                    </p:anim>
                                    <p:animEffect transition="in" filter="fade">
                                      <p:cBhvr>
                                        <p:cTn id="228" dur="500"/>
                                        <p:tgtEl>
                                          <p:spTgt spid="137"/>
                                        </p:tgtEl>
                                      </p:cBhvr>
                                    </p:animEffect>
                                  </p:childTnLst>
                                </p:cTn>
                              </p:par>
                              <p:par>
                                <p:cTn id="229" presetID="53" presetClass="entr" presetSubtype="16" fill="hold" nodeType="withEffect">
                                  <p:stCondLst>
                                    <p:cond delay="0"/>
                                  </p:stCondLst>
                                  <p:childTnLst>
                                    <p:set>
                                      <p:cBhvr>
                                        <p:cTn id="230" dur="1" fill="hold">
                                          <p:stCondLst>
                                            <p:cond delay="0"/>
                                          </p:stCondLst>
                                        </p:cTn>
                                        <p:tgtEl>
                                          <p:spTgt spid="616"/>
                                        </p:tgtEl>
                                        <p:attrNameLst>
                                          <p:attrName>style.visibility</p:attrName>
                                        </p:attrNameLst>
                                      </p:cBhvr>
                                      <p:to>
                                        <p:strVal val="visible"/>
                                      </p:to>
                                    </p:set>
                                    <p:anim calcmode="lin" valueType="num">
                                      <p:cBhvr>
                                        <p:cTn id="231" dur="500" fill="hold"/>
                                        <p:tgtEl>
                                          <p:spTgt spid="616"/>
                                        </p:tgtEl>
                                        <p:attrNameLst>
                                          <p:attrName>ppt_w</p:attrName>
                                        </p:attrNameLst>
                                      </p:cBhvr>
                                      <p:tavLst>
                                        <p:tav tm="0">
                                          <p:val>
                                            <p:fltVal val="0"/>
                                          </p:val>
                                        </p:tav>
                                        <p:tav tm="100000">
                                          <p:val>
                                            <p:strVal val="#ppt_w"/>
                                          </p:val>
                                        </p:tav>
                                      </p:tavLst>
                                    </p:anim>
                                    <p:anim calcmode="lin" valueType="num">
                                      <p:cBhvr>
                                        <p:cTn id="232" dur="500" fill="hold"/>
                                        <p:tgtEl>
                                          <p:spTgt spid="616"/>
                                        </p:tgtEl>
                                        <p:attrNameLst>
                                          <p:attrName>ppt_h</p:attrName>
                                        </p:attrNameLst>
                                      </p:cBhvr>
                                      <p:tavLst>
                                        <p:tav tm="0">
                                          <p:val>
                                            <p:fltVal val="0"/>
                                          </p:val>
                                        </p:tav>
                                        <p:tav tm="100000">
                                          <p:val>
                                            <p:strVal val="#ppt_h"/>
                                          </p:val>
                                        </p:tav>
                                      </p:tavLst>
                                    </p:anim>
                                    <p:animEffect transition="in" filter="fade">
                                      <p:cBhvr>
                                        <p:cTn id="233" dur="500"/>
                                        <p:tgtEl>
                                          <p:spTgt spid="616"/>
                                        </p:tgtEl>
                                      </p:cBhvr>
                                    </p:animEffect>
                                  </p:childTnLst>
                                </p:cTn>
                              </p:par>
                              <p:par>
                                <p:cTn id="234" presetID="53" presetClass="entr" presetSubtype="16" fill="hold" grpId="0" nodeType="withEffect">
                                  <p:stCondLst>
                                    <p:cond delay="0"/>
                                  </p:stCondLst>
                                  <p:childTnLst>
                                    <p:set>
                                      <p:cBhvr>
                                        <p:cTn id="235" dur="1" fill="hold">
                                          <p:stCondLst>
                                            <p:cond delay="0"/>
                                          </p:stCondLst>
                                        </p:cTn>
                                        <p:tgtEl>
                                          <p:spTgt spid="609"/>
                                        </p:tgtEl>
                                        <p:attrNameLst>
                                          <p:attrName>style.visibility</p:attrName>
                                        </p:attrNameLst>
                                      </p:cBhvr>
                                      <p:to>
                                        <p:strVal val="visible"/>
                                      </p:to>
                                    </p:set>
                                    <p:anim calcmode="lin" valueType="num">
                                      <p:cBhvr>
                                        <p:cTn id="236" dur="500" fill="hold"/>
                                        <p:tgtEl>
                                          <p:spTgt spid="609"/>
                                        </p:tgtEl>
                                        <p:attrNameLst>
                                          <p:attrName>ppt_w</p:attrName>
                                        </p:attrNameLst>
                                      </p:cBhvr>
                                      <p:tavLst>
                                        <p:tav tm="0">
                                          <p:val>
                                            <p:fltVal val="0"/>
                                          </p:val>
                                        </p:tav>
                                        <p:tav tm="100000">
                                          <p:val>
                                            <p:strVal val="#ppt_w"/>
                                          </p:val>
                                        </p:tav>
                                      </p:tavLst>
                                    </p:anim>
                                    <p:anim calcmode="lin" valueType="num">
                                      <p:cBhvr>
                                        <p:cTn id="237" dur="500" fill="hold"/>
                                        <p:tgtEl>
                                          <p:spTgt spid="609"/>
                                        </p:tgtEl>
                                        <p:attrNameLst>
                                          <p:attrName>ppt_h</p:attrName>
                                        </p:attrNameLst>
                                      </p:cBhvr>
                                      <p:tavLst>
                                        <p:tav tm="0">
                                          <p:val>
                                            <p:fltVal val="0"/>
                                          </p:val>
                                        </p:tav>
                                        <p:tav tm="100000">
                                          <p:val>
                                            <p:strVal val="#ppt_h"/>
                                          </p:val>
                                        </p:tav>
                                      </p:tavLst>
                                    </p:anim>
                                    <p:animEffect transition="in" filter="fade">
                                      <p:cBhvr>
                                        <p:cTn id="238" dur="500"/>
                                        <p:tgtEl>
                                          <p:spTgt spid="609"/>
                                        </p:tgtEl>
                                      </p:cBhvr>
                                    </p:animEffect>
                                  </p:childTnLst>
                                </p:cTn>
                              </p:par>
                              <p:par>
                                <p:cTn id="239" presetID="53" presetClass="entr" presetSubtype="16" fill="hold" grpId="0" nodeType="withEffect">
                                  <p:stCondLst>
                                    <p:cond delay="0"/>
                                  </p:stCondLst>
                                  <p:childTnLst>
                                    <p:set>
                                      <p:cBhvr>
                                        <p:cTn id="240" dur="1" fill="hold">
                                          <p:stCondLst>
                                            <p:cond delay="0"/>
                                          </p:stCondLst>
                                        </p:cTn>
                                        <p:tgtEl>
                                          <p:spTgt spid="610"/>
                                        </p:tgtEl>
                                        <p:attrNameLst>
                                          <p:attrName>style.visibility</p:attrName>
                                        </p:attrNameLst>
                                      </p:cBhvr>
                                      <p:to>
                                        <p:strVal val="visible"/>
                                      </p:to>
                                    </p:set>
                                    <p:anim calcmode="lin" valueType="num">
                                      <p:cBhvr>
                                        <p:cTn id="241" dur="500" fill="hold"/>
                                        <p:tgtEl>
                                          <p:spTgt spid="610"/>
                                        </p:tgtEl>
                                        <p:attrNameLst>
                                          <p:attrName>ppt_w</p:attrName>
                                        </p:attrNameLst>
                                      </p:cBhvr>
                                      <p:tavLst>
                                        <p:tav tm="0">
                                          <p:val>
                                            <p:fltVal val="0"/>
                                          </p:val>
                                        </p:tav>
                                        <p:tav tm="100000">
                                          <p:val>
                                            <p:strVal val="#ppt_w"/>
                                          </p:val>
                                        </p:tav>
                                      </p:tavLst>
                                    </p:anim>
                                    <p:anim calcmode="lin" valueType="num">
                                      <p:cBhvr>
                                        <p:cTn id="242" dur="500" fill="hold"/>
                                        <p:tgtEl>
                                          <p:spTgt spid="610"/>
                                        </p:tgtEl>
                                        <p:attrNameLst>
                                          <p:attrName>ppt_h</p:attrName>
                                        </p:attrNameLst>
                                      </p:cBhvr>
                                      <p:tavLst>
                                        <p:tav tm="0">
                                          <p:val>
                                            <p:fltVal val="0"/>
                                          </p:val>
                                        </p:tav>
                                        <p:tav tm="100000">
                                          <p:val>
                                            <p:strVal val="#ppt_h"/>
                                          </p:val>
                                        </p:tav>
                                      </p:tavLst>
                                    </p:anim>
                                    <p:animEffect transition="in" filter="fade">
                                      <p:cBhvr>
                                        <p:cTn id="243" dur="500"/>
                                        <p:tgtEl>
                                          <p:spTgt spid="610"/>
                                        </p:tgtEl>
                                      </p:cBhvr>
                                    </p:animEffect>
                                  </p:childTnLst>
                                </p:cTn>
                              </p:par>
                              <p:par>
                                <p:cTn id="244" presetID="53" presetClass="entr" presetSubtype="16" fill="hold" grpId="0" nodeType="withEffect">
                                  <p:stCondLst>
                                    <p:cond delay="0"/>
                                  </p:stCondLst>
                                  <p:childTnLst>
                                    <p:set>
                                      <p:cBhvr>
                                        <p:cTn id="245" dur="1" fill="hold">
                                          <p:stCondLst>
                                            <p:cond delay="0"/>
                                          </p:stCondLst>
                                        </p:cTn>
                                        <p:tgtEl>
                                          <p:spTgt spid="116"/>
                                        </p:tgtEl>
                                        <p:attrNameLst>
                                          <p:attrName>style.visibility</p:attrName>
                                        </p:attrNameLst>
                                      </p:cBhvr>
                                      <p:to>
                                        <p:strVal val="visible"/>
                                      </p:to>
                                    </p:set>
                                    <p:anim calcmode="lin" valueType="num">
                                      <p:cBhvr>
                                        <p:cTn id="246" dur="500" fill="hold"/>
                                        <p:tgtEl>
                                          <p:spTgt spid="116"/>
                                        </p:tgtEl>
                                        <p:attrNameLst>
                                          <p:attrName>ppt_w</p:attrName>
                                        </p:attrNameLst>
                                      </p:cBhvr>
                                      <p:tavLst>
                                        <p:tav tm="0">
                                          <p:val>
                                            <p:fltVal val="0"/>
                                          </p:val>
                                        </p:tav>
                                        <p:tav tm="100000">
                                          <p:val>
                                            <p:strVal val="#ppt_w"/>
                                          </p:val>
                                        </p:tav>
                                      </p:tavLst>
                                    </p:anim>
                                    <p:anim calcmode="lin" valueType="num">
                                      <p:cBhvr>
                                        <p:cTn id="247" dur="500" fill="hold"/>
                                        <p:tgtEl>
                                          <p:spTgt spid="116"/>
                                        </p:tgtEl>
                                        <p:attrNameLst>
                                          <p:attrName>ppt_h</p:attrName>
                                        </p:attrNameLst>
                                      </p:cBhvr>
                                      <p:tavLst>
                                        <p:tav tm="0">
                                          <p:val>
                                            <p:fltVal val="0"/>
                                          </p:val>
                                        </p:tav>
                                        <p:tav tm="100000">
                                          <p:val>
                                            <p:strVal val="#ppt_h"/>
                                          </p:val>
                                        </p:tav>
                                      </p:tavLst>
                                    </p:anim>
                                    <p:animEffect transition="in" filter="fade">
                                      <p:cBhvr>
                                        <p:cTn id="248" dur="500"/>
                                        <p:tgtEl>
                                          <p:spTgt spid="116"/>
                                        </p:tgtEl>
                                      </p:cBhvr>
                                    </p:animEffect>
                                  </p:childTnLst>
                                </p:cTn>
                              </p:par>
                              <p:par>
                                <p:cTn id="249" presetID="53" presetClass="entr" presetSubtype="16" fill="hold" nodeType="withEffect">
                                  <p:stCondLst>
                                    <p:cond delay="0"/>
                                  </p:stCondLst>
                                  <p:childTnLst>
                                    <p:set>
                                      <p:cBhvr>
                                        <p:cTn id="250" dur="1" fill="hold">
                                          <p:stCondLst>
                                            <p:cond delay="0"/>
                                          </p:stCondLst>
                                        </p:cTn>
                                        <p:tgtEl>
                                          <p:spTgt spid="15"/>
                                        </p:tgtEl>
                                        <p:attrNameLst>
                                          <p:attrName>style.visibility</p:attrName>
                                        </p:attrNameLst>
                                      </p:cBhvr>
                                      <p:to>
                                        <p:strVal val="visible"/>
                                      </p:to>
                                    </p:set>
                                    <p:anim calcmode="lin" valueType="num">
                                      <p:cBhvr>
                                        <p:cTn id="251" dur="500" fill="hold"/>
                                        <p:tgtEl>
                                          <p:spTgt spid="15"/>
                                        </p:tgtEl>
                                        <p:attrNameLst>
                                          <p:attrName>ppt_w</p:attrName>
                                        </p:attrNameLst>
                                      </p:cBhvr>
                                      <p:tavLst>
                                        <p:tav tm="0">
                                          <p:val>
                                            <p:fltVal val="0"/>
                                          </p:val>
                                        </p:tav>
                                        <p:tav tm="100000">
                                          <p:val>
                                            <p:strVal val="#ppt_w"/>
                                          </p:val>
                                        </p:tav>
                                      </p:tavLst>
                                    </p:anim>
                                    <p:anim calcmode="lin" valueType="num">
                                      <p:cBhvr>
                                        <p:cTn id="252" dur="500" fill="hold"/>
                                        <p:tgtEl>
                                          <p:spTgt spid="15"/>
                                        </p:tgtEl>
                                        <p:attrNameLst>
                                          <p:attrName>ppt_h</p:attrName>
                                        </p:attrNameLst>
                                      </p:cBhvr>
                                      <p:tavLst>
                                        <p:tav tm="0">
                                          <p:val>
                                            <p:fltVal val="0"/>
                                          </p:val>
                                        </p:tav>
                                        <p:tav tm="100000">
                                          <p:val>
                                            <p:strVal val="#ppt_h"/>
                                          </p:val>
                                        </p:tav>
                                      </p:tavLst>
                                    </p:anim>
                                    <p:animEffect transition="in" filter="fade">
                                      <p:cBhvr>
                                        <p:cTn id="253" dur="500"/>
                                        <p:tgtEl>
                                          <p:spTgt spid="15"/>
                                        </p:tgtEl>
                                      </p:cBhvr>
                                    </p:animEffect>
                                  </p:childTnLst>
                                </p:cTn>
                              </p:par>
                              <p:par>
                                <p:cTn id="254" presetID="53" presetClass="entr" presetSubtype="16" fill="hold" grpId="0" nodeType="withEffect">
                                  <p:stCondLst>
                                    <p:cond delay="0"/>
                                  </p:stCondLst>
                                  <p:childTnLst>
                                    <p:set>
                                      <p:cBhvr>
                                        <p:cTn id="255" dur="1" fill="hold">
                                          <p:stCondLst>
                                            <p:cond delay="0"/>
                                          </p:stCondLst>
                                        </p:cTn>
                                        <p:tgtEl>
                                          <p:spTgt spid="606"/>
                                        </p:tgtEl>
                                        <p:attrNameLst>
                                          <p:attrName>style.visibility</p:attrName>
                                        </p:attrNameLst>
                                      </p:cBhvr>
                                      <p:to>
                                        <p:strVal val="visible"/>
                                      </p:to>
                                    </p:set>
                                    <p:anim calcmode="lin" valueType="num">
                                      <p:cBhvr>
                                        <p:cTn id="256" dur="500" fill="hold"/>
                                        <p:tgtEl>
                                          <p:spTgt spid="606"/>
                                        </p:tgtEl>
                                        <p:attrNameLst>
                                          <p:attrName>ppt_w</p:attrName>
                                        </p:attrNameLst>
                                      </p:cBhvr>
                                      <p:tavLst>
                                        <p:tav tm="0">
                                          <p:val>
                                            <p:fltVal val="0"/>
                                          </p:val>
                                        </p:tav>
                                        <p:tav tm="100000">
                                          <p:val>
                                            <p:strVal val="#ppt_w"/>
                                          </p:val>
                                        </p:tav>
                                      </p:tavLst>
                                    </p:anim>
                                    <p:anim calcmode="lin" valueType="num">
                                      <p:cBhvr>
                                        <p:cTn id="257" dur="500" fill="hold"/>
                                        <p:tgtEl>
                                          <p:spTgt spid="606"/>
                                        </p:tgtEl>
                                        <p:attrNameLst>
                                          <p:attrName>ppt_h</p:attrName>
                                        </p:attrNameLst>
                                      </p:cBhvr>
                                      <p:tavLst>
                                        <p:tav tm="0">
                                          <p:val>
                                            <p:fltVal val="0"/>
                                          </p:val>
                                        </p:tav>
                                        <p:tav tm="100000">
                                          <p:val>
                                            <p:strVal val="#ppt_h"/>
                                          </p:val>
                                        </p:tav>
                                      </p:tavLst>
                                    </p:anim>
                                    <p:animEffect transition="in" filter="fade">
                                      <p:cBhvr>
                                        <p:cTn id="258" dur="500"/>
                                        <p:tgtEl>
                                          <p:spTgt spid="606"/>
                                        </p:tgtEl>
                                      </p:cBhvr>
                                    </p:animEffect>
                                  </p:childTnLst>
                                </p:cTn>
                              </p:par>
                              <p:par>
                                <p:cTn id="259" presetID="53" presetClass="entr" presetSubtype="16" fill="hold" grpId="0" nodeType="withEffect">
                                  <p:stCondLst>
                                    <p:cond delay="0"/>
                                  </p:stCondLst>
                                  <p:childTnLst>
                                    <p:set>
                                      <p:cBhvr>
                                        <p:cTn id="260" dur="1" fill="hold">
                                          <p:stCondLst>
                                            <p:cond delay="0"/>
                                          </p:stCondLst>
                                        </p:cTn>
                                        <p:tgtEl>
                                          <p:spTgt spid="605"/>
                                        </p:tgtEl>
                                        <p:attrNameLst>
                                          <p:attrName>style.visibility</p:attrName>
                                        </p:attrNameLst>
                                      </p:cBhvr>
                                      <p:to>
                                        <p:strVal val="visible"/>
                                      </p:to>
                                    </p:set>
                                    <p:anim calcmode="lin" valueType="num">
                                      <p:cBhvr>
                                        <p:cTn id="261" dur="500" fill="hold"/>
                                        <p:tgtEl>
                                          <p:spTgt spid="605"/>
                                        </p:tgtEl>
                                        <p:attrNameLst>
                                          <p:attrName>ppt_w</p:attrName>
                                        </p:attrNameLst>
                                      </p:cBhvr>
                                      <p:tavLst>
                                        <p:tav tm="0">
                                          <p:val>
                                            <p:fltVal val="0"/>
                                          </p:val>
                                        </p:tav>
                                        <p:tav tm="100000">
                                          <p:val>
                                            <p:strVal val="#ppt_w"/>
                                          </p:val>
                                        </p:tav>
                                      </p:tavLst>
                                    </p:anim>
                                    <p:anim calcmode="lin" valueType="num">
                                      <p:cBhvr>
                                        <p:cTn id="262" dur="500" fill="hold"/>
                                        <p:tgtEl>
                                          <p:spTgt spid="605"/>
                                        </p:tgtEl>
                                        <p:attrNameLst>
                                          <p:attrName>ppt_h</p:attrName>
                                        </p:attrNameLst>
                                      </p:cBhvr>
                                      <p:tavLst>
                                        <p:tav tm="0">
                                          <p:val>
                                            <p:fltVal val="0"/>
                                          </p:val>
                                        </p:tav>
                                        <p:tav tm="100000">
                                          <p:val>
                                            <p:strVal val="#ppt_h"/>
                                          </p:val>
                                        </p:tav>
                                      </p:tavLst>
                                    </p:anim>
                                    <p:animEffect transition="in" filter="fade">
                                      <p:cBhvr>
                                        <p:cTn id="263" dur="500"/>
                                        <p:tgtEl>
                                          <p:spTgt spid="605"/>
                                        </p:tgtEl>
                                      </p:cBhvr>
                                    </p:animEffect>
                                  </p:childTnLst>
                                </p:cTn>
                              </p:par>
                              <p:par>
                                <p:cTn id="264" presetID="53" presetClass="entr" presetSubtype="16" fill="hold" grpId="0" nodeType="withEffect">
                                  <p:stCondLst>
                                    <p:cond delay="0"/>
                                  </p:stCondLst>
                                  <p:childTnLst>
                                    <p:set>
                                      <p:cBhvr>
                                        <p:cTn id="265" dur="1" fill="hold">
                                          <p:stCondLst>
                                            <p:cond delay="0"/>
                                          </p:stCondLst>
                                        </p:cTn>
                                        <p:tgtEl>
                                          <p:spTgt spid="11"/>
                                        </p:tgtEl>
                                        <p:attrNameLst>
                                          <p:attrName>style.visibility</p:attrName>
                                        </p:attrNameLst>
                                      </p:cBhvr>
                                      <p:to>
                                        <p:strVal val="visible"/>
                                      </p:to>
                                    </p:set>
                                    <p:anim calcmode="lin" valueType="num">
                                      <p:cBhvr>
                                        <p:cTn id="266" dur="500" fill="hold"/>
                                        <p:tgtEl>
                                          <p:spTgt spid="11"/>
                                        </p:tgtEl>
                                        <p:attrNameLst>
                                          <p:attrName>ppt_w</p:attrName>
                                        </p:attrNameLst>
                                      </p:cBhvr>
                                      <p:tavLst>
                                        <p:tav tm="0">
                                          <p:val>
                                            <p:fltVal val="0"/>
                                          </p:val>
                                        </p:tav>
                                        <p:tav tm="100000">
                                          <p:val>
                                            <p:strVal val="#ppt_w"/>
                                          </p:val>
                                        </p:tav>
                                      </p:tavLst>
                                    </p:anim>
                                    <p:anim calcmode="lin" valueType="num">
                                      <p:cBhvr>
                                        <p:cTn id="267" dur="500" fill="hold"/>
                                        <p:tgtEl>
                                          <p:spTgt spid="11"/>
                                        </p:tgtEl>
                                        <p:attrNameLst>
                                          <p:attrName>ppt_h</p:attrName>
                                        </p:attrNameLst>
                                      </p:cBhvr>
                                      <p:tavLst>
                                        <p:tav tm="0">
                                          <p:val>
                                            <p:fltVal val="0"/>
                                          </p:val>
                                        </p:tav>
                                        <p:tav tm="100000">
                                          <p:val>
                                            <p:strVal val="#ppt_h"/>
                                          </p:val>
                                        </p:tav>
                                      </p:tavLst>
                                    </p:anim>
                                    <p:animEffect transition="in" filter="fade">
                                      <p:cBhvr>
                                        <p:cTn id="268" dur="500"/>
                                        <p:tgtEl>
                                          <p:spTgt spid="11"/>
                                        </p:tgtEl>
                                      </p:cBhvr>
                                    </p:animEffect>
                                  </p:childTnLst>
                                </p:cTn>
                              </p:par>
                              <p:par>
                                <p:cTn id="269" presetID="10" presetClass="entr" presetSubtype="0" fill="hold" nodeType="withEffect">
                                  <p:stCondLst>
                                    <p:cond delay="0"/>
                                  </p:stCondLst>
                                  <p:childTnLst>
                                    <p:set>
                                      <p:cBhvr>
                                        <p:cTn id="270" dur="1" fill="hold">
                                          <p:stCondLst>
                                            <p:cond delay="0"/>
                                          </p:stCondLst>
                                        </p:cTn>
                                        <p:tgtEl>
                                          <p:spTgt spid="90"/>
                                        </p:tgtEl>
                                        <p:attrNameLst>
                                          <p:attrName>style.visibility</p:attrName>
                                        </p:attrNameLst>
                                      </p:cBhvr>
                                      <p:to>
                                        <p:strVal val="visible"/>
                                      </p:to>
                                    </p:set>
                                    <p:animEffect transition="in" filter="fade">
                                      <p:cBhvr>
                                        <p:cTn id="271" dur="500"/>
                                        <p:tgtEl>
                                          <p:spTgt spid="90"/>
                                        </p:tgtEl>
                                      </p:cBhvr>
                                    </p:animEffect>
                                  </p:childTnLst>
                                </p:cTn>
                              </p:par>
                            </p:childTnLst>
                          </p:cTn>
                        </p:par>
                        <p:par>
                          <p:cTn id="272" fill="hold">
                            <p:stCondLst>
                              <p:cond delay="500"/>
                            </p:stCondLst>
                            <p:childTnLst>
                              <p:par>
                                <p:cTn id="273" presetID="53" presetClass="entr" presetSubtype="16" fill="hold" nodeType="afterEffect">
                                  <p:stCondLst>
                                    <p:cond delay="0"/>
                                  </p:stCondLst>
                                  <p:childTnLst>
                                    <p:set>
                                      <p:cBhvr>
                                        <p:cTn id="274" dur="1" fill="hold">
                                          <p:stCondLst>
                                            <p:cond delay="0"/>
                                          </p:stCondLst>
                                        </p:cTn>
                                        <p:tgtEl>
                                          <p:spTgt spid="206"/>
                                        </p:tgtEl>
                                        <p:attrNameLst>
                                          <p:attrName>style.visibility</p:attrName>
                                        </p:attrNameLst>
                                      </p:cBhvr>
                                      <p:to>
                                        <p:strVal val="visible"/>
                                      </p:to>
                                    </p:set>
                                    <p:anim calcmode="lin" valueType="num">
                                      <p:cBhvr>
                                        <p:cTn id="275" dur="500" fill="hold"/>
                                        <p:tgtEl>
                                          <p:spTgt spid="206"/>
                                        </p:tgtEl>
                                        <p:attrNameLst>
                                          <p:attrName>ppt_w</p:attrName>
                                        </p:attrNameLst>
                                      </p:cBhvr>
                                      <p:tavLst>
                                        <p:tav tm="0">
                                          <p:val>
                                            <p:fltVal val="0"/>
                                          </p:val>
                                        </p:tav>
                                        <p:tav tm="100000">
                                          <p:val>
                                            <p:strVal val="#ppt_w"/>
                                          </p:val>
                                        </p:tav>
                                      </p:tavLst>
                                    </p:anim>
                                    <p:anim calcmode="lin" valueType="num">
                                      <p:cBhvr>
                                        <p:cTn id="276" dur="500" fill="hold"/>
                                        <p:tgtEl>
                                          <p:spTgt spid="206"/>
                                        </p:tgtEl>
                                        <p:attrNameLst>
                                          <p:attrName>ppt_h</p:attrName>
                                        </p:attrNameLst>
                                      </p:cBhvr>
                                      <p:tavLst>
                                        <p:tav tm="0">
                                          <p:val>
                                            <p:fltVal val="0"/>
                                          </p:val>
                                        </p:tav>
                                        <p:tav tm="100000">
                                          <p:val>
                                            <p:strVal val="#ppt_h"/>
                                          </p:val>
                                        </p:tav>
                                      </p:tavLst>
                                    </p:anim>
                                    <p:animEffect transition="in" filter="fade">
                                      <p:cBhvr>
                                        <p:cTn id="277" dur="500"/>
                                        <p:tgtEl>
                                          <p:spTgt spid="206"/>
                                        </p:tgtEl>
                                      </p:cBhvr>
                                    </p:animEffect>
                                  </p:childTnLst>
                                </p:cTn>
                              </p:par>
                            </p:childTnLst>
                          </p:cTn>
                        </p:par>
                      </p:childTnLst>
                    </p:cTn>
                  </p:par>
                  <p:par>
                    <p:cTn id="278" fill="hold">
                      <p:stCondLst>
                        <p:cond delay="indefinite"/>
                      </p:stCondLst>
                      <p:childTnLst>
                        <p:par>
                          <p:cTn id="279" fill="hold">
                            <p:stCondLst>
                              <p:cond delay="0"/>
                            </p:stCondLst>
                            <p:childTnLst>
                              <p:par>
                                <p:cTn id="280" presetID="53" presetClass="entr" presetSubtype="16" fill="hold" nodeType="clickEffect">
                                  <p:stCondLst>
                                    <p:cond delay="0"/>
                                  </p:stCondLst>
                                  <p:childTnLst>
                                    <p:set>
                                      <p:cBhvr>
                                        <p:cTn id="281" dur="1" fill="hold">
                                          <p:stCondLst>
                                            <p:cond delay="0"/>
                                          </p:stCondLst>
                                        </p:cTn>
                                        <p:tgtEl>
                                          <p:spTgt spid="42"/>
                                        </p:tgtEl>
                                        <p:attrNameLst>
                                          <p:attrName>style.visibility</p:attrName>
                                        </p:attrNameLst>
                                      </p:cBhvr>
                                      <p:to>
                                        <p:strVal val="visible"/>
                                      </p:to>
                                    </p:set>
                                    <p:anim calcmode="lin" valueType="num">
                                      <p:cBhvr>
                                        <p:cTn id="282" dur="500" fill="hold"/>
                                        <p:tgtEl>
                                          <p:spTgt spid="42"/>
                                        </p:tgtEl>
                                        <p:attrNameLst>
                                          <p:attrName>ppt_w</p:attrName>
                                        </p:attrNameLst>
                                      </p:cBhvr>
                                      <p:tavLst>
                                        <p:tav tm="0">
                                          <p:val>
                                            <p:fltVal val="0"/>
                                          </p:val>
                                        </p:tav>
                                        <p:tav tm="100000">
                                          <p:val>
                                            <p:strVal val="#ppt_w"/>
                                          </p:val>
                                        </p:tav>
                                      </p:tavLst>
                                    </p:anim>
                                    <p:anim calcmode="lin" valueType="num">
                                      <p:cBhvr>
                                        <p:cTn id="283" dur="500" fill="hold"/>
                                        <p:tgtEl>
                                          <p:spTgt spid="42"/>
                                        </p:tgtEl>
                                        <p:attrNameLst>
                                          <p:attrName>ppt_h</p:attrName>
                                        </p:attrNameLst>
                                      </p:cBhvr>
                                      <p:tavLst>
                                        <p:tav tm="0">
                                          <p:val>
                                            <p:fltVal val="0"/>
                                          </p:val>
                                        </p:tav>
                                        <p:tav tm="100000">
                                          <p:val>
                                            <p:strVal val="#ppt_h"/>
                                          </p:val>
                                        </p:tav>
                                      </p:tavLst>
                                    </p:anim>
                                    <p:animEffect transition="in" filter="fade">
                                      <p:cBhvr>
                                        <p:cTn id="284" dur="500"/>
                                        <p:tgtEl>
                                          <p:spTgt spid="42"/>
                                        </p:tgtEl>
                                      </p:cBhvr>
                                    </p:animEffect>
                                  </p:childTnLst>
                                </p:cTn>
                              </p:par>
                              <p:par>
                                <p:cTn id="285" presetID="53" presetClass="entr" presetSubtype="16" fill="hold" grpId="0" nodeType="withEffect">
                                  <p:stCondLst>
                                    <p:cond delay="0"/>
                                  </p:stCondLst>
                                  <p:childTnLst>
                                    <p:set>
                                      <p:cBhvr>
                                        <p:cTn id="286" dur="1" fill="hold">
                                          <p:stCondLst>
                                            <p:cond delay="0"/>
                                          </p:stCondLst>
                                        </p:cTn>
                                        <p:tgtEl>
                                          <p:spTgt spid="611"/>
                                        </p:tgtEl>
                                        <p:attrNameLst>
                                          <p:attrName>style.visibility</p:attrName>
                                        </p:attrNameLst>
                                      </p:cBhvr>
                                      <p:to>
                                        <p:strVal val="visible"/>
                                      </p:to>
                                    </p:set>
                                    <p:anim calcmode="lin" valueType="num">
                                      <p:cBhvr>
                                        <p:cTn id="287" dur="500" fill="hold"/>
                                        <p:tgtEl>
                                          <p:spTgt spid="611"/>
                                        </p:tgtEl>
                                        <p:attrNameLst>
                                          <p:attrName>ppt_w</p:attrName>
                                        </p:attrNameLst>
                                      </p:cBhvr>
                                      <p:tavLst>
                                        <p:tav tm="0">
                                          <p:val>
                                            <p:fltVal val="0"/>
                                          </p:val>
                                        </p:tav>
                                        <p:tav tm="100000">
                                          <p:val>
                                            <p:strVal val="#ppt_w"/>
                                          </p:val>
                                        </p:tav>
                                      </p:tavLst>
                                    </p:anim>
                                    <p:anim calcmode="lin" valueType="num">
                                      <p:cBhvr>
                                        <p:cTn id="288" dur="500" fill="hold"/>
                                        <p:tgtEl>
                                          <p:spTgt spid="611"/>
                                        </p:tgtEl>
                                        <p:attrNameLst>
                                          <p:attrName>ppt_h</p:attrName>
                                        </p:attrNameLst>
                                      </p:cBhvr>
                                      <p:tavLst>
                                        <p:tav tm="0">
                                          <p:val>
                                            <p:fltVal val="0"/>
                                          </p:val>
                                        </p:tav>
                                        <p:tav tm="100000">
                                          <p:val>
                                            <p:strVal val="#ppt_h"/>
                                          </p:val>
                                        </p:tav>
                                      </p:tavLst>
                                    </p:anim>
                                    <p:animEffect transition="in" filter="fade">
                                      <p:cBhvr>
                                        <p:cTn id="289" dur="500"/>
                                        <p:tgtEl>
                                          <p:spTgt spid="611"/>
                                        </p:tgtEl>
                                      </p:cBhvr>
                                    </p:animEffect>
                                  </p:childTnLst>
                                </p:cTn>
                              </p:par>
                              <p:par>
                                <p:cTn id="290" presetID="53" presetClass="entr" presetSubtype="16" fill="hold" nodeType="withEffect">
                                  <p:stCondLst>
                                    <p:cond delay="0"/>
                                  </p:stCondLst>
                                  <p:childTnLst>
                                    <p:set>
                                      <p:cBhvr>
                                        <p:cTn id="291" dur="1" fill="hold">
                                          <p:stCondLst>
                                            <p:cond delay="0"/>
                                          </p:stCondLst>
                                        </p:cTn>
                                        <p:tgtEl>
                                          <p:spTgt spid="503"/>
                                        </p:tgtEl>
                                        <p:attrNameLst>
                                          <p:attrName>style.visibility</p:attrName>
                                        </p:attrNameLst>
                                      </p:cBhvr>
                                      <p:to>
                                        <p:strVal val="visible"/>
                                      </p:to>
                                    </p:set>
                                    <p:anim calcmode="lin" valueType="num">
                                      <p:cBhvr>
                                        <p:cTn id="292" dur="500" fill="hold"/>
                                        <p:tgtEl>
                                          <p:spTgt spid="503"/>
                                        </p:tgtEl>
                                        <p:attrNameLst>
                                          <p:attrName>ppt_w</p:attrName>
                                        </p:attrNameLst>
                                      </p:cBhvr>
                                      <p:tavLst>
                                        <p:tav tm="0">
                                          <p:val>
                                            <p:fltVal val="0"/>
                                          </p:val>
                                        </p:tav>
                                        <p:tav tm="100000">
                                          <p:val>
                                            <p:strVal val="#ppt_w"/>
                                          </p:val>
                                        </p:tav>
                                      </p:tavLst>
                                    </p:anim>
                                    <p:anim calcmode="lin" valueType="num">
                                      <p:cBhvr>
                                        <p:cTn id="293" dur="500" fill="hold"/>
                                        <p:tgtEl>
                                          <p:spTgt spid="503"/>
                                        </p:tgtEl>
                                        <p:attrNameLst>
                                          <p:attrName>ppt_h</p:attrName>
                                        </p:attrNameLst>
                                      </p:cBhvr>
                                      <p:tavLst>
                                        <p:tav tm="0">
                                          <p:val>
                                            <p:fltVal val="0"/>
                                          </p:val>
                                        </p:tav>
                                        <p:tav tm="100000">
                                          <p:val>
                                            <p:strVal val="#ppt_h"/>
                                          </p:val>
                                        </p:tav>
                                      </p:tavLst>
                                    </p:anim>
                                    <p:animEffect transition="in" filter="fade">
                                      <p:cBhvr>
                                        <p:cTn id="294" dur="500"/>
                                        <p:tgtEl>
                                          <p:spTgt spid="503"/>
                                        </p:tgtEl>
                                      </p:cBhvr>
                                    </p:animEffect>
                                  </p:childTnLst>
                                </p:cTn>
                              </p:par>
                            </p:childTnLst>
                          </p:cTn>
                        </p:par>
                      </p:childTnLst>
                    </p:cTn>
                  </p:par>
                  <p:par>
                    <p:cTn id="295" fill="hold">
                      <p:stCondLst>
                        <p:cond delay="indefinite"/>
                      </p:stCondLst>
                      <p:childTnLst>
                        <p:par>
                          <p:cTn id="296" fill="hold">
                            <p:stCondLst>
                              <p:cond delay="0"/>
                            </p:stCondLst>
                            <p:childTnLst>
                              <p:par>
                                <p:cTn id="297" presetID="22" presetClass="entr" presetSubtype="1" fill="hold" nodeType="clickEffect">
                                  <p:stCondLst>
                                    <p:cond delay="0"/>
                                  </p:stCondLst>
                                  <p:childTnLst>
                                    <p:set>
                                      <p:cBhvr>
                                        <p:cTn id="298" dur="1" fill="hold">
                                          <p:stCondLst>
                                            <p:cond delay="0"/>
                                          </p:stCondLst>
                                        </p:cTn>
                                        <p:tgtEl>
                                          <p:spTgt spid="36"/>
                                        </p:tgtEl>
                                        <p:attrNameLst>
                                          <p:attrName>style.visibility</p:attrName>
                                        </p:attrNameLst>
                                      </p:cBhvr>
                                      <p:to>
                                        <p:strVal val="visible"/>
                                      </p:to>
                                    </p:set>
                                    <p:animEffect transition="in" filter="wipe(up)">
                                      <p:cBhvr>
                                        <p:cTn id="299" dur="500"/>
                                        <p:tgtEl>
                                          <p:spTgt spid="36"/>
                                        </p:tgtEl>
                                      </p:cBhvr>
                                    </p:animEffect>
                                  </p:childTnLst>
                                </p:cTn>
                              </p:par>
                            </p:childTnLst>
                          </p:cTn>
                        </p:par>
                        <p:par>
                          <p:cTn id="300" fill="hold">
                            <p:stCondLst>
                              <p:cond delay="500"/>
                            </p:stCondLst>
                            <p:childTnLst>
                              <p:par>
                                <p:cTn id="301" presetID="53" presetClass="entr" presetSubtype="16" fill="hold" grpId="0" nodeType="afterEffect">
                                  <p:stCondLst>
                                    <p:cond delay="0"/>
                                  </p:stCondLst>
                                  <p:childTnLst>
                                    <p:set>
                                      <p:cBhvr>
                                        <p:cTn id="302" dur="1" fill="hold">
                                          <p:stCondLst>
                                            <p:cond delay="0"/>
                                          </p:stCondLst>
                                        </p:cTn>
                                        <p:tgtEl>
                                          <p:spTgt spid="85"/>
                                        </p:tgtEl>
                                        <p:attrNameLst>
                                          <p:attrName>style.visibility</p:attrName>
                                        </p:attrNameLst>
                                      </p:cBhvr>
                                      <p:to>
                                        <p:strVal val="visible"/>
                                      </p:to>
                                    </p:set>
                                    <p:anim calcmode="lin" valueType="num">
                                      <p:cBhvr>
                                        <p:cTn id="303" dur="500" fill="hold"/>
                                        <p:tgtEl>
                                          <p:spTgt spid="85"/>
                                        </p:tgtEl>
                                        <p:attrNameLst>
                                          <p:attrName>ppt_w</p:attrName>
                                        </p:attrNameLst>
                                      </p:cBhvr>
                                      <p:tavLst>
                                        <p:tav tm="0">
                                          <p:val>
                                            <p:fltVal val="0"/>
                                          </p:val>
                                        </p:tav>
                                        <p:tav tm="100000">
                                          <p:val>
                                            <p:strVal val="#ppt_w"/>
                                          </p:val>
                                        </p:tav>
                                      </p:tavLst>
                                    </p:anim>
                                    <p:anim calcmode="lin" valueType="num">
                                      <p:cBhvr>
                                        <p:cTn id="304" dur="500" fill="hold"/>
                                        <p:tgtEl>
                                          <p:spTgt spid="85"/>
                                        </p:tgtEl>
                                        <p:attrNameLst>
                                          <p:attrName>ppt_h</p:attrName>
                                        </p:attrNameLst>
                                      </p:cBhvr>
                                      <p:tavLst>
                                        <p:tav tm="0">
                                          <p:val>
                                            <p:fltVal val="0"/>
                                          </p:val>
                                        </p:tav>
                                        <p:tav tm="100000">
                                          <p:val>
                                            <p:strVal val="#ppt_h"/>
                                          </p:val>
                                        </p:tav>
                                      </p:tavLst>
                                    </p:anim>
                                    <p:animEffect transition="in" filter="fade">
                                      <p:cBhvr>
                                        <p:cTn id="305" dur="500"/>
                                        <p:tgtEl>
                                          <p:spTgt spid="85"/>
                                        </p:tgtEl>
                                      </p:cBhvr>
                                    </p:animEffect>
                                  </p:childTnLst>
                                </p:cTn>
                              </p:par>
                            </p:childTnLst>
                          </p:cTn>
                        </p:par>
                      </p:childTnLst>
                    </p:cTn>
                  </p:par>
                  <p:par>
                    <p:cTn id="306" fill="hold">
                      <p:stCondLst>
                        <p:cond delay="indefinite"/>
                      </p:stCondLst>
                      <p:childTnLst>
                        <p:par>
                          <p:cTn id="307" fill="hold">
                            <p:stCondLst>
                              <p:cond delay="0"/>
                            </p:stCondLst>
                            <p:childTnLst>
                              <p:par>
                                <p:cTn id="308" presetID="53" presetClass="entr" presetSubtype="16" fill="hold" nodeType="clickEffect">
                                  <p:stCondLst>
                                    <p:cond delay="0"/>
                                  </p:stCondLst>
                                  <p:childTnLst>
                                    <p:set>
                                      <p:cBhvr>
                                        <p:cTn id="309" dur="1" fill="hold">
                                          <p:stCondLst>
                                            <p:cond delay="0"/>
                                          </p:stCondLst>
                                        </p:cTn>
                                        <p:tgtEl>
                                          <p:spTgt spid="124"/>
                                        </p:tgtEl>
                                        <p:attrNameLst>
                                          <p:attrName>style.visibility</p:attrName>
                                        </p:attrNameLst>
                                      </p:cBhvr>
                                      <p:to>
                                        <p:strVal val="visible"/>
                                      </p:to>
                                    </p:set>
                                    <p:anim calcmode="lin" valueType="num">
                                      <p:cBhvr>
                                        <p:cTn id="310" dur="500" fill="hold"/>
                                        <p:tgtEl>
                                          <p:spTgt spid="124"/>
                                        </p:tgtEl>
                                        <p:attrNameLst>
                                          <p:attrName>ppt_w</p:attrName>
                                        </p:attrNameLst>
                                      </p:cBhvr>
                                      <p:tavLst>
                                        <p:tav tm="0">
                                          <p:val>
                                            <p:fltVal val="0"/>
                                          </p:val>
                                        </p:tav>
                                        <p:tav tm="100000">
                                          <p:val>
                                            <p:strVal val="#ppt_w"/>
                                          </p:val>
                                        </p:tav>
                                      </p:tavLst>
                                    </p:anim>
                                    <p:anim calcmode="lin" valueType="num">
                                      <p:cBhvr>
                                        <p:cTn id="311" dur="500" fill="hold"/>
                                        <p:tgtEl>
                                          <p:spTgt spid="124"/>
                                        </p:tgtEl>
                                        <p:attrNameLst>
                                          <p:attrName>ppt_h</p:attrName>
                                        </p:attrNameLst>
                                      </p:cBhvr>
                                      <p:tavLst>
                                        <p:tav tm="0">
                                          <p:val>
                                            <p:fltVal val="0"/>
                                          </p:val>
                                        </p:tav>
                                        <p:tav tm="100000">
                                          <p:val>
                                            <p:strVal val="#ppt_h"/>
                                          </p:val>
                                        </p:tav>
                                      </p:tavLst>
                                    </p:anim>
                                    <p:animEffect transition="in" filter="fade">
                                      <p:cBhvr>
                                        <p:cTn id="312" dur="500"/>
                                        <p:tgtEl>
                                          <p:spTgt spid="124"/>
                                        </p:tgtEl>
                                      </p:cBhvr>
                                    </p:animEffect>
                                  </p:childTnLst>
                                </p:cTn>
                              </p:par>
                            </p:childTnLst>
                          </p:cTn>
                        </p:par>
                        <p:par>
                          <p:cTn id="313" fill="hold">
                            <p:stCondLst>
                              <p:cond delay="500"/>
                            </p:stCondLst>
                            <p:childTnLst>
                              <p:par>
                                <p:cTn id="314" presetID="53" presetClass="entr" presetSubtype="16" fill="hold" grpId="0" nodeType="afterEffect">
                                  <p:stCondLst>
                                    <p:cond delay="0"/>
                                  </p:stCondLst>
                                  <p:childTnLst>
                                    <p:set>
                                      <p:cBhvr>
                                        <p:cTn id="315" dur="1" fill="hold">
                                          <p:stCondLst>
                                            <p:cond delay="0"/>
                                          </p:stCondLst>
                                        </p:cTn>
                                        <p:tgtEl>
                                          <p:spTgt spid="746"/>
                                        </p:tgtEl>
                                        <p:attrNameLst>
                                          <p:attrName>style.visibility</p:attrName>
                                        </p:attrNameLst>
                                      </p:cBhvr>
                                      <p:to>
                                        <p:strVal val="visible"/>
                                      </p:to>
                                    </p:set>
                                    <p:anim calcmode="lin" valueType="num">
                                      <p:cBhvr>
                                        <p:cTn id="316" dur="500" fill="hold"/>
                                        <p:tgtEl>
                                          <p:spTgt spid="746"/>
                                        </p:tgtEl>
                                        <p:attrNameLst>
                                          <p:attrName>ppt_w</p:attrName>
                                        </p:attrNameLst>
                                      </p:cBhvr>
                                      <p:tavLst>
                                        <p:tav tm="0">
                                          <p:val>
                                            <p:fltVal val="0"/>
                                          </p:val>
                                        </p:tav>
                                        <p:tav tm="100000">
                                          <p:val>
                                            <p:strVal val="#ppt_w"/>
                                          </p:val>
                                        </p:tav>
                                      </p:tavLst>
                                    </p:anim>
                                    <p:anim calcmode="lin" valueType="num">
                                      <p:cBhvr>
                                        <p:cTn id="317" dur="500" fill="hold"/>
                                        <p:tgtEl>
                                          <p:spTgt spid="746"/>
                                        </p:tgtEl>
                                        <p:attrNameLst>
                                          <p:attrName>ppt_h</p:attrName>
                                        </p:attrNameLst>
                                      </p:cBhvr>
                                      <p:tavLst>
                                        <p:tav tm="0">
                                          <p:val>
                                            <p:fltVal val="0"/>
                                          </p:val>
                                        </p:tav>
                                        <p:tav tm="100000">
                                          <p:val>
                                            <p:strVal val="#ppt_h"/>
                                          </p:val>
                                        </p:tav>
                                      </p:tavLst>
                                    </p:anim>
                                    <p:animEffect transition="in" filter="fade">
                                      <p:cBhvr>
                                        <p:cTn id="318" dur="500"/>
                                        <p:tgtEl>
                                          <p:spTgt spid="746"/>
                                        </p:tgtEl>
                                      </p:cBhvr>
                                    </p:animEffect>
                                  </p:childTnLst>
                                </p:cTn>
                              </p:par>
                            </p:childTnLst>
                          </p:cTn>
                        </p:par>
                        <p:par>
                          <p:cTn id="319" fill="hold">
                            <p:stCondLst>
                              <p:cond delay="1000"/>
                            </p:stCondLst>
                            <p:childTnLst>
                              <p:par>
                                <p:cTn id="320" presetID="53" presetClass="entr" presetSubtype="16" fill="hold" grpId="0" nodeType="afterEffect">
                                  <p:stCondLst>
                                    <p:cond delay="0"/>
                                  </p:stCondLst>
                                  <p:childTnLst>
                                    <p:set>
                                      <p:cBhvr>
                                        <p:cTn id="321" dur="1" fill="hold">
                                          <p:stCondLst>
                                            <p:cond delay="0"/>
                                          </p:stCondLst>
                                        </p:cTn>
                                        <p:tgtEl>
                                          <p:spTgt spid="770"/>
                                        </p:tgtEl>
                                        <p:attrNameLst>
                                          <p:attrName>style.visibility</p:attrName>
                                        </p:attrNameLst>
                                      </p:cBhvr>
                                      <p:to>
                                        <p:strVal val="visible"/>
                                      </p:to>
                                    </p:set>
                                    <p:anim calcmode="lin" valueType="num">
                                      <p:cBhvr>
                                        <p:cTn id="322" dur="500" fill="hold"/>
                                        <p:tgtEl>
                                          <p:spTgt spid="770"/>
                                        </p:tgtEl>
                                        <p:attrNameLst>
                                          <p:attrName>ppt_w</p:attrName>
                                        </p:attrNameLst>
                                      </p:cBhvr>
                                      <p:tavLst>
                                        <p:tav tm="0">
                                          <p:val>
                                            <p:fltVal val="0"/>
                                          </p:val>
                                        </p:tav>
                                        <p:tav tm="100000">
                                          <p:val>
                                            <p:strVal val="#ppt_w"/>
                                          </p:val>
                                        </p:tav>
                                      </p:tavLst>
                                    </p:anim>
                                    <p:anim calcmode="lin" valueType="num">
                                      <p:cBhvr>
                                        <p:cTn id="323" dur="500" fill="hold"/>
                                        <p:tgtEl>
                                          <p:spTgt spid="770"/>
                                        </p:tgtEl>
                                        <p:attrNameLst>
                                          <p:attrName>ppt_h</p:attrName>
                                        </p:attrNameLst>
                                      </p:cBhvr>
                                      <p:tavLst>
                                        <p:tav tm="0">
                                          <p:val>
                                            <p:fltVal val="0"/>
                                          </p:val>
                                        </p:tav>
                                        <p:tav tm="100000">
                                          <p:val>
                                            <p:strVal val="#ppt_h"/>
                                          </p:val>
                                        </p:tav>
                                      </p:tavLst>
                                    </p:anim>
                                    <p:animEffect transition="in" filter="fade">
                                      <p:cBhvr>
                                        <p:cTn id="324" dur="500"/>
                                        <p:tgtEl>
                                          <p:spTgt spid="770"/>
                                        </p:tgtEl>
                                      </p:cBhvr>
                                    </p:animEffect>
                                  </p:childTnLst>
                                </p:cTn>
                              </p:par>
                            </p:childTnLst>
                          </p:cTn>
                        </p:par>
                      </p:childTnLst>
                    </p:cTn>
                  </p:par>
                  <p:par>
                    <p:cTn id="325" fill="hold">
                      <p:stCondLst>
                        <p:cond delay="indefinite"/>
                      </p:stCondLst>
                      <p:childTnLst>
                        <p:par>
                          <p:cTn id="326" fill="hold">
                            <p:stCondLst>
                              <p:cond delay="0"/>
                            </p:stCondLst>
                            <p:childTnLst>
                              <p:par>
                                <p:cTn id="327" presetID="53" presetClass="entr" presetSubtype="16" fill="hold" nodeType="clickEffect">
                                  <p:stCondLst>
                                    <p:cond delay="0"/>
                                  </p:stCondLst>
                                  <p:childTnLst>
                                    <p:set>
                                      <p:cBhvr>
                                        <p:cTn id="328" dur="1" fill="hold">
                                          <p:stCondLst>
                                            <p:cond delay="0"/>
                                          </p:stCondLst>
                                        </p:cTn>
                                        <p:tgtEl>
                                          <p:spTgt spid="20"/>
                                        </p:tgtEl>
                                        <p:attrNameLst>
                                          <p:attrName>style.visibility</p:attrName>
                                        </p:attrNameLst>
                                      </p:cBhvr>
                                      <p:to>
                                        <p:strVal val="visible"/>
                                      </p:to>
                                    </p:set>
                                    <p:anim calcmode="lin" valueType="num">
                                      <p:cBhvr>
                                        <p:cTn id="329" dur="500" fill="hold"/>
                                        <p:tgtEl>
                                          <p:spTgt spid="20"/>
                                        </p:tgtEl>
                                        <p:attrNameLst>
                                          <p:attrName>ppt_w</p:attrName>
                                        </p:attrNameLst>
                                      </p:cBhvr>
                                      <p:tavLst>
                                        <p:tav tm="0">
                                          <p:val>
                                            <p:fltVal val="0"/>
                                          </p:val>
                                        </p:tav>
                                        <p:tav tm="100000">
                                          <p:val>
                                            <p:strVal val="#ppt_w"/>
                                          </p:val>
                                        </p:tav>
                                      </p:tavLst>
                                    </p:anim>
                                    <p:anim calcmode="lin" valueType="num">
                                      <p:cBhvr>
                                        <p:cTn id="330" dur="500" fill="hold"/>
                                        <p:tgtEl>
                                          <p:spTgt spid="20"/>
                                        </p:tgtEl>
                                        <p:attrNameLst>
                                          <p:attrName>ppt_h</p:attrName>
                                        </p:attrNameLst>
                                      </p:cBhvr>
                                      <p:tavLst>
                                        <p:tav tm="0">
                                          <p:val>
                                            <p:fltVal val="0"/>
                                          </p:val>
                                        </p:tav>
                                        <p:tav tm="100000">
                                          <p:val>
                                            <p:strVal val="#ppt_h"/>
                                          </p:val>
                                        </p:tav>
                                      </p:tavLst>
                                    </p:anim>
                                    <p:animEffect transition="in" filter="fade">
                                      <p:cBhvr>
                                        <p:cTn id="331" dur="500"/>
                                        <p:tgtEl>
                                          <p:spTgt spid="20"/>
                                        </p:tgtEl>
                                      </p:cBhvr>
                                    </p:animEffect>
                                  </p:childTnLst>
                                </p:cTn>
                              </p:par>
                            </p:childTnLst>
                          </p:cTn>
                        </p:par>
                        <p:par>
                          <p:cTn id="332" fill="hold">
                            <p:stCondLst>
                              <p:cond delay="500"/>
                            </p:stCondLst>
                            <p:childTnLst>
                              <p:par>
                                <p:cTn id="333" presetID="53" presetClass="entr" presetSubtype="16" fill="hold" nodeType="afterEffect">
                                  <p:stCondLst>
                                    <p:cond delay="0"/>
                                  </p:stCondLst>
                                  <p:childTnLst>
                                    <p:set>
                                      <p:cBhvr>
                                        <p:cTn id="334" dur="1" fill="hold">
                                          <p:stCondLst>
                                            <p:cond delay="0"/>
                                          </p:stCondLst>
                                        </p:cTn>
                                        <p:tgtEl>
                                          <p:spTgt spid="18"/>
                                        </p:tgtEl>
                                        <p:attrNameLst>
                                          <p:attrName>style.visibility</p:attrName>
                                        </p:attrNameLst>
                                      </p:cBhvr>
                                      <p:to>
                                        <p:strVal val="visible"/>
                                      </p:to>
                                    </p:set>
                                    <p:anim calcmode="lin" valueType="num">
                                      <p:cBhvr>
                                        <p:cTn id="335" dur="500" fill="hold"/>
                                        <p:tgtEl>
                                          <p:spTgt spid="18"/>
                                        </p:tgtEl>
                                        <p:attrNameLst>
                                          <p:attrName>ppt_w</p:attrName>
                                        </p:attrNameLst>
                                      </p:cBhvr>
                                      <p:tavLst>
                                        <p:tav tm="0">
                                          <p:val>
                                            <p:fltVal val="0"/>
                                          </p:val>
                                        </p:tav>
                                        <p:tav tm="100000">
                                          <p:val>
                                            <p:strVal val="#ppt_w"/>
                                          </p:val>
                                        </p:tav>
                                      </p:tavLst>
                                    </p:anim>
                                    <p:anim calcmode="lin" valueType="num">
                                      <p:cBhvr>
                                        <p:cTn id="336" dur="500" fill="hold"/>
                                        <p:tgtEl>
                                          <p:spTgt spid="18"/>
                                        </p:tgtEl>
                                        <p:attrNameLst>
                                          <p:attrName>ppt_h</p:attrName>
                                        </p:attrNameLst>
                                      </p:cBhvr>
                                      <p:tavLst>
                                        <p:tav tm="0">
                                          <p:val>
                                            <p:fltVal val="0"/>
                                          </p:val>
                                        </p:tav>
                                        <p:tav tm="100000">
                                          <p:val>
                                            <p:strVal val="#ppt_h"/>
                                          </p:val>
                                        </p:tav>
                                      </p:tavLst>
                                    </p:anim>
                                    <p:animEffect transition="in" filter="fade">
                                      <p:cBhvr>
                                        <p:cTn id="337" dur="500"/>
                                        <p:tgtEl>
                                          <p:spTgt spid="18"/>
                                        </p:tgtEl>
                                      </p:cBhvr>
                                    </p:animEffect>
                                  </p:childTnLst>
                                </p:cTn>
                              </p:par>
                            </p:childTnLst>
                          </p:cTn>
                        </p:par>
                        <p:par>
                          <p:cTn id="338" fill="hold">
                            <p:stCondLst>
                              <p:cond delay="1000"/>
                            </p:stCondLst>
                            <p:childTnLst>
                              <p:par>
                                <p:cTn id="339" presetID="22" presetClass="entr" presetSubtype="4" fill="hold" nodeType="afterEffect">
                                  <p:stCondLst>
                                    <p:cond delay="0"/>
                                  </p:stCondLst>
                                  <p:childTnLst>
                                    <p:set>
                                      <p:cBhvr>
                                        <p:cTn id="340" dur="1" fill="hold">
                                          <p:stCondLst>
                                            <p:cond delay="0"/>
                                          </p:stCondLst>
                                        </p:cTn>
                                        <p:tgtEl>
                                          <p:spTgt spid="749"/>
                                        </p:tgtEl>
                                        <p:attrNameLst>
                                          <p:attrName>style.visibility</p:attrName>
                                        </p:attrNameLst>
                                      </p:cBhvr>
                                      <p:to>
                                        <p:strVal val="visible"/>
                                      </p:to>
                                    </p:set>
                                    <p:animEffect transition="in" filter="wipe(down)">
                                      <p:cBhvr>
                                        <p:cTn id="341" dur="500"/>
                                        <p:tgtEl>
                                          <p:spTgt spid="749"/>
                                        </p:tgtEl>
                                      </p:cBhvr>
                                    </p:animEffect>
                                  </p:childTnLst>
                                </p:cTn>
                              </p:par>
                            </p:childTnLst>
                          </p:cTn>
                        </p:par>
                        <p:par>
                          <p:cTn id="342" fill="hold">
                            <p:stCondLst>
                              <p:cond delay="1500"/>
                            </p:stCondLst>
                            <p:childTnLst>
                              <p:par>
                                <p:cTn id="343" presetID="53" presetClass="entr" presetSubtype="16" fill="hold" grpId="0" nodeType="afterEffect">
                                  <p:stCondLst>
                                    <p:cond delay="0"/>
                                  </p:stCondLst>
                                  <p:childTnLst>
                                    <p:set>
                                      <p:cBhvr>
                                        <p:cTn id="344" dur="1" fill="hold">
                                          <p:stCondLst>
                                            <p:cond delay="0"/>
                                          </p:stCondLst>
                                        </p:cTn>
                                        <p:tgtEl>
                                          <p:spTgt spid="264"/>
                                        </p:tgtEl>
                                        <p:attrNameLst>
                                          <p:attrName>style.visibility</p:attrName>
                                        </p:attrNameLst>
                                      </p:cBhvr>
                                      <p:to>
                                        <p:strVal val="visible"/>
                                      </p:to>
                                    </p:set>
                                    <p:anim calcmode="lin" valueType="num">
                                      <p:cBhvr>
                                        <p:cTn id="345" dur="500" fill="hold"/>
                                        <p:tgtEl>
                                          <p:spTgt spid="264"/>
                                        </p:tgtEl>
                                        <p:attrNameLst>
                                          <p:attrName>ppt_w</p:attrName>
                                        </p:attrNameLst>
                                      </p:cBhvr>
                                      <p:tavLst>
                                        <p:tav tm="0">
                                          <p:val>
                                            <p:fltVal val="0"/>
                                          </p:val>
                                        </p:tav>
                                        <p:tav tm="100000">
                                          <p:val>
                                            <p:strVal val="#ppt_w"/>
                                          </p:val>
                                        </p:tav>
                                      </p:tavLst>
                                    </p:anim>
                                    <p:anim calcmode="lin" valueType="num">
                                      <p:cBhvr>
                                        <p:cTn id="346" dur="500" fill="hold"/>
                                        <p:tgtEl>
                                          <p:spTgt spid="264"/>
                                        </p:tgtEl>
                                        <p:attrNameLst>
                                          <p:attrName>ppt_h</p:attrName>
                                        </p:attrNameLst>
                                      </p:cBhvr>
                                      <p:tavLst>
                                        <p:tav tm="0">
                                          <p:val>
                                            <p:fltVal val="0"/>
                                          </p:val>
                                        </p:tav>
                                        <p:tav tm="100000">
                                          <p:val>
                                            <p:strVal val="#ppt_h"/>
                                          </p:val>
                                        </p:tav>
                                      </p:tavLst>
                                    </p:anim>
                                    <p:animEffect transition="in" filter="fade">
                                      <p:cBhvr>
                                        <p:cTn id="347" dur="500"/>
                                        <p:tgtEl>
                                          <p:spTgt spid="264"/>
                                        </p:tgtEl>
                                      </p:cBhvr>
                                    </p:animEffect>
                                  </p:childTnLst>
                                </p:cTn>
                              </p:par>
                              <p:par>
                                <p:cTn id="348" presetID="53" presetClass="entr" presetSubtype="16" fill="hold" grpId="0" nodeType="withEffect">
                                  <p:stCondLst>
                                    <p:cond delay="0"/>
                                  </p:stCondLst>
                                  <p:childTnLst>
                                    <p:set>
                                      <p:cBhvr>
                                        <p:cTn id="349" dur="1" fill="hold">
                                          <p:stCondLst>
                                            <p:cond delay="0"/>
                                          </p:stCondLst>
                                        </p:cTn>
                                        <p:tgtEl>
                                          <p:spTgt spid="92"/>
                                        </p:tgtEl>
                                        <p:attrNameLst>
                                          <p:attrName>style.visibility</p:attrName>
                                        </p:attrNameLst>
                                      </p:cBhvr>
                                      <p:to>
                                        <p:strVal val="visible"/>
                                      </p:to>
                                    </p:set>
                                    <p:anim calcmode="lin" valueType="num">
                                      <p:cBhvr>
                                        <p:cTn id="350" dur="500" fill="hold"/>
                                        <p:tgtEl>
                                          <p:spTgt spid="92"/>
                                        </p:tgtEl>
                                        <p:attrNameLst>
                                          <p:attrName>ppt_w</p:attrName>
                                        </p:attrNameLst>
                                      </p:cBhvr>
                                      <p:tavLst>
                                        <p:tav tm="0">
                                          <p:val>
                                            <p:fltVal val="0"/>
                                          </p:val>
                                        </p:tav>
                                        <p:tav tm="100000">
                                          <p:val>
                                            <p:strVal val="#ppt_w"/>
                                          </p:val>
                                        </p:tav>
                                      </p:tavLst>
                                    </p:anim>
                                    <p:anim calcmode="lin" valueType="num">
                                      <p:cBhvr>
                                        <p:cTn id="351" dur="500" fill="hold"/>
                                        <p:tgtEl>
                                          <p:spTgt spid="92"/>
                                        </p:tgtEl>
                                        <p:attrNameLst>
                                          <p:attrName>ppt_h</p:attrName>
                                        </p:attrNameLst>
                                      </p:cBhvr>
                                      <p:tavLst>
                                        <p:tav tm="0">
                                          <p:val>
                                            <p:fltVal val="0"/>
                                          </p:val>
                                        </p:tav>
                                        <p:tav tm="100000">
                                          <p:val>
                                            <p:strVal val="#ppt_h"/>
                                          </p:val>
                                        </p:tav>
                                      </p:tavLst>
                                    </p:anim>
                                    <p:animEffect transition="in" filter="fade">
                                      <p:cBhvr>
                                        <p:cTn id="352" dur="500"/>
                                        <p:tgtEl>
                                          <p:spTgt spid="92"/>
                                        </p:tgtEl>
                                      </p:cBhvr>
                                    </p:animEffect>
                                  </p:childTnLst>
                                </p:cTn>
                              </p:par>
                            </p:childTnLst>
                          </p:cTn>
                        </p:par>
                        <p:par>
                          <p:cTn id="353" fill="hold">
                            <p:stCondLst>
                              <p:cond delay="2000"/>
                            </p:stCondLst>
                            <p:childTnLst>
                              <p:par>
                                <p:cTn id="354" presetID="16" presetClass="entr" presetSubtype="26" fill="hold" nodeType="afterEffect">
                                  <p:stCondLst>
                                    <p:cond delay="0"/>
                                  </p:stCondLst>
                                  <p:childTnLst>
                                    <p:set>
                                      <p:cBhvr>
                                        <p:cTn id="355" dur="1" fill="hold">
                                          <p:stCondLst>
                                            <p:cond delay="0"/>
                                          </p:stCondLst>
                                        </p:cTn>
                                        <p:tgtEl>
                                          <p:spTgt spid="9"/>
                                        </p:tgtEl>
                                        <p:attrNameLst>
                                          <p:attrName>style.visibility</p:attrName>
                                        </p:attrNameLst>
                                      </p:cBhvr>
                                      <p:to>
                                        <p:strVal val="visible"/>
                                      </p:to>
                                    </p:set>
                                    <p:animEffect transition="in" filter="barn(inHorizontal)">
                                      <p:cBhvr>
                                        <p:cTn id="356" dur="500"/>
                                        <p:tgtEl>
                                          <p:spTgt spid="9"/>
                                        </p:tgtEl>
                                      </p:cBhvr>
                                    </p:animEffect>
                                  </p:childTnLst>
                                </p:cTn>
                              </p:par>
                            </p:childTnLst>
                          </p:cTn>
                        </p:par>
                      </p:childTnLst>
                    </p:cTn>
                  </p:par>
                  <p:par>
                    <p:cTn id="357" fill="hold">
                      <p:stCondLst>
                        <p:cond delay="indefinite"/>
                      </p:stCondLst>
                      <p:childTnLst>
                        <p:par>
                          <p:cTn id="358" fill="hold">
                            <p:stCondLst>
                              <p:cond delay="0"/>
                            </p:stCondLst>
                            <p:childTnLst>
                              <p:par>
                                <p:cTn id="359" presetID="53" presetClass="entr" presetSubtype="16" fill="hold" nodeType="clickEffect">
                                  <p:stCondLst>
                                    <p:cond delay="0"/>
                                  </p:stCondLst>
                                  <p:childTnLst>
                                    <p:set>
                                      <p:cBhvr>
                                        <p:cTn id="360" dur="1" fill="hold">
                                          <p:stCondLst>
                                            <p:cond delay="0"/>
                                          </p:stCondLst>
                                        </p:cTn>
                                        <p:tgtEl>
                                          <p:spTgt spid="555"/>
                                        </p:tgtEl>
                                        <p:attrNameLst>
                                          <p:attrName>style.visibility</p:attrName>
                                        </p:attrNameLst>
                                      </p:cBhvr>
                                      <p:to>
                                        <p:strVal val="visible"/>
                                      </p:to>
                                    </p:set>
                                    <p:anim calcmode="lin" valueType="num">
                                      <p:cBhvr>
                                        <p:cTn id="361" dur="500" fill="hold"/>
                                        <p:tgtEl>
                                          <p:spTgt spid="555"/>
                                        </p:tgtEl>
                                        <p:attrNameLst>
                                          <p:attrName>ppt_w</p:attrName>
                                        </p:attrNameLst>
                                      </p:cBhvr>
                                      <p:tavLst>
                                        <p:tav tm="0">
                                          <p:val>
                                            <p:fltVal val="0"/>
                                          </p:val>
                                        </p:tav>
                                        <p:tav tm="100000">
                                          <p:val>
                                            <p:strVal val="#ppt_w"/>
                                          </p:val>
                                        </p:tav>
                                      </p:tavLst>
                                    </p:anim>
                                    <p:anim calcmode="lin" valueType="num">
                                      <p:cBhvr>
                                        <p:cTn id="362" dur="500" fill="hold"/>
                                        <p:tgtEl>
                                          <p:spTgt spid="555"/>
                                        </p:tgtEl>
                                        <p:attrNameLst>
                                          <p:attrName>ppt_h</p:attrName>
                                        </p:attrNameLst>
                                      </p:cBhvr>
                                      <p:tavLst>
                                        <p:tav tm="0">
                                          <p:val>
                                            <p:fltVal val="0"/>
                                          </p:val>
                                        </p:tav>
                                        <p:tav tm="100000">
                                          <p:val>
                                            <p:strVal val="#ppt_h"/>
                                          </p:val>
                                        </p:tav>
                                      </p:tavLst>
                                    </p:anim>
                                    <p:animEffect transition="in" filter="fade">
                                      <p:cBhvr>
                                        <p:cTn id="363" dur="500"/>
                                        <p:tgtEl>
                                          <p:spTgt spid="555"/>
                                        </p:tgtEl>
                                      </p:cBhvr>
                                    </p:animEffect>
                                  </p:childTnLst>
                                </p:cTn>
                              </p:par>
                              <p:par>
                                <p:cTn id="364" presetID="53" presetClass="entr" presetSubtype="16" fill="hold" nodeType="withEffect">
                                  <p:stCondLst>
                                    <p:cond delay="0"/>
                                  </p:stCondLst>
                                  <p:childTnLst>
                                    <p:set>
                                      <p:cBhvr>
                                        <p:cTn id="365" dur="1" fill="hold">
                                          <p:stCondLst>
                                            <p:cond delay="0"/>
                                          </p:stCondLst>
                                        </p:cTn>
                                        <p:tgtEl>
                                          <p:spTgt spid="193"/>
                                        </p:tgtEl>
                                        <p:attrNameLst>
                                          <p:attrName>style.visibility</p:attrName>
                                        </p:attrNameLst>
                                      </p:cBhvr>
                                      <p:to>
                                        <p:strVal val="visible"/>
                                      </p:to>
                                    </p:set>
                                    <p:anim calcmode="lin" valueType="num">
                                      <p:cBhvr>
                                        <p:cTn id="366" dur="500" fill="hold"/>
                                        <p:tgtEl>
                                          <p:spTgt spid="193"/>
                                        </p:tgtEl>
                                        <p:attrNameLst>
                                          <p:attrName>ppt_w</p:attrName>
                                        </p:attrNameLst>
                                      </p:cBhvr>
                                      <p:tavLst>
                                        <p:tav tm="0">
                                          <p:val>
                                            <p:fltVal val="0"/>
                                          </p:val>
                                        </p:tav>
                                        <p:tav tm="100000">
                                          <p:val>
                                            <p:strVal val="#ppt_w"/>
                                          </p:val>
                                        </p:tav>
                                      </p:tavLst>
                                    </p:anim>
                                    <p:anim calcmode="lin" valueType="num">
                                      <p:cBhvr>
                                        <p:cTn id="367" dur="500" fill="hold"/>
                                        <p:tgtEl>
                                          <p:spTgt spid="193"/>
                                        </p:tgtEl>
                                        <p:attrNameLst>
                                          <p:attrName>ppt_h</p:attrName>
                                        </p:attrNameLst>
                                      </p:cBhvr>
                                      <p:tavLst>
                                        <p:tav tm="0">
                                          <p:val>
                                            <p:fltVal val="0"/>
                                          </p:val>
                                        </p:tav>
                                        <p:tav tm="100000">
                                          <p:val>
                                            <p:strVal val="#ppt_h"/>
                                          </p:val>
                                        </p:tav>
                                      </p:tavLst>
                                    </p:anim>
                                    <p:animEffect transition="in" filter="fade">
                                      <p:cBhvr>
                                        <p:cTn id="368" dur="500"/>
                                        <p:tgtEl>
                                          <p:spTgt spid="193"/>
                                        </p:tgtEl>
                                      </p:cBhvr>
                                    </p:animEffect>
                                  </p:childTnLst>
                                </p:cTn>
                              </p:par>
                              <p:par>
                                <p:cTn id="369" presetID="53" presetClass="entr" presetSubtype="16" fill="hold" nodeType="withEffect">
                                  <p:stCondLst>
                                    <p:cond delay="0"/>
                                  </p:stCondLst>
                                  <p:childTnLst>
                                    <p:set>
                                      <p:cBhvr>
                                        <p:cTn id="370" dur="1" fill="hold">
                                          <p:stCondLst>
                                            <p:cond delay="0"/>
                                          </p:stCondLst>
                                        </p:cTn>
                                        <p:tgtEl>
                                          <p:spTgt spid="554"/>
                                        </p:tgtEl>
                                        <p:attrNameLst>
                                          <p:attrName>style.visibility</p:attrName>
                                        </p:attrNameLst>
                                      </p:cBhvr>
                                      <p:to>
                                        <p:strVal val="visible"/>
                                      </p:to>
                                    </p:set>
                                    <p:anim calcmode="lin" valueType="num">
                                      <p:cBhvr>
                                        <p:cTn id="371" dur="500" fill="hold"/>
                                        <p:tgtEl>
                                          <p:spTgt spid="554"/>
                                        </p:tgtEl>
                                        <p:attrNameLst>
                                          <p:attrName>ppt_w</p:attrName>
                                        </p:attrNameLst>
                                      </p:cBhvr>
                                      <p:tavLst>
                                        <p:tav tm="0">
                                          <p:val>
                                            <p:fltVal val="0"/>
                                          </p:val>
                                        </p:tav>
                                        <p:tav tm="100000">
                                          <p:val>
                                            <p:strVal val="#ppt_w"/>
                                          </p:val>
                                        </p:tav>
                                      </p:tavLst>
                                    </p:anim>
                                    <p:anim calcmode="lin" valueType="num">
                                      <p:cBhvr>
                                        <p:cTn id="372" dur="500" fill="hold"/>
                                        <p:tgtEl>
                                          <p:spTgt spid="554"/>
                                        </p:tgtEl>
                                        <p:attrNameLst>
                                          <p:attrName>ppt_h</p:attrName>
                                        </p:attrNameLst>
                                      </p:cBhvr>
                                      <p:tavLst>
                                        <p:tav tm="0">
                                          <p:val>
                                            <p:fltVal val="0"/>
                                          </p:val>
                                        </p:tav>
                                        <p:tav tm="100000">
                                          <p:val>
                                            <p:strVal val="#ppt_h"/>
                                          </p:val>
                                        </p:tav>
                                      </p:tavLst>
                                    </p:anim>
                                    <p:animEffect transition="in" filter="fade">
                                      <p:cBhvr>
                                        <p:cTn id="373" dur="500"/>
                                        <p:tgtEl>
                                          <p:spTgt spid="554"/>
                                        </p:tgtEl>
                                      </p:cBhvr>
                                    </p:animEffect>
                                  </p:childTnLst>
                                </p:cTn>
                              </p:par>
                              <p:par>
                                <p:cTn id="374" presetID="53" presetClass="entr" presetSubtype="16" fill="hold" grpId="0" nodeType="withEffect">
                                  <p:stCondLst>
                                    <p:cond delay="0"/>
                                  </p:stCondLst>
                                  <p:childTnLst>
                                    <p:set>
                                      <p:cBhvr>
                                        <p:cTn id="375" dur="1" fill="hold">
                                          <p:stCondLst>
                                            <p:cond delay="0"/>
                                          </p:stCondLst>
                                        </p:cTn>
                                        <p:tgtEl>
                                          <p:spTgt spid="497"/>
                                        </p:tgtEl>
                                        <p:attrNameLst>
                                          <p:attrName>style.visibility</p:attrName>
                                        </p:attrNameLst>
                                      </p:cBhvr>
                                      <p:to>
                                        <p:strVal val="visible"/>
                                      </p:to>
                                    </p:set>
                                    <p:anim calcmode="lin" valueType="num">
                                      <p:cBhvr>
                                        <p:cTn id="376" dur="500" fill="hold"/>
                                        <p:tgtEl>
                                          <p:spTgt spid="497"/>
                                        </p:tgtEl>
                                        <p:attrNameLst>
                                          <p:attrName>ppt_w</p:attrName>
                                        </p:attrNameLst>
                                      </p:cBhvr>
                                      <p:tavLst>
                                        <p:tav tm="0">
                                          <p:val>
                                            <p:fltVal val="0"/>
                                          </p:val>
                                        </p:tav>
                                        <p:tav tm="100000">
                                          <p:val>
                                            <p:strVal val="#ppt_w"/>
                                          </p:val>
                                        </p:tav>
                                      </p:tavLst>
                                    </p:anim>
                                    <p:anim calcmode="lin" valueType="num">
                                      <p:cBhvr>
                                        <p:cTn id="377" dur="500" fill="hold"/>
                                        <p:tgtEl>
                                          <p:spTgt spid="497"/>
                                        </p:tgtEl>
                                        <p:attrNameLst>
                                          <p:attrName>ppt_h</p:attrName>
                                        </p:attrNameLst>
                                      </p:cBhvr>
                                      <p:tavLst>
                                        <p:tav tm="0">
                                          <p:val>
                                            <p:fltVal val="0"/>
                                          </p:val>
                                        </p:tav>
                                        <p:tav tm="100000">
                                          <p:val>
                                            <p:strVal val="#ppt_h"/>
                                          </p:val>
                                        </p:tav>
                                      </p:tavLst>
                                    </p:anim>
                                    <p:animEffect transition="in" filter="fade">
                                      <p:cBhvr>
                                        <p:cTn id="378" dur="500"/>
                                        <p:tgtEl>
                                          <p:spTgt spid="497"/>
                                        </p:tgtEl>
                                      </p:cBhvr>
                                    </p:animEffect>
                                  </p:childTnLst>
                                </p:cTn>
                              </p:par>
                              <p:par>
                                <p:cTn id="379" presetID="53" presetClass="entr" presetSubtype="16" fill="hold" grpId="0" nodeType="withEffect">
                                  <p:stCondLst>
                                    <p:cond delay="0"/>
                                  </p:stCondLst>
                                  <p:childTnLst>
                                    <p:set>
                                      <p:cBhvr>
                                        <p:cTn id="380" dur="1" fill="hold">
                                          <p:stCondLst>
                                            <p:cond delay="0"/>
                                          </p:stCondLst>
                                        </p:cTn>
                                        <p:tgtEl>
                                          <p:spTgt spid="498"/>
                                        </p:tgtEl>
                                        <p:attrNameLst>
                                          <p:attrName>style.visibility</p:attrName>
                                        </p:attrNameLst>
                                      </p:cBhvr>
                                      <p:to>
                                        <p:strVal val="visible"/>
                                      </p:to>
                                    </p:set>
                                    <p:anim calcmode="lin" valueType="num">
                                      <p:cBhvr>
                                        <p:cTn id="381" dur="500" fill="hold"/>
                                        <p:tgtEl>
                                          <p:spTgt spid="498"/>
                                        </p:tgtEl>
                                        <p:attrNameLst>
                                          <p:attrName>ppt_w</p:attrName>
                                        </p:attrNameLst>
                                      </p:cBhvr>
                                      <p:tavLst>
                                        <p:tav tm="0">
                                          <p:val>
                                            <p:fltVal val="0"/>
                                          </p:val>
                                        </p:tav>
                                        <p:tav tm="100000">
                                          <p:val>
                                            <p:strVal val="#ppt_w"/>
                                          </p:val>
                                        </p:tav>
                                      </p:tavLst>
                                    </p:anim>
                                    <p:anim calcmode="lin" valueType="num">
                                      <p:cBhvr>
                                        <p:cTn id="382" dur="500" fill="hold"/>
                                        <p:tgtEl>
                                          <p:spTgt spid="498"/>
                                        </p:tgtEl>
                                        <p:attrNameLst>
                                          <p:attrName>ppt_h</p:attrName>
                                        </p:attrNameLst>
                                      </p:cBhvr>
                                      <p:tavLst>
                                        <p:tav tm="0">
                                          <p:val>
                                            <p:fltVal val="0"/>
                                          </p:val>
                                        </p:tav>
                                        <p:tav tm="100000">
                                          <p:val>
                                            <p:strVal val="#ppt_h"/>
                                          </p:val>
                                        </p:tav>
                                      </p:tavLst>
                                    </p:anim>
                                    <p:animEffect transition="in" filter="fade">
                                      <p:cBhvr>
                                        <p:cTn id="383" dur="500"/>
                                        <p:tgtEl>
                                          <p:spTgt spid="498"/>
                                        </p:tgtEl>
                                      </p:cBhvr>
                                    </p:animEffect>
                                  </p:childTnLst>
                                </p:cTn>
                              </p:par>
                              <p:par>
                                <p:cTn id="384" presetID="22" presetClass="entr" presetSubtype="8" fill="hold" grpId="0" nodeType="withEffect">
                                  <p:stCondLst>
                                    <p:cond delay="0"/>
                                  </p:stCondLst>
                                  <p:childTnLst>
                                    <p:set>
                                      <p:cBhvr>
                                        <p:cTn id="385" dur="1" fill="hold">
                                          <p:stCondLst>
                                            <p:cond delay="0"/>
                                          </p:stCondLst>
                                        </p:cTn>
                                        <p:tgtEl>
                                          <p:spTgt spid="415"/>
                                        </p:tgtEl>
                                        <p:attrNameLst>
                                          <p:attrName>style.visibility</p:attrName>
                                        </p:attrNameLst>
                                      </p:cBhvr>
                                      <p:to>
                                        <p:strVal val="visible"/>
                                      </p:to>
                                    </p:set>
                                    <p:animEffect transition="in" filter="wipe(left)">
                                      <p:cBhvr>
                                        <p:cTn id="386" dur="500"/>
                                        <p:tgtEl>
                                          <p:spTgt spid="415"/>
                                        </p:tgtEl>
                                      </p:cBhvr>
                                    </p:animEffect>
                                  </p:childTnLst>
                                </p:cTn>
                              </p:par>
                              <p:par>
                                <p:cTn id="387" presetID="53" presetClass="entr" presetSubtype="16" fill="hold" grpId="0" nodeType="withEffect">
                                  <p:stCondLst>
                                    <p:cond delay="0"/>
                                  </p:stCondLst>
                                  <p:childTnLst>
                                    <p:set>
                                      <p:cBhvr>
                                        <p:cTn id="388" dur="1" fill="hold">
                                          <p:stCondLst>
                                            <p:cond delay="0"/>
                                          </p:stCondLst>
                                        </p:cTn>
                                        <p:tgtEl>
                                          <p:spTgt spid="365"/>
                                        </p:tgtEl>
                                        <p:attrNameLst>
                                          <p:attrName>style.visibility</p:attrName>
                                        </p:attrNameLst>
                                      </p:cBhvr>
                                      <p:to>
                                        <p:strVal val="visible"/>
                                      </p:to>
                                    </p:set>
                                    <p:anim calcmode="lin" valueType="num">
                                      <p:cBhvr>
                                        <p:cTn id="389" dur="500" fill="hold"/>
                                        <p:tgtEl>
                                          <p:spTgt spid="365"/>
                                        </p:tgtEl>
                                        <p:attrNameLst>
                                          <p:attrName>ppt_w</p:attrName>
                                        </p:attrNameLst>
                                      </p:cBhvr>
                                      <p:tavLst>
                                        <p:tav tm="0">
                                          <p:val>
                                            <p:fltVal val="0"/>
                                          </p:val>
                                        </p:tav>
                                        <p:tav tm="100000">
                                          <p:val>
                                            <p:strVal val="#ppt_w"/>
                                          </p:val>
                                        </p:tav>
                                      </p:tavLst>
                                    </p:anim>
                                    <p:anim calcmode="lin" valueType="num">
                                      <p:cBhvr>
                                        <p:cTn id="390" dur="500" fill="hold"/>
                                        <p:tgtEl>
                                          <p:spTgt spid="365"/>
                                        </p:tgtEl>
                                        <p:attrNameLst>
                                          <p:attrName>ppt_h</p:attrName>
                                        </p:attrNameLst>
                                      </p:cBhvr>
                                      <p:tavLst>
                                        <p:tav tm="0">
                                          <p:val>
                                            <p:fltVal val="0"/>
                                          </p:val>
                                        </p:tav>
                                        <p:tav tm="100000">
                                          <p:val>
                                            <p:strVal val="#ppt_h"/>
                                          </p:val>
                                        </p:tav>
                                      </p:tavLst>
                                    </p:anim>
                                    <p:animEffect transition="in" filter="fade">
                                      <p:cBhvr>
                                        <p:cTn id="391" dur="500"/>
                                        <p:tgtEl>
                                          <p:spTgt spid="365"/>
                                        </p:tgtEl>
                                      </p:cBhvr>
                                    </p:animEffect>
                                  </p:childTnLst>
                                </p:cTn>
                              </p:par>
                              <p:par>
                                <p:cTn id="392" presetID="53" presetClass="entr" presetSubtype="16" fill="hold" grpId="0" nodeType="withEffect">
                                  <p:stCondLst>
                                    <p:cond delay="0"/>
                                  </p:stCondLst>
                                  <p:childTnLst>
                                    <p:set>
                                      <p:cBhvr>
                                        <p:cTn id="393" dur="1" fill="hold">
                                          <p:stCondLst>
                                            <p:cond delay="0"/>
                                          </p:stCondLst>
                                        </p:cTn>
                                        <p:tgtEl>
                                          <p:spTgt spid="499"/>
                                        </p:tgtEl>
                                        <p:attrNameLst>
                                          <p:attrName>style.visibility</p:attrName>
                                        </p:attrNameLst>
                                      </p:cBhvr>
                                      <p:to>
                                        <p:strVal val="visible"/>
                                      </p:to>
                                    </p:set>
                                    <p:anim calcmode="lin" valueType="num">
                                      <p:cBhvr>
                                        <p:cTn id="394" dur="500" fill="hold"/>
                                        <p:tgtEl>
                                          <p:spTgt spid="499"/>
                                        </p:tgtEl>
                                        <p:attrNameLst>
                                          <p:attrName>ppt_w</p:attrName>
                                        </p:attrNameLst>
                                      </p:cBhvr>
                                      <p:tavLst>
                                        <p:tav tm="0">
                                          <p:val>
                                            <p:fltVal val="0"/>
                                          </p:val>
                                        </p:tav>
                                        <p:tav tm="100000">
                                          <p:val>
                                            <p:strVal val="#ppt_w"/>
                                          </p:val>
                                        </p:tav>
                                      </p:tavLst>
                                    </p:anim>
                                    <p:anim calcmode="lin" valueType="num">
                                      <p:cBhvr>
                                        <p:cTn id="395" dur="500" fill="hold"/>
                                        <p:tgtEl>
                                          <p:spTgt spid="499"/>
                                        </p:tgtEl>
                                        <p:attrNameLst>
                                          <p:attrName>ppt_h</p:attrName>
                                        </p:attrNameLst>
                                      </p:cBhvr>
                                      <p:tavLst>
                                        <p:tav tm="0">
                                          <p:val>
                                            <p:fltVal val="0"/>
                                          </p:val>
                                        </p:tav>
                                        <p:tav tm="100000">
                                          <p:val>
                                            <p:strVal val="#ppt_h"/>
                                          </p:val>
                                        </p:tav>
                                      </p:tavLst>
                                    </p:anim>
                                    <p:animEffect transition="in" filter="fade">
                                      <p:cBhvr>
                                        <p:cTn id="396" dur="500"/>
                                        <p:tgtEl>
                                          <p:spTgt spid="499"/>
                                        </p:tgtEl>
                                      </p:cBhvr>
                                    </p:animEffect>
                                  </p:childTnLst>
                                </p:cTn>
                              </p:par>
                            </p:childTnLst>
                          </p:cTn>
                        </p:par>
                        <p:par>
                          <p:cTn id="397" fill="hold">
                            <p:stCondLst>
                              <p:cond delay="500"/>
                            </p:stCondLst>
                            <p:childTnLst>
                              <p:par>
                                <p:cTn id="398" presetID="53" presetClass="entr" presetSubtype="16" fill="hold" grpId="0" nodeType="afterEffect">
                                  <p:stCondLst>
                                    <p:cond delay="0"/>
                                  </p:stCondLst>
                                  <p:childTnLst>
                                    <p:set>
                                      <p:cBhvr>
                                        <p:cTn id="399" dur="1" fill="hold">
                                          <p:stCondLst>
                                            <p:cond delay="0"/>
                                          </p:stCondLst>
                                        </p:cTn>
                                        <p:tgtEl>
                                          <p:spTgt spid="417"/>
                                        </p:tgtEl>
                                        <p:attrNameLst>
                                          <p:attrName>style.visibility</p:attrName>
                                        </p:attrNameLst>
                                      </p:cBhvr>
                                      <p:to>
                                        <p:strVal val="visible"/>
                                      </p:to>
                                    </p:set>
                                    <p:anim calcmode="lin" valueType="num">
                                      <p:cBhvr>
                                        <p:cTn id="400" dur="500" fill="hold"/>
                                        <p:tgtEl>
                                          <p:spTgt spid="417"/>
                                        </p:tgtEl>
                                        <p:attrNameLst>
                                          <p:attrName>ppt_w</p:attrName>
                                        </p:attrNameLst>
                                      </p:cBhvr>
                                      <p:tavLst>
                                        <p:tav tm="0">
                                          <p:val>
                                            <p:fltVal val="0"/>
                                          </p:val>
                                        </p:tav>
                                        <p:tav tm="100000">
                                          <p:val>
                                            <p:strVal val="#ppt_w"/>
                                          </p:val>
                                        </p:tav>
                                      </p:tavLst>
                                    </p:anim>
                                    <p:anim calcmode="lin" valueType="num">
                                      <p:cBhvr>
                                        <p:cTn id="401" dur="500" fill="hold"/>
                                        <p:tgtEl>
                                          <p:spTgt spid="417"/>
                                        </p:tgtEl>
                                        <p:attrNameLst>
                                          <p:attrName>ppt_h</p:attrName>
                                        </p:attrNameLst>
                                      </p:cBhvr>
                                      <p:tavLst>
                                        <p:tav tm="0">
                                          <p:val>
                                            <p:fltVal val="0"/>
                                          </p:val>
                                        </p:tav>
                                        <p:tav tm="100000">
                                          <p:val>
                                            <p:strVal val="#ppt_h"/>
                                          </p:val>
                                        </p:tav>
                                      </p:tavLst>
                                    </p:anim>
                                    <p:animEffect transition="in" filter="fade">
                                      <p:cBhvr>
                                        <p:cTn id="402" dur="500"/>
                                        <p:tgtEl>
                                          <p:spTgt spid="417"/>
                                        </p:tgtEl>
                                      </p:cBhvr>
                                    </p:animEffect>
                                  </p:childTnLst>
                                </p:cTn>
                              </p:par>
                              <p:par>
                                <p:cTn id="403" presetID="53" presetClass="entr" presetSubtype="16" fill="hold" nodeType="withEffect">
                                  <p:stCondLst>
                                    <p:cond delay="0"/>
                                  </p:stCondLst>
                                  <p:childTnLst>
                                    <p:set>
                                      <p:cBhvr>
                                        <p:cTn id="404" dur="1" fill="hold">
                                          <p:stCondLst>
                                            <p:cond delay="0"/>
                                          </p:stCondLst>
                                        </p:cTn>
                                        <p:tgtEl>
                                          <p:spTgt spid="418"/>
                                        </p:tgtEl>
                                        <p:attrNameLst>
                                          <p:attrName>style.visibility</p:attrName>
                                        </p:attrNameLst>
                                      </p:cBhvr>
                                      <p:to>
                                        <p:strVal val="visible"/>
                                      </p:to>
                                    </p:set>
                                    <p:anim calcmode="lin" valueType="num">
                                      <p:cBhvr>
                                        <p:cTn id="405" dur="500" fill="hold"/>
                                        <p:tgtEl>
                                          <p:spTgt spid="418"/>
                                        </p:tgtEl>
                                        <p:attrNameLst>
                                          <p:attrName>ppt_w</p:attrName>
                                        </p:attrNameLst>
                                      </p:cBhvr>
                                      <p:tavLst>
                                        <p:tav tm="0">
                                          <p:val>
                                            <p:fltVal val="0"/>
                                          </p:val>
                                        </p:tav>
                                        <p:tav tm="100000">
                                          <p:val>
                                            <p:strVal val="#ppt_w"/>
                                          </p:val>
                                        </p:tav>
                                      </p:tavLst>
                                    </p:anim>
                                    <p:anim calcmode="lin" valueType="num">
                                      <p:cBhvr>
                                        <p:cTn id="406" dur="500" fill="hold"/>
                                        <p:tgtEl>
                                          <p:spTgt spid="418"/>
                                        </p:tgtEl>
                                        <p:attrNameLst>
                                          <p:attrName>ppt_h</p:attrName>
                                        </p:attrNameLst>
                                      </p:cBhvr>
                                      <p:tavLst>
                                        <p:tav tm="0">
                                          <p:val>
                                            <p:fltVal val="0"/>
                                          </p:val>
                                        </p:tav>
                                        <p:tav tm="100000">
                                          <p:val>
                                            <p:strVal val="#ppt_h"/>
                                          </p:val>
                                        </p:tav>
                                      </p:tavLst>
                                    </p:anim>
                                    <p:animEffect transition="in" filter="fade">
                                      <p:cBhvr>
                                        <p:cTn id="407" dur="500"/>
                                        <p:tgtEl>
                                          <p:spTgt spid="418"/>
                                        </p:tgtEl>
                                      </p:cBhvr>
                                    </p:animEffect>
                                  </p:childTnLst>
                                </p:cTn>
                              </p:par>
                            </p:childTnLst>
                          </p:cTn>
                        </p:par>
                        <p:par>
                          <p:cTn id="408" fill="hold">
                            <p:stCondLst>
                              <p:cond delay="1000"/>
                            </p:stCondLst>
                            <p:childTnLst>
                              <p:par>
                                <p:cTn id="409" presetID="53" presetClass="entr" presetSubtype="16" fill="hold" nodeType="afterEffect">
                                  <p:stCondLst>
                                    <p:cond delay="0"/>
                                  </p:stCondLst>
                                  <p:childTnLst>
                                    <p:set>
                                      <p:cBhvr>
                                        <p:cTn id="410" dur="1" fill="hold">
                                          <p:stCondLst>
                                            <p:cond delay="0"/>
                                          </p:stCondLst>
                                        </p:cTn>
                                        <p:tgtEl>
                                          <p:spTgt spid="88"/>
                                        </p:tgtEl>
                                        <p:attrNameLst>
                                          <p:attrName>style.visibility</p:attrName>
                                        </p:attrNameLst>
                                      </p:cBhvr>
                                      <p:to>
                                        <p:strVal val="visible"/>
                                      </p:to>
                                    </p:set>
                                    <p:anim calcmode="lin" valueType="num">
                                      <p:cBhvr>
                                        <p:cTn id="411" dur="500" fill="hold"/>
                                        <p:tgtEl>
                                          <p:spTgt spid="88"/>
                                        </p:tgtEl>
                                        <p:attrNameLst>
                                          <p:attrName>ppt_w</p:attrName>
                                        </p:attrNameLst>
                                      </p:cBhvr>
                                      <p:tavLst>
                                        <p:tav tm="0">
                                          <p:val>
                                            <p:fltVal val="0"/>
                                          </p:val>
                                        </p:tav>
                                        <p:tav tm="100000">
                                          <p:val>
                                            <p:strVal val="#ppt_w"/>
                                          </p:val>
                                        </p:tav>
                                      </p:tavLst>
                                    </p:anim>
                                    <p:anim calcmode="lin" valueType="num">
                                      <p:cBhvr>
                                        <p:cTn id="412" dur="500" fill="hold"/>
                                        <p:tgtEl>
                                          <p:spTgt spid="88"/>
                                        </p:tgtEl>
                                        <p:attrNameLst>
                                          <p:attrName>ppt_h</p:attrName>
                                        </p:attrNameLst>
                                      </p:cBhvr>
                                      <p:tavLst>
                                        <p:tav tm="0">
                                          <p:val>
                                            <p:fltVal val="0"/>
                                          </p:val>
                                        </p:tav>
                                        <p:tav tm="100000">
                                          <p:val>
                                            <p:strVal val="#ppt_h"/>
                                          </p:val>
                                        </p:tav>
                                      </p:tavLst>
                                    </p:anim>
                                    <p:animEffect transition="in" filter="fade">
                                      <p:cBhvr>
                                        <p:cTn id="413" dur="500"/>
                                        <p:tgtEl>
                                          <p:spTgt spid="88"/>
                                        </p:tgtEl>
                                      </p:cBhvr>
                                    </p:animEffect>
                                  </p:childTnLst>
                                </p:cTn>
                              </p:par>
                            </p:childTnLst>
                          </p:cTn>
                        </p:par>
                      </p:childTnLst>
                    </p:cTn>
                  </p:par>
                  <p:par>
                    <p:cTn id="414" fill="hold">
                      <p:stCondLst>
                        <p:cond delay="indefinite"/>
                      </p:stCondLst>
                      <p:childTnLst>
                        <p:par>
                          <p:cTn id="415" fill="hold">
                            <p:stCondLst>
                              <p:cond delay="0"/>
                            </p:stCondLst>
                            <p:childTnLst>
                              <p:par>
                                <p:cTn id="416" presetID="53" presetClass="entr" presetSubtype="16" fill="hold" nodeType="clickEffect">
                                  <p:stCondLst>
                                    <p:cond delay="0"/>
                                  </p:stCondLst>
                                  <p:childTnLst>
                                    <p:set>
                                      <p:cBhvr>
                                        <p:cTn id="417" dur="1" fill="hold">
                                          <p:stCondLst>
                                            <p:cond delay="0"/>
                                          </p:stCondLst>
                                        </p:cTn>
                                        <p:tgtEl>
                                          <p:spTgt spid="416"/>
                                        </p:tgtEl>
                                        <p:attrNameLst>
                                          <p:attrName>style.visibility</p:attrName>
                                        </p:attrNameLst>
                                      </p:cBhvr>
                                      <p:to>
                                        <p:strVal val="visible"/>
                                      </p:to>
                                    </p:set>
                                    <p:anim calcmode="lin" valueType="num">
                                      <p:cBhvr>
                                        <p:cTn id="418" dur="500" fill="hold"/>
                                        <p:tgtEl>
                                          <p:spTgt spid="416"/>
                                        </p:tgtEl>
                                        <p:attrNameLst>
                                          <p:attrName>ppt_w</p:attrName>
                                        </p:attrNameLst>
                                      </p:cBhvr>
                                      <p:tavLst>
                                        <p:tav tm="0">
                                          <p:val>
                                            <p:fltVal val="0"/>
                                          </p:val>
                                        </p:tav>
                                        <p:tav tm="100000">
                                          <p:val>
                                            <p:strVal val="#ppt_w"/>
                                          </p:val>
                                        </p:tav>
                                      </p:tavLst>
                                    </p:anim>
                                    <p:anim calcmode="lin" valueType="num">
                                      <p:cBhvr>
                                        <p:cTn id="419" dur="500" fill="hold"/>
                                        <p:tgtEl>
                                          <p:spTgt spid="416"/>
                                        </p:tgtEl>
                                        <p:attrNameLst>
                                          <p:attrName>ppt_h</p:attrName>
                                        </p:attrNameLst>
                                      </p:cBhvr>
                                      <p:tavLst>
                                        <p:tav tm="0">
                                          <p:val>
                                            <p:fltVal val="0"/>
                                          </p:val>
                                        </p:tav>
                                        <p:tav tm="100000">
                                          <p:val>
                                            <p:strVal val="#ppt_h"/>
                                          </p:val>
                                        </p:tav>
                                      </p:tavLst>
                                    </p:anim>
                                    <p:animEffect transition="in" filter="fade">
                                      <p:cBhvr>
                                        <p:cTn id="420" dur="500"/>
                                        <p:tgtEl>
                                          <p:spTgt spid="416"/>
                                        </p:tgtEl>
                                      </p:cBhvr>
                                    </p:animEffect>
                                  </p:childTnLst>
                                </p:cTn>
                              </p:par>
                              <p:par>
                                <p:cTn id="421" presetID="53" presetClass="entr" presetSubtype="16" fill="hold" nodeType="withEffect">
                                  <p:stCondLst>
                                    <p:cond delay="0"/>
                                  </p:stCondLst>
                                  <p:childTnLst>
                                    <p:set>
                                      <p:cBhvr>
                                        <p:cTn id="422" dur="1" fill="hold">
                                          <p:stCondLst>
                                            <p:cond delay="0"/>
                                          </p:stCondLst>
                                        </p:cTn>
                                        <p:tgtEl>
                                          <p:spTgt spid="458"/>
                                        </p:tgtEl>
                                        <p:attrNameLst>
                                          <p:attrName>style.visibility</p:attrName>
                                        </p:attrNameLst>
                                      </p:cBhvr>
                                      <p:to>
                                        <p:strVal val="visible"/>
                                      </p:to>
                                    </p:set>
                                    <p:anim calcmode="lin" valueType="num">
                                      <p:cBhvr>
                                        <p:cTn id="423" dur="500" fill="hold"/>
                                        <p:tgtEl>
                                          <p:spTgt spid="458"/>
                                        </p:tgtEl>
                                        <p:attrNameLst>
                                          <p:attrName>ppt_w</p:attrName>
                                        </p:attrNameLst>
                                      </p:cBhvr>
                                      <p:tavLst>
                                        <p:tav tm="0">
                                          <p:val>
                                            <p:fltVal val="0"/>
                                          </p:val>
                                        </p:tav>
                                        <p:tav tm="100000">
                                          <p:val>
                                            <p:strVal val="#ppt_w"/>
                                          </p:val>
                                        </p:tav>
                                      </p:tavLst>
                                    </p:anim>
                                    <p:anim calcmode="lin" valueType="num">
                                      <p:cBhvr>
                                        <p:cTn id="424" dur="500" fill="hold"/>
                                        <p:tgtEl>
                                          <p:spTgt spid="458"/>
                                        </p:tgtEl>
                                        <p:attrNameLst>
                                          <p:attrName>ppt_h</p:attrName>
                                        </p:attrNameLst>
                                      </p:cBhvr>
                                      <p:tavLst>
                                        <p:tav tm="0">
                                          <p:val>
                                            <p:fltVal val="0"/>
                                          </p:val>
                                        </p:tav>
                                        <p:tav tm="100000">
                                          <p:val>
                                            <p:strVal val="#ppt_h"/>
                                          </p:val>
                                        </p:tav>
                                      </p:tavLst>
                                    </p:anim>
                                    <p:animEffect transition="in" filter="fade">
                                      <p:cBhvr>
                                        <p:cTn id="425" dur="500"/>
                                        <p:tgtEl>
                                          <p:spTgt spid="458"/>
                                        </p:tgtEl>
                                      </p:cBhvr>
                                    </p:animEffect>
                                  </p:childTnLst>
                                </p:cTn>
                              </p:par>
                              <p:par>
                                <p:cTn id="426" presetID="53" presetClass="entr" presetSubtype="16" fill="hold" nodeType="withEffect">
                                  <p:stCondLst>
                                    <p:cond delay="0"/>
                                  </p:stCondLst>
                                  <p:childTnLst>
                                    <p:set>
                                      <p:cBhvr>
                                        <p:cTn id="427" dur="1" fill="hold">
                                          <p:stCondLst>
                                            <p:cond delay="0"/>
                                          </p:stCondLst>
                                        </p:cTn>
                                        <p:tgtEl>
                                          <p:spTgt spid="729"/>
                                        </p:tgtEl>
                                        <p:attrNameLst>
                                          <p:attrName>style.visibility</p:attrName>
                                        </p:attrNameLst>
                                      </p:cBhvr>
                                      <p:to>
                                        <p:strVal val="visible"/>
                                      </p:to>
                                    </p:set>
                                    <p:anim calcmode="lin" valueType="num">
                                      <p:cBhvr>
                                        <p:cTn id="428" dur="500" fill="hold"/>
                                        <p:tgtEl>
                                          <p:spTgt spid="729"/>
                                        </p:tgtEl>
                                        <p:attrNameLst>
                                          <p:attrName>ppt_w</p:attrName>
                                        </p:attrNameLst>
                                      </p:cBhvr>
                                      <p:tavLst>
                                        <p:tav tm="0">
                                          <p:val>
                                            <p:fltVal val="0"/>
                                          </p:val>
                                        </p:tav>
                                        <p:tav tm="100000">
                                          <p:val>
                                            <p:strVal val="#ppt_w"/>
                                          </p:val>
                                        </p:tav>
                                      </p:tavLst>
                                    </p:anim>
                                    <p:anim calcmode="lin" valueType="num">
                                      <p:cBhvr>
                                        <p:cTn id="429" dur="500" fill="hold"/>
                                        <p:tgtEl>
                                          <p:spTgt spid="729"/>
                                        </p:tgtEl>
                                        <p:attrNameLst>
                                          <p:attrName>ppt_h</p:attrName>
                                        </p:attrNameLst>
                                      </p:cBhvr>
                                      <p:tavLst>
                                        <p:tav tm="0">
                                          <p:val>
                                            <p:fltVal val="0"/>
                                          </p:val>
                                        </p:tav>
                                        <p:tav tm="100000">
                                          <p:val>
                                            <p:strVal val="#ppt_h"/>
                                          </p:val>
                                        </p:tav>
                                      </p:tavLst>
                                    </p:anim>
                                    <p:animEffect transition="in" filter="fade">
                                      <p:cBhvr>
                                        <p:cTn id="430" dur="500"/>
                                        <p:tgtEl>
                                          <p:spTgt spid="729"/>
                                        </p:tgtEl>
                                      </p:cBhvr>
                                    </p:animEffect>
                                  </p:childTnLst>
                                </p:cTn>
                              </p:par>
                              <p:par>
                                <p:cTn id="431" presetID="53" presetClass="entr" presetSubtype="16" fill="hold" grpId="0" nodeType="withEffect">
                                  <p:stCondLst>
                                    <p:cond delay="0"/>
                                  </p:stCondLst>
                                  <p:childTnLst>
                                    <p:set>
                                      <p:cBhvr>
                                        <p:cTn id="432" dur="1" fill="hold">
                                          <p:stCondLst>
                                            <p:cond delay="0"/>
                                          </p:stCondLst>
                                        </p:cTn>
                                        <p:tgtEl>
                                          <p:spTgt spid="396"/>
                                        </p:tgtEl>
                                        <p:attrNameLst>
                                          <p:attrName>style.visibility</p:attrName>
                                        </p:attrNameLst>
                                      </p:cBhvr>
                                      <p:to>
                                        <p:strVal val="visible"/>
                                      </p:to>
                                    </p:set>
                                    <p:anim calcmode="lin" valueType="num">
                                      <p:cBhvr>
                                        <p:cTn id="433" dur="500" fill="hold"/>
                                        <p:tgtEl>
                                          <p:spTgt spid="396"/>
                                        </p:tgtEl>
                                        <p:attrNameLst>
                                          <p:attrName>ppt_w</p:attrName>
                                        </p:attrNameLst>
                                      </p:cBhvr>
                                      <p:tavLst>
                                        <p:tav tm="0">
                                          <p:val>
                                            <p:fltVal val="0"/>
                                          </p:val>
                                        </p:tav>
                                        <p:tav tm="100000">
                                          <p:val>
                                            <p:strVal val="#ppt_w"/>
                                          </p:val>
                                        </p:tav>
                                      </p:tavLst>
                                    </p:anim>
                                    <p:anim calcmode="lin" valueType="num">
                                      <p:cBhvr>
                                        <p:cTn id="434" dur="500" fill="hold"/>
                                        <p:tgtEl>
                                          <p:spTgt spid="396"/>
                                        </p:tgtEl>
                                        <p:attrNameLst>
                                          <p:attrName>ppt_h</p:attrName>
                                        </p:attrNameLst>
                                      </p:cBhvr>
                                      <p:tavLst>
                                        <p:tav tm="0">
                                          <p:val>
                                            <p:fltVal val="0"/>
                                          </p:val>
                                        </p:tav>
                                        <p:tav tm="100000">
                                          <p:val>
                                            <p:strVal val="#ppt_h"/>
                                          </p:val>
                                        </p:tav>
                                      </p:tavLst>
                                    </p:anim>
                                    <p:animEffect transition="in" filter="fade">
                                      <p:cBhvr>
                                        <p:cTn id="435" dur="500"/>
                                        <p:tgtEl>
                                          <p:spTgt spid="396"/>
                                        </p:tgtEl>
                                      </p:cBhvr>
                                    </p:animEffect>
                                  </p:childTnLst>
                                </p:cTn>
                              </p:par>
                            </p:childTnLst>
                          </p:cTn>
                        </p:par>
                        <p:par>
                          <p:cTn id="436" fill="hold">
                            <p:stCondLst>
                              <p:cond delay="500"/>
                            </p:stCondLst>
                            <p:childTnLst>
                              <p:par>
                                <p:cTn id="437" presetID="22" presetClass="entr" presetSubtype="1" fill="hold" nodeType="afterEffect">
                                  <p:stCondLst>
                                    <p:cond delay="0"/>
                                  </p:stCondLst>
                                  <p:childTnLst>
                                    <p:set>
                                      <p:cBhvr>
                                        <p:cTn id="438" dur="1" fill="hold">
                                          <p:stCondLst>
                                            <p:cond delay="0"/>
                                          </p:stCondLst>
                                        </p:cTn>
                                        <p:tgtEl>
                                          <p:spTgt spid="86"/>
                                        </p:tgtEl>
                                        <p:attrNameLst>
                                          <p:attrName>style.visibility</p:attrName>
                                        </p:attrNameLst>
                                      </p:cBhvr>
                                      <p:to>
                                        <p:strVal val="visible"/>
                                      </p:to>
                                    </p:set>
                                    <p:animEffect transition="in" filter="wipe(up)">
                                      <p:cBhvr>
                                        <p:cTn id="439" dur="500"/>
                                        <p:tgtEl>
                                          <p:spTgt spid="86"/>
                                        </p:tgtEl>
                                      </p:cBhvr>
                                    </p:animEffect>
                                  </p:childTnLst>
                                </p:cTn>
                              </p:par>
                            </p:childTnLst>
                          </p:cTn>
                        </p:par>
                      </p:childTnLst>
                    </p:cTn>
                  </p:par>
                  <p:par>
                    <p:cTn id="440" fill="hold">
                      <p:stCondLst>
                        <p:cond delay="indefinite"/>
                      </p:stCondLst>
                      <p:childTnLst>
                        <p:par>
                          <p:cTn id="441" fill="hold">
                            <p:stCondLst>
                              <p:cond delay="0"/>
                            </p:stCondLst>
                            <p:childTnLst>
                              <p:par>
                                <p:cTn id="442" presetID="53" presetClass="entr" presetSubtype="16" fill="hold" nodeType="clickEffect">
                                  <p:stCondLst>
                                    <p:cond delay="0"/>
                                  </p:stCondLst>
                                  <p:childTnLst>
                                    <p:set>
                                      <p:cBhvr>
                                        <p:cTn id="443" dur="1" fill="hold">
                                          <p:stCondLst>
                                            <p:cond delay="0"/>
                                          </p:stCondLst>
                                        </p:cTn>
                                        <p:tgtEl>
                                          <p:spTgt spid="469"/>
                                        </p:tgtEl>
                                        <p:attrNameLst>
                                          <p:attrName>style.visibility</p:attrName>
                                        </p:attrNameLst>
                                      </p:cBhvr>
                                      <p:to>
                                        <p:strVal val="visible"/>
                                      </p:to>
                                    </p:set>
                                    <p:anim calcmode="lin" valueType="num">
                                      <p:cBhvr>
                                        <p:cTn id="444" dur="500" fill="hold"/>
                                        <p:tgtEl>
                                          <p:spTgt spid="469"/>
                                        </p:tgtEl>
                                        <p:attrNameLst>
                                          <p:attrName>ppt_w</p:attrName>
                                        </p:attrNameLst>
                                      </p:cBhvr>
                                      <p:tavLst>
                                        <p:tav tm="0">
                                          <p:val>
                                            <p:fltVal val="0"/>
                                          </p:val>
                                        </p:tav>
                                        <p:tav tm="100000">
                                          <p:val>
                                            <p:strVal val="#ppt_w"/>
                                          </p:val>
                                        </p:tav>
                                      </p:tavLst>
                                    </p:anim>
                                    <p:anim calcmode="lin" valueType="num">
                                      <p:cBhvr>
                                        <p:cTn id="445" dur="500" fill="hold"/>
                                        <p:tgtEl>
                                          <p:spTgt spid="469"/>
                                        </p:tgtEl>
                                        <p:attrNameLst>
                                          <p:attrName>ppt_h</p:attrName>
                                        </p:attrNameLst>
                                      </p:cBhvr>
                                      <p:tavLst>
                                        <p:tav tm="0">
                                          <p:val>
                                            <p:fltVal val="0"/>
                                          </p:val>
                                        </p:tav>
                                        <p:tav tm="100000">
                                          <p:val>
                                            <p:strVal val="#ppt_h"/>
                                          </p:val>
                                        </p:tav>
                                      </p:tavLst>
                                    </p:anim>
                                    <p:animEffect transition="in" filter="fade">
                                      <p:cBhvr>
                                        <p:cTn id="446" dur="500"/>
                                        <p:tgtEl>
                                          <p:spTgt spid="469"/>
                                        </p:tgtEl>
                                      </p:cBhvr>
                                    </p:animEffect>
                                  </p:childTnLst>
                                </p:cTn>
                              </p:par>
                            </p:childTnLst>
                          </p:cTn>
                        </p:par>
                        <p:par>
                          <p:cTn id="447" fill="hold">
                            <p:stCondLst>
                              <p:cond delay="500"/>
                            </p:stCondLst>
                            <p:childTnLst>
                              <p:par>
                                <p:cTn id="448" presetID="22" presetClass="entr" presetSubtype="2" fill="hold" nodeType="afterEffect">
                                  <p:stCondLst>
                                    <p:cond delay="0"/>
                                  </p:stCondLst>
                                  <p:childTnLst>
                                    <p:set>
                                      <p:cBhvr>
                                        <p:cTn id="449" dur="1" fill="hold">
                                          <p:stCondLst>
                                            <p:cond delay="0"/>
                                          </p:stCondLst>
                                        </p:cTn>
                                        <p:tgtEl>
                                          <p:spTgt spid="22"/>
                                        </p:tgtEl>
                                        <p:attrNameLst>
                                          <p:attrName>style.visibility</p:attrName>
                                        </p:attrNameLst>
                                      </p:cBhvr>
                                      <p:to>
                                        <p:strVal val="visible"/>
                                      </p:to>
                                    </p:set>
                                    <p:animEffect transition="in" filter="wipe(right)">
                                      <p:cBhvr>
                                        <p:cTn id="450" dur="500"/>
                                        <p:tgtEl>
                                          <p:spTgt spid="22"/>
                                        </p:tgtEl>
                                      </p:cBhvr>
                                    </p:animEffect>
                                  </p:childTnLst>
                                </p:cTn>
                              </p:par>
                              <p:par>
                                <p:cTn id="451" presetID="53" presetClass="entr" presetSubtype="16" fill="hold" nodeType="withEffect">
                                  <p:stCondLst>
                                    <p:cond delay="0"/>
                                  </p:stCondLst>
                                  <p:childTnLst>
                                    <p:set>
                                      <p:cBhvr>
                                        <p:cTn id="452" dur="1" fill="hold">
                                          <p:stCondLst>
                                            <p:cond delay="0"/>
                                          </p:stCondLst>
                                        </p:cTn>
                                        <p:tgtEl>
                                          <p:spTgt spid="226"/>
                                        </p:tgtEl>
                                        <p:attrNameLst>
                                          <p:attrName>style.visibility</p:attrName>
                                        </p:attrNameLst>
                                      </p:cBhvr>
                                      <p:to>
                                        <p:strVal val="visible"/>
                                      </p:to>
                                    </p:set>
                                    <p:anim calcmode="lin" valueType="num">
                                      <p:cBhvr>
                                        <p:cTn id="453" dur="500" fill="hold"/>
                                        <p:tgtEl>
                                          <p:spTgt spid="226"/>
                                        </p:tgtEl>
                                        <p:attrNameLst>
                                          <p:attrName>ppt_w</p:attrName>
                                        </p:attrNameLst>
                                      </p:cBhvr>
                                      <p:tavLst>
                                        <p:tav tm="0">
                                          <p:val>
                                            <p:fltVal val="0"/>
                                          </p:val>
                                        </p:tav>
                                        <p:tav tm="100000">
                                          <p:val>
                                            <p:strVal val="#ppt_w"/>
                                          </p:val>
                                        </p:tav>
                                      </p:tavLst>
                                    </p:anim>
                                    <p:anim calcmode="lin" valueType="num">
                                      <p:cBhvr>
                                        <p:cTn id="454" dur="500" fill="hold"/>
                                        <p:tgtEl>
                                          <p:spTgt spid="226"/>
                                        </p:tgtEl>
                                        <p:attrNameLst>
                                          <p:attrName>ppt_h</p:attrName>
                                        </p:attrNameLst>
                                      </p:cBhvr>
                                      <p:tavLst>
                                        <p:tav tm="0">
                                          <p:val>
                                            <p:fltVal val="0"/>
                                          </p:val>
                                        </p:tav>
                                        <p:tav tm="100000">
                                          <p:val>
                                            <p:strVal val="#ppt_h"/>
                                          </p:val>
                                        </p:tav>
                                      </p:tavLst>
                                    </p:anim>
                                    <p:animEffect transition="in" filter="fade">
                                      <p:cBhvr>
                                        <p:cTn id="455" dur="500"/>
                                        <p:tgtEl>
                                          <p:spTgt spid="226"/>
                                        </p:tgtEl>
                                      </p:cBhvr>
                                    </p:animEffect>
                                  </p:childTnLst>
                                </p:cTn>
                              </p:par>
                              <p:par>
                                <p:cTn id="456" presetID="53" presetClass="entr" presetSubtype="16" fill="hold" nodeType="withEffect">
                                  <p:stCondLst>
                                    <p:cond delay="0"/>
                                  </p:stCondLst>
                                  <p:childTnLst>
                                    <p:set>
                                      <p:cBhvr>
                                        <p:cTn id="457" dur="1" fill="hold">
                                          <p:stCondLst>
                                            <p:cond delay="0"/>
                                          </p:stCondLst>
                                        </p:cTn>
                                        <p:tgtEl>
                                          <p:spTgt spid="227"/>
                                        </p:tgtEl>
                                        <p:attrNameLst>
                                          <p:attrName>style.visibility</p:attrName>
                                        </p:attrNameLst>
                                      </p:cBhvr>
                                      <p:to>
                                        <p:strVal val="visible"/>
                                      </p:to>
                                    </p:set>
                                    <p:anim calcmode="lin" valueType="num">
                                      <p:cBhvr>
                                        <p:cTn id="458" dur="500" fill="hold"/>
                                        <p:tgtEl>
                                          <p:spTgt spid="227"/>
                                        </p:tgtEl>
                                        <p:attrNameLst>
                                          <p:attrName>ppt_w</p:attrName>
                                        </p:attrNameLst>
                                      </p:cBhvr>
                                      <p:tavLst>
                                        <p:tav tm="0">
                                          <p:val>
                                            <p:fltVal val="0"/>
                                          </p:val>
                                        </p:tav>
                                        <p:tav tm="100000">
                                          <p:val>
                                            <p:strVal val="#ppt_w"/>
                                          </p:val>
                                        </p:tav>
                                      </p:tavLst>
                                    </p:anim>
                                    <p:anim calcmode="lin" valueType="num">
                                      <p:cBhvr>
                                        <p:cTn id="459" dur="500" fill="hold"/>
                                        <p:tgtEl>
                                          <p:spTgt spid="227"/>
                                        </p:tgtEl>
                                        <p:attrNameLst>
                                          <p:attrName>ppt_h</p:attrName>
                                        </p:attrNameLst>
                                      </p:cBhvr>
                                      <p:tavLst>
                                        <p:tav tm="0">
                                          <p:val>
                                            <p:fltVal val="0"/>
                                          </p:val>
                                        </p:tav>
                                        <p:tav tm="100000">
                                          <p:val>
                                            <p:strVal val="#ppt_h"/>
                                          </p:val>
                                        </p:tav>
                                      </p:tavLst>
                                    </p:anim>
                                    <p:animEffect transition="in" filter="fade">
                                      <p:cBhvr>
                                        <p:cTn id="460" dur="500"/>
                                        <p:tgtEl>
                                          <p:spTgt spid="227"/>
                                        </p:tgtEl>
                                      </p:cBhvr>
                                    </p:animEffect>
                                  </p:childTnLst>
                                </p:cTn>
                              </p:par>
                              <p:par>
                                <p:cTn id="461" presetID="53" presetClass="entr" presetSubtype="16" fill="hold" nodeType="withEffect">
                                  <p:stCondLst>
                                    <p:cond delay="0"/>
                                  </p:stCondLst>
                                  <p:childTnLst>
                                    <p:set>
                                      <p:cBhvr>
                                        <p:cTn id="462" dur="1" fill="hold">
                                          <p:stCondLst>
                                            <p:cond delay="0"/>
                                          </p:stCondLst>
                                        </p:cTn>
                                        <p:tgtEl>
                                          <p:spTgt spid="225"/>
                                        </p:tgtEl>
                                        <p:attrNameLst>
                                          <p:attrName>style.visibility</p:attrName>
                                        </p:attrNameLst>
                                      </p:cBhvr>
                                      <p:to>
                                        <p:strVal val="visible"/>
                                      </p:to>
                                    </p:set>
                                    <p:anim calcmode="lin" valueType="num">
                                      <p:cBhvr>
                                        <p:cTn id="463" dur="500" fill="hold"/>
                                        <p:tgtEl>
                                          <p:spTgt spid="225"/>
                                        </p:tgtEl>
                                        <p:attrNameLst>
                                          <p:attrName>ppt_w</p:attrName>
                                        </p:attrNameLst>
                                      </p:cBhvr>
                                      <p:tavLst>
                                        <p:tav tm="0">
                                          <p:val>
                                            <p:fltVal val="0"/>
                                          </p:val>
                                        </p:tav>
                                        <p:tav tm="100000">
                                          <p:val>
                                            <p:strVal val="#ppt_w"/>
                                          </p:val>
                                        </p:tav>
                                      </p:tavLst>
                                    </p:anim>
                                    <p:anim calcmode="lin" valueType="num">
                                      <p:cBhvr>
                                        <p:cTn id="464" dur="500" fill="hold"/>
                                        <p:tgtEl>
                                          <p:spTgt spid="225"/>
                                        </p:tgtEl>
                                        <p:attrNameLst>
                                          <p:attrName>ppt_h</p:attrName>
                                        </p:attrNameLst>
                                      </p:cBhvr>
                                      <p:tavLst>
                                        <p:tav tm="0">
                                          <p:val>
                                            <p:fltVal val="0"/>
                                          </p:val>
                                        </p:tav>
                                        <p:tav tm="100000">
                                          <p:val>
                                            <p:strVal val="#ppt_h"/>
                                          </p:val>
                                        </p:tav>
                                      </p:tavLst>
                                    </p:anim>
                                    <p:animEffect transition="in" filter="fade">
                                      <p:cBhvr>
                                        <p:cTn id="465" dur="500"/>
                                        <p:tgtEl>
                                          <p:spTgt spid="225"/>
                                        </p:tgtEl>
                                      </p:cBhvr>
                                    </p:animEffect>
                                  </p:childTnLst>
                                </p:cTn>
                              </p:par>
                              <p:par>
                                <p:cTn id="466" presetID="53" presetClass="entr" presetSubtype="16" fill="hold" nodeType="withEffect">
                                  <p:stCondLst>
                                    <p:cond delay="0"/>
                                  </p:stCondLst>
                                  <p:childTnLst>
                                    <p:set>
                                      <p:cBhvr>
                                        <p:cTn id="467" dur="1" fill="hold">
                                          <p:stCondLst>
                                            <p:cond delay="0"/>
                                          </p:stCondLst>
                                        </p:cTn>
                                        <p:tgtEl>
                                          <p:spTgt spid="569"/>
                                        </p:tgtEl>
                                        <p:attrNameLst>
                                          <p:attrName>style.visibility</p:attrName>
                                        </p:attrNameLst>
                                      </p:cBhvr>
                                      <p:to>
                                        <p:strVal val="visible"/>
                                      </p:to>
                                    </p:set>
                                    <p:anim calcmode="lin" valueType="num">
                                      <p:cBhvr>
                                        <p:cTn id="468" dur="500" fill="hold"/>
                                        <p:tgtEl>
                                          <p:spTgt spid="569"/>
                                        </p:tgtEl>
                                        <p:attrNameLst>
                                          <p:attrName>ppt_w</p:attrName>
                                        </p:attrNameLst>
                                      </p:cBhvr>
                                      <p:tavLst>
                                        <p:tav tm="0">
                                          <p:val>
                                            <p:fltVal val="0"/>
                                          </p:val>
                                        </p:tav>
                                        <p:tav tm="100000">
                                          <p:val>
                                            <p:strVal val="#ppt_w"/>
                                          </p:val>
                                        </p:tav>
                                      </p:tavLst>
                                    </p:anim>
                                    <p:anim calcmode="lin" valueType="num">
                                      <p:cBhvr>
                                        <p:cTn id="469" dur="500" fill="hold"/>
                                        <p:tgtEl>
                                          <p:spTgt spid="569"/>
                                        </p:tgtEl>
                                        <p:attrNameLst>
                                          <p:attrName>ppt_h</p:attrName>
                                        </p:attrNameLst>
                                      </p:cBhvr>
                                      <p:tavLst>
                                        <p:tav tm="0">
                                          <p:val>
                                            <p:fltVal val="0"/>
                                          </p:val>
                                        </p:tav>
                                        <p:tav tm="100000">
                                          <p:val>
                                            <p:strVal val="#ppt_h"/>
                                          </p:val>
                                        </p:tav>
                                      </p:tavLst>
                                    </p:anim>
                                    <p:animEffect transition="in" filter="fade">
                                      <p:cBhvr>
                                        <p:cTn id="470" dur="500"/>
                                        <p:tgtEl>
                                          <p:spTgt spid="569"/>
                                        </p:tgtEl>
                                      </p:cBhvr>
                                    </p:animEffect>
                                  </p:childTnLst>
                                </p:cTn>
                              </p:par>
                            </p:childTnLst>
                          </p:cTn>
                        </p:par>
                        <p:par>
                          <p:cTn id="471" fill="hold">
                            <p:stCondLst>
                              <p:cond delay="1000"/>
                            </p:stCondLst>
                            <p:childTnLst>
                              <p:par>
                                <p:cTn id="472" presetID="22" presetClass="entr" presetSubtype="1" fill="hold" nodeType="afterEffect">
                                  <p:stCondLst>
                                    <p:cond delay="0"/>
                                  </p:stCondLst>
                                  <p:childTnLst>
                                    <p:set>
                                      <p:cBhvr>
                                        <p:cTn id="473" dur="1" fill="hold">
                                          <p:stCondLst>
                                            <p:cond delay="0"/>
                                          </p:stCondLst>
                                        </p:cTn>
                                        <p:tgtEl>
                                          <p:spTgt spid="798"/>
                                        </p:tgtEl>
                                        <p:attrNameLst>
                                          <p:attrName>style.visibility</p:attrName>
                                        </p:attrNameLst>
                                      </p:cBhvr>
                                      <p:to>
                                        <p:strVal val="visible"/>
                                      </p:to>
                                    </p:set>
                                    <p:animEffect transition="in" filter="wipe(up)">
                                      <p:cBhvr>
                                        <p:cTn id="474" dur="500"/>
                                        <p:tgtEl>
                                          <p:spTgt spid="798"/>
                                        </p:tgtEl>
                                      </p:cBhvr>
                                    </p:animEffect>
                                  </p:childTnLst>
                                </p:cTn>
                              </p:par>
                            </p:childTnLst>
                          </p:cTn>
                        </p:par>
                      </p:childTnLst>
                    </p:cTn>
                  </p:par>
                  <p:par>
                    <p:cTn id="475" fill="hold">
                      <p:stCondLst>
                        <p:cond delay="indefinite"/>
                      </p:stCondLst>
                      <p:childTnLst>
                        <p:par>
                          <p:cTn id="476" fill="hold">
                            <p:stCondLst>
                              <p:cond delay="0"/>
                            </p:stCondLst>
                            <p:childTnLst>
                              <p:par>
                                <p:cTn id="477" presetID="53" presetClass="entr" presetSubtype="16" fill="hold" grpId="0" nodeType="clickEffect">
                                  <p:stCondLst>
                                    <p:cond delay="0"/>
                                  </p:stCondLst>
                                  <p:childTnLst>
                                    <p:set>
                                      <p:cBhvr>
                                        <p:cTn id="478" dur="1" fill="hold">
                                          <p:stCondLst>
                                            <p:cond delay="0"/>
                                          </p:stCondLst>
                                        </p:cTn>
                                        <p:tgtEl>
                                          <p:spTgt spid="495"/>
                                        </p:tgtEl>
                                        <p:attrNameLst>
                                          <p:attrName>style.visibility</p:attrName>
                                        </p:attrNameLst>
                                      </p:cBhvr>
                                      <p:to>
                                        <p:strVal val="visible"/>
                                      </p:to>
                                    </p:set>
                                    <p:anim calcmode="lin" valueType="num">
                                      <p:cBhvr>
                                        <p:cTn id="479" dur="500" fill="hold"/>
                                        <p:tgtEl>
                                          <p:spTgt spid="495"/>
                                        </p:tgtEl>
                                        <p:attrNameLst>
                                          <p:attrName>ppt_w</p:attrName>
                                        </p:attrNameLst>
                                      </p:cBhvr>
                                      <p:tavLst>
                                        <p:tav tm="0">
                                          <p:val>
                                            <p:fltVal val="0"/>
                                          </p:val>
                                        </p:tav>
                                        <p:tav tm="100000">
                                          <p:val>
                                            <p:strVal val="#ppt_w"/>
                                          </p:val>
                                        </p:tav>
                                      </p:tavLst>
                                    </p:anim>
                                    <p:anim calcmode="lin" valueType="num">
                                      <p:cBhvr>
                                        <p:cTn id="480" dur="500" fill="hold"/>
                                        <p:tgtEl>
                                          <p:spTgt spid="495"/>
                                        </p:tgtEl>
                                        <p:attrNameLst>
                                          <p:attrName>ppt_h</p:attrName>
                                        </p:attrNameLst>
                                      </p:cBhvr>
                                      <p:tavLst>
                                        <p:tav tm="0">
                                          <p:val>
                                            <p:fltVal val="0"/>
                                          </p:val>
                                        </p:tav>
                                        <p:tav tm="100000">
                                          <p:val>
                                            <p:strVal val="#ppt_h"/>
                                          </p:val>
                                        </p:tav>
                                      </p:tavLst>
                                    </p:anim>
                                    <p:animEffect transition="in" filter="fade">
                                      <p:cBhvr>
                                        <p:cTn id="481" dur="500"/>
                                        <p:tgtEl>
                                          <p:spTgt spid="495"/>
                                        </p:tgtEl>
                                      </p:cBhvr>
                                    </p:animEffect>
                                  </p:childTnLst>
                                </p:cTn>
                              </p:par>
                            </p:childTnLst>
                          </p:cTn>
                        </p:par>
                        <p:par>
                          <p:cTn id="482" fill="hold">
                            <p:stCondLst>
                              <p:cond delay="500"/>
                            </p:stCondLst>
                            <p:childTnLst>
                              <p:par>
                                <p:cTn id="483" presetID="22" presetClass="entr" presetSubtype="4" fill="hold" nodeType="afterEffect">
                                  <p:stCondLst>
                                    <p:cond delay="0"/>
                                  </p:stCondLst>
                                  <p:childTnLst>
                                    <p:set>
                                      <p:cBhvr>
                                        <p:cTn id="484" dur="1" fill="hold">
                                          <p:stCondLst>
                                            <p:cond delay="0"/>
                                          </p:stCondLst>
                                        </p:cTn>
                                        <p:tgtEl>
                                          <p:spTgt spid="676"/>
                                        </p:tgtEl>
                                        <p:attrNameLst>
                                          <p:attrName>style.visibility</p:attrName>
                                        </p:attrNameLst>
                                      </p:cBhvr>
                                      <p:to>
                                        <p:strVal val="visible"/>
                                      </p:to>
                                    </p:set>
                                    <p:animEffect transition="in" filter="wipe(down)">
                                      <p:cBhvr>
                                        <p:cTn id="485" dur="500"/>
                                        <p:tgtEl>
                                          <p:spTgt spid="676"/>
                                        </p:tgtEl>
                                      </p:cBhvr>
                                    </p:animEffect>
                                  </p:childTnLst>
                                </p:cTn>
                              </p:par>
                              <p:par>
                                <p:cTn id="486" presetID="22" presetClass="entr" presetSubtype="4" fill="hold" nodeType="withEffect">
                                  <p:stCondLst>
                                    <p:cond delay="0"/>
                                  </p:stCondLst>
                                  <p:childTnLst>
                                    <p:set>
                                      <p:cBhvr>
                                        <p:cTn id="487" dur="1" fill="hold">
                                          <p:stCondLst>
                                            <p:cond delay="0"/>
                                          </p:stCondLst>
                                        </p:cTn>
                                        <p:tgtEl>
                                          <p:spTgt spid="221"/>
                                        </p:tgtEl>
                                        <p:attrNameLst>
                                          <p:attrName>style.visibility</p:attrName>
                                        </p:attrNameLst>
                                      </p:cBhvr>
                                      <p:to>
                                        <p:strVal val="visible"/>
                                      </p:to>
                                    </p:set>
                                    <p:animEffect transition="in" filter="wipe(down)">
                                      <p:cBhvr>
                                        <p:cTn id="488" dur="500"/>
                                        <p:tgtEl>
                                          <p:spTgt spid="221"/>
                                        </p:tgtEl>
                                      </p:cBhvr>
                                    </p:animEffect>
                                  </p:childTnLst>
                                </p:cTn>
                              </p:par>
                              <p:par>
                                <p:cTn id="489" presetID="22" presetClass="entr" presetSubtype="2" fill="hold" nodeType="withEffect">
                                  <p:stCondLst>
                                    <p:cond delay="0"/>
                                  </p:stCondLst>
                                  <p:childTnLst>
                                    <p:set>
                                      <p:cBhvr>
                                        <p:cTn id="490" dur="1" fill="hold">
                                          <p:stCondLst>
                                            <p:cond delay="0"/>
                                          </p:stCondLst>
                                        </p:cTn>
                                        <p:tgtEl>
                                          <p:spTgt spid="488"/>
                                        </p:tgtEl>
                                        <p:attrNameLst>
                                          <p:attrName>style.visibility</p:attrName>
                                        </p:attrNameLst>
                                      </p:cBhvr>
                                      <p:to>
                                        <p:strVal val="visible"/>
                                      </p:to>
                                    </p:set>
                                    <p:animEffect transition="in" filter="wipe(right)">
                                      <p:cBhvr>
                                        <p:cTn id="491" dur="500"/>
                                        <p:tgtEl>
                                          <p:spTgt spid="488"/>
                                        </p:tgtEl>
                                      </p:cBhvr>
                                    </p:animEffect>
                                  </p:childTnLst>
                                </p:cTn>
                              </p:par>
                              <p:par>
                                <p:cTn id="492" presetID="22" presetClass="entr" presetSubtype="2" fill="hold" nodeType="withEffect">
                                  <p:stCondLst>
                                    <p:cond delay="0"/>
                                  </p:stCondLst>
                                  <p:childTnLst>
                                    <p:set>
                                      <p:cBhvr>
                                        <p:cTn id="493" dur="1" fill="hold">
                                          <p:stCondLst>
                                            <p:cond delay="0"/>
                                          </p:stCondLst>
                                        </p:cTn>
                                        <p:tgtEl>
                                          <p:spTgt spid="311"/>
                                        </p:tgtEl>
                                        <p:attrNameLst>
                                          <p:attrName>style.visibility</p:attrName>
                                        </p:attrNameLst>
                                      </p:cBhvr>
                                      <p:to>
                                        <p:strVal val="visible"/>
                                      </p:to>
                                    </p:set>
                                    <p:animEffect transition="in" filter="wipe(right)">
                                      <p:cBhvr>
                                        <p:cTn id="494" dur="500"/>
                                        <p:tgtEl>
                                          <p:spTgt spid="311"/>
                                        </p:tgtEl>
                                      </p:cBhvr>
                                    </p:animEffect>
                                  </p:childTnLst>
                                </p:cTn>
                              </p:par>
                              <p:par>
                                <p:cTn id="495" presetID="22" presetClass="entr" presetSubtype="2" fill="hold" nodeType="withEffect">
                                  <p:stCondLst>
                                    <p:cond delay="0"/>
                                  </p:stCondLst>
                                  <p:childTnLst>
                                    <p:set>
                                      <p:cBhvr>
                                        <p:cTn id="496" dur="1" fill="hold">
                                          <p:stCondLst>
                                            <p:cond delay="0"/>
                                          </p:stCondLst>
                                        </p:cTn>
                                        <p:tgtEl>
                                          <p:spTgt spid="675"/>
                                        </p:tgtEl>
                                        <p:attrNameLst>
                                          <p:attrName>style.visibility</p:attrName>
                                        </p:attrNameLst>
                                      </p:cBhvr>
                                      <p:to>
                                        <p:strVal val="visible"/>
                                      </p:to>
                                    </p:set>
                                    <p:animEffect transition="in" filter="wipe(right)">
                                      <p:cBhvr>
                                        <p:cTn id="497" dur="500"/>
                                        <p:tgtEl>
                                          <p:spTgt spid="675"/>
                                        </p:tgtEl>
                                      </p:cBhvr>
                                    </p:animEffect>
                                  </p:childTnLst>
                                </p:cTn>
                              </p:par>
                              <p:par>
                                <p:cTn id="498" presetID="22" presetClass="entr" presetSubtype="2" fill="hold" nodeType="withEffect">
                                  <p:stCondLst>
                                    <p:cond delay="0"/>
                                  </p:stCondLst>
                                  <p:childTnLst>
                                    <p:set>
                                      <p:cBhvr>
                                        <p:cTn id="499" dur="1" fill="hold">
                                          <p:stCondLst>
                                            <p:cond delay="0"/>
                                          </p:stCondLst>
                                        </p:cTn>
                                        <p:tgtEl>
                                          <p:spTgt spid="688"/>
                                        </p:tgtEl>
                                        <p:attrNameLst>
                                          <p:attrName>style.visibility</p:attrName>
                                        </p:attrNameLst>
                                      </p:cBhvr>
                                      <p:to>
                                        <p:strVal val="visible"/>
                                      </p:to>
                                    </p:set>
                                    <p:animEffect transition="in" filter="wipe(right)">
                                      <p:cBhvr>
                                        <p:cTn id="500" dur="500"/>
                                        <p:tgtEl>
                                          <p:spTgt spid="688"/>
                                        </p:tgtEl>
                                      </p:cBhvr>
                                    </p:animEffect>
                                  </p:childTnLst>
                                </p:cTn>
                              </p:par>
                              <p:par>
                                <p:cTn id="501" presetID="22" presetClass="entr" presetSubtype="4" fill="hold" nodeType="withEffect">
                                  <p:stCondLst>
                                    <p:cond delay="0"/>
                                  </p:stCondLst>
                                  <p:childTnLst>
                                    <p:set>
                                      <p:cBhvr>
                                        <p:cTn id="502" dur="1" fill="hold">
                                          <p:stCondLst>
                                            <p:cond delay="0"/>
                                          </p:stCondLst>
                                        </p:cTn>
                                        <p:tgtEl>
                                          <p:spTgt spid="673"/>
                                        </p:tgtEl>
                                        <p:attrNameLst>
                                          <p:attrName>style.visibility</p:attrName>
                                        </p:attrNameLst>
                                      </p:cBhvr>
                                      <p:to>
                                        <p:strVal val="visible"/>
                                      </p:to>
                                    </p:set>
                                    <p:animEffect transition="in" filter="wipe(down)">
                                      <p:cBhvr>
                                        <p:cTn id="503" dur="500"/>
                                        <p:tgtEl>
                                          <p:spTgt spid="673"/>
                                        </p:tgtEl>
                                      </p:cBhvr>
                                    </p:animEffect>
                                  </p:childTnLst>
                                </p:cTn>
                              </p:par>
                              <p:par>
                                <p:cTn id="504" presetID="22" presetClass="entr" presetSubtype="2" fill="hold" nodeType="withEffect">
                                  <p:stCondLst>
                                    <p:cond delay="0"/>
                                  </p:stCondLst>
                                  <p:childTnLst>
                                    <p:set>
                                      <p:cBhvr>
                                        <p:cTn id="505" dur="1" fill="hold">
                                          <p:stCondLst>
                                            <p:cond delay="0"/>
                                          </p:stCondLst>
                                        </p:cTn>
                                        <p:tgtEl>
                                          <p:spTgt spid="93"/>
                                        </p:tgtEl>
                                        <p:attrNameLst>
                                          <p:attrName>style.visibility</p:attrName>
                                        </p:attrNameLst>
                                      </p:cBhvr>
                                      <p:to>
                                        <p:strVal val="visible"/>
                                      </p:to>
                                    </p:set>
                                    <p:animEffect transition="in" filter="wipe(right)">
                                      <p:cBhvr>
                                        <p:cTn id="506" dur="500"/>
                                        <p:tgtEl>
                                          <p:spTgt spid="93"/>
                                        </p:tgtEl>
                                      </p:cBhvr>
                                    </p:animEffect>
                                  </p:childTnLst>
                                </p:cTn>
                              </p:par>
                              <p:par>
                                <p:cTn id="507" presetID="22" presetClass="entr" presetSubtype="2" fill="hold" nodeType="withEffect">
                                  <p:stCondLst>
                                    <p:cond delay="0"/>
                                  </p:stCondLst>
                                  <p:childTnLst>
                                    <p:set>
                                      <p:cBhvr>
                                        <p:cTn id="508" dur="1" fill="hold">
                                          <p:stCondLst>
                                            <p:cond delay="0"/>
                                          </p:stCondLst>
                                        </p:cTn>
                                        <p:tgtEl>
                                          <p:spTgt spid="705"/>
                                        </p:tgtEl>
                                        <p:attrNameLst>
                                          <p:attrName>style.visibility</p:attrName>
                                        </p:attrNameLst>
                                      </p:cBhvr>
                                      <p:to>
                                        <p:strVal val="visible"/>
                                      </p:to>
                                    </p:set>
                                    <p:animEffect transition="in" filter="wipe(right)">
                                      <p:cBhvr>
                                        <p:cTn id="509" dur="500"/>
                                        <p:tgtEl>
                                          <p:spTgt spid="705"/>
                                        </p:tgtEl>
                                      </p:cBhvr>
                                    </p:animEffect>
                                  </p:childTnLst>
                                </p:cTn>
                              </p:par>
                              <p:par>
                                <p:cTn id="510" presetID="22" presetClass="entr" presetSubtype="4" fill="hold" nodeType="withEffect">
                                  <p:stCondLst>
                                    <p:cond delay="0"/>
                                  </p:stCondLst>
                                  <p:childTnLst>
                                    <p:set>
                                      <p:cBhvr>
                                        <p:cTn id="511" dur="1" fill="hold">
                                          <p:stCondLst>
                                            <p:cond delay="0"/>
                                          </p:stCondLst>
                                        </p:cTn>
                                        <p:tgtEl>
                                          <p:spTgt spid="733"/>
                                        </p:tgtEl>
                                        <p:attrNameLst>
                                          <p:attrName>style.visibility</p:attrName>
                                        </p:attrNameLst>
                                      </p:cBhvr>
                                      <p:to>
                                        <p:strVal val="visible"/>
                                      </p:to>
                                    </p:set>
                                    <p:animEffect transition="in" filter="wipe(down)">
                                      <p:cBhvr>
                                        <p:cTn id="512" dur="500"/>
                                        <p:tgtEl>
                                          <p:spTgt spid="733"/>
                                        </p:tgtEl>
                                      </p:cBhvr>
                                    </p:animEffect>
                                  </p:childTnLst>
                                </p:cTn>
                              </p:par>
                              <p:par>
                                <p:cTn id="513" presetID="22" presetClass="entr" presetSubtype="2" fill="hold" nodeType="withEffect">
                                  <p:stCondLst>
                                    <p:cond delay="0"/>
                                  </p:stCondLst>
                                  <p:childTnLst>
                                    <p:set>
                                      <p:cBhvr>
                                        <p:cTn id="514" dur="1" fill="hold">
                                          <p:stCondLst>
                                            <p:cond delay="0"/>
                                          </p:stCondLst>
                                        </p:cTn>
                                        <p:tgtEl>
                                          <p:spTgt spid="737"/>
                                        </p:tgtEl>
                                        <p:attrNameLst>
                                          <p:attrName>style.visibility</p:attrName>
                                        </p:attrNameLst>
                                      </p:cBhvr>
                                      <p:to>
                                        <p:strVal val="visible"/>
                                      </p:to>
                                    </p:set>
                                    <p:animEffect transition="in" filter="wipe(right)">
                                      <p:cBhvr>
                                        <p:cTn id="515" dur="500"/>
                                        <p:tgtEl>
                                          <p:spTgt spid="737"/>
                                        </p:tgtEl>
                                      </p:cBhvr>
                                    </p:animEffect>
                                  </p:childTnLst>
                                </p:cTn>
                              </p:par>
                              <p:par>
                                <p:cTn id="516" presetID="53" presetClass="entr" presetSubtype="16" fill="hold" grpId="0" nodeType="withEffect">
                                  <p:stCondLst>
                                    <p:cond delay="0"/>
                                  </p:stCondLst>
                                  <p:childTnLst>
                                    <p:set>
                                      <p:cBhvr>
                                        <p:cTn id="517" dur="1" fill="hold">
                                          <p:stCondLst>
                                            <p:cond delay="0"/>
                                          </p:stCondLst>
                                        </p:cTn>
                                        <p:tgtEl>
                                          <p:spTgt spid="699"/>
                                        </p:tgtEl>
                                        <p:attrNameLst>
                                          <p:attrName>style.visibility</p:attrName>
                                        </p:attrNameLst>
                                      </p:cBhvr>
                                      <p:to>
                                        <p:strVal val="visible"/>
                                      </p:to>
                                    </p:set>
                                    <p:anim calcmode="lin" valueType="num">
                                      <p:cBhvr>
                                        <p:cTn id="518" dur="500" fill="hold"/>
                                        <p:tgtEl>
                                          <p:spTgt spid="699"/>
                                        </p:tgtEl>
                                        <p:attrNameLst>
                                          <p:attrName>ppt_w</p:attrName>
                                        </p:attrNameLst>
                                      </p:cBhvr>
                                      <p:tavLst>
                                        <p:tav tm="0">
                                          <p:val>
                                            <p:fltVal val="0"/>
                                          </p:val>
                                        </p:tav>
                                        <p:tav tm="100000">
                                          <p:val>
                                            <p:strVal val="#ppt_w"/>
                                          </p:val>
                                        </p:tav>
                                      </p:tavLst>
                                    </p:anim>
                                    <p:anim calcmode="lin" valueType="num">
                                      <p:cBhvr>
                                        <p:cTn id="519" dur="500" fill="hold"/>
                                        <p:tgtEl>
                                          <p:spTgt spid="699"/>
                                        </p:tgtEl>
                                        <p:attrNameLst>
                                          <p:attrName>ppt_h</p:attrName>
                                        </p:attrNameLst>
                                      </p:cBhvr>
                                      <p:tavLst>
                                        <p:tav tm="0">
                                          <p:val>
                                            <p:fltVal val="0"/>
                                          </p:val>
                                        </p:tav>
                                        <p:tav tm="100000">
                                          <p:val>
                                            <p:strVal val="#ppt_h"/>
                                          </p:val>
                                        </p:tav>
                                      </p:tavLst>
                                    </p:anim>
                                    <p:animEffect transition="in" filter="fade">
                                      <p:cBhvr>
                                        <p:cTn id="520" dur="500"/>
                                        <p:tgtEl>
                                          <p:spTgt spid="699"/>
                                        </p:tgtEl>
                                      </p:cBhvr>
                                    </p:animEffect>
                                  </p:childTnLst>
                                </p:cTn>
                              </p:par>
                            </p:childTnLst>
                          </p:cTn>
                        </p:par>
                      </p:childTnLst>
                    </p:cTn>
                  </p:par>
                  <p:par>
                    <p:cTn id="521" fill="hold">
                      <p:stCondLst>
                        <p:cond delay="indefinite"/>
                      </p:stCondLst>
                      <p:childTnLst>
                        <p:par>
                          <p:cTn id="522" fill="hold">
                            <p:stCondLst>
                              <p:cond delay="0"/>
                            </p:stCondLst>
                            <p:childTnLst>
                              <p:par>
                                <p:cTn id="523" presetID="53" presetClass="entr" presetSubtype="16" fill="hold" nodeType="clickEffect">
                                  <p:stCondLst>
                                    <p:cond delay="0"/>
                                  </p:stCondLst>
                                  <p:childTnLst>
                                    <p:set>
                                      <p:cBhvr>
                                        <p:cTn id="524" dur="1" fill="hold">
                                          <p:stCondLst>
                                            <p:cond delay="0"/>
                                          </p:stCondLst>
                                        </p:cTn>
                                        <p:tgtEl>
                                          <p:spTgt spid="690"/>
                                        </p:tgtEl>
                                        <p:attrNameLst>
                                          <p:attrName>style.visibility</p:attrName>
                                        </p:attrNameLst>
                                      </p:cBhvr>
                                      <p:to>
                                        <p:strVal val="visible"/>
                                      </p:to>
                                    </p:set>
                                    <p:anim calcmode="lin" valueType="num">
                                      <p:cBhvr>
                                        <p:cTn id="525" dur="500" fill="hold"/>
                                        <p:tgtEl>
                                          <p:spTgt spid="690"/>
                                        </p:tgtEl>
                                        <p:attrNameLst>
                                          <p:attrName>ppt_w</p:attrName>
                                        </p:attrNameLst>
                                      </p:cBhvr>
                                      <p:tavLst>
                                        <p:tav tm="0">
                                          <p:val>
                                            <p:fltVal val="0"/>
                                          </p:val>
                                        </p:tav>
                                        <p:tav tm="100000">
                                          <p:val>
                                            <p:strVal val="#ppt_w"/>
                                          </p:val>
                                        </p:tav>
                                      </p:tavLst>
                                    </p:anim>
                                    <p:anim calcmode="lin" valueType="num">
                                      <p:cBhvr>
                                        <p:cTn id="526" dur="500" fill="hold"/>
                                        <p:tgtEl>
                                          <p:spTgt spid="690"/>
                                        </p:tgtEl>
                                        <p:attrNameLst>
                                          <p:attrName>ppt_h</p:attrName>
                                        </p:attrNameLst>
                                      </p:cBhvr>
                                      <p:tavLst>
                                        <p:tav tm="0">
                                          <p:val>
                                            <p:fltVal val="0"/>
                                          </p:val>
                                        </p:tav>
                                        <p:tav tm="100000">
                                          <p:val>
                                            <p:strVal val="#ppt_h"/>
                                          </p:val>
                                        </p:tav>
                                      </p:tavLst>
                                    </p:anim>
                                    <p:animEffect transition="in" filter="fade">
                                      <p:cBhvr>
                                        <p:cTn id="527" dur="500"/>
                                        <p:tgtEl>
                                          <p:spTgt spid="690"/>
                                        </p:tgtEl>
                                      </p:cBhvr>
                                    </p:animEffect>
                                  </p:childTnLst>
                                </p:cTn>
                              </p:par>
                              <p:par>
                                <p:cTn id="528" presetID="53" presetClass="entr" presetSubtype="16" fill="hold" nodeType="withEffect">
                                  <p:stCondLst>
                                    <p:cond delay="0"/>
                                  </p:stCondLst>
                                  <p:childTnLst>
                                    <p:set>
                                      <p:cBhvr>
                                        <p:cTn id="529" dur="1" fill="hold">
                                          <p:stCondLst>
                                            <p:cond delay="0"/>
                                          </p:stCondLst>
                                        </p:cTn>
                                        <p:tgtEl>
                                          <p:spTgt spid="83"/>
                                        </p:tgtEl>
                                        <p:attrNameLst>
                                          <p:attrName>style.visibility</p:attrName>
                                        </p:attrNameLst>
                                      </p:cBhvr>
                                      <p:to>
                                        <p:strVal val="visible"/>
                                      </p:to>
                                    </p:set>
                                    <p:anim calcmode="lin" valueType="num">
                                      <p:cBhvr>
                                        <p:cTn id="530" dur="500" fill="hold"/>
                                        <p:tgtEl>
                                          <p:spTgt spid="83"/>
                                        </p:tgtEl>
                                        <p:attrNameLst>
                                          <p:attrName>ppt_w</p:attrName>
                                        </p:attrNameLst>
                                      </p:cBhvr>
                                      <p:tavLst>
                                        <p:tav tm="0">
                                          <p:val>
                                            <p:fltVal val="0"/>
                                          </p:val>
                                        </p:tav>
                                        <p:tav tm="100000">
                                          <p:val>
                                            <p:strVal val="#ppt_w"/>
                                          </p:val>
                                        </p:tav>
                                      </p:tavLst>
                                    </p:anim>
                                    <p:anim calcmode="lin" valueType="num">
                                      <p:cBhvr>
                                        <p:cTn id="531" dur="500" fill="hold"/>
                                        <p:tgtEl>
                                          <p:spTgt spid="83"/>
                                        </p:tgtEl>
                                        <p:attrNameLst>
                                          <p:attrName>ppt_h</p:attrName>
                                        </p:attrNameLst>
                                      </p:cBhvr>
                                      <p:tavLst>
                                        <p:tav tm="0">
                                          <p:val>
                                            <p:fltVal val="0"/>
                                          </p:val>
                                        </p:tav>
                                        <p:tav tm="100000">
                                          <p:val>
                                            <p:strVal val="#ppt_h"/>
                                          </p:val>
                                        </p:tav>
                                      </p:tavLst>
                                    </p:anim>
                                    <p:animEffect transition="in" filter="fade">
                                      <p:cBhvr>
                                        <p:cTn id="532" dur="500"/>
                                        <p:tgtEl>
                                          <p:spTgt spid="83"/>
                                        </p:tgtEl>
                                      </p:cBhvr>
                                    </p:animEffect>
                                  </p:childTnLst>
                                </p:cTn>
                              </p:par>
                              <p:par>
                                <p:cTn id="533" presetID="53" presetClass="entr" presetSubtype="16" fill="hold" grpId="0" nodeType="withEffect">
                                  <p:stCondLst>
                                    <p:cond delay="0"/>
                                  </p:stCondLst>
                                  <p:childTnLst>
                                    <p:set>
                                      <p:cBhvr>
                                        <p:cTn id="534" dur="1" fill="hold">
                                          <p:stCondLst>
                                            <p:cond delay="0"/>
                                          </p:stCondLst>
                                        </p:cTn>
                                        <p:tgtEl>
                                          <p:spTgt spid="700"/>
                                        </p:tgtEl>
                                        <p:attrNameLst>
                                          <p:attrName>style.visibility</p:attrName>
                                        </p:attrNameLst>
                                      </p:cBhvr>
                                      <p:to>
                                        <p:strVal val="visible"/>
                                      </p:to>
                                    </p:set>
                                    <p:anim calcmode="lin" valueType="num">
                                      <p:cBhvr>
                                        <p:cTn id="535" dur="500" fill="hold"/>
                                        <p:tgtEl>
                                          <p:spTgt spid="700"/>
                                        </p:tgtEl>
                                        <p:attrNameLst>
                                          <p:attrName>ppt_w</p:attrName>
                                        </p:attrNameLst>
                                      </p:cBhvr>
                                      <p:tavLst>
                                        <p:tav tm="0">
                                          <p:val>
                                            <p:fltVal val="0"/>
                                          </p:val>
                                        </p:tav>
                                        <p:tav tm="100000">
                                          <p:val>
                                            <p:strVal val="#ppt_w"/>
                                          </p:val>
                                        </p:tav>
                                      </p:tavLst>
                                    </p:anim>
                                    <p:anim calcmode="lin" valueType="num">
                                      <p:cBhvr>
                                        <p:cTn id="536" dur="500" fill="hold"/>
                                        <p:tgtEl>
                                          <p:spTgt spid="700"/>
                                        </p:tgtEl>
                                        <p:attrNameLst>
                                          <p:attrName>ppt_h</p:attrName>
                                        </p:attrNameLst>
                                      </p:cBhvr>
                                      <p:tavLst>
                                        <p:tav tm="0">
                                          <p:val>
                                            <p:fltVal val="0"/>
                                          </p:val>
                                        </p:tav>
                                        <p:tav tm="100000">
                                          <p:val>
                                            <p:strVal val="#ppt_h"/>
                                          </p:val>
                                        </p:tav>
                                      </p:tavLst>
                                    </p:anim>
                                    <p:animEffect transition="in" filter="fade">
                                      <p:cBhvr>
                                        <p:cTn id="537" dur="500"/>
                                        <p:tgtEl>
                                          <p:spTgt spid="700"/>
                                        </p:tgtEl>
                                      </p:cBhvr>
                                    </p:animEffect>
                                  </p:childTnLst>
                                </p:cTn>
                              </p:par>
                              <p:par>
                                <p:cTn id="538" presetID="53" presetClass="entr" presetSubtype="16" fill="hold" grpId="0" nodeType="withEffect">
                                  <p:stCondLst>
                                    <p:cond delay="0"/>
                                  </p:stCondLst>
                                  <p:childTnLst>
                                    <p:set>
                                      <p:cBhvr>
                                        <p:cTn id="539" dur="1" fill="hold">
                                          <p:stCondLst>
                                            <p:cond delay="0"/>
                                          </p:stCondLst>
                                        </p:cTn>
                                        <p:tgtEl>
                                          <p:spTgt spid="751"/>
                                        </p:tgtEl>
                                        <p:attrNameLst>
                                          <p:attrName>style.visibility</p:attrName>
                                        </p:attrNameLst>
                                      </p:cBhvr>
                                      <p:to>
                                        <p:strVal val="visible"/>
                                      </p:to>
                                    </p:set>
                                    <p:anim calcmode="lin" valueType="num">
                                      <p:cBhvr>
                                        <p:cTn id="540" dur="500" fill="hold"/>
                                        <p:tgtEl>
                                          <p:spTgt spid="751"/>
                                        </p:tgtEl>
                                        <p:attrNameLst>
                                          <p:attrName>ppt_w</p:attrName>
                                        </p:attrNameLst>
                                      </p:cBhvr>
                                      <p:tavLst>
                                        <p:tav tm="0">
                                          <p:val>
                                            <p:fltVal val="0"/>
                                          </p:val>
                                        </p:tav>
                                        <p:tav tm="100000">
                                          <p:val>
                                            <p:strVal val="#ppt_w"/>
                                          </p:val>
                                        </p:tav>
                                      </p:tavLst>
                                    </p:anim>
                                    <p:anim calcmode="lin" valueType="num">
                                      <p:cBhvr>
                                        <p:cTn id="541" dur="500" fill="hold"/>
                                        <p:tgtEl>
                                          <p:spTgt spid="751"/>
                                        </p:tgtEl>
                                        <p:attrNameLst>
                                          <p:attrName>ppt_h</p:attrName>
                                        </p:attrNameLst>
                                      </p:cBhvr>
                                      <p:tavLst>
                                        <p:tav tm="0">
                                          <p:val>
                                            <p:fltVal val="0"/>
                                          </p:val>
                                        </p:tav>
                                        <p:tav tm="100000">
                                          <p:val>
                                            <p:strVal val="#ppt_h"/>
                                          </p:val>
                                        </p:tav>
                                      </p:tavLst>
                                    </p:anim>
                                    <p:animEffect transition="in" filter="fade">
                                      <p:cBhvr>
                                        <p:cTn id="542" dur="500"/>
                                        <p:tgtEl>
                                          <p:spTgt spid="751"/>
                                        </p:tgtEl>
                                      </p:cBhvr>
                                    </p:animEffect>
                                  </p:childTnLst>
                                </p:cTn>
                              </p:par>
                              <p:par>
                                <p:cTn id="543" presetID="53" presetClass="entr" presetSubtype="16" fill="hold" nodeType="withEffect">
                                  <p:stCondLst>
                                    <p:cond delay="0"/>
                                  </p:stCondLst>
                                  <p:childTnLst>
                                    <p:set>
                                      <p:cBhvr>
                                        <p:cTn id="544" dur="1" fill="hold">
                                          <p:stCondLst>
                                            <p:cond delay="0"/>
                                          </p:stCondLst>
                                        </p:cTn>
                                        <p:tgtEl>
                                          <p:spTgt spid="612"/>
                                        </p:tgtEl>
                                        <p:attrNameLst>
                                          <p:attrName>style.visibility</p:attrName>
                                        </p:attrNameLst>
                                      </p:cBhvr>
                                      <p:to>
                                        <p:strVal val="visible"/>
                                      </p:to>
                                    </p:set>
                                    <p:anim calcmode="lin" valueType="num">
                                      <p:cBhvr>
                                        <p:cTn id="545" dur="500" fill="hold"/>
                                        <p:tgtEl>
                                          <p:spTgt spid="612"/>
                                        </p:tgtEl>
                                        <p:attrNameLst>
                                          <p:attrName>ppt_w</p:attrName>
                                        </p:attrNameLst>
                                      </p:cBhvr>
                                      <p:tavLst>
                                        <p:tav tm="0">
                                          <p:val>
                                            <p:fltVal val="0"/>
                                          </p:val>
                                        </p:tav>
                                        <p:tav tm="100000">
                                          <p:val>
                                            <p:strVal val="#ppt_w"/>
                                          </p:val>
                                        </p:tav>
                                      </p:tavLst>
                                    </p:anim>
                                    <p:anim calcmode="lin" valueType="num">
                                      <p:cBhvr>
                                        <p:cTn id="546" dur="500" fill="hold"/>
                                        <p:tgtEl>
                                          <p:spTgt spid="612"/>
                                        </p:tgtEl>
                                        <p:attrNameLst>
                                          <p:attrName>ppt_h</p:attrName>
                                        </p:attrNameLst>
                                      </p:cBhvr>
                                      <p:tavLst>
                                        <p:tav tm="0">
                                          <p:val>
                                            <p:fltVal val="0"/>
                                          </p:val>
                                        </p:tav>
                                        <p:tav tm="100000">
                                          <p:val>
                                            <p:strVal val="#ppt_h"/>
                                          </p:val>
                                        </p:tav>
                                      </p:tavLst>
                                    </p:anim>
                                    <p:animEffect transition="in" filter="fade">
                                      <p:cBhvr>
                                        <p:cTn id="547" dur="500"/>
                                        <p:tgtEl>
                                          <p:spTgt spid="612"/>
                                        </p:tgtEl>
                                      </p:cBhvr>
                                    </p:animEffect>
                                  </p:childTnLst>
                                </p:cTn>
                              </p:par>
                              <p:par>
                                <p:cTn id="548" presetID="53" presetClass="entr" presetSubtype="16" fill="hold" nodeType="withEffect">
                                  <p:stCondLst>
                                    <p:cond delay="0"/>
                                  </p:stCondLst>
                                  <p:childTnLst>
                                    <p:set>
                                      <p:cBhvr>
                                        <p:cTn id="549" dur="1" fill="hold">
                                          <p:stCondLst>
                                            <p:cond delay="0"/>
                                          </p:stCondLst>
                                        </p:cTn>
                                        <p:tgtEl>
                                          <p:spTgt spid="760"/>
                                        </p:tgtEl>
                                        <p:attrNameLst>
                                          <p:attrName>style.visibility</p:attrName>
                                        </p:attrNameLst>
                                      </p:cBhvr>
                                      <p:to>
                                        <p:strVal val="visible"/>
                                      </p:to>
                                    </p:set>
                                    <p:anim calcmode="lin" valueType="num">
                                      <p:cBhvr>
                                        <p:cTn id="550" dur="500" fill="hold"/>
                                        <p:tgtEl>
                                          <p:spTgt spid="760"/>
                                        </p:tgtEl>
                                        <p:attrNameLst>
                                          <p:attrName>ppt_w</p:attrName>
                                        </p:attrNameLst>
                                      </p:cBhvr>
                                      <p:tavLst>
                                        <p:tav tm="0">
                                          <p:val>
                                            <p:fltVal val="0"/>
                                          </p:val>
                                        </p:tav>
                                        <p:tav tm="100000">
                                          <p:val>
                                            <p:strVal val="#ppt_w"/>
                                          </p:val>
                                        </p:tav>
                                      </p:tavLst>
                                    </p:anim>
                                    <p:anim calcmode="lin" valueType="num">
                                      <p:cBhvr>
                                        <p:cTn id="551" dur="500" fill="hold"/>
                                        <p:tgtEl>
                                          <p:spTgt spid="760"/>
                                        </p:tgtEl>
                                        <p:attrNameLst>
                                          <p:attrName>ppt_h</p:attrName>
                                        </p:attrNameLst>
                                      </p:cBhvr>
                                      <p:tavLst>
                                        <p:tav tm="0">
                                          <p:val>
                                            <p:fltVal val="0"/>
                                          </p:val>
                                        </p:tav>
                                        <p:tav tm="100000">
                                          <p:val>
                                            <p:strVal val="#ppt_h"/>
                                          </p:val>
                                        </p:tav>
                                      </p:tavLst>
                                    </p:anim>
                                    <p:animEffect transition="in" filter="fade">
                                      <p:cBhvr>
                                        <p:cTn id="552" dur="500"/>
                                        <p:tgtEl>
                                          <p:spTgt spid="760"/>
                                        </p:tgtEl>
                                      </p:cBhvr>
                                    </p:animEffect>
                                  </p:childTnLst>
                                </p:cTn>
                              </p:par>
                              <p:par>
                                <p:cTn id="553" presetID="53" presetClass="entr" presetSubtype="16" fill="hold" grpId="0" nodeType="withEffect">
                                  <p:stCondLst>
                                    <p:cond delay="0"/>
                                  </p:stCondLst>
                                  <p:childTnLst>
                                    <p:set>
                                      <p:cBhvr>
                                        <p:cTn id="554" dur="1" fill="hold">
                                          <p:stCondLst>
                                            <p:cond delay="0"/>
                                          </p:stCondLst>
                                        </p:cTn>
                                        <p:tgtEl>
                                          <p:spTgt spid="634"/>
                                        </p:tgtEl>
                                        <p:attrNameLst>
                                          <p:attrName>style.visibility</p:attrName>
                                        </p:attrNameLst>
                                      </p:cBhvr>
                                      <p:to>
                                        <p:strVal val="visible"/>
                                      </p:to>
                                    </p:set>
                                    <p:anim calcmode="lin" valueType="num">
                                      <p:cBhvr>
                                        <p:cTn id="555" dur="500" fill="hold"/>
                                        <p:tgtEl>
                                          <p:spTgt spid="634"/>
                                        </p:tgtEl>
                                        <p:attrNameLst>
                                          <p:attrName>ppt_w</p:attrName>
                                        </p:attrNameLst>
                                      </p:cBhvr>
                                      <p:tavLst>
                                        <p:tav tm="0">
                                          <p:val>
                                            <p:fltVal val="0"/>
                                          </p:val>
                                        </p:tav>
                                        <p:tav tm="100000">
                                          <p:val>
                                            <p:strVal val="#ppt_w"/>
                                          </p:val>
                                        </p:tav>
                                      </p:tavLst>
                                    </p:anim>
                                    <p:anim calcmode="lin" valueType="num">
                                      <p:cBhvr>
                                        <p:cTn id="556" dur="500" fill="hold"/>
                                        <p:tgtEl>
                                          <p:spTgt spid="634"/>
                                        </p:tgtEl>
                                        <p:attrNameLst>
                                          <p:attrName>ppt_h</p:attrName>
                                        </p:attrNameLst>
                                      </p:cBhvr>
                                      <p:tavLst>
                                        <p:tav tm="0">
                                          <p:val>
                                            <p:fltVal val="0"/>
                                          </p:val>
                                        </p:tav>
                                        <p:tav tm="100000">
                                          <p:val>
                                            <p:strVal val="#ppt_h"/>
                                          </p:val>
                                        </p:tav>
                                      </p:tavLst>
                                    </p:anim>
                                    <p:animEffect transition="in" filter="fade">
                                      <p:cBhvr>
                                        <p:cTn id="557" dur="500"/>
                                        <p:tgtEl>
                                          <p:spTgt spid="634"/>
                                        </p:tgtEl>
                                      </p:cBhvr>
                                    </p:animEffect>
                                  </p:childTnLst>
                                </p:cTn>
                              </p:par>
                              <p:par>
                                <p:cTn id="558" presetID="53" presetClass="entr" presetSubtype="16" fill="hold" grpId="0" nodeType="withEffect">
                                  <p:stCondLst>
                                    <p:cond delay="0"/>
                                  </p:stCondLst>
                                  <p:childTnLst>
                                    <p:set>
                                      <p:cBhvr>
                                        <p:cTn id="559" dur="1" fill="hold">
                                          <p:stCondLst>
                                            <p:cond delay="0"/>
                                          </p:stCondLst>
                                        </p:cTn>
                                        <p:tgtEl>
                                          <p:spTgt spid="481"/>
                                        </p:tgtEl>
                                        <p:attrNameLst>
                                          <p:attrName>style.visibility</p:attrName>
                                        </p:attrNameLst>
                                      </p:cBhvr>
                                      <p:to>
                                        <p:strVal val="visible"/>
                                      </p:to>
                                    </p:set>
                                    <p:anim calcmode="lin" valueType="num">
                                      <p:cBhvr>
                                        <p:cTn id="560" dur="500" fill="hold"/>
                                        <p:tgtEl>
                                          <p:spTgt spid="481"/>
                                        </p:tgtEl>
                                        <p:attrNameLst>
                                          <p:attrName>ppt_w</p:attrName>
                                        </p:attrNameLst>
                                      </p:cBhvr>
                                      <p:tavLst>
                                        <p:tav tm="0">
                                          <p:val>
                                            <p:fltVal val="0"/>
                                          </p:val>
                                        </p:tav>
                                        <p:tav tm="100000">
                                          <p:val>
                                            <p:strVal val="#ppt_w"/>
                                          </p:val>
                                        </p:tav>
                                      </p:tavLst>
                                    </p:anim>
                                    <p:anim calcmode="lin" valueType="num">
                                      <p:cBhvr>
                                        <p:cTn id="561" dur="500" fill="hold"/>
                                        <p:tgtEl>
                                          <p:spTgt spid="481"/>
                                        </p:tgtEl>
                                        <p:attrNameLst>
                                          <p:attrName>ppt_h</p:attrName>
                                        </p:attrNameLst>
                                      </p:cBhvr>
                                      <p:tavLst>
                                        <p:tav tm="0">
                                          <p:val>
                                            <p:fltVal val="0"/>
                                          </p:val>
                                        </p:tav>
                                        <p:tav tm="100000">
                                          <p:val>
                                            <p:strVal val="#ppt_h"/>
                                          </p:val>
                                        </p:tav>
                                      </p:tavLst>
                                    </p:anim>
                                    <p:animEffect transition="in" filter="fade">
                                      <p:cBhvr>
                                        <p:cTn id="562" dur="500"/>
                                        <p:tgtEl>
                                          <p:spTgt spid="481"/>
                                        </p:tgtEl>
                                      </p:cBhvr>
                                    </p:animEffect>
                                  </p:childTnLst>
                                </p:cTn>
                              </p:par>
                              <p:par>
                                <p:cTn id="563" presetID="53" presetClass="entr" presetSubtype="16" fill="hold" nodeType="withEffect">
                                  <p:stCondLst>
                                    <p:cond delay="0"/>
                                  </p:stCondLst>
                                  <p:childTnLst>
                                    <p:set>
                                      <p:cBhvr>
                                        <p:cTn id="564" dur="1" fill="hold">
                                          <p:stCondLst>
                                            <p:cond delay="0"/>
                                          </p:stCondLst>
                                        </p:cTn>
                                        <p:tgtEl>
                                          <p:spTgt spid="761"/>
                                        </p:tgtEl>
                                        <p:attrNameLst>
                                          <p:attrName>style.visibility</p:attrName>
                                        </p:attrNameLst>
                                      </p:cBhvr>
                                      <p:to>
                                        <p:strVal val="visible"/>
                                      </p:to>
                                    </p:set>
                                    <p:anim calcmode="lin" valueType="num">
                                      <p:cBhvr>
                                        <p:cTn id="565" dur="500" fill="hold"/>
                                        <p:tgtEl>
                                          <p:spTgt spid="761"/>
                                        </p:tgtEl>
                                        <p:attrNameLst>
                                          <p:attrName>ppt_w</p:attrName>
                                        </p:attrNameLst>
                                      </p:cBhvr>
                                      <p:tavLst>
                                        <p:tav tm="0">
                                          <p:val>
                                            <p:fltVal val="0"/>
                                          </p:val>
                                        </p:tav>
                                        <p:tav tm="100000">
                                          <p:val>
                                            <p:strVal val="#ppt_w"/>
                                          </p:val>
                                        </p:tav>
                                      </p:tavLst>
                                    </p:anim>
                                    <p:anim calcmode="lin" valueType="num">
                                      <p:cBhvr>
                                        <p:cTn id="566" dur="500" fill="hold"/>
                                        <p:tgtEl>
                                          <p:spTgt spid="761"/>
                                        </p:tgtEl>
                                        <p:attrNameLst>
                                          <p:attrName>ppt_h</p:attrName>
                                        </p:attrNameLst>
                                      </p:cBhvr>
                                      <p:tavLst>
                                        <p:tav tm="0">
                                          <p:val>
                                            <p:fltVal val="0"/>
                                          </p:val>
                                        </p:tav>
                                        <p:tav tm="100000">
                                          <p:val>
                                            <p:strVal val="#ppt_h"/>
                                          </p:val>
                                        </p:tav>
                                      </p:tavLst>
                                    </p:anim>
                                    <p:animEffect transition="in" filter="fade">
                                      <p:cBhvr>
                                        <p:cTn id="567" dur="500"/>
                                        <p:tgtEl>
                                          <p:spTgt spid="761"/>
                                        </p:tgtEl>
                                      </p:cBhvr>
                                    </p:animEffect>
                                  </p:childTnLst>
                                </p:cTn>
                              </p:par>
                              <p:par>
                                <p:cTn id="568" presetID="53" presetClass="entr" presetSubtype="16" fill="hold" nodeType="withEffect">
                                  <p:stCondLst>
                                    <p:cond delay="0"/>
                                  </p:stCondLst>
                                  <p:childTnLst>
                                    <p:set>
                                      <p:cBhvr>
                                        <p:cTn id="569" dur="1" fill="hold">
                                          <p:stCondLst>
                                            <p:cond delay="0"/>
                                          </p:stCondLst>
                                        </p:cTn>
                                        <p:tgtEl>
                                          <p:spTgt spid="764"/>
                                        </p:tgtEl>
                                        <p:attrNameLst>
                                          <p:attrName>style.visibility</p:attrName>
                                        </p:attrNameLst>
                                      </p:cBhvr>
                                      <p:to>
                                        <p:strVal val="visible"/>
                                      </p:to>
                                    </p:set>
                                    <p:anim calcmode="lin" valueType="num">
                                      <p:cBhvr>
                                        <p:cTn id="570" dur="500" fill="hold"/>
                                        <p:tgtEl>
                                          <p:spTgt spid="764"/>
                                        </p:tgtEl>
                                        <p:attrNameLst>
                                          <p:attrName>ppt_w</p:attrName>
                                        </p:attrNameLst>
                                      </p:cBhvr>
                                      <p:tavLst>
                                        <p:tav tm="0">
                                          <p:val>
                                            <p:fltVal val="0"/>
                                          </p:val>
                                        </p:tav>
                                        <p:tav tm="100000">
                                          <p:val>
                                            <p:strVal val="#ppt_w"/>
                                          </p:val>
                                        </p:tav>
                                      </p:tavLst>
                                    </p:anim>
                                    <p:anim calcmode="lin" valueType="num">
                                      <p:cBhvr>
                                        <p:cTn id="571" dur="500" fill="hold"/>
                                        <p:tgtEl>
                                          <p:spTgt spid="764"/>
                                        </p:tgtEl>
                                        <p:attrNameLst>
                                          <p:attrName>ppt_h</p:attrName>
                                        </p:attrNameLst>
                                      </p:cBhvr>
                                      <p:tavLst>
                                        <p:tav tm="0">
                                          <p:val>
                                            <p:fltVal val="0"/>
                                          </p:val>
                                        </p:tav>
                                        <p:tav tm="100000">
                                          <p:val>
                                            <p:strVal val="#ppt_h"/>
                                          </p:val>
                                        </p:tav>
                                      </p:tavLst>
                                    </p:anim>
                                    <p:animEffect transition="in" filter="fade">
                                      <p:cBhvr>
                                        <p:cTn id="572" dur="500"/>
                                        <p:tgtEl>
                                          <p:spTgt spid="764"/>
                                        </p:tgtEl>
                                      </p:cBhvr>
                                    </p:animEffect>
                                  </p:childTnLst>
                                </p:cTn>
                              </p:par>
                              <p:par>
                                <p:cTn id="573" presetID="53" presetClass="entr" presetSubtype="16" fill="hold" nodeType="withEffect">
                                  <p:stCondLst>
                                    <p:cond delay="0"/>
                                  </p:stCondLst>
                                  <p:childTnLst>
                                    <p:set>
                                      <p:cBhvr>
                                        <p:cTn id="574" dur="1" fill="hold">
                                          <p:stCondLst>
                                            <p:cond delay="0"/>
                                          </p:stCondLst>
                                        </p:cTn>
                                        <p:tgtEl>
                                          <p:spTgt spid="552"/>
                                        </p:tgtEl>
                                        <p:attrNameLst>
                                          <p:attrName>style.visibility</p:attrName>
                                        </p:attrNameLst>
                                      </p:cBhvr>
                                      <p:to>
                                        <p:strVal val="visible"/>
                                      </p:to>
                                    </p:set>
                                    <p:anim calcmode="lin" valueType="num">
                                      <p:cBhvr>
                                        <p:cTn id="575" dur="500" fill="hold"/>
                                        <p:tgtEl>
                                          <p:spTgt spid="552"/>
                                        </p:tgtEl>
                                        <p:attrNameLst>
                                          <p:attrName>ppt_w</p:attrName>
                                        </p:attrNameLst>
                                      </p:cBhvr>
                                      <p:tavLst>
                                        <p:tav tm="0">
                                          <p:val>
                                            <p:fltVal val="0"/>
                                          </p:val>
                                        </p:tav>
                                        <p:tav tm="100000">
                                          <p:val>
                                            <p:strVal val="#ppt_w"/>
                                          </p:val>
                                        </p:tav>
                                      </p:tavLst>
                                    </p:anim>
                                    <p:anim calcmode="lin" valueType="num">
                                      <p:cBhvr>
                                        <p:cTn id="576" dur="500" fill="hold"/>
                                        <p:tgtEl>
                                          <p:spTgt spid="552"/>
                                        </p:tgtEl>
                                        <p:attrNameLst>
                                          <p:attrName>ppt_h</p:attrName>
                                        </p:attrNameLst>
                                      </p:cBhvr>
                                      <p:tavLst>
                                        <p:tav tm="0">
                                          <p:val>
                                            <p:fltVal val="0"/>
                                          </p:val>
                                        </p:tav>
                                        <p:tav tm="100000">
                                          <p:val>
                                            <p:strVal val="#ppt_h"/>
                                          </p:val>
                                        </p:tav>
                                      </p:tavLst>
                                    </p:anim>
                                    <p:animEffect transition="in" filter="fade">
                                      <p:cBhvr>
                                        <p:cTn id="577" dur="500"/>
                                        <p:tgtEl>
                                          <p:spTgt spid="552"/>
                                        </p:tgtEl>
                                      </p:cBhvr>
                                    </p:animEffect>
                                  </p:childTnLst>
                                </p:cTn>
                              </p:par>
                              <p:par>
                                <p:cTn id="578" presetID="53" presetClass="entr" presetSubtype="16" fill="hold" grpId="0" nodeType="withEffect">
                                  <p:stCondLst>
                                    <p:cond delay="0"/>
                                  </p:stCondLst>
                                  <p:childTnLst>
                                    <p:set>
                                      <p:cBhvr>
                                        <p:cTn id="579" dur="1" fill="hold">
                                          <p:stCondLst>
                                            <p:cond delay="0"/>
                                          </p:stCondLst>
                                        </p:cTn>
                                        <p:tgtEl>
                                          <p:spTgt spid="752"/>
                                        </p:tgtEl>
                                        <p:attrNameLst>
                                          <p:attrName>style.visibility</p:attrName>
                                        </p:attrNameLst>
                                      </p:cBhvr>
                                      <p:to>
                                        <p:strVal val="visible"/>
                                      </p:to>
                                    </p:set>
                                    <p:anim calcmode="lin" valueType="num">
                                      <p:cBhvr>
                                        <p:cTn id="580" dur="500" fill="hold"/>
                                        <p:tgtEl>
                                          <p:spTgt spid="752"/>
                                        </p:tgtEl>
                                        <p:attrNameLst>
                                          <p:attrName>ppt_w</p:attrName>
                                        </p:attrNameLst>
                                      </p:cBhvr>
                                      <p:tavLst>
                                        <p:tav tm="0">
                                          <p:val>
                                            <p:fltVal val="0"/>
                                          </p:val>
                                        </p:tav>
                                        <p:tav tm="100000">
                                          <p:val>
                                            <p:strVal val="#ppt_w"/>
                                          </p:val>
                                        </p:tav>
                                      </p:tavLst>
                                    </p:anim>
                                    <p:anim calcmode="lin" valueType="num">
                                      <p:cBhvr>
                                        <p:cTn id="581" dur="500" fill="hold"/>
                                        <p:tgtEl>
                                          <p:spTgt spid="752"/>
                                        </p:tgtEl>
                                        <p:attrNameLst>
                                          <p:attrName>ppt_h</p:attrName>
                                        </p:attrNameLst>
                                      </p:cBhvr>
                                      <p:tavLst>
                                        <p:tav tm="0">
                                          <p:val>
                                            <p:fltVal val="0"/>
                                          </p:val>
                                        </p:tav>
                                        <p:tav tm="100000">
                                          <p:val>
                                            <p:strVal val="#ppt_h"/>
                                          </p:val>
                                        </p:tav>
                                      </p:tavLst>
                                    </p:anim>
                                    <p:animEffect transition="in" filter="fade">
                                      <p:cBhvr>
                                        <p:cTn id="582" dur="500"/>
                                        <p:tgtEl>
                                          <p:spTgt spid="752"/>
                                        </p:tgtEl>
                                      </p:cBhvr>
                                    </p:animEffect>
                                  </p:childTnLst>
                                </p:cTn>
                              </p:par>
                              <p:par>
                                <p:cTn id="583" presetID="53" presetClass="entr" presetSubtype="16" fill="hold" nodeType="withEffect">
                                  <p:stCondLst>
                                    <p:cond delay="0"/>
                                  </p:stCondLst>
                                  <p:childTnLst>
                                    <p:set>
                                      <p:cBhvr>
                                        <p:cTn id="584" dur="1" fill="hold">
                                          <p:stCondLst>
                                            <p:cond delay="0"/>
                                          </p:stCondLst>
                                        </p:cTn>
                                        <p:tgtEl>
                                          <p:spTgt spid="762"/>
                                        </p:tgtEl>
                                        <p:attrNameLst>
                                          <p:attrName>style.visibility</p:attrName>
                                        </p:attrNameLst>
                                      </p:cBhvr>
                                      <p:to>
                                        <p:strVal val="visible"/>
                                      </p:to>
                                    </p:set>
                                    <p:anim calcmode="lin" valueType="num">
                                      <p:cBhvr>
                                        <p:cTn id="585" dur="500" fill="hold"/>
                                        <p:tgtEl>
                                          <p:spTgt spid="762"/>
                                        </p:tgtEl>
                                        <p:attrNameLst>
                                          <p:attrName>ppt_w</p:attrName>
                                        </p:attrNameLst>
                                      </p:cBhvr>
                                      <p:tavLst>
                                        <p:tav tm="0">
                                          <p:val>
                                            <p:fltVal val="0"/>
                                          </p:val>
                                        </p:tav>
                                        <p:tav tm="100000">
                                          <p:val>
                                            <p:strVal val="#ppt_w"/>
                                          </p:val>
                                        </p:tav>
                                      </p:tavLst>
                                    </p:anim>
                                    <p:anim calcmode="lin" valueType="num">
                                      <p:cBhvr>
                                        <p:cTn id="586" dur="500" fill="hold"/>
                                        <p:tgtEl>
                                          <p:spTgt spid="762"/>
                                        </p:tgtEl>
                                        <p:attrNameLst>
                                          <p:attrName>ppt_h</p:attrName>
                                        </p:attrNameLst>
                                      </p:cBhvr>
                                      <p:tavLst>
                                        <p:tav tm="0">
                                          <p:val>
                                            <p:fltVal val="0"/>
                                          </p:val>
                                        </p:tav>
                                        <p:tav tm="100000">
                                          <p:val>
                                            <p:strVal val="#ppt_h"/>
                                          </p:val>
                                        </p:tav>
                                      </p:tavLst>
                                    </p:anim>
                                    <p:animEffect transition="in" filter="fade">
                                      <p:cBhvr>
                                        <p:cTn id="587" dur="500"/>
                                        <p:tgtEl>
                                          <p:spTgt spid="762"/>
                                        </p:tgtEl>
                                      </p:cBhvr>
                                    </p:animEffect>
                                  </p:childTnLst>
                                </p:cTn>
                              </p:par>
                            </p:childTnLst>
                          </p:cTn>
                        </p:par>
                        <p:par>
                          <p:cTn id="588" fill="hold">
                            <p:stCondLst>
                              <p:cond delay="500"/>
                            </p:stCondLst>
                            <p:childTnLst>
                              <p:par>
                                <p:cTn id="589" presetID="53" presetClass="entr" presetSubtype="16" fill="hold" grpId="0" nodeType="afterEffect">
                                  <p:stCondLst>
                                    <p:cond delay="0"/>
                                  </p:stCondLst>
                                  <p:childTnLst>
                                    <p:set>
                                      <p:cBhvr>
                                        <p:cTn id="590" dur="1" fill="hold">
                                          <p:stCondLst>
                                            <p:cond delay="0"/>
                                          </p:stCondLst>
                                        </p:cTn>
                                        <p:tgtEl>
                                          <p:spTgt spid="682"/>
                                        </p:tgtEl>
                                        <p:attrNameLst>
                                          <p:attrName>style.visibility</p:attrName>
                                        </p:attrNameLst>
                                      </p:cBhvr>
                                      <p:to>
                                        <p:strVal val="visible"/>
                                      </p:to>
                                    </p:set>
                                    <p:anim calcmode="lin" valueType="num">
                                      <p:cBhvr>
                                        <p:cTn id="591" dur="500" fill="hold"/>
                                        <p:tgtEl>
                                          <p:spTgt spid="682"/>
                                        </p:tgtEl>
                                        <p:attrNameLst>
                                          <p:attrName>ppt_w</p:attrName>
                                        </p:attrNameLst>
                                      </p:cBhvr>
                                      <p:tavLst>
                                        <p:tav tm="0">
                                          <p:val>
                                            <p:fltVal val="0"/>
                                          </p:val>
                                        </p:tav>
                                        <p:tav tm="100000">
                                          <p:val>
                                            <p:strVal val="#ppt_w"/>
                                          </p:val>
                                        </p:tav>
                                      </p:tavLst>
                                    </p:anim>
                                    <p:anim calcmode="lin" valueType="num">
                                      <p:cBhvr>
                                        <p:cTn id="592" dur="500" fill="hold"/>
                                        <p:tgtEl>
                                          <p:spTgt spid="682"/>
                                        </p:tgtEl>
                                        <p:attrNameLst>
                                          <p:attrName>ppt_h</p:attrName>
                                        </p:attrNameLst>
                                      </p:cBhvr>
                                      <p:tavLst>
                                        <p:tav tm="0">
                                          <p:val>
                                            <p:fltVal val="0"/>
                                          </p:val>
                                        </p:tav>
                                        <p:tav tm="100000">
                                          <p:val>
                                            <p:strVal val="#ppt_h"/>
                                          </p:val>
                                        </p:tav>
                                      </p:tavLst>
                                    </p:anim>
                                    <p:animEffect transition="in" filter="fade">
                                      <p:cBhvr>
                                        <p:cTn id="593" dur="500"/>
                                        <p:tgtEl>
                                          <p:spTgt spid="682"/>
                                        </p:tgtEl>
                                      </p:cBhvr>
                                    </p:animEffect>
                                  </p:childTnLst>
                                </p:cTn>
                              </p:par>
                              <p:par>
                                <p:cTn id="594" presetID="10" presetClass="entr" presetSubtype="0" fill="hold" grpId="0" nodeType="withEffect">
                                  <p:stCondLst>
                                    <p:cond delay="0"/>
                                  </p:stCondLst>
                                  <p:childTnLst>
                                    <p:set>
                                      <p:cBhvr>
                                        <p:cTn id="595" dur="1" fill="hold">
                                          <p:stCondLst>
                                            <p:cond delay="0"/>
                                          </p:stCondLst>
                                        </p:cTn>
                                        <p:tgtEl>
                                          <p:spTgt spid="803"/>
                                        </p:tgtEl>
                                        <p:attrNameLst>
                                          <p:attrName>style.visibility</p:attrName>
                                        </p:attrNameLst>
                                      </p:cBhvr>
                                      <p:to>
                                        <p:strVal val="visible"/>
                                      </p:to>
                                    </p:set>
                                    <p:animEffect transition="in" filter="fade">
                                      <p:cBhvr>
                                        <p:cTn id="596" dur="500"/>
                                        <p:tgtEl>
                                          <p:spTgt spid="803"/>
                                        </p:tgtEl>
                                      </p:cBhvr>
                                    </p:animEffect>
                                  </p:childTnLst>
                                </p:cTn>
                              </p:par>
                            </p:childTnLst>
                          </p:cTn>
                        </p:par>
                        <p:par>
                          <p:cTn id="597" fill="hold">
                            <p:stCondLst>
                              <p:cond delay="1000"/>
                            </p:stCondLst>
                            <p:childTnLst>
                              <p:par>
                                <p:cTn id="598" presetID="53" presetClass="entr" presetSubtype="16" fill="hold" grpId="0" nodeType="afterEffect">
                                  <p:stCondLst>
                                    <p:cond delay="0"/>
                                  </p:stCondLst>
                                  <p:childTnLst>
                                    <p:set>
                                      <p:cBhvr>
                                        <p:cTn id="599" dur="1" fill="hold">
                                          <p:stCondLst>
                                            <p:cond delay="0"/>
                                          </p:stCondLst>
                                        </p:cTn>
                                        <p:tgtEl>
                                          <p:spTgt spid="681"/>
                                        </p:tgtEl>
                                        <p:attrNameLst>
                                          <p:attrName>style.visibility</p:attrName>
                                        </p:attrNameLst>
                                      </p:cBhvr>
                                      <p:to>
                                        <p:strVal val="visible"/>
                                      </p:to>
                                    </p:set>
                                    <p:anim calcmode="lin" valueType="num">
                                      <p:cBhvr>
                                        <p:cTn id="600" dur="500" fill="hold"/>
                                        <p:tgtEl>
                                          <p:spTgt spid="681"/>
                                        </p:tgtEl>
                                        <p:attrNameLst>
                                          <p:attrName>ppt_w</p:attrName>
                                        </p:attrNameLst>
                                      </p:cBhvr>
                                      <p:tavLst>
                                        <p:tav tm="0">
                                          <p:val>
                                            <p:fltVal val="0"/>
                                          </p:val>
                                        </p:tav>
                                        <p:tav tm="100000">
                                          <p:val>
                                            <p:strVal val="#ppt_w"/>
                                          </p:val>
                                        </p:tav>
                                      </p:tavLst>
                                    </p:anim>
                                    <p:anim calcmode="lin" valueType="num">
                                      <p:cBhvr>
                                        <p:cTn id="601" dur="500" fill="hold"/>
                                        <p:tgtEl>
                                          <p:spTgt spid="681"/>
                                        </p:tgtEl>
                                        <p:attrNameLst>
                                          <p:attrName>ppt_h</p:attrName>
                                        </p:attrNameLst>
                                      </p:cBhvr>
                                      <p:tavLst>
                                        <p:tav tm="0">
                                          <p:val>
                                            <p:fltVal val="0"/>
                                          </p:val>
                                        </p:tav>
                                        <p:tav tm="100000">
                                          <p:val>
                                            <p:strVal val="#ppt_h"/>
                                          </p:val>
                                        </p:tav>
                                      </p:tavLst>
                                    </p:anim>
                                    <p:animEffect transition="in" filter="fade">
                                      <p:cBhvr>
                                        <p:cTn id="602" dur="500"/>
                                        <p:tgtEl>
                                          <p:spTgt spid="681"/>
                                        </p:tgtEl>
                                      </p:cBhvr>
                                    </p:animEffect>
                                  </p:childTnLst>
                                </p:cTn>
                              </p:par>
                              <p:par>
                                <p:cTn id="603" presetID="10" presetClass="entr" presetSubtype="0" fill="hold" grpId="0" nodeType="withEffect">
                                  <p:stCondLst>
                                    <p:cond delay="0"/>
                                  </p:stCondLst>
                                  <p:childTnLst>
                                    <p:set>
                                      <p:cBhvr>
                                        <p:cTn id="604" dur="1" fill="hold">
                                          <p:stCondLst>
                                            <p:cond delay="0"/>
                                          </p:stCondLst>
                                        </p:cTn>
                                        <p:tgtEl>
                                          <p:spTgt spid="804"/>
                                        </p:tgtEl>
                                        <p:attrNameLst>
                                          <p:attrName>style.visibility</p:attrName>
                                        </p:attrNameLst>
                                      </p:cBhvr>
                                      <p:to>
                                        <p:strVal val="visible"/>
                                      </p:to>
                                    </p:set>
                                    <p:animEffect transition="in" filter="fade">
                                      <p:cBhvr>
                                        <p:cTn id="605" dur="500"/>
                                        <p:tgtEl>
                                          <p:spTgt spid="804"/>
                                        </p:tgtEl>
                                      </p:cBhvr>
                                    </p:animEffect>
                                  </p:childTnLst>
                                </p:cTn>
                              </p:par>
                            </p:childTnLst>
                          </p:cTn>
                        </p:par>
                      </p:childTnLst>
                    </p:cTn>
                  </p:par>
                  <p:par>
                    <p:cTn id="606" fill="hold">
                      <p:stCondLst>
                        <p:cond delay="indefinite"/>
                      </p:stCondLst>
                      <p:childTnLst>
                        <p:par>
                          <p:cTn id="607" fill="hold">
                            <p:stCondLst>
                              <p:cond delay="0"/>
                            </p:stCondLst>
                            <p:childTnLst>
                              <p:par>
                                <p:cTn id="608" presetID="22" presetClass="entr" presetSubtype="8" fill="hold" nodeType="clickEffect">
                                  <p:stCondLst>
                                    <p:cond delay="0"/>
                                  </p:stCondLst>
                                  <p:childTnLst>
                                    <p:set>
                                      <p:cBhvr>
                                        <p:cTn id="609" dur="1" fill="hold">
                                          <p:stCondLst>
                                            <p:cond delay="0"/>
                                          </p:stCondLst>
                                        </p:cTn>
                                        <p:tgtEl>
                                          <p:spTgt spid="89"/>
                                        </p:tgtEl>
                                        <p:attrNameLst>
                                          <p:attrName>style.visibility</p:attrName>
                                        </p:attrNameLst>
                                      </p:cBhvr>
                                      <p:to>
                                        <p:strVal val="visible"/>
                                      </p:to>
                                    </p:set>
                                    <p:animEffect transition="in" filter="wipe(left)">
                                      <p:cBhvr>
                                        <p:cTn id="610" dur="1500"/>
                                        <p:tgtEl>
                                          <p:spTgt spid="89"/>
                                        </p:tgtEl>
                                      </p:cBhvr>
                                    </p:animEffect>
                                  </p:childTnLst>
                                </p:cTn>
                              </p:par>
                            </p:childTnLst>
                          </p:cTn>
                        </p:par>
                      </p:childTnLst>
                    </p:cTn>
                  </p:par>
                  <p:par>
                    <p:cTn id="611" fill="hold">
                      <p:stCondLst>
                        <p:cond delay="indefinite"/>
                      </p:stCondLst>
                      <p:childTnLst>
                        <p:par>
                          <p:cTn id="612" fill="hold">
                            <p:stCondLst>
                              <p:cond delay="0"/>
                            </p:stCondLst>
                            <p:childTnLst>
                              <p:par>
                                <p:cTn id="613" presetID="53" presetClass="entr" presetSubtype="16" fill="hold" grpId="0" nodeType="clickEffect">
                                  <p:stCondLst>
                                    <p:cond delay="0"/>
                                  </p:stCondLst>
                                  <p:childTnLst>
                                    <p:set>
                                      <p:cBhvr>
                                        <p:cTn id="614" dur="1" fill="hold">
                                          <p:stCondLst>
                                            <p:cond delay="0"/>
                                          </p:stCondLst>
                                        </p:cTn>
                                        <p:tgtEl>
                                          <p:spTgt spid="392"/>
                                        </p:tgtEl>
                                        <p:attrNameLst>
                                          <p:attrName>style.visibility</p:attrName>
                                        </p:attrNameLst>
                                      </p:cBhvr>
                                      <p:to>
                                        <p:strVal val="visible"/>
                                      </p:to>
                                    </p:set>
                                    <p:anim calcmode="lin" valueType="num">
                                      <p:cBhvr>
                                        <p:cTn id="615" dur="500" fill="hold"/>
                                        <p:tgtEl>
                                          <p:spTgt spid="392"/>
                                        </p:tgtEl>
                                        <p:attrNameLst>
                                          <p:attrName>ppt_w</p:attrName>
                                        </p:attrNameLst>
                                      </p:cBhvr>
                                      <p:tavLst>
                                        <p:tav tm="0">
                                          <p:val>
                                            <p:fltVal val="0"/>
                                          </p:val>
                                        </p:tav>
                                        <p:tav tm="100000">
                                          <p:val>
                                            <p:strVal val="#ppt_w"/>
                                          </p:val>
                                        </p:tav>
                                      </p:tavLst>
                                    </p:anim>
                                    <p:anim calcmode="lin" valueType="num">
                                      <p:cBhvr>
                                        <p:cTn id="616" dur="500" fill="hold"/>
                                        <p:tgtEl>
                                          <p:spTgt spid="392"/>
                                        </p:tgtEl>
                                        <p:attrNameLst>
                                          <p:attrName>ppt_h</p:attrName>
                                        </p:attrNameLst>
                                      </p:cBhvr>
                                      <p:tavLst>
                                        <p:tav tm="0">
                                          <p:val>
                                            <p:fltVal val="0"/>
                                          </p:val>
                                        </p:tav>
                                        <p:tav tm="100000">
                                          <p:val>
                                            <p:strVal val="#ppt_h"/>
                                          </p:val>
                                        </p:tav>
                                      </p:tavLst>
                                    </p:anim>
                                    <p:animEffect transition="in" filter="fade">
                                      <p:cBhvr>
                                        <p:cTn id="617" dur="500"/>
                                        <p:tgtEl>
                                          <p:spTgt spid="392"/>
                                        </p:tgtEl>
                                      </p:cBhvr>
                                    </p:animEffect>
                                  </p:childTnLst>
                                </p:cTn>
                              </p:par>
                            </p:childTnLst>
                          </p:cTn>
                        </p:par>
                        <p:par>
                          <p:cTn id="618" fill="hold">
                            <p:stCondLst>
                              <p:cond delay="500"/>
                            </p:stCondLst>
                            <p:childTnLst>
                              <p:par>
                                <p:cTn id="619" presetID="53" presetClass="entr" presetSubtype="16" fill="hold" grpId="0" nodeType="afterEffect">
                                  <p:stCondLst>
                                    <p:cond delay="0"/>
                                  </p:stCondLst>
                                  <p:childTnLst>
                                    <p:set>
                                      <p:cBhvr>
                                        <p:cTn id="620" dur="1" fill="hold">
                                          <p:stCondLst>
                                            <p:cond delay="0"/>
                                          </p:stCondLst>
                                        </p:cTn>
                                        <p:tgtEl>
                                          <p:spTgt spid="390"/>
                                        </p:tgtEl>
                                        <p:attrNameLst>
                                          <p:attrName>style.visibility</p:attrName>
                                        </p:attrNameLst>
                                      </p:cBhvr>
                                      <p:to>
                                        <p:strVal val="visible"/>
                                      </p:to>
                                    </p:set>
                                    <p:anim calcmode="lin" valueType="num">
                                      <p:cBhvr>
                                        <p:cTn id="621" dur="500" fill="hold"/>
                                        <p:tgtEl>
                                          <p:spTgt spid="390"/>
                                        </p:tgtEl>
                                        <p:attrNameLst>
                                          <p:attrName>ppt_w</p:attrName>
                                        </p:attrNameLst>
                                      </p:cBhvr>
                                      <p:tavLst>
                                        <p:tav tm="0">
                                          <p:val>
                                            <p:fltVal val="0"/>
                                          </p:val>
                                        </p:tav>
                                        <p:tav tm="100000">
                                          <p:val>
                                            <p:strVal val="#ppt_w"/>
                                          </p:val>
                                        </p:tav>
                                      </p:tavLst>
                                    </p:anim>
                                    <p:anim calcmode="lin" valueType="num">
                                      <p:cBhvr>
                                        <p:cTn id="622" dur="500" fill="hold"/>
                                        <p:tgtEl>
                                          <p:spTgt spid="390"/>
                                        </p:tgtEl>
                                        <p:attrNameLst>
                                          <p:attrName>ppt_h</p:attrName>
                                        </p:attrNameLst>
                                      </p:cBhvr>
                                      <p:tavLst>
                                        <p:tav tm="0">
                                          <p:val>
                                            <p:fltVal val="0"/>
                                          </p:val>
                                        </p:tav>
                                        <p:tav tm="100000">
                                          <p:val>
                                            <p:strVal val="#ppt_h"/>
                                          </p:val>
                                        </p:tav>
                                      </p:tavLst>
                                    </p:anim>
                                    <p:animEffect transition="in" filter="fade">
                                      <p:cBhvr>
                                        <p:cTn id="623" dur="500"/>
                                        <p:tgtEl>
                                          <p:spTgt spid="390"/>
                                        </p:tgtEl>
                                      </p:cBhvr>
                                    </p:animEffect>
                                  </p:childTnLst>
                                </p:cTn>
                              </p:par>
                            </p:childTnLst>
                          </p:cTn>
                        </p:par>
                        <p:par>
                          <p:cTn id="624" fill="hold">
                            <p:stCondLst>
                              <p:cond delay="1000"/>
                            </p:stCondLst>
                            <p:childTnLst>
                              <p:par>
                                <p:cTn id="625" presetID="53" presetClass="entr" presetSubtype="16" fill="hold" nodeType="afterEffect">
                                  <p:stCondLst>
                                    <p:cond delay="0"/>
                                  </p:stCondLst>
                                  <p:childTnLst>
                                    <p:set>
                                      <p:cBhvr>
                                        <p:cTn id="626" dur="1" fill="hold">
                                          <p:stCondLst>
                                            <p:cond delay="0"/>
                                          </p:stCondLst>
                                        </p:cTn>
                                        <p:tgtEl>
                                          <p:spTgt spid="28"/>
                                        </p:tgtEl>
                                        <p:attrNameLst>
                                          <p:attrName>style.visibility</p:attrName>
                                        </p:attrNameLst>
                                      </p:cBhvr>
                                      <p:to>
                                        <p:strVal val="visible"/>
                                      </p:to>
                                    </p:set>
                                    <p:anim calcmode="lin" valueType="num">
                                      <p:cBhvr>
                                        <p:cTn id="627" dur="500" fill="hold"/>
                                        <p:tgtEl>
                                          <p:spTgt spid="28"/>
                                        </p:tgtEl>
                                        <p:attrNameLst>
                                          <p:attrName>ppt_w</p:attrName>
                                        </p:attrNameLst>
                                      </p:cBhvr>
                                      <p:tavLst>
                                        <p:tav tm="0">
                                          <p:val>
                                            <p:fltVal val="0"/>
                                          </p:val>
                                        </p:tav>
                                        <p:tav tm="100000">
                                          <p:val>
                                            <p:strVal val="#ppt_w"/>
                                          </p:val>
                                        </p:tav>
                                      </p:tavLst>
                                    </p:anim>
                                    <p:anim calcmode="lin" valueType="num">
                                      <p:cBhvr>
                                        <p:cTn id="628" dur="500" fill="hold"/>
                                        <p:tgtEl>
                                          <p:spTgt spid="28"/>
                                        </p:tgtEl>
                                        <p:attrNameLst>
                                          <p:attrName>ppt_h</p:attrName>
                                        </p:attrNameLst>
                                      </p:cBhvr>
                                      <p:tavLst>
                                        <p:tav tm="0">
                                          <p:val>
                                            <p:fltVal val="0"/>
                                          </p:val>
                                        </p:tav>
                                        <p:tav tm="100000">
                                          <p:val>
                                            <p:strVal val="#ppt_h"/>
                                          </p:val>
                                        </p:tav>
                                      </p:tavLst>
                                    </p:anim>
                                    <p:animEffect transition="in" filter="fade">
                                      <p:cBhvr>
                                        <p:cTn id="629" dur="500"/>
                                        <p:tgtEl>
                                          <p:spTgt spid="28"/>
                                        </p:tgtEl>
                                      </p:cBhvr>
                                    </p:animEffect>
                                  </p:childTnLst>
                                </p:cTn>
                              </p:par>
                            </p:childTnLst>
                          </p:cTn>
                        </p:par>
                      </p:childTnLst>
                    </p:cTn>
                  </p:par>
                  <p:par>
                    <p:cTn id="630" fill="hold">
                      <p:stCondLst>
                        <p:cond delay="indefinite"/>
                      </p:stCondLst>
                      <p:childTnLst>
                        <p:par>
                          <p:cTn id="631" fill="hold">
                            <p:stCondLst>
                              <p:cond delay="0"/>
                            </p:stCondLst>
                            <p:childTnLst>
                              <p:par>
                                <p:cTn id="632" presetID="53" presetClass="entr" presetSubtype="16" fill="hold" grpId="0" nodeType="clickEffect">
                                  <p:stCondLst>
                                    <p:cond delay="0"/>
                                  </p:stCondLst>
                                  <p:childTnLst>
                                    <p:set>
                                      <p:cBhvr>
                                        <p:cTn id="633" dur="1" fill="hold">
                                          <p:stCondLst>
                                            <p:cond delay="0"/>
                                          </p:stCondLst>
                                        </p:cTn>
                                        <p:tgtEl>
                                          <p:spTgt spid="575"/>
                                        </p:tgtEl>
                                        <p:attrNameLst>
                                          <p:attrName>style.visibility</p:attrName>
                                        </p:attrNameLst>
                                      </p:cBhvr>
                                      <p:to>
                                        <p:strVal val="visible"/>
                                      </p:to>
                                    </p:set>
                                    <p:anim calcmode="lin" valueType="num">
                                      <p:cBhvr>
                                        <p:cTn id="634" dur="500" fill="hold"/>
                                        <p:tgtEl>
                                          <p:spTgt spid="575"/>
                                        </p:tgtEl>
                                        <p:attrNameLst>
                                          <p:attrName>ppt_w</p:attrName>
                                        </p:attrNameLst>
                                      </p:cBhvr>
                                      <p:tavLst>
                                        <p:tav tm="0">
                                          <p:val>
                                            <p:fltVal val="0"/>
                                          </p:val>
                                        </p:tav>
                                        <p:tav tm="100000">
                                          <p:val>
                                            <p:strVal val="#ppt_w"/>
                                          </p:val>
                                        </p:tav>
                                      </p:tavLst>
                                    </p:anim>
                                    <p:anim calcmode="lin" valueType="num">
                                      <p:cBhvr>
                                        <p:cTn id="635" dur="500" fill="hold"/>
                                        <p:tgtEl>
                                          <p:spTgt spid="575"/>
                                        </p:tgtEl>
                                        <p:attrNameLst>
                                          <p:attrName>ppt_h</p:attrName>
                                        </p:attrNameLst>
                                      </p:cBhvr>
                                      <p:tavLst>
                                        <p:tav tm="0">
                                          <p:val>
                                            <p:fltVal val="0"/>
                                          </p:val>
                                        </p:tav>
                                        <p:tav tm="100000">
                                          <p:val>
                                            <p:strVal val="#ppt_h"/>
                                          </p:val>
                                        </p:tav>
                                      </p:tavLst>
                                    </p:anim>
                                    <p:animEffect transition="in" filter="fade">
                                      <p:cBhvr>
                                        <p:cTn id="636" dur="500"/>
                                        <p:tgtEl>
                                          <p:spTgt spid="575"/>
                                        </p:tgtEl>
                                      </p:cBhvr>
                                    </p:animEffect>
                                  </p:childTnLst>
                                </p:cTn>
                              </p:par>
                              <p:par>
                                <p:cTn id="637" presetID="53" presetClass="entr" presetSubtype="16" fill="hold" nodeType="withEffect">
                                  <p:stCondLst>
                                    <p:cond delay="0"/>
                                  </p:stCondLst>
                                  <p:childTnLst>
                                    <p:set>
                                      <p:cBhvr>
                                        <p:cTn id="638" dur="1" fill="hold">
                                          <p:stCondLst>
                                            <p:cond delay="0"/>
                                          </p:stCondLst>
                                        </p:cTn>
                                        <p:tgtEl>
                                          <p:spTgt spid="35"/>
                                        </p:tgtEl>
                                        <p:attrNameLst>
                                          <p:attrName>style.visibility</p:attrName>
                                        </p:attrNameLst>
                                      </p:cBhvr>
                                      <p:to>
                                        <p:strVal val="visible"/>
                                      </p:to>
                                    </p:set>
                                    <p:anim calcmode="lin" valueType="num">
                                      <p:cBhvr>
                                        <p:cTn id="639" dur="500" fill="hold"/>
                                        <p:tgtEl>
                                          <p:spTgt spid="35"/>
                                        </p:tgtEl>
                                        <p:attrNameLst>
                                          <p:attrName>ppt_w</p:attrName>
                                        </p:attrNameLst>
                                      </p:cBhvr>
                                      <p:tavLst>
                                        <p:tav tm="0">
                                          <p:val>
                                            <p:fltVal val="0"/>
                                          </p:val>
                                        </p:tav>
                                        <p:tav tm="100000">
                                          <p:val>
                                            <p:strVal val="#ppt_w"/>
                                          </p:val>
                                        </p:tav>
                                      </p:tavLst>
                                    </p:anim>
                                    <p:anim calcmode="lin" valueType="num">
                                      <p:cBhvr>
                                        <p:cTn id="640" dur="500" fill="hold"/>
                                        <p:tgtEl>
                                          <p:spTgt spid="35"/>
                                        </p:tgtEl>
                                        <p:attrNameLst>
                                          <p:attrName>ppt_h</p:attrName>
                                        </p:attrNameLst>
                                      </p:cBhvr>
                                      <p:tavLst>
                                        <p:tav tm="0">
                                          <p:val>
                                            <p:fltVal val="0"/>
                                          </p:val>
                                        </p:tav>
                                        <p:tav tm="100000">
                                          <p:val>
                                            <p:strVal val="#ppt_h"/>
                                          </p:val>
                                        </p:tav>
                                      </p:tavLst>
                                    </p:anim>
                                    <p:animEffect transition="in" filter="fade">
                                      <p:cBhvr>
                                        <p:cTn id="641" dur="500"/>
                                        <p:tgtEl>
                                          <p:spTgt spid="35"/>
                                        </p:tgtEl>
                                      </p:cBhvr>
                                    </p:animEffect>
                                  </p:childTnLst>
                                </p:cTn>
                              </p:par>
                              <p:par>
                                <p:cTn id="642" presetID="53" presetClass="entr" presetSubtype="16" fill="hold" nodeType="withEffect">
                                  <p:stCondLst>
                                    <p:cond delay="0"/>
                                  </p:stCondLst>
                                  <p:childTnLst>
                                    <p:set>
                                      <p:cBhvr>
                                        <p:cTn id="643" dur="1" fill="hold">
                                          <p:stCondLst>
                                            <p:cond delay="0"/>
                                          </p:stCondLst>
                                        </p:cTn>
                                        <p:tgtEl>
                                          <p:spTgt spid="26"/>
                                        </p:tgtEl>
                                        <p:attrNameLst>
                                          <p:attrName>style.visibility</p:attrName>
                                        </p:attrNameLst>
                                      </p:cBhvr>
                                      <p:to>
                                        <p:strVal val="visible"/>
                                      </p:to>
                                    </p:set>
                                    <p:anim calcmode="lin" valueType="num">
                                      <p:cBhvr>
                                        <p:cTn id="644" dur="500" fill="hold"/>
                                        <p:tgtEl>
                                          <p:spTgt spid="26"/>
                                        </p:tgtEl>
                                        <p:attrNameLst>
                                          <p:attrName>ppt_w</p:attrName>
                                        </p:attrNameLst>
                                      </p:cBhvr>
                                      <p:tavLst>
                                        <p:tav tm="0">
                                          <p:val>
                                            <p:fltVal val="0"/>
                                          </p:val>
                                        </p:tav>
                                        <p:tav tm="100000">
                                          <p:val>
                                            <p:strVal val="#ppt_w"/>
                                          </p:val>
                                        </p:tav>
                                      </p:tavLst>
                                    </p:anim>
                                    <p:anim calcmode="lin" valueType="num">
                                      <p:cBhvr>
                                        <p:cTn id="645" dur="500" fill="hold"/>
                                        <p:tgtEl>
                                          <p:spTgt spid="26"/>
                                        </p:tgtEl>
                                        <p:attrNameLst>
                                          <p:attrName>ppt_h</p:attrName>
                                        </p:attrNameLst>
                                      </p:cBhvr>
                                      <p:tavLst>
                                        <p:tav tm="0">
                                          <p:val>
                                            <p:fltVal val="0"/>
                                          </p:val>
                                        </p:tav>
                                        <p:tav tm="100000">
                                          <p:val>
                                            <p:strVal val="#ppt_h"/>
                                          </p:val>
                                        </p:tav>
                                      </p:tavLst>
                                    </p:anim>
                                    <p:animEffect transition="in" filter="fade">
                                      <p:cBhvr>
                                        <p:cTn id="646" dur="500"/>
                                        <p:tgtEl>
                                          <p:spTgt spid="26"/>
                                        </p:tgtEl>
                                      </p:cBhvr>
                                    </p:animEffect>
                                  </p:childTnLst>
                                </p:cTn>
                              </p:par>
                            </p:childTnLst>
                          </p:cTn>
                        </p:par>
                        <p:par>
                          <p:cTn id="647" fill="hold">
                            <p:stCondLst>
                              <p:cond delay="1000"/>
                            </p:stCondLst>
                            <p:childTnLst>
                              <p:par>
                                <p:cTn id="648" presetID="22" presetClass="entr" presetSubtype="2" fill="hold" nodeType="afterEffect">
                                  <p:stCondLst>
                                    <p:cond delay="0"/>
                                  </p:stCondLst>
                                  <p:childTnLst>
                                    <p:set>
                                      <p:cBhvr>
                                        <p:cTn id="649" dur="1" fill="hold">
                                          <p:stCondLst>
                                            <p:cond delay="0"/>
                                          </p:stCondLst>
                                        </p:cTn>
                                        <p:tgtEl>
                                          <p:spTgt spid="4"/>
                                        </p:tgtEl>
                                        <p:attrNameLst>
                                          <p:attrName>style.visibility</p:attrName>
                                        </p:attrNameLst>
                                      </p:cBhvr>
                                      <p:to>
                                        <p:strVal val="visible"/>
                                      </p:to>
                                    </p:set>
                                    <p:animEffect transition="in" filter="wipe(right)">
                                      <p:cBhvr>
                                        <p:cTn id="650" dur="500"/>
                                        <p:tgtEl>
                                          <p:spTgt spid="4"/>
                                        </p:tgtEl>
                                      </p:cBhvr>
                                    </p:animEffect>
                                  </p:childTnLst>
                                </p:cTn>
                              </p:par>
                            </p:childTnLst>
                          </p:cTn>
                        </p:par>
                        <p:par>
                          <p:cTn id="651" fill="hold">
                            <p:stCondLst>
                              <p:cond delay="1500"/>
                            </p:stCondLst>
                            <p:childTnLst>
                              <p:par>
                                <p:cTn id="652" presetID="22" presetClass="entr" presetSubtype="8" fill="hold" nodeType="afterEffect">
                                  <p:stCondLst>
                                    <p:cond delay="0"/>
                                  </p:stCondLst>
                                  <p:childTnLst>
                                    <p:set>
                                      <p:cBhvr>
                                        <p:cTn id="653" dur="1" fill="hold">
                                          <p:stCondLst>
                                            <p:cond delay="0"/>
                                          </p:stCondLst>
                                        </p:cTn>
                                        <p:tgtEl>
                                          <p:spTgt spid="46"/>
                                        </p:tgtEl>
                                        <p:attrNameLst>
                                          <p:attrName>style.visibility</p:attrName>
                                        </p:attrNameLst>
                                      </p:cBhvr>
                                      <p:to>
                                        <p:strVal val="visible"/>
                                      </p:to>
                                    </p:set>
                                    <p:animEffect transition="in" filter="wipe(left)">
                                      <p:cBhvr>
                                        <p:cTn id="654" dur="1250"/>
                                        <p:tgtEl>
                                          <p:spTgt spid="46"/>
                                        </p:tgtEl>
                                      </p:cBhvr>
                                    </p:animEffect>
                                  </p:childTnLst>
                                </p:cTn>
                              </p:par>
                            </p:childTnLst>
                          </p:cTn>
                        </p:par>
                        <p:par>
                          <p:cTn id="655" fill="hold">
                            <p:stCondLst>
                              <p:cond delay="2750"/>
                            </p:stCondLst>
                            <p:childTnLst>
                              <p:par>
                                <p:cTn id="656" presetID="22" presetClass="entr" presetSubtype="2" fill="hold" nodeType="afterEffect">
                                  <p:stCondLst>
                                    <p:cond delay="0"/>
                                  </p:stCondLst>
                                  <p:childTnLst>
                                    <p:set>
                                      <p:cBhvr>
                                        <p:cTn id="657" dur="1" fill="hold">
                                          <p:stCondLst>
                                            <p:cond delay="0"/>
                                          </p:stCondLst>
                                        </p:cTn>
                                        <p:tgtEl>
                                          <p:spTgt spid="802"/>
                                        </p:tgtEl>
                                        <p:attrNameLst>
                                          <p:attrName>style.visibility</p:attrName>
                                        </p:attrNameLst>
                                      </p:cBhvr>
                                      <p:to>
                                        <p:strVal val="visible"/>
                                      </p:to>
                                    </p:set>
                                    <p:animEffect transition="in" filter="wipe(right)">
                                      <p:cBhvr>
                                        <p:cTn id="658" dur="500"/>
                                        <p:tgtEl>
                                          <p:spTgt spid="802"/>
                                        </p:tgtEl>
                                      </p:cBhvr>
                                    </p:animEffect>
                                  </p:childTnLst>
                                </p:cTn>
                              </p:par>
                            </p:childTnLst>
                          </p:cTn>
                        </p:par>
                      </p:childTnLst>
                    </p:cTn>
                  </p:par>
                  <p:par>
                    <p:cTn id="659" fill="hold">
                      <p:stCondLst>
                        <p:cond delay="indefinite"/>
                      </p:stCondLst>
                      <p:childTnLst>
                        <p:par>
                          <p:cTn id="660" fill="hold">
                            <p:stCondLst>
                              <p:cond delay="0"/>
                            </p:stCondLst>
                            <p:childTnLst>
                              <p:par>
                                <p:cTn id="661" presetID="22" presetClass="entr" presetSubtype="1" fill="hold" nodeType="clickEffect">
                                  <p:stCondLst>
                                    <p:cond delay="0"/>
                                  </p:stCondLst>
                                  <p:childTnLst>
                                    <p:set>
                                      <p:cBhvr>
                                        <p:cTn id="662" dur="1" fill="hold">
                                          <p:stCondLst>
                                            <p:cond delay="0"/>
                                          </p:stCondLst>
                                        </p:cTn>
                                        <p:tgtEl>
                                          <p:spTgt spid="716"/>
                                        </p:tgtEl>
                                        <p:attrNameLst>
                                          <p:attrName>style.visibility</p:attrName>
                                        </p:attrNameLst>
                                      </p:cBhvr>
                                      <p:to>
                                        <p:strVal val="visible"/>
                                      </p:to>
                                    </p:set>
                                    <p:animEffect transition="in" filter="wipe(up)">
                                      <p:cBhvr>
                                        <p:cTn id="663" dur="500"/>
                                        <p:tgtEl>
                                          <p:spTgt spid="716"/>
                                        </p:tgtEl>
                                      </p:cBhvr>
                                    </p:animEffect>
                                  </p:childTnLst>
                                </p:cTn>
                              </p:par>
                            </p:childTnLst>
                          </p:cTn>
                        </p:par>
                        <p:par>
                          <p:cTn id="664" fill="hold">
                            <p:stCondLst>
                              <p:cond delay="500"/>
                            </p:stCondLst>
                            <p:childTnLst>
                              <p:par>
                                <p:cTn id="665" presetID="53" presetClass="entr" presetSubtype="16" fill="hold" nodeType="afterEffect">
                                  <p:stCondLst>
                                    <p:cond delay="0"/>
                                  </p:stCondLst>
                                  <p:childTnLst>
                                    <p:set>
                                      <p:cBhvr>
                                        <p:cTn id="666" dur="1" fill="hold">
                                          <p:stCondLst>
                                            <p:cond delay="0"/>
                                          </p:stCondLst>
                                        </p:cTn>
                                        <p:tgtEl>
                                          <p:spTgt spid="475"/>
                                        </p:tgtEl>
                                        <p:attrNameLst>
                                          <p:attrName>style.visibility</p:attrName>
                                        </p:attrNameLst>
                                      </p:cBhvr>
                                      <p:to>
                                        <p:strVal val="visible"/>
                                      </p:to>
                                    </p:set>
                                    <p:anim calcmode="lin" valueType="num">
                                      <p:cBhvr>
                                        <p:cTn id="667" dur="500" fill="hold"/>
                                        <p:tgtEl>
                                          <p:spTgt spid="475"/>
                                        </p:tgtEl>
                                        <p:attrNameLst>
                                          <p:attrName>ppt_w</p:attrName>
                                        </p:attrNameLst>
                                      </p:cBhvr>
                                      <p:tavLst>
                                        <p:tav tm="0">
                                          <p:val>
                                            <p:fltVal val="0"/>
                                          </p:val>
                                        </p:tav>
                                        <p:tav tm="100000">
                                          <p:val>
                                            <p:strVal val="#ppt_w"/>
                                          </p:val>
                                        </p:tav>
                                      </p:tavLst>
                                    </p:anim>
                                    <p:anim calcmode="lin" valueType="num">
                                      <p:cBhvr>
                                        <p:cTn id="668" dur="500" fill="hold"/>
                                        <p:tgtEl>
                                          <p:spTgt spid="475"/>
                                        </p:tgtEl>
                                        <p:attrNameLst>
                                          <p:attrName>ppt_h</p:attrName>
                                        </p:attrNameLst>
                                      </p:cBhvr>
                                      <p:tavLst>
                                        <p:tav tm="0">
                                          <p:val>
                                            <p:fltVal val="0"/>
                                          </p:val>
                                        </p:tav>
                                        <p:tav tm="100000">
                                          <p:val>
                                            <p:strVal val="#ppt_h"/>
                                          </p:val>
                                        </p:tav>
                                      </p:tavLst>
                                    </p:anim>
                                    <p:animEffect transition="in" filter="fade">
                                      <p:cBhvr>
                                        <p:cTn id="669" dur="500"/>
                                        <p:tgtEl>
                                          <p:spTgt spid="475"/>
                                        </p:tgtEl>
                                      </p:cBhvr>
                                    </p:animEffect>
                                  </p:childTnLst>
                                </p:cTn>
                              </p:par>
                            </p:childTnLst>
                          </p:cTn>
                        </p:par>
                        <p:par>
                          <p:cTn id="670" fill="hold">
                            <p:stCondLst>
                              <p:cond delay="1000"/>
                            </p:stCondLst>
                            <p:childTnLst>
                              <p:par>
                                <p:cTn id="671" presetID="22" presetClass="entr" presetSubtype="2" fill="hold" nodeType="afterEffect">
                                  <p:stCondLst>
                                    <p:cond delay="0"/>
                                  </p:stCondLst>
                                  <p:childTnLst>
                                    <p:set>
                                      <p:cBhvr>
                                        <p:cTn id="672" dur="1" fill="hold">
                                          <p:stCondLst>
                                            <p:cond delay="0"/>
                                          </p:stCondLst>
                                        </p:cTn>
                                        <p:tgtEl>
                                          <p:spTgt spid="800"/>
                                        </p:tgtEl>
                                        <p:attrNameLst>
                                          <p:attrName>style.visibility</p:attrName>
                                        </p:attrNameLst>
                                      </p:cBhvr>
                                      <p:to>
                                        <p:strVal val="visible"/>
                                      </p:to>
                                    </p:set>
                                    <p:animEffect transition="in" filter="wipe(right)">
                                      <p:cBhvr>
                                        <p:cTn id="673" dur="500"/>
                                        <p:tgtEl>
                                          <p:spTgt spid="800"/>
                                        </p:tgtEl>
                                      </p:cBhvr>
                                    </p:animEffect>
                                  </p:childTnLst>
                                </p:cTn>
                              </p:par>
                            </p:childTnLst>
                          </p:cTn>
                        </p:par>
                      </p:childTnLst>
                    </p:cTn>
                  </p:par>
                  <p:par>
                    <p:cTn id="674" fill="hold">
                      <p:stCondLst>
                        <p:cond delay="indefinite"/>
                      </p:stCondLst>
                      <p:childTnLst>
                        <p:par>
                          <p:cTn id="675" fill="hold">
                            <p:stCondLst>
                              <p:cond delay="0"/>
                            </p:stCondLst>
                            <p:childTnLst>
                              <p:par>
                                <p:cTn id="676" presetID="53" presetClass="entr" presetSubtype="16" fill="hold" nodeType="clickEffect">
                                  <p:stCondLst>
                                    <p:cond delay="0"/>
                                  </p:stCondLst>
                                  <p:childTnLst>
                                    <p:set>
                                      <p:cBhvr>
                                        <p:cTn id="677" dur="1" fill="hold">
                                          <p:stCondLst>
                                            <p:cond delay="0"/>
                                          </p:stCondLst>
                                        </p:cTn>
                                        <p:tgtEl>
                                          <p:spTgt spid="84"/>
                                        </p:tgtEl>
                                        <p:attrNameLst>
                                          <p:attrName>style.visibility</p:attrName>
                                        </p:attrNameLst>
                                      </p:cBhvr>
                                      <p:to>
                                        <p:strVal val="visible"/>
                                      </p:to>
                                    </p:set>
                                    <p:anim calcmode="lin" valueType="num">
                                      <p:cBhvr>
                                        <p:cTn id="678" dur="500" fill="hold"/>
                                        <p:tgtEl>
                                          <p:spTgt spid="84"/>
                                        </p:tgtEl>
                                        <p:attrNameLst>
                                          <p:attrName>ppt_w</p:attrName>
                                        </p:attrNameLst>
                                      </p:cBhvr>
                                      <p:tavLst>
                                        <p:tav tm="0">
                                          <p:val>
                                            <p:fltVal val="0"/>
                                          </p:val>
                                        </p:tav>
                                        <p:tav tm="100000">
                                          <p:val>
                                            <p:strVal val="#ppt_w"/>
                                          </p:val>
                                        </p:tav>
                                      </p:tavLst>
                                    </p:anim>
                                    <p:anim calcmode="lin" valueType="num">
                                      <p:cBhvr>
                                        <p:cTn id="679" dur="500" fill="hold"/>
                                        <p:tgtEl>
                                          <p:spTgt spid="84"/>
                                        </p:tgtEl>
                                        <p:attrNameLst>
                                          <p:attrName>ppt_h</p:attrName>
                                        </p:attrNameLst>
                                      </p:cBhvr>
                                      <p:tavLst>
                                        <p:tav tm="0">
                                          <p:val>
                                            <p:fltVal val="0"/>
                                          </p:val>
                                        </p:tav>
                                        <p:tav tm="100000">
                                          <p:val>
                                            <p:strVal val="#ppt_h"/>
                                          </p:val>
                                        </p:tav>
                                      </p:tavLst>
                                    </p:anim>
                                    <p:animEffect transition="in" filter="fade">
                                      <p:cBhvr>
                                        <p:cTn id="680" dur="500"/>
                                        <p:tgtEl>
                                          <p:spTgt spid="84"/>
                                        </p:tgtEl>
                                      </p:cBhvr>
                                    </p:animEffect>
                                  </p:childTnLst>
                                </p:cTn>
                              </p:par>
                            </p:childTnLst>
                          </p:cTn>
                        </p:par>
                        <p:par>
                          <p:cTn id="681" fill="hold">
                            <p:stCondLst>
                              <p:cond delay="500"/>
                            </p:stCondLst>
                            <p:childTnLst>
                              <p:par>
                                <p:cTn id="682" presetID="22" presetClass="entr" presetSubtype="2" fill="hold" nodeType="afterEffect">
                                  <p:stCondLst>
                                    <p:cond delay="0"/>
                                  </p:stCondLst>
                                  <p:childTnLst>
                                    <p:set>
                                      <p:cBhvr>
                                        <p:cTn id="683" dur="1" fill="hold">
                                          <p:stCondLst>
                                            <p:cond delay="0"/>
                                          </p:stCondLst>
                                        </p:cTn>
                                        <p:tgtEl>
                                          <p:spTgt spid="801"/>
                                        </p:tgtEl>
                                        <p:attrNameLst>
                                          <p:attrName>style.visibility</p:attrName>
                                        </p:attrNameLst>
                                      </p:cBhvr>
                                      <p:to>
                                        <p:strVal val="visible"/>
                                      </p:to>
                                    </p:set>
                                    <p:animEffect transition="in" filter="wipe(right)">
                                      <p:cBhvr>
                                        <p:cTn id="684" dur="500"/>
                                        <p:tgtEl>
                                          <p:spTgt spid="801"/>
                                        </p:tgtEl>
                                      </p:cBhvr>
                                    </p:animEffect>
                                  </p:childTnLst>
                                </p:cTn>
                              </p:par>
                            </p:childTnLst>
                          </p:cTn>
                        </p:par>
                      </p:childTnLst>
                    </p:cTn>
                  </p:par>
                  <p:par>
                    <p:cTn id="685" fill="hold">
                      <p:stCondLst>
                        <p:cond delay="indefinite"/>
                      </p:stCondLst>
                      <p:childTnLst>
                        <p:par>
                          <p:cTn id="686" fill="hold">
                            <p:stCondLst>
                              <p:cond delay="0"/>
                            </p:stCondLst>
                            <p:childTnLst>
                              <p:par>
                                <p:cTn id="687" presetID="53" presetClass="entr" presetSubtype="16" fill="hold" grpId="0" nodeType="clickEffect">
                                  <p:stCondLst>
                                    <p:cond delay="0"/>
                                  </p:stCondLst>
                                  <p:childTnLst>
                                    <p:set>
                                      <p:cBhvr>
                                        <p:cTn id="688" dur="1" fill="hold">
                                          <p:stCondLst>
                                            <p:cond delay="0"/>
                                          </p:stCondLst>
                                        </p:cTn>
                                        <p:tgtEl>
                                          <p:spTgt spid="670"/>
                                        </p:tgtEl>
                                        <p:attrNameLst>
                                          <p:attrName>style.visibility</p:attrName>
                                        </p:attrNameLst>
                                      </p:cBhvr>
                                      <p:to>
                                        <p:strVal val="visible"/>
                                      </p:to>
                                    </p:set>
                                    <p:anim calcmode="lin" valueType="num">
                                      <p:cBhvr>
                                        <p:cTn id="689" dur="500" fill="hold"/>
                                        <p:tgtEl>
                                          <p:spTgt spid="670"/>
                                        </p:tgtEl>
                                        <p:attrNameLst>
                                          <p:attrName>ppt_w</p:attrName>
                                        </p:attrNameLst>
                                      </p:cBhvr>
                                      <p:tavLst>
                                        <p:tav tm="0">
                                          <p:val>
                                            <p:fltVal val="0"/>
                                          </p:val>
                                        </p:tav>
                                        <p:tav tm="100000">
                                          <p:val>
                                            <p:strVal val="#ppt_w"/>
                                          </p:val>
                                        </p:tav>
                                      </p:tavLst>
                                    </p:anim>
                                    <p:anim calcmode="lin" valueType="num">
                                      <p:cBhvr>
                                        <p:cTn id="690" dur="500" fill="hold"/>
                                        <p:tgtEl>
                                          <p:spTgt spid="670"/>
                                        </p:tgtEl>
                                        <p:attrNameLst>
                                          <p:attrName>ppt_h</p:attrName>
                                        </p:attrNameLst>
                                      </p:cBhvr>
                                      <p:tavLst>
                                        <p:tav tm="0">
                                          <p:val>
                                            <p:fltVal val="0"/>
                                          </p:val>
                                        </p:tav>
                                        <p:tav tm="100000">
                                          <p:val>
                                            <p:strVal val="#ppt_h"/>
                                          </p:val>
                                        </p:tav>
                                      </p:tavLst>
                                    </p:anim>
                                    <p:animEffect transition="in" filter="fade">
                                      <p:cBhvr>
                                        <p:cTn id="691" dur="500"/>
                                        <p:tgtEl>
                                          <p:spTgt spid="670"/>
                                        </p:tgtEl>
                                      </p:cBhvr>
                                    </p:animEffect>
                                  </p:childTnLst>
                                </p:cTn>
                              </p:par>
                              <p:par>
                                <p:cTn id="692" presetID="53" presetClass="entr" presetSubtype="16" fill="hold" grpId="0" nodeType="withEffect">
                                  <p:stCondLst>
                                    <p:cond delay="0"/>
                                  </p:stCondLst>
                                  <p:childTnLst>
                                    <p:set>
                                      <p:cBhvr>
                                        <p:cTn id="693" dur="1" fill="hold">
                                          <p:stCondLst>
                                            <p:cond delay="0"/>
                                          </p:stCondLst>
                                        </p:cTn>
                                        <p:tgtEl>
                                          <p:spTgt spid="671"/>
                                        </p:tgtEl>
                                        <p:attrNameLst>
                                          <p:attrName>style.visibility</p:attrName>
                                        </p:attrNameLst>
                                      </p:cBhvr>
                                      <p:to>
                                        <p:strVal val="visible"/>
                                      </p:to>
                                    </p:set>
                                    <p:anim calcmode="lin" valueType="num">
                                      <p:cBhvr>
                                        <p:cTn id="694" dur="500" fill="hold"/>
                                        <p:tgtEl>
                                          <p:spTgt spid="671"/>
                                        </p:tgtEl>
                                        <p:attrNameLst>
                                          <p:attrName>ppt_w</p:attrName>
                                        </p:attrNameLst>
                                      </p:cBhvr>
                                      <p:tavLst>
                                        <p:tav tm="0">
                                          <p:val>
                                            <p:fltVal val="0"/>
                                          </p:val>
                                        </p:tav>
                                        <p:tav tm="100000">
                                          <p:val>
                                            <p:strVal val="#ppt_w"/>
                                          </p:val>
                                        </p:tav>
                                      </p:tavLst>
                                    </p:anim>
                                    <p:anim calcmode="lin" valueType="num">
                                      <p:cBhvr>
                                        <p:cTn id="695" dur="500" fill="hold"/>
                                        <p:tgtEl>
                                          <p:spTgt spid="671"/>
                                        </p:tgtEl>
                                        <p:attrNameLst>
                                          <p:attrName>ppt_h</p:attrName>
                                        </p:attrNameLst>
                                      </p:cBhvr>
                                      <p:tavLst>
                                        <p:tav tm="0">
                                          <p:val>
                                            <p:fltVal val="0"/>
                                          </p:val>
                                        </p:tav>
                                        <p:tav tm="100000">
                                          <p:val>
                                            <p:strVal val="#ppt_h"/>
                                          </p:val>
                                        </p:tav>
                                      </p:tavLst>
                                    </p:anim>
                                    <p:animEffect transition="in" filter="fade">
                                      <p:cBhvr>
                                        <p:cTn id="696" dur="500"/>
                                        <p:tgtEl>
                                          <p:spTgt spid="671"/>
                                        </p:tgtEl>
                                      </p:cBhvr>
                                    </p:animEffect>
                                  </p:childTnLst>
                                </p:cTn>
                              </p:par>
                              <p:par>
                                <p:cTn id="697" presetID="53" presetClass="entr" presetSubtype="16" fill="hold" nodeType="withEffect">
                                  <p:stCondLst>
                                    <p:cond delay="0"/>
                                  </p:stCondLst>
                                  <p:childTnLst>
                                    <p:set>
                                      <p:cBhvr>
                                        <p:cTn id="698" dur="1" fill="hold">
                                          <p:stCondLst>
                                            <p:cond delay="0"/>
                                          </p:stCondLst>
                                        </p:cTn>
                                        <p:tgtEl>
                                          <p:spTgt spid="5"/>
                                        </p:tgtEl>
                                        <p:attrNameLst>
                                          <p:attrName>style.visibility</p:attrName>
                                        </p:attrNameLst>
                                      </p:cBhvr>
                                      <p:to>
                                        <p:strVal val="visible"/>
                                      </p:to>
                                    </p:set>
                                    <p:anim calcmode="lin" valueType="num">
                                      <p:cBhvr>
                                        <p:cTn id="699" dur="500" fill="hold"/>
                                        <p:tgtEl>
                                          <p:spTgt spid="5"/>
                                        </p:tgtEl>
                                        <p:attrNameLst>
                                          <p:attrName>ppt_w</p:attrName>
                                        </p:attrNameLst>
                                      </p:cBhvr>
                                      <p:tavLst>
                                        <p:tav tm="0">
                                          <p:val>
                                            <p:fltVal val="0"/>
                                          </p:val>
                                        </p:tav>
                                        <p:tav tm="100000">
                                          <p:val>
                                            <p:strVal val="#ppt_w"/>
                                          </p:val>
                                        </p:tav>
                                      </p:tavLst>
                                    </p:anim>
                                    <p:anim calcmode="lin" valueType="num">
                                      <p:cBhvr>
                                        <p:cTn id="700" dur="500" fill="hold"/>
                                        <p:tgtEl>
                                          <p:spTgt spid="5"/>
                                        </p:tgtEl>
                                        <p:attrNameLst>
                                          <p:attrName>ppt_h</p:attrName>
                                        </p:attrNameLst>
                                      </p:cBhvr>
                                      <p:tavLst>
                                        <p:tav tm="0">
                                          <p:val>
                                            <p:fltVal val="0"/>
                                          </p:val>
                                        </p:tav>
                                        <p:tav tm="100000">
                                          <p:val>
                                            <p:strVal val="#ppt_h"/>
                                          </p:val>
                                        </p:tav>
                                      </p:tavLst>
                                    </p:anim>
                                    <p:animEffect transition="in" filter="fade">
                                      <p:cBhvr>
                                        <p:cTn id="701" dur="500"/>
                                        <p:tgtEl>
                                          <p:spTgt spid="5"/>
                                        </p:tgtEl>
                                      </p:cBhvr>
                                    </p:animEffect>
                                  </p:childTnLst>
                                </p:cTn>
                              </p:par>
                              <p:par>
                                <p:cTn id="702" presetID="53" presetClass="entr" presetSubtype="16" fill="hold" nodeType="withEffect">
                                  <p:stCondLst>
                                    <p:cond delay="0"/>
                                  </p:stCondLst>
                                  <p:childTnLst>
                                    <p:set>
                                      <p:cBhvr>
                                        <p:cTn id="703" dur="1" fill="hold">
                                          <p:stCondLst>
                                            <p:cond delay="0"/>
                                          </p:stCondLst>
                                        </p:cTn>
                                        <p:tgtEl>
                                          <p:spTgt spid="2"/>
                                        </p:tgtEl>
                                        <p:attrNameLst>
                                          <p:attrName>style.visibility</p:attrName>
                                        </p:attrNameLst>
                                      </p:cBhvr>
                                      <p:to>
                                        <p:strVal val="visible"/>
                                      </p:to>
                                    </p:set>
                                    <p:anim calcmode="lin" valueType="num">
                                      <p:cBhvr>
                                        <p:cTn id="704" dur="500" fill="hold"/>
                                        <p:tgtEl>
                                          <p:spTgt spid="2"/>
                                        </p:tgtEl>
                                        <p:attrNameLst>
                                          <p:attrName>ppt_w</p:attrName>
                                        </p:attrNameLst>
                                      </p:cBhvr>
                                      <p:tavLst>
                                        <p:tav tm="0">
                                          <p:val>
                                            <p:fltVal val="0"/>
                                          </p:val>
                                        </p:tav>
                                        <p:tav tm="100000">
                                          <p:val>
                                            <p:strVal val="#ppt_w"/>
                                          </p:val>
                                        </p:tav>
                                      </p:tavLst>
                                    </p:anim>
                                    <p:anim calcmode="lin" valueType="num">
                                      <p:cBhvr>
                                        <p:cTn id="705" dur="500" fill="hold"/>
                                        <p:tgtEl>
                                          <p:spTgt spid="2"/>
                                        </p:tgtEl>
                                        <p:attrNameLst>
                                          <p:attrName>ppt_h</p:attrName>
                                        </p:attrNameLst>
                                      </p:cBhvr>
                                      <p:tavLst>
                                        <p:tav tm="0">
                                          <p:val>
                                            <p:fltVal val="0"/>
                                          </p:val>
                                        </p:tav>
                                        <p:tav tm="100000">
                                          <p:val>
                                            <p:strVal val="#ppt_h"/>
                                          </p:val>
                                        </p:tav>
                                      </p:tavLst>
                                    </p:anim>
                                    <p:animEffect transition="in" filter="fade">
                                      <p:cBhvr>
                                        <p:cTn id="706" dur="500"/>
                                        <p:tgtEl>
                                          <p:spTgt spid="2"/>
                                        </p:tgtEl>
                                      </p:cBhvr>
                                    </p:animEffect>
                                  </p:childTnLst>
                                </p:cTn>
                              </p:par>
                            </p:childTnLst>
                          </p:cTn>
                        </p:par>
                        <p:par>
                          <p:cTn id="707" fill="hold">
                            <p:stCondLst>
                              <p:cond delay="500"/>
                            </p:stCondLst>
                            <p:childTnLst>
                              <p:par>
                                <p:cTn id="708" presetID="10" presetClass="entr" presetSubtype="0" fill="hold" nodeType="afterEffect">
                                  <p:stCondLst>
                                    <p:cond delay="0"/>
                                  </p:stCondLst>
                                  <p:childTnLst>
                                    <p:set>
                                      <p:cBhvr>
                                        <p:cTn id="709" dur="1" fill="hold">
                                          <p:stCondLst>
                                            <p:cond delay="0"/>
                                          </p:stCondLst>
                                        </p:cTn>
                                        <p:tgtEl>
                                          <p:spTgt spid="31"/>
                                        </p:tgtEl>
                                        <p:attrNameLst>
                                          <p:attrName>style.visibility</p:attrName>
                                        </p:attrNameLst>
                                      </p:cBhvr>
                                      <p:to>
                                        <p:strVal val="visible"/>
                                      </p:to>
                                    </p:set>
                                    <p:animEffect transition="in" filter="fade">
                                      <p:cBhvr>
                                        <p:cTn id="710" dur="500"/>
                                        <p:tgtEl>
                                          <p:spTgt spid="31"/>
                                        </p:tgtEl>
                                      </p:cBhvr>
                                    </p:animEffect>
                                  </p:childTnLst>
                                </p:cTn>
                              </p:par>
                            </p:childTnLst>
                          </p:cTn>
                        </p:par>
                      </p:childTnLst>
                    </p:cTn>
                  </p:par>
                  <p:par>
                    <p:cTn id="711" fill="hold">
                      <p:stCondLst>
                        <p:cond delay="indefinite"/>
                      </p:stCondLst>
                      <p:childTnLst>
                        <p:par>
                          <p:cTn id="712" fill="hold">
                            <p:stCondLst>
                              <p:cond delay="0"/>
                            </p:stCondLst>
                            <p:childTnLst>
                              <p:par>
                                <p:cTn id="713" presetID="26" presetClass="emph" presetSubtype="0" fill="hold" grpId="0" nodeType="clickEffect">
                                  <p:stCondLst>
                                    <p:cond delay="0"/>
                                  </p:stCondLst>
                                  <p:childTnLst>
                                    <p:animEffect transition="out" filter="fade">
                                      <p:cBhvr>
                                        <p:cTn id="714" dur="500" tmFilter="0, 0; .2, .5; .8, .5; 1, 0"/>
                                        <p:tgtEl>
                                          <p:spTgt spid="711"/>
                                        </p:tgtEl>
                                      </p:cBhvr>
                                    </p:animEffect>
                                    <p:animScale>
                                      <p:cBhvr>
                                        <p:cTn id="715" dur="250" autoRev="1" fill="hold"/>
                                        <p:tgtEl>
                                          <p:spTgt spid="711"/>
                                        </p:tgtEl>
                                      </p:cBhvr>
                                      <p:by x="105000" y="105000"/>
                                    </p:animScale>
                                  </p:childTnLst>
                                </p:cTn>
                              </p:par>
                            </p:childTnLst>
                          </p:cTn>
                        </p:par>
                        <p:par>
                          <p:cTn id="716" fill="hold">
                            <p:stCondLst>
                              <p:cond delay="500"/>
                            </p:stCondLst>
                            <p:childTnLst>
                              <p:par>
                                <p:cTn id="717" presetID="26" presetClass="emph" presetSubtype="0" fill="hold" grpId="0" nodeType="afterEffect">
                                  <p:stCondLst>
                                    <p:cond delay="0"/>
                                  </p:stCondLst>
                                  <p:childTnLst>
                                    <p:animEffect transition="out" filter="fade">
                                      <p:cBhvr>
                                        <p:cTn id="718" dur="500" tmFilter="0, 0; .2, .5; .8, .5; 1, 0"/>
                                        <p:tgtEl>
                                          <p:spTgt spid="500"/>
                                        </p:tgtEl>
                                      </p:cBhvr>
                                    </p:animEffect>
                                    <p:animScale>
                                      <p:cBhvr>
                                        <p:cTn id="719" dur="250" autoRev="1" fill="hold"/>
                                        <p:tgtEl>
                                          <p:spTgt spid="500"/>
                                        </p:tgtEl>
                                      </p:cBhvr>
                                      <p:by x="105000" y="105000"/>
                                    </p:animScale>
                                  </p:childTnLst>
                                </p:cTn>
                              </p:par>
                            </p:childTnLst>
                          </p:cTn>
                        </p:par>
                        <p:par>
                          <p:cTn id="720" fill="hold">
                            <p:stCondLst>
                              <p:cond delay="1000"/>
                            </p:stCondLst>
                            <p:childTnLst>
                              <p:par>
                                <p:cTn id="721" presetID="26" presetClass="emph" presetSubtype="0" fill="hold" grpId="0" nodeType="afterEffect">
                                  <p:stCondLst>
                                    <p:cond delay="0"/>
                                  </p:stCondLst>
                                  <p:childTnLst>
                                    <p:animEffect transition="out" filter="fade">
                                      <p:cBhvr>
                                        <p:cTn id="722" dur="500" tmFilter="0, 0; .2, .5; .8, .5; 1, 0"/>
                                        <p:tgtEl>
                                          <p:spTgt spid="394"/>
                                        </p:tgtEl>
                                      </p:cBhvr>
                                    </p:animEffect>
                                    <p:animScale>
                                      <p:cBhvr>
                                        <p:cTn id="723" dur="250" autoRev="1" fill="hold"/>
                                        <p:tgtEl>
                                          <p:spTgt spid="39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animBg="1"/>
      <p:bldP spid="510" grpId="0" animBg="1"/>
      <p:bldP spid="152" grpId="0" animBg="1"/>
      <p:bldP spid="509" grpId="0" animBg="1"/>
      <p:bldP spid="14" grpId="0" animBg="1"/>
      <p:bldP spid="419" grpId="0" animBg="1"/>
      <p:bldP spid="43" grpId="0"/>
      <p:bldP spid="264" grpId="0" animBg="1"/>
      <p:bldP spid="390" grpId="0" animBg="1"/>
      <p:bldP spid="392" grpId="0" animBg="1"/>
      <p:bldP spid="394" grpId="0"/>
      <p:bldP spid="395" grpId="0" animBg="1"/>
      <p:bldP spid="396" grpId="0" animBg="1"/>
      <p:bldP spid="415" grpId="0" animBg="1"/>
      <p:bldP spid="417" grpId="0" animBg="1"/>
      <p:bldP spid="420" grpId="0" animBg="1"/>
      <p:bldP spid="16" grpId="0" animBg="1"/>
      <p:bldP spid="365" grpId="0"/>
      <p:bldP spid="497" grpId="0"/>
      <p:bldP spid="498" grpId="0" animBg="1"/>
      <p:bldP spid="499" grpId="0" animBg="1"/>
      <p:bldP spid="11" grpId="0" animBg="1"/>
      <p:bldP spid="605" grpId="0" animBg="1"/>
      <p:bldP spid="116" grpId="0" animBg="1"/>
      <p:bldP spid="606" grpId="0" animBg="1"/>
      <p:bldP spid="609" grpId="0" animBg="1"/>
      <p:bldP spid="610" grpId="0" animBg="1"/>
      <p:bldP spid="570" grpId="0"/>
      <p:bldP spid="734" grpId="0" animBg="1"/>
      <p:bldP spid="670" grpId="0" animBg="1"/>
      <p:bldP spid="671" grpId="0" animBg="1"/>
      <p:bldP spid="711" grpId="0"/>
      <p:bldP spid="29" grpId="0"/>
      <p:bldP spid="408" grpId="0" animBg="1"/>
      <p:bldP spid="174" grpId="0" animBg="1"/>
      <p:bldP spid="92" grpId="0" animBg="1"/>
      <p:bldP spid="85" grpId="0" animBg="1"/>
      <p:bldP spid="681" grpId="0" animBg="1"/>
      <p:bldP spid="682" grpId="0" animBg="1"/>
      <p:bldP spid="751" grpId="0" animBg="1"/>
      <p:bldP spid="634" grpId="0" animBg="1"/>
      <p:bldP spid="481" grpId="0" animBg="1"/>
      <p:bldP spid="752" grpId="0" animBg="1"/>
      <p:bldP spid="699" grpId="0" animBg="1"/>
      <p:bldP spid="700" grpId="0" animBg="1"/>
      <p:bldP spid="495" grpId="0" animBg="1"/>
      <p:bldP spid="500" grpId="0"/>
      <p:bldP spid="611" grpId="0" animBg="1"/>
      <p:bldP spid="158" grpId="0" animBg="1"/>
      <p:bldP spid="746" grpId="0" animBg="1"/>
      <p:bldP spid="770" grpId="0" animBg="1"/>
      <p:bldP spid="599" grpId="0"/>
      <p:bldP spid="575" grpId="0" animBg="1"/>
      <p:bldP spid="803" grpId="0" animBg="1"/>
      <p:bldP spid="80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18226" y="3035610"/>
            <a:ext cx="8784561" cy="193899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 Identity Platform demo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Z" sz="4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27156121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189CA2-CE56-47B2-93E2-52C7D8A38933}"/>
              </a:ext>
            </a:extLst>
          </p:cNvPr>
          <p:cNvSpPr txBox="1"/>
          <p:nvPr/>
        </p:nvSpPr>
        <p:spPr>
          <a:xfrm>
            <a:off x="1495231" y="3075057"/>
            <a:ext cx="6106884"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Microsoft.Identity.Web</a:t>
            </a:r>
          </a:p>
        </p:txBody>
      </p:sp>
    </p:spTree>
    <p:extLst>
      <p:ext uri="{BB962C8B-B14F-4D97-AF65-F5344CB8AC3E}">
        <p14:creationId xmlns:p14="http://schemas.microsoft.com/office/powerpoint/2010/main" val="23093763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2080" y="324556"/>
            <a:ext cx="8382000" cy="856174"/>
          </a:xfrm>
        </p:spPr>
        <p:txBody>
          <a:bodyPr>
            <a:normAutofit fontScale="90000"/>
          </a:bodyPr>
          <a:lstStyle/>
          <a:p>
            <a:r>
              <a:rPr lang="en-US" sz="4400" cap="none" dirty="0">
                <a:solidFill>
                  <a:schemeClr val="accent1">
                    <a:lumMod val="60000"/>
                    <a:lumOff val="40000"/>
                  </a:schemeClr>
                </a:solidFill>
                <a:latin typeface="Calibri" panose="020F0502020204030204" pitchFamily="34" charset="0"/>
                <a:cs typeface="Calibri" panose="020F0502020204030204" pitchFamily="34" charset="0"/>
              </a:rPr>
              <a:t>What is it?</a:t>
            </a:r>
            <a:br>
              <a:rPr cap="none" dirty="0">
                <a:solidFill>
                  <a:schemeClr val="accent1">
                    <a:lumMod val="60000"/>
                    <a:lumOff val="40000"/>
                  </a:schemeClr>
                </a:solidFill>
                <a:latin typeface="Calibri" panose="020F0502020204030204" pitchFamily="34" charset="0"/>
                <a:cs typeface="Calibri" panose="020F0502020204030204" pitchFamily="34" charset="0"/>
              </a:rPr>
            </a:br>
            <a:endParaRPr lang="en-US" cap="none" dirty="0">
              <a:ln>
                <a:noFill/>
              </a:ln>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5" name="Rectangle 2">
            <a:extLst>
              <a:ext uri="{FF2B5EF4-FFF2-40B4-BE49-F238E27FC236}">
                <a16:creationId xmlns:a16="http://schemas.microsoft.com/office/drawing/2014/main" id="{3AE98DE7-5728-4665-BA1C-904B5C9F7D55}"/>
              </a:ext>
            </a:extLst>
          </p:cNvPr>
          <p:cNvSpPr>
            <a:spLocks noGrp="1" noChangeArrowheads="1"/>
          </p:cNvSpPr>
          <p:nvPr>
            <p:ph type="body" sz="quarter" idx="10"/>
          </p:nvPr>
        </p:nvSpPr>
        <p:spPr bwMode="auto">
          <a:xfrm>
            <a:off x="132080" y="927694"/>
            <a:ext cx="10859007"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lumMod val="60000"/>
                  <a:lumOff val="40000"/>
                </a:schemeClr>
              </a:solidFill>
              <a:effectLst/>
              <a:latin typeface="Calibri" panose="020F0502020204030204" pitchFamily="34" charset="0"/>
              <a:cs typeface="Calibri" panose="020F0502020204030204" pitchFamily="34" charset="0"/>
            </a:endParaRPr>
          </a:p>
          <a:p>
            <a:pPr defTabSz="914400" eaLnBrk="0" fontAlgn="base" hangingPunct="0">
              <a:spcBef>
                <a:spcPct val="0"/>
              </a:spcBef>
              <a:spcAft>
                <a:spcPct val="0"/>
              </a:spcAft>
              <a:buClr>
                <a:srgbClr val="FFFF00"/>
              </a:buClr>
              <a:buSzTx/>
              <a:buFont typeface="Webdings" panose="05030102010509060703" pitchFamily="18" charset="2"/>
              <a:buChar char="4"/>
            </a:pPr>
            <a:r>
              <a:rPr lang="en-US" b="1" dirty="0">
                <a:latin typeface="Calibri" panose="020F0502020204030204" pitchFamily="34" charset="0"/>
                <a:cs typeface="Calibri" panose="020F0502020204030204" pitchFamily="34" charset="0"/>
              </a:rPr>
              <a:t>Microsoft Identity Web </a:t>
            </a:r>
            <a:r>
              <a:rPr lang="en-US" dirty="0">
                <a:latin typeface="Calibri" panose="020F0502020204030204" pitchFamily="34" charset="0"/>
                <a:cs typeface="Calibri" panose="020F0502020204030204" pitchFamily="34" charset="0"/>
              </a:rPr>
              <a:t>is a library which contains a set of reusable classes used in conjunction with ASP.NET Core for integrating with the Microsoft identity platform (formerly </a:t>
            </a:r>
            <a:r>
              <a:rPr lang="en-US" i="1" dirty="0">
                <a:latin typeface="Calibri" panose="020F0502020204030204" pitchFamily="34" charset="0"/>
                <a:cs typeface="Calibri" panose="020F0502020204030204" pitchFamily="34" charset="0"/>
              </a:rPr>
              <a:t>Azure AD v2.0 endpoint</a:t>
            </a:r>
            <a:r>
              <a:rPr lang="en-US" dirty="0">
                <a:latin typeface="Calibri" panose="020F0502020204030204" pitchFamily="34" charset="0"/>
                <a:cs typeface="Calibri" panose="020F0502020204030204" pitchFamily="34" charset="0"/>
              </a:rPr>
              <a:t>) and AAD B2C</a:t>
            </a:r>
          </a:p>
          <a:p>
            <a:pPr defTabSz="914400" eaLnBrk="0" fontAlgn="base" hangingPunct="0">
              <a:spcBef>
                <a:spcPct val="0"/>
              </a:spcBef>
              <a:spcAft>
                <a:spcPct val="0"/>
              </a:spcAft>
              <a:buClr>
                <a:srgbClr val="FFFF00"/>
              </a:buClr>
              <a:buSzTx/>
              <a:buFont typeface="Webdings" panose="05030102010509060703" pitchFamily="18" charset="2"/>
              <a:buChar char="4"/>
            </a:pPr>
            <a:endParaRPr lang="en-US" dirty="0">
              <a:latin typeface="Calibri" panose="020F0502020204030204" pitchFamily="34" charset="0"/>
              <a:cs typeface="Calibri" panose="020F0502020204030204" pitchFamily="34" charset="0"/>
            </a:endParaRPr>
          </a:p>
          <a:p>
            <a:pPr defTabSz="914400" eaLnBrk="0" fontAlgn="base" hangingPunct="0">
              <a:spcBef>
                <a:spcPct val="0"/>
              </a:spcBef>
              <a:spcAft>
                <a:spcPct val="0"/>
              </a:spcAft>
              <a:buClr>
                <a:srgbClr val="FFFF00"/>
              </a:buClr>
              <a:buSzTx/>
              <a:buFont typeface="Webdings" panose="05030102010509060703" pitchFamily="18" charset="2"/>
              <a:buChar char="4"/>
            </a:pPr>
            <a:r>
              <a:rPr lang="en-US" dirty="0">
                <a:latin typeface="Calibri" panose="020F0502020204030204" pitchFamily="34" charset="0"/>
                <a:cs typeface="Calibri" panose="020F0502020204030204" pitchFamily="34" charset="0"/>
              </a:rPr>
              <a:t>This library is for specific usage with:</a:t>
            </a:r>
          </a:p>
          <a:p>
            <a:pPr lvl="1" defTabSz="914400" eaLnBrk="0" fontAlgn="base" hangingPunct="0">
              <a:spcBef>
                <a:spcPct val="0"/>
              </a:spcBef>
              <a:spcAft>
                <a:spcPct val="0"/>
              </a:spcAft>
              <a:buClr>
                <a:srgbClr val="FFFF00"/>
              </a:buClr>
              <a:buSzTx/>
              <a:buFont typeface="Webdings" panose="05030102010509060703" pitchFamily="18" charset="2"/>
              <a:buChar char="4"/>
            </a:pPr>
            <a:r>
              <a:rPr lang="en-US" sz="2800" dirty="0">
                <a:latin typeface="Calibri" panose="020F0502020204030204" pitchFamily="34" charset="0"/>
                <a:cs typeface="Calibri" panose="020F0502020204030204" pitchFamily="34" charset="0"/>
              </a:rPr>
              <a:t>Web applications, which sign in users and, optionally, call web APIs</a:t>
            </a:r>
          </a:p>
          <a:p>
            <a:pPr lvl="1" defTabSz="914400" eaLnBrk="0" fontAlgn="base" hangingPunct="0">
              <a:spcBef>
                <a:spcPct val="0"/>
              </a:spcBef>
              <a:spcAft>
                <a:spcPct val="0"/>
              </a:spcAft>
              <a:buClr>
                <a:srgbClr val="FFFF00"/>
              </a:buClr>
              <a:buSzTx/>
              <a:buFont typeface="Webdings" panose="05030102010509060703" pitchFamily="18" charset="2"/>
              <a:buChar char="4"/>
            </a:pPr>
            <a:r>
              <a:rPr lang="en-US" sz="2800" dirty="0">
                <a:latin typeface="Calibri" panose="020F0502020204030204" pitchFamily="34" charset="0"/>
                <a:cs typeface="Calibri" panose="020F0502020204030204" pitchFamily="34" charset="0"/>
              </a:rPr>
              <a:t>Protected web APIs, which optionally call protected downstream web APIs</a:t>
            </a:r>
          </a:p>
          <a:p>
            <a:pPr defTabSz="914400" eaLnBrk="0" fontAlgn="base" hangingPunct="0">
              <a:spcBef>
                <a:spcPct val="0"/>
              </a:spcBef>
              <a:spcAft>
                <a:spcPct val="0"/>
              </a:spcAft>
              <a:buClr>
                <a:srgbClr val="FFFF00"/>
              </a:buClr>
              <a:buSzTx/>
              <a:buFont typeface="Webdings" panose="05030102010509060703" pitchFamily="18" charset="2"/>
              <a:buChar char="4"/>
            </a:pPr>
            <a:endParaRPr lang="en-US" sz="2000" dirty="0">
              <a:latin typeface="Calibri" panose="020F0502020204030204" pitchFamily="34" charset="0"/>
              <a:cs typeface="Calibri" panose="020F0502020204030204" pitchFamily="34" charset="0"/>
            </a:endParaRPr>
          </a:p>
          <a:p>
            <a:pPr defTabSz="914400" eaLnBrk="0" fontAlgn="base" hangingPunct="0">
              <a:spcBef>
                <a:spcPct val="0"/>
              </a:spcBef>
              <a:spcAft>
                <a:spcPct val="0"/>
              </a:spcAft>
              <a:buClr>
                <a:srgbClr val="FFFF00"/>
              </a:buClr>
              <a:buSzTx/>
              <a:buFont typeface="Webdings" panose="05030102010509060703" pitchFamily="18" charset="2"/>
              <a:buChar char="4"/>
            </a:pPr>
            <a:endParaRPr kumimoji="0" lang="en-US" altLang="en-US" sz="2000" b="0" i="0" u="none" strike="noStrike" cap="none" normalizeH="0" baseline="0" dirty="0">
              <a:ln>
                <a:noFill/>
              </a:ln>
              <a:solidFill>
                <a:schemeClr val="accent1">
                  <a:lumMod val="60000"/>
                  <a:lumOff val="40000"/>
                </a:schemeClr>
              </a:solidFill>
              <a:effectLst/>
              <a:latin typeface="Calibri" panose="020F0502020204030204" pitchFamily="34" charset="0"/>
              <a:cs typeface="Calibri" panose="020F0502020204030204" pitchFamily="34" charset="0"/>
            </a:endParaRPr>
          </a:p>
          <a:p>
            <a:pPr marL="0" indent="0" defTabSz="914400" eaLnBrk="0" fontAlgn="base" hangingPunct="0">
              <a:spcBef>
                <a:spcPct val="0"/>
              </a:spcBef>
              <a:spcAft>
                <a:spcPct val="0"/>
              </a:spcAft>
              <a:buClr>
                <a:srgbClr val="FFFF00"/>
              </a:buClr>
              <a:buSzTx/>
              <a:buNone/>
            </a:pPr>
            <a:endParaRPr lang="en-US" altLang="en-US" sz="2000" dirty="0">
              <a:solidFill>
                <a:schemeClr val="accent1">
                  <a:lumMod val="60000"/>
                  <a:lumOff val="40000"/>
                </a:schemeClr>
              </a:solidFill>
              <a:latin typeface="Calibri" panose="020F0502020204030204" pitchFamily="34" charset="0"/>
              <a:cs typeface="Calibri" panose="020F0502020204030204" pitchFamily="34" charset="0"/>
            </a:endParaRPr>
          </a:p>
          <a:p>
            <a:pPr marL="0" indent="0" defTabSz="914400" eaLnBrk="0" fontAlgn="base" hangingPunct="0">
              <a:spcBef>
                <a:spcPct val="0"/>
              </a:spcBef>
              <a:spcAft>
                <a:spcPct val="0"/>
              </a:spcAft>
              <a:buClr>
                <a:srgbClr val="FFFF00"/>
              </a:buClr>
              <a:buSzTx/>
              <a:buNone/>
            </a:pPr>
            <a:endParaRPr lang="en-US" altLang="en-US" sz="1800" dirty="0">
              <a:solidFill>
                <a:schemeClr val="accent1">
                  <a:lumMod val="60000"/>
                  <a:lumOff val="40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813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27589" y="0"/>
            <a:ext cx="3048527"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chemeClr val="accent1">
                    <a:lumMod val="60000"/>
                    <a:lumOff val="40000"/>
                  </a:schemeClr>
                </a:solidFill>
                <a:effectLst/>
                <a:uLnTx/>
                <a:uFillTx/>
                <a:latin typeface="Calibri" panose="020F0502020204030204" pitchFamily="34" charset="0"/>
                <a:ea typeface="+mn-ea"/>
                <a:cs typeface="Calibri" panose="020F0502020204030204" pitchFamily="34" charset="0"/>
              </a:rPr>
              <a:t>The “subway”</a:t>
            </a:r>
            <a:endParaRPr kumimoji="0" lang="en-NZ" sz="4000" b="0" i="0" u="none" strike="noStrike" kern="1200" cap="none" spc="0" normalizeH="0" baseline="0" noProof="0" dirty="0">
              <a:ln>
                <a:noFill/>
              </a:ln>
              <a:solidFill>
                <a:schemeClr val="accent1">
                  <a:lumMod val="60000"/>
                  <a:lumOff val="40000"/>
                </a:schemeClr>
              </a:solidFill>
              <a:effectLst/>
              <a:uLnTx/>
              <a:uFillTx/>
              <a:latin typeface="Century Gothic" panose="020B0502020202020204"/>
              <a:ea typeface="+mn-ea"/>
            </a:endParaRPr>
          </a:p>
        </p:txBody>
      </p:sp>
      <p:pic>
        <p:nvPicPr>
          <p:cNvPr id="2" name="Picture 1">
            <a:extLst>
              <a:ext uri="{FF2B5EF4-FFF2-40B4-BE49-F238E27FC236}">
                <a16:creationId xmlns:a16="http://schemas.microsoft.com/office/drawing/2014/main" id="{AC378DFE-38B4-4244-BB93-10F292D85ACB}"/>
              </a:ext>
            </a:extLst>
          </p:cNvPr>
          <p:cNvPicPr>
            <a:picLocks noChangeAspect="1"/>
          </p:cNvPicPr>
          <p:nvPr/>
        </p:nvPicPr>
        <p:blipFill>
          <a:blip r:embed="rId2"/>
          <a:stretch>
            <a:fillRect/>
          </a:stretch>
        </p:blipFill>
        <p:spPr>
          <a:xfrm>
            <a:off x="1895475" y="707886"/>
            <a:ext cx="8401050" cy="6115050"/>
          </a:xfrm>
          <a:prstGeom prst="rect">
            <a:avLst/>
          </a:prstGeom>
        </p:spPr>
      </p:pic>
    </p:spTree>
    <p:extLst>
      <p:ext uri="{BB962C8B-B14F-4D97-AF65-F5344CB8AC3E}">
        <p14:creationId xmlns:p14="http://schemas.microsoft.com/office/powerpoint/2010/main" val="3954908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630595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Command line commands</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866388" y="991971"/>
            <a:ext cx="9019713" cy="483209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dotnet new mvc2 --framework net5.0 </a:t>
            </a: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--auth SingleOrg  </a:t>
            </a: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--domain tenant.onmicrosoft.com </a:t>
            </a: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--client-id bb2…07e </a:t>
            </a: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--tenant-id 00d…c79 </a:t>
            </a: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--callback-path /signin-oidc</a:t>
            </a:r>
          </a:p>
          <a:p>
            <a:pPr marR="0" lvl="0" algn="l" defTabSz="457200" rtl="0" eaLnBrk="1" fontAlgn="auto" latinLnBrk="0" hangingPunct="1">
              <a:lnSpc>
                <a:spcPct val="100000"/>
              </a:lnSpc>
              <a:spcBef>
                <a:spcPts val="0"/>
              </a:spcBef>
              <a:spcAft>
                <a:spcPts val="0"/>
              </a:spcAft>
              <a:buClrTx/>
              <a:buSzTx/>
              <a:tabLst/>
              <a:defRPr/>
            </a:pPr>
            <a:endParaRPr lang="en-US" sz="2800" dirty="0">
              <a:solidFill>
                <a:srgbClr val="002060"/>
              </a:solidFill>
              <a:latin typeface="Calibri" panose="020F0502020204030204" pitchFamily="34" charset="0"/>
              <a:cs typeface="Calibri" panose="020F0502020204030204" pitchFamily="34" charset="0"/>
            </a:endParaRP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dotnet build</a:t>
            </a:r>
          </a:p>
          <a:p>
            <a:pPr marR="0" lvl="0" algn="l" defTabSz="4572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a:p>
            <a:pPr marR="0" lvl="0" algn="l" defTabSz="4572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dotnet run -f net5.0</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423382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189CA2-CE56-47B2-93E2-52C7D8A38933}"/>
              </a:ext>
            </a:extLst>
          </p:cNvPr>
          <p:cNvSpPr txBox="1"/>
          <p:nvPr/>
        </p:nvSpPr>
        <p:spPr>
          <a:xfrm>
            <a:off x="1495231" y="3075057"/>
            <a:ext cx="805931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Microsoft.Identity.Web Demo</a:t>
            </a:r>
          </a:p>
        </p:txBody>
      </p:sp>
    </p:spTree>
    <p:extLst>
      <p:ext uri="{BB962C8B-B14F-4D97-AF65-F5344CB8AC3E}">
        <p14:creationId xmlns:p14="http://schemas.microsoft.com/office/powerpoint/2010/main" val="28855256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9841" y="387924"/>
            <a:ext cx="8382000" cy="941796"/>
          </a:xfrm>
        </p:spPr>
        <p:txBody>
          <a:bodyPr>
            <a:normAutofit/>
          </a:bodyPr>
          <a:lstStyle/>
          <a:p>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References</a:t>
            </a:r>
          </a:p>
        </p:txBody>
      </p:sp>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000" cap="none" dirty="0">
              <a:ln>
                <a:noFill/>
              </a:ln>
              <a:solidFill>
                <a:srgbClr val="00B050"/>
              </a:solidFill>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F39088B4-7003-4D56-AD1B-17BEF553C283}"/>
              </a:ext>
            </a:extLst>
          </p:cNvPr>
          <p:cNvSpPr txBox="1">
            <a:spLocks/>
          </p:cNvSpPr>
          <p:nvPr/>
        </p:nvSpPr>
        <p:spPr>
          <a:xfrm>
            <a:off x="1136288" y="1212980"/>
            <a:ext cx="8382000" cy="5480783"/>
          </a:xfrm>
          <a:prstGeom prst="rect">
            <a:avLst/>
          </a:prstGeom>
          <a:effectLst/>
        </p:spPr>
        <p:txBody>
          <a:bodyPr vert="horz" lIns="91440" tIns="45720" rIns="91440" bIns="45720" rtlCol="0" anchor="ctr">
            <a:normAutofit fontScale="7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r>
              <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rPr>
              <a:t>https://medium.com/the-new-control-plane</a:t>
            </a:r>
          </a:p>
          <a:p>
            <a:endPar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r>
              <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rPr>
              <a:t>https://docs.microsoft.com/en-us/azure/active-directory/external-identities/redemption-experience</a:t>
            </a:r>
          </a:p>
          <a:p>
            <a:endParaRPr lang="en-US" sz="3300" cap="none" dirty="0">
              <a:ln>
                <a:noFill/>
              </a:ln>
              <a:solidFill>
                <a:schemeClr val="accent1">
                  <a:lumMod val="60000"/>
                  <a:lumOff val="40000"/>
                </a:schemeClr>
              </a:solidFill>
              <a:latin typeface="Segoe UI"/>
              <a:cs typeface="Segoe UI"/>
            </a:endParaRPr>
          </a:p>
          <a:p>
            <a:r>
              <a:rPr lang="en-US" sz="3300" cap="none" dirty="0">
                <a:ln>
                  <a:noFill/>
                </a:ln>
                <a:solidFill>
                  <a:schemeClr val="accent1">
                    <a:lumMod val="60000"/>
                    <a:lumOff val="40000"/>
                  </a:schemeClr>
                </a:solidFill>
                <a:latin typeface="Segoe UI"/>
                <a:cs typeface="Segoe UI"/>
              </a:rPr>
              <a:t>https://aka.ms/msidplatform</a:t>
            </a:r>
          </a:p>
          <a:p>
            <a:endParaRPr lang="en-US" sz="3300" cap="none" dirty="0">
              <a:ln>
                <a:noFill/>
              </a:ln>
              <a:solidFill>
                <a:schemeClr val="accent1">
                  <a:lumMod val="60000"/>
                  <a:lumOff val="40000"/>
                </a:schemeClr>
              </a:solidFill>
              <a:latin typeface="Segoe UI"/>
              <a:cs typeface="Segoe UI"/>
            </a:endParaRPr>
          </a:p>
          <a:p>
            <a:r>
              <a:rPr lang="en-US" sz="3300" cap="none" dirty="0">
                <a:ln>
                  <a:noFill/>
                </a:ln>
                <a:solidFill>
                  <a:schemeClr val="accent1">
                    <a:lumMod val="60000"/>
                    <a:lumOff val="40000"/>
                  </a:schemeClr>
                </a:solidFill>
                <a:latin typeface="Segoe UI"/>
                <a:cs typeface="Segoe UI"/>
              </a:rPr>
              <a:t>https://azure.microsoft.com/en-us/services/active-directory/external-identities/</a:t>
            </a:r>
          </a:p>
          <a:p>
            <a:endPar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r>
              <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rPr>
              <a:t>https://github.com/AzureAD/microsoft-identity-web</a:t>
            </a:r>
            <a:endParaRPr kumimoji="0" lang="en-US" sz="33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j-ea"/>
              <a:cs typeface="Calibri" panose="020F0502020204030204" pitchFamily="34" charset="0"/>
            </a:endParaRPr>
          </a:p>
          <a:p>
            <a:endPar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r>
              <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rPr>
              <a:t>https://github.com/Azure-Samples/active-directory-aspnetcore-webapp-openidconnect-v2</a:t>
            </a:r>
          </a:p>
          <a:p>
            <a:endPar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endParaRPr>
          </a:p>
          <a:p>
            <a:r>
              <a:rPr lang="en-US" sz="3300" cap="none" dirty="0">
                <a:ln>
                  <a:noFill/>
                </a:ln>
                <a:solidFill>
                  <a:schemeClr val="accent1">
                    <a:lumMod val="60000"/>
                    <a:lumOff val="40000"/>
                  </a:schemeClr>
                </a:solidFill>
                <a:latin typeface="Calibri" panose="020F0502020204030204" pitchFamily="34" charset="0"/>
                <a:cs typeface="Calibri" panose="020F0502020204030204" pitchFamily="34" charset="0"/>
              </a:rPr>
              <a:t>https://www.microsoft.com/security/blog/2018/06/06/cybersecurity-reference-architecture-security-for-a-hybrid-enterprise/</a:t>
            </a:r>
          </a:p>
        </p:txBody>
      </p:sp>
    </p:spTree>
    <p:extLst>
      <p:ext uri="{BB962C8B-B14F-4D97-AF65-F5344CB8AC3E}">
        <p14:creationId xmlns:p14="http://schemas.microsoft.com/office/powerpoint/2010/main" val="1116707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000" cap="none" dirty="0">
              <a:ln>
                <a:noFill/>
              </a:ln>
              <a:solidFill>
                <a:srgbClr val="00B05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679A3B1-7751-4BFB-9C76-1F7710CF981E}"/>
              </a:ext>
            </a:extLst>
          </p:cNvPr>
          <p:cNvPicPr>
            <a:picLocks noChangeAspect="1"/>
          </p:cNvPicPr>
          <p:nvPr/>
        </p:nvPicPr>
        <p:blipFill>
          <a:blip r:embed="rId2"/>
          <a:stretch>
            <a:fillRect/>
          </a:stretch>
        </p:blipFill>
        <p:spPr>
          <a:xfrm>
            <a:off x="1020884" y="636972"/>
            <a:ext cx="8859913" cy="5584055"/>
          </a:xfrm>
          <a:prstGeom prst="rect">
            <a:avLst/>
          </a:prstGeom>
        </p:spPr>
      </p:pic>
    </p:spTree>
    <p:extLst>
      <p:ext uri="{BB962C8B-B14F-4D97-AF65-F5344CB8AC3E}">
        <p14:creationId xmlns:p14="http://schemas.microsoft.com/office/powerpoint/2010/main" val="1928123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BBDB118-BB25-4D33-AAE5-89F4B86179D9}"/>
              </a:ext>
            </a:extLst>
          </p:cNvPr>
          <p:cNvSpPr/>
          <p:nvPr/>
        </p:nvSpPr>
        <p:spPr>
          <a:xfrm>
            <a:off x="666790" y="1452398"/>
            <a:ext cx="2334827" cy="1793289"/>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60000"/>
                    <a:lumOff val="40000"/>
                  </a:schemeClr>
                </a:solidFill>
                <a:latin typeface="Calibri" panose="020F0502020204030204" pitchFamily="34" charset="0"/>
                <a:cs typeface="Calibri" panose="020F0502020204030204" pitchFamily="34" charset="0"/>
              </a:rPr>
              <a:t>Azure AD</a:t>
            </a:r>
            <a:endParaRPr lang="en-NZ" sz="2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BFAF8F14-3716-4EB0-8205-8858F72E4DE0}"/>
              </a:ext>
            </a:extLst>
          </p:cNvPr>
          <p:cNvSpPr txBox="1"/>
          <p:nvPr/>
        </p:nvSpPr>
        <p:spPr>
          <a:xfrm>
            <a:off x="3001617" y="347869"/>
            <a:ext cx="5246204"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The pieces of the puzzle</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3F820C13-9A45-4ECB-AEE5-6A861BFF0952}"/>
              </a:ext>
            </a:extLst>
          </p:cNvPr>
          <p:cNvSpPr/>
          <p:nvPr/>
        </p:nvSpPr>
        <p:spPr>
          <a:xfrm>
            <a:off x="8516675" y="1452398"/>
            <a:ext cx="2334827" cy="1793289"/>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60000"/>
                    <a:lumOff val="40000"/>
                  </a:schemeClr>
                </a:solidFill>
                <a:latin typeface="Calibri" panose="020F0502020204030204" pitchFamily="34" charset="0"/>
                <a:cs typeface="Calibri" panose="020F0502020204030204" pitchFamily="34" charset="0"/>
              </a:rPr>
              <a:t>Azure AD B2C</a:t>
            </a:r>
            <a:endParaRPr lang="en-NZ" sz="2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CF5C68FD-26F4-439C-98E5-94543734B38A}"/>
              </a:ext>
            </a:extLst>
          </p:cNvPr>
          <p:cNvSpPr/>
          <p:nvPr/>
        </p:nvSpPr>
        <p:spPr>
          <a:xfrm>
            <a:off x="666790" y="3887485"/>
            <a:ext cx="2334827" cy="1793289"/>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60000"/>
                    <a:lumOff val="40000"/>
                  </a:schemeClr>
                </a:solidFill>
                <a:latin typeface="Calibri" panose="020F0502020204030204" pitchFamily="34" charset="0"/>
                <a:cs typeface="Calibri" panose="020F0502020204030204" pitchFamily="34" charset="0"/>
              </a:rPr>
              <a:t>Identity Platform</a:t>
            </a:r>
            <a:endParaRPr lang="en-NZ" sz="2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9B27E2C7-664C-4BAC-809F-1B4568F5E673}"/>
              </a:ext>
            </a:extLst>
          </p:cNvPr>
          <p:cNvSpPr/>
          <p:nvPr/>
        </p:nvSpPr>
        <p:spPr>
          <a:xfrm>
            <a:off x="4669589" y="3887485"/>
            <a:ext cx="2334827" cy="1793289"/>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accent1">
                    <a:lumMod val="60000"/>
                    <a:lumOff val="40000"/>
                  </a:schemeClr>
                </a:solidFill>
                <a:latin typeface="Calibri" panose="020F0502020204030204" pitchFamily="34" charset="0"/>
                <a:cs typeface="Calibri" panose="020F0502020204030204" pitchFamily="34" charset="0"/>
              </a:rPr>
              <a:t>Identity.Web</a:t>
            </a:r>
            <a:endParaRPr lang="en-NZ" sz="2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395CC486-048C-409E-9A4D-98CAA23D9C10}"/>
              </a:ext>
            </a:extLst>
          </p:cNvPr>
          <p:cNvSpPr/>
          <p:nvPr/>
        </p:nvSpPr>
        <p:spPr>
          <a:xfrm>
            <a:off x="4591733" y="1452398"/>
            <a:ext cx="2334827" cy="1793289"/>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60000"/>
                    <a:lumOff val="40000"/>
                  </a:schemeClr>
                </a:solidFill>
                <a:latin typeface="Calibri" panose="020F0502020204030204" pitchFamily="34" charset="0"/>
                <a:cs typeface="Calibri" panose="020F0502020204030204" pitchFamily="34" charset="0"/>
              </a:rPr>
              <a:t>Azure AD B2B</a:t>
            </a:r>
            <a:endParaRPr lang="en-NZ" sz="2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59BA2BD8-DE73-4C90-A33D-66E4C1AB0207}"/>
              </a:ext>
            </a:extLst>
          </p:cNvPr>
          <p:cNvSpPr/>
          <p:nvPr/>
        </p:nvSpPr>
        <p:spPr>
          <a:xfrm>
            <a:off x="8672388" y="3887485"/>
            <a:ext cx="2334827" cy="1793289"/>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60000"/>
                    <a:lumOff val="40000"/>
                  </a:schemeClr>
                </a:solidFill>
                <a:latin typeface="Calibri" panose="020F0502020204030204" pitchFamily="34" charset="0"/>
                <a:cs typeface="Calibri" panose="020F0502020204030204" pitchFamily="34" charset="0"/>
              </a:rPr>
              <a:t>MSAL</a:t>
            </a:r>
            <a:endParaRPr lang="en-NZ" sz="2800" dirty="0">
              <a:solidFill>
                <a:schemeClr val="accent1">
                  <a:lumMod val="60000"/>
                  <a:lumOff val="4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3737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58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2334827"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Azure AD</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941033" y="1615736"/>
            <a:ext cx="9019713"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Basis of M365</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Domain joined</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Access to SaaS products</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Users managed by organisation</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Woolworth’s employees</a:t>
            </a:r>
          </a:p>
          <a:p>
            <a:pPr marL="457200" indent="-457200">
              <a:buFont typeface="Arial" panose="020B0604020202020204" pitchFamily="34" charset="0"/>
              <a:buChar char="•"/>
            </a:pPr>
            <a:endParaRPr lang="en-NZ"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627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595456"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Azure AD B2B</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866388" y="991971"/>
            <a:ext cx="9019713"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Guest users</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Domain joined but in other tenant</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Microsoft account / Social</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Federation via SAML or WS-Fed</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Access to SaaS</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Users managed externally</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Other companies that do business with Woolworths</a:t>
            </a:r>
            <a:endParaRPr lang="en-NZ" sz="2800"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616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595456"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Azure AD B2C</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969025" y="1164134"/>
            <a:ext cx="9019713" cy="569386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Random email address</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Non-domain joined</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Social / Federation via SAML or OpenID Connect</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No access to SaaS</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Users self manage</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solidFill>
                  <a:srgbClr val="002060"/>
                </a:solidFill>
                <a:latin typeface="Calibri" panose="020F0502020204030204" pitchFamily="34" charset="0"/>
                <a:cs typeface="Calibri" panose="020F0502020204030204" pitchFamily="34" charset="0"/>
              </a:rPr>
              <a:t>Scales to hundreds of millions of users</a:t>
            </a:r>
          </a:p>
          <a:p>
            <a:pPr marL="457200" indent="-457200">
              <a:buFont typeface="Arial" panose="020B0604020202020204" pitchFamily="34" charset="0"/>
              <a:buChar char="•"/>
            </a:pPr>
            <a:endParaRPr lang="en-US" sz="2800" dirty="0">
              <a:solidFill>
                <a:srgbClr val="002060"/>
              </a:solidFill>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NZ" sz="2800" dirty="0">
                <a:solidFill>
                  <a:srgbClr val="002060"/>
                </a:solidFill>
                <a:latin typeface="Calibri" panose="020F0502020204030204" pitchFamily="34" charset="0"/>
                <a:cs typeface="Calibri" panose="020F0502020204030204" pitchFamily="34" charset="0"/>
              </a:rPr>
              <a:t>Woolworth’s customers</a:t>
            </a:r>
          </a:p>
        </p:txBody>
      </p:sp>
    </p:spTree>
    <p:extLst>
      <p:ext uri="{BB962C8B-B14F-4D97-AF65-F5344CB8AC3E}">
        <p14:creationId xmlns:p14="http://schemas.microsoft.com/office/powerpoint/2010/main" val="337461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533383" y="3075057"/>
            <a:ext cx="4971678" cy="193899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Azure AD B2B demo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4000" dirty="0">
              <a:solidFill>
                <a:srgbClr val="052F61">
                  <a:lumMod val="60000"/>
                  <a:lumOff val="40000"/>
                </a:srgb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Invite guest user</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567266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365432" y="425163"/>
            <a:ext cx="3718296" cy="1323439"/>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Invite guest user</a:t>
            </a:r>
          </a:p>
          <a:p>
            <a:r>
              <a:rPr lang="en-US" sz="4000" dirty="0">
                <a:solidFill>
                  <a:schemeClr val="accent1">
                    <a:lumMod val="60000"/>
                    <a:lumOff val="40000"/>
                  </a:schemeClr>
                </a:solidFill>
                <a:latin typeface="Calibri" panose="020F0502020204030204" pitchFamily="34" charset="0"/>
                <a:cs typeface="Calibri" panose="020F0502020204030204" pitchFamily="34" charset="0"/>
              </a:rPr>
              <a:t>flow</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0BA8894-06BF-4252-8119-6B91B8081668}"/>
              </a:ext>
            </a:extLst>
          </p:cNvPr>
          <p:cNvPicPr>
            <a:picLocks noChangeAspect="1"/>
          </p:cNvPicPr>
          <p:nvPr/>
        </p:nvPicPr>
        <p:blipFill>
          <a:blip r:embed="rId2"/>
          <a:stretch>
            <a:fillRect/>
          </a:stretch>
        </p:blipFill>
        <p:spPr>
          <a:xfrm>
            <a:off x="4416212" y="0"/>
            <a:ext cx="5667769" cy="6858000"/>
          </a:xfrm>
          <a:prstGeom prst="rect">
            <a:avLst/>
          </a:prstGeom>
        </p:spPr>
      </p:pic>
    </p:spTree>
    <p:extLst>
      <p:ext uri="{BB962C8B-B14F-4D97-AF65-F5344CB8AC3E}">
        <p14:creationId xmlns:p14="http://schemas.microsoft.com/office/powerpoint/2010/main" val="3973964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365432" y="425163"/>
            <a:ext cx="4971678" cy="707886"/>
          </a:xfrm>
          <a:prstGeom prst="rect">
            <a:avLst/>
          </a:prstGeom>
          <a:noFill/>
        </p:spPr>
        <p:txBody>
          <a:bodyPr wrap="square" rtlCol="0">
            <a:spAutoFit/>
          </a:bodyPr>
          <a:lstStyle/>
          <a:p>
            <a:r>
              <a:rPr lang="en-US" sz="4000" dirty="0">
                <a:solidFill>
                  <a:schemeClr val="accent1">
                    <a:lumMod val="60000"/>
                    <a:lumOff val="40000"/>
                  </a:schemeClr>
                </a:solidFill>
                <a:latin typeface="Calibri" panose="020F0502020204030204" pitchFamily="34" charset="0"/>
                <a:cs typeface="Calibri" panose="020F0502020204030204" pitchFamily="34" charset="0"/>
              </a:rPr>
              <a:t>Invite guest user</a:t>
            </a:r>
            <a:endParaRPr lang="en-NZ" sz="4000" dirty="0">
              <a:solidFill>
                <a:schemeClr val="accent1">
                  <a:lumMod val="60000"/>
                  <a:lumOff val="40000"/>
                </a:schemeClr>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6E191AF-CA06-4457-853C-51A3CB4E13AC}"/>
              </a:ext>
            </a:extLst>
          </p:cNvPr>
          <p:cNvPicPr>
            <a:picLocks noChangeAspect="1"/>
          </p:cNvPicPr>
          <p:nvPr/>
        </p:nvPicPr>
        <p:blipFill>
          <a:blip r:embed="rId2"/>
          <a:stretch>
            <a:fillRect/>
          </a:stretch>
        </p:blipFill>
        <p:spPr>
          <a:xfrm>
            <a:off x="2286000" y="2128837"/>
            <a:ext cx="7620000" cy="2600325"/>
          </a:xfrm>
          <a:prstGeom prst="rect">
            <a:avLst/>
          </a:prstGeom>
        </p:spPr>
      </p:pic>
    </p:spTree>
    <p:extLst>
      <p:ext uri="{BB962C8B-B14F-4D97-AF65-F5344CB8AC3E}">
        <p14:creationId xmlns:p14="http://schemas.microsoft.com/office/powerpoint/2010/main" val="96213642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3_Windows 10 Template">
  <a:themeElements>
    <a:clrScheme name="Custom 19">
      <a:dk1>
        <a:srgbClr val="505050"/>
      </a:dk1>
      <a:lt1>
        <a:srgbClr val="FFFFFF"/>
      </a:lt1>
      <a:dk2>
        <a:srgbClr val="0078D7"/>
      </a:dk2>
      <a:lt2>
        <a:srgbClr val="EAEAEA"/>
      </a:lt2>
      <a:accent1>
        <a:srgbClr val="0078D7"/>
      </a:accent1>
      <a:accent2>
        <a:srgbClr val="008272"/>
      </a:accent2>
      <a:accent3>
        <a:srgbClr val="107C10"/>
      </a:accent3>
      <a:accent4>
        <a:srgbClr val="5C2D91"/>
      </a:accent4>
      <a:accent5>
        <a:srgbClr val="B4009E"/>
      </a:accent5>
      <a:accent6>
        <a:srgbClr val="D4112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9BC9A56F-38DA-42B6-8681-880C03FB92A0}" vid="{C79301BF-CA34-4E39-99C7-C1F0C2B805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6788</TotalTime>
  <Words>2677</Words>
  <Application>Microsoft Office PowerPoint</Application>
  <PresentationFormat>Widescreen</PresentationFormat>
  <Paragraphs>352</Paragraphs>
  <Slides>27</Slides>
  <Notes>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27</vt:i4>
      </vt:variant>
    </vt:vector>
  </HeadingPairs>
  <TitlesOfParts>
    <vt:vector size="42" baseType="lpstr">
      <vt:lpstr>Arial</vt:lpstr>
      <vt:lpstr>Calibri</vt:lpstr>
      <vt:lpstr>Century Gothic</vt:lpstr>
      <vt:lpstr>Consolas</vt:lpstr>
      <vt:lpstr>Segoe</vt:lpstr>
      <vt:lpstr>Segoe UI</vt:lpstr>
      <vt:lpstr>Segoe UI Light</vt:lpstr>
      <vt:lpstr>Segoe UI Semibold</vt:lpstr>
      <vt:lpstr>Segoe UI Semilight</vt:lpstr>
      <vt:lpstr>Webdings</vt:lpstr>
      <vt:lpstr>Wingdings</vt:lpstr>
      <vt:lpstr>Wingdings 3</vt:lpstr>
      <vt:lpstr>Slice</vt:lpstr>
      <vt:lpstr>1_White Template</vt:lpstr>
      <vt:lpstr>3_Windows 10 Template</vt:lpstr>
      <vt:lpstr>Azure AD, B2C, B2B and Libraries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Platform (not the Product!)</vt:lpstr>
      <vt:lpstr>PowerPoint Presentation</vt:lpstr>
      <vt:lpstr>PowerPoint Presentation</vt:lpstr>
      <vt:lpstr>PowerPoint Presentation</vt:lpstr>
      <vt:lpstr>What is it? </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Braybrook</dc:creator>
  <cp:lastModifiedBy>Rory Braybrook</cp:lastModifiedBy>
  <cp:revision>146</cp:revision>
  <dcterms:created xsi:type="dcterms:W3CDTF">2014-09-12T02:12:56Z</dcterms:created>
  <dcterms:modified xsi:type="dcterms:W3CDTF">2020-10-07T04:53:02Z</dcterms:modified>
</cp:coreProperties>
</file>