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slideLayouts/slideLayout5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 id="2147483748" r:id="rId2"/>
    <p:sldMasterId id="2147483780" r:id="rId3"/>
  </p:sldMasterIdLst>
  <p:notesMasterIdLst>
    <p:notesMasterId r:id="rId24"/>
  </p:notesMasterIdLst>
  <p:sldIdLst>
    <p:sldId id="256" r:id="rId4"/>
    <p:sldId id="4420" r:id="rId5"/>
    <p:sldId id="4421" r:id="rId6"/>
    <p:sldId id="4413" r:id="rId7"/>
    <p:sldId id="4422" r:id="rId8"/>
    <p:sldId id="274" r:id="rId9"/>
    <p:sldId id="4412" r:id="rId10"/>
    <p:sldId id="4428" r:id="rId11"/>
    <p:sldId id="4429" r:id="rId12"/>
    <p:sldId id="4414" r:id="rId13"/>
    <p:sldId id="4423" r:id="rId14"/>
    <p:sldId id="4416" r:id="rId15"/>
    <p:sldId id="4425" r:id="rId16"/>
    <p:sldId id="4426" r:id="rId17"/>
    <p:sldId id="4427" r:id="rId18"/>
    <p:sldId id="4430" r:id="rId19"/>
    <p:sldId id="4418" r:id="rId20"/>
    <p:sldId id="4410" r:id="rId21"/>
    <p:sldId id="4409" r:id="rId22"/>
    <p:sldId id="29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ry Braybrook" initials="RB" lastIdx="1" clrIdx="0">
    <p:extLst>
      <p:ext uri="{19B8F6BF-5375-455C-9EA6-DF929625EA0E}">
        <p15:presenceInfo xmlns:p15="http://schemas.microsoft.com/office/powerpoint/2012/main" userId="119e476e4659ae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14" autoAdjust="0"/>
    <p:restoredTop sz="94598" autoAdjust="0"/>
  </p:normalViewPr>
  <p:slideViewPr>
    <p:cSldViewPr snapToGrid="0">
      <p:cViewPr varScale="1">
        <p:scale>
          <a:sx n="81" d="100"/>
          <a:sy n="81" d="100"/>
        </p:scale>
        <p:origin x="84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55AA28-34F0-4142-AF4C-D34AEF527DC9}" type="datetimeFigureOut">
              <a:rPr lang="en-NZ" smtClean="0"/>
              <a:t>18/08/2022</a:t>
            </a:fld>
            <a:endParaRPr lang="en-NZ"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E9D2F-DE67-475D-9A32-F646EDBADEA9}" type="slidenum">
              <a:rPr lang="en-NZ" smtClean="0"/>
              <a:t>‹#›</a:t>
            </a:fld>
            <a:endParaRPr lang="en-NZ" dirty="0"/>
          </a:p>
        </p:txBody>
      </p:sp>
    </p:spTree>
    <p:extLst>
      <p:ext uri="{BB962C8B-B14F-4D97-AF65-F5344CB8AC3E}">
        <p14:creationId xmlns:p14="http://schemas.microsoft.com/office/powerpoint/2010/main" val="376757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0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288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82837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295399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301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070679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01748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8430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3558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Title and Content_alt">
    <p:spTree>
      <p:nvGrpSpPr>
        <p:cNvPr id="1" name=""/>
        <p:cNvGrpSpPr/>
        <p:nvPr/>
      </p:nvGrpSpPr>
      <p:grpSpPr>
        <a:xfrm>
          <a:off x="0" y="0"/>
          <a:ext cx="0" cy="0"/>
          <a:chOff x="0" y="0"/>
          <a:chExt cx="0" cy="0"/>
        </a:xfrm>
      </p:grpSpPr>
      <p:sp>
        <p:nvSpPr>
          <p:cNvPr id="2" name="Title 1"/>
          <p:cNvSpPr>
            <a:spLocks noGrp="1"/>
          </p:cNvSpPr>
          <p:nvPr>
            <p:ph type="title"/>
          </p:nvPr>
        </p:nvSpPr>
        <p:spPr>
          <a:xfrm>
            <a:off x="508000" y="228600"/>
            <a:ext cx="11176000" cy="553998"/>
          </a:xfrm>
        </p:spPr>
        <p:txBody>
          <a:bodyPr/>
          <a:lstStyle/>
          <a:p>
            <a:r>
              <a:rPr lang="en-US" dirty="0"/>
              <a:t>Click to edit Master title style</a:t>
            </a:r>
          </a:p>
        </p:txBody>
      </p:sp>
      <p:sp>
        <p:nvSpPr>
          <p:cNvPr id="5" name="Text Placeholder 4"/>
          <p:cNvSpPr>
            <a:spLocks noGrp="1"/>
          </p:cNvSpPr>
          <p:nvPr>
            <p:ph type="body" sz="quarter" idx="10"/>
          </p:nvPr>
        </p:nvSpPr>
        <p:spPr>
          <a:xfrm>
            <a:off x="467047" y="1480332"/>
            <a:ext cx="11176000" cy="1945148"/>
          </a:xfrm>
        </p:spPr>
        <p:txBody>
          <a:bodyPr/>
          <a:lstStyle>
            <a:lvl1pPr>
              <a:defRPr sz="2800"/>
            </a:lvl1pPr>
            <a:lvl2pPr>
              <a:defRPr sz="2600"/>
            </a:lvl2pPr>
            <a:lvl4pPr>
              <a:defRPr sz="22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558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7" name="Picture 6" descr="Microsoft Ignite cube graphic">
            <a:extLst>
              <a:ext uri="{FF2B5EF4-FFF2-40B4-BE49-F238E27FC236}">
                <a16:creationId xmlns:a16="http://schemas.microsoft.com/office/drawing/2014/main" id="{AEB1E43F-243E-134D-9418-B32A73E0E48E}"/>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138046" y="0"/>
            <a:ext cx="8053953"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5" name="Freeform 5" descr="Microsoft Ignite logo">
            <a:extLst>
              <a:ext uri="{FF2B5EF4-FFF2-40B4-BE49-F238E27FC236}">
                <a16:creationId xmlns:a16="http://schemas.microsoft.com/office/drawing/2014/main" id="{6DBD6B5B-68FC-44F2-A470-9C584137632D}"/>
              </a:ext>
            </a:extLst>
          </p:cNvPr>
          <p:cNvSpPr>
            <a:spLocks noEditPoints="1"/>
          </p:cNvSpPr>
          <p:nvPr userDrawn="1"/>
        </p:nvSpPr>
        <p:spPr bwMode="black">
          <a:xfrm>
            <a:off x="593725" y="2865438"/>
            <a:ext cx="3040063" cy="1547813"/>
          </a:xfrm>
          <a:custGeom>
            <a:avLst/>
            <a:gdLst>
              <a:gd name="T0" fmla="*/ 882 w 1710"/>
              <a:gd name="T1" fmla="*/ 598 h 862"/>
              <a:gd name="T2" fmla="*/ 1008 w 1710"/>
              <a:gd name="T3" fmla="*/ 652 h 862"/>
              <a:gd name="T4" fmla="*/ 991 w 1710"/>
              <a:gd name="T5" fmla="*/ 711 h 862"/>
              <a:gd name="T6" fmla="*/ 845 w 1710"/>
              <a:gd name="T7" fmla="*/ 579 h 862"/>
              <a:gd name="T8" fmla="*/ 697 w 1710"/>
              <a:gd name="T9" fmla="*/ 504 h 862"/>
              <a:gd name="T10" fmla="*/ 697 w 1710"/>
              <a:gd name="T11" fmla="*/ 709 h 862"/>
              <a:gd name="T12" fmla="*/ 752 w 1710"/>
              <a:gd name="T13" fmla="*/ 722 h 862"/>
              <a:gd name="T14" fmla="*/ 745 w 1710"/>
              <a:gd name="T15" fmla="*/ 553 h 862"/>
              <a:gd name="T16" fmla="*/ 574 w 1710"/>
              <a:gd name="T17" fmla="*/ 482 h 862"/>
              <a:gd name="T18" fmla="*/ 623 w 1710"/>
              <a:gd name="T19" fmla="*/ 462 h 862"/>
              <a:gd name="T20" fmla="*/ 626 w 1710"/>
              <a:gd name="T21" fmla="*/ 553 h 862"/>
              <a:gd name="T22" fmla="*/ 394 w 1710"/>
              <a:gd name="T23" fmla="*/ 588 h 862"/>
              <a:gd name="T24" fmla="*/ 393 w 1710"/>
              <a:gd name="T25" fmla="*/ 763 h 862"/>
              <a:gd name="T26" fmla="*/ 485 w 1710"/>
              <a:gd name="T27" fmla="*/ 763 h 862"/>
              <a:gd name="T28" fmla="*/ 249 w 1710"/>
              <a:gd name="T29" fmla="*/ 639 h 862"/>
              <a:gd name="T30" fmla="*/ 140 w 1710"/>
              <a:gd name="T31" fmla="*/ 662 h 862"/>
              <a:gd name="T32" fmla="*/ 249 w 1710"/>
              <a:gd name="T33" fmla="*/ 639 h 862"/>
              <a:gd name="T34" fmla="*/ 179 w 1710"/>
              <a:gd name="T35" fmla="*/ 862 h 862"/>
              <a:gd name="T36" fmla="*/ 248 w 1710"/>
              <a:gd name="T37" fmla="*/ 727 h 862"/>
              <a:gd name="T38" fmla="*/ 116 w 1710"/>
              <a:gd name="T39" fmla="*/ 579 h 862"/>
              <a:gd name="T40" fmla="*/ 0 w 1710"/>
              <a:gd name="T41" fmla="*/ 763 h 862"/>
              <a:gd name="T42" fmla="*/ 0 w 1710"/>
              <a:gd name="T43" fmla="*/ 763 h 862"/>
              <a:gd name="T44" fmla="*/ 1660 w 1710"/>
              <a:gd name="T45" fmla="*/ 43 h 862"/>
              <a:gd name="T46" fmla="*/ 1530 w 1710"/>
              <a:gd name="T47" fmla="*/ 105 h 862"/>
              <a:gd name="T48" fmla="*/ 1559 w 1710"/>
              <a:gd name="T49" fmla="*/ 0 h 862"/>
              <a:gd name="T50" fmla="*/ 1447 w 1710"/>
              <a:gd name="T51" fmla="*/ 142 h 862"/>
              <a:gd name="T52" fmla="*/ 1577 w 1710"/>
              <a:gd name="T53" fmla="*/ 142 h 862"/>
              <a:gd name="T54" fmla="*/ 1710 w 1710"/>
              <a:gd name="T55" fmla="*/ 312 h 862"/>
              <a:gd name="T56" fmla="*/ 1660 w 1710"/>
              <a:gd name="T57" fmla="*/ 142 h 862"/>
              <a:gd name="T58" fmla="*/ 1325 w 1710"/>
              <a:gd name="T59" fmla="*/ 138 h 862"/>
              <a:gd name="T60" fmla="*/ 1368 w 1710"/>
              <a:gd name="T61" fmla="*/ 263 h 862"/>
              <a:gd name="T62" fmla="*/ 1402 w 1710"/>
              <a:gd name="T63" fmla="*/ 289 h 862"/>
              <a:gd name="T64" fmla="*/ 1327 w 1710"/>
              <a:gd name="T65" fmla="*/ 100 h 862"/>
              <a:gd name="T66" fmla="*/ 1129 w 1710"/>
              <a:gd name="T67" fmla="*/ 193 h 862"/>
              <a:gd name="T68" fmla="*/ 1089 w 1710"/>
              <a:gd name="T69" fmla="*/ 150 h 862"/>
              <a:gd name="T70" fmla="*/ 1177 w 1710"/>
              <a:gd name="T71" fmla="*/ 109 h 862"/>
              <a:gd name="T72" fmla="*/ 1039 w 1710"/>
              <a:gd name="T73" fmla="*/ 162 h 862"/>
              <a:gd name="T74" fmla="*/ 1112 w 1710"/>
              <a:gd name="T75" fmla="*/ 231 h 862"/>
              <a:gd name="T76" fmla="*/ 1039 w 1710"/>
              <a:gd name="T77" fmla="*/ 264 h 862"/>
              <a:gd name="T78" fmla="*/ 1181 w 1710"/>
              <a:gd name="T79" fmla="*/ 285 h 862"/>
              <a:gd name="T80" fmla="*/ 840 w 1710"/>
              <a:gd name="T81" fmla="*/ 211 h 862"/>
              <a:gd name="T82" fmla="*/ 943 w 1710"/>
              <a:gd name="T83" fmla="*/ 157 h 862"/>
              <a:gd name="T84" fmla="*/ 820 w 1710"/>
              <a:gd name="T85" fmla="*/ 290 h 862"/>
              <a:gd name="T86" fmla="*/ 1007 w 1710"/>
              <a:gd name="T87" fmla="*/ 209 h 862"/>
              <a:gd name="T88" fmla="*/ 701 w 1710"/>
              <a:gd name="T89" fmla="*/ 214 h 862"/>
              <a:gd name="T90" fmla="*/ 755 w 1710"/>
              <a:gd name="T91" fmla="*/ 101 h 862"/>
              <a:gd name="T92" fmla="*/ 653 w 1710"/>
              <a:gd name="T93" fmla="*/ 105 h 862"/>
              <a:gd name="T94" fmla="*/ 610 w 1710"/>
              <a:gd name="T95" fmla="*/ 264 h 862"/>
              <a:gd name="T96" fmla="*/ 563 w 1710"/>
              <a:gd name="T97" fmla="*/ 138 h 862"/>
              <a:gd name="T98" fmla="*/ 446 w 1710"/>
              <a:gd name="T99" fmla="*/ 215 h 862"/>
              <a:gd name="T100" fmla="*/ 386 w 1710"/>
              <a:gd name="T101" fmla="*/ 61 h 862"/>
              <a:gd name="T102" fmla="*/ 386 w 1710"/>
              <a:gd name="T103" fmla="*/ 7 h 862"/>
              <a:gd name="T104" fmla="*/ 362 w 1710"/>
              <a:gd name="T105" fmla="*/ 315 h 862"/>
              <a:gd name="T106" fmla="*/ 362 w 1710"/>
              <a:gd name="T107" fmla="*/ 315 h 862"/>
              <a:gd name="T108" fmla="*/ 267 w 1710"/>
              <a:gd name="T109" fmla="*/ 315 h 862"/>
              <a:gd name="T110" fmla="*/ 173 w 1710"/>
              <a:gd name="T111" fmla="*/ 315 h 862"/>
              <a:gd name="T112" fmla="*/ 45 w 1710"/>
              <a:gd name="T113" fmla="*/ 125 h 862"/>
              <a:gd name="T114" fmla="*/ 146 w 1710"/>
              <a:gd name="T115" fmla="*/ 216 h 8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10" h="862">
                <a:moveTo>
                  <a:pt x="962" y="637"/>
                </a:moveTo>
                <a:lnTo>
                  <a:pt x="962" y="637"/>
                </a:lnTo>
                <a:cubicBezTo>
                  <a:pt x="962" y="620"/>
                  <a:pt x="957" y="607"/>
                  <a:pt x="950" y="597"/>
                </a:cubicBezTo>
                <a:cubicBezTo>
                  <a:pt x="942" y="588"/>
                  <a:pt x="931" y="583"/>
                  <a:pt x="917" y="583"/>
                </a:cubicBezTo>
                <a:cubicBezTo>
                  <a:pt x="903" y="583"/>
                  <a:pt x="891" y="588"/>
                  <a:pt x="882" y="598"/>
                </a:cubicBezTo>
                <a:cubicBezTo>
                  <a:pt x="872" y="608"/>
                  <a:pt x="867" y="621"/>
                  <a:pt x="864" y="637"/>
                </a:cubicBezTo>
                <a:lnTo>
                  <a:pt x="962" y="637"/>
                </a:lnTo>
                <a:close/>
                <a:moveTo>
                  <a:pt x="984" y="575"/>
                </a:moveTo>
                <a:lnTo>
                  <a:pt x="984" y="575"/>
                </a:lnTo>
                <a:cubicBezTo>
                  <a:pt x="1000" y="594"/>
                  <a:pt x="1008" y="620"/>
                  <a:pt x="1008" y="652"/>
                </a:cubicBezTo>
                <a:lnTo>
                  <a:pt x="1008" y="671"/>
                </a:lnTo>
                <a:lnTo>
                  <a:pt x="864" y="671"/>
                </a:lnTo>
                <a:cubicBezTo>
                  <a:pt x="865" y="690"/>
                  <a:pt x="871" y="705"/>
                  <a:pt x="882" y="715"/>
                </a:cubicBezTo>
                <a:cubicBezTo>
                  <a:pt x="894" y="726"/>
                  <a:pt x="909" y="731"/>
                  <a:pt x="929" y="731"/>
                </a:cubicBezTo>
                <a:cubicBezTo>
                  <a:pt x="952" y="731"/>
                  <a:pt x="972" y="725"/>
                  <a:pt x="991" y="711"/>
                </a:cubicBezTo>
                <a:lnTo>
                  <a:pt x="991" y="750"/>
                </a:lnTo>
                <a:cubicBezTo>
                  <a:pt x="972" y="762"/>
                  <a:pt x="947" y="768"/>
                  <a:pt x="915" y="768"/>
                </a:cubicBezTo>
                <a:cubicBezTo>
                  <a:pt x="884" y="768"/>
                  <a:pt x="860" y="758"/>
                  <a:pt x="843" y="739"/>
                </a:cubicBezTo>
                <a:cubicBezTo>
                  <a:pt x="825" y="720"/>
                  <a:pt x="816" y="693"/>
                  <a:pt x="816" y="658"/>
                </a:cubicBezTo>
                <a:cubicBezTo>
                  <a:pt x="816" y="626"/>
                  <a:pt x="826" y="599"/>
                  <a:pt x="845" y="579"/>
                </a:cubicBezTo>
                <a:cubicBezTo>
                  <a:pt x="865" y="558"/>
                  <a:pt x="889" y="548"/>
                  <a:pt x="917" y="548"/>
                </a:cubicBezTo>
                <a:cubicBezTo>
                  <a:pt x="946" y="548"/>
                  <a:pt x="968" y="557"/>
                  <a:pt x="984" y="575"/>
                </a:cubicBezTo>
                <a:close/>
                <a:moveTo>
                  <a:pt x="745" y="491"/>
                </a:moveTo>
                <a:lnTo>
                  <a:pt x="745" y="491"/>
                </a:lnTo>
                <a:lnTo>
                  <a:pt x="697" y="504"/>
                </a:lnTo>
                <a:lnTo>
                  <a:pt x="697" y="553"/>
                </a:lnTo>
                <a:lnTo>
                  <a:pt x="662" y="553"/>
                </a:lnTo>
                <a:lnTo>
                  <a:pt x="662" y="590"/>
                </a:lnTo>
                <a:lnTo>
                  <a:pt x="697" y="590"/>
                </a:lnTo>
                <a:lnTo>
                  <a:pt x="697" y="709"/>
                </a:lnTo>
                <a:cubicBezTo>
                  <a:pt x="697" y="748"/>
                  <a:pt x="718" y="767"/>
                  <a:pt x="758" y="767"/>
                </a:cubicBezTo>
                <a:cubicBezTo>
                  <a:pt x="774" y="767"/>
                  <a:pt x="786" y="765"/>
                  <a:pt x="795" y="760"/>
                </a:cubicBezTo>
                <a:lnTo>
                  <a:pt x="795" y="723"/>
                </a:lnTo>
                <a:cubicBezTo>
                  <a:pt x="789" y="727"/>
                  <a:pt x="782" y="730"/>
                  <a:pt x="774" y="730"/>
                </a:cubicBezTo>
                <a:cubicBezTo>
                  <a:pt x="764" y="730"/>
                  <a:pt x="756" y="727"/>
                  <a:pt x="752" y="722"/>
                </a:cubicBezTo>
                <a:cubicBezTo>
                  <a:pt x="747" y="716"/>
                  <a:pt x="745" y="707"/>
                  <a:pt x="745" y="695"/>
                </a:cubicBezTo>
                <a:lnTo>
                  <a:pt x="745" y="590"/>
                </a:lnTo>
                <a:lnTo>
                  <a:pt x="795" y="590"/>
                </a:lnTo>
                <a:lnTo>
                  <a:pt x="795" y="553"/>
                </a:lnTo>
                <a:lnTo>
                  <a:pt x="745" y="553"/>
                </a:lnTo>
                <a:lnTo>
                  <a:pt x="745" y="491"/>
                </a:lnTo>
                <a:close/>
                <a:moveTo>
                  <a:pt x="602" y="454"/>
                </a:moveTo>
                <a:lnTo>
                  <a:pt x="602" y="454"/>
                </a:lnTo>
                <a:cubicBezTo>
                  <a:pt x="595" y="454"/>
                  <a:pt x="588" y="457"/>
                  <a:pt x="582" y="462"/>
                </a:cubicBezTo>
                <a:cubicBezTo>
                  <a:pt x="577" y="467"/>
                  <a:pt x="574" y="474"/>
                  <a:pt x="574" y="482"/>
                </a:cubicBezTo>
                <a:cubicBezTo>
                  <a:pt x="574" y="489"/>
                  <a:pt x="577" y="496"/>
                  <a:pt x="582" y="501"/>
                </a:cubicBezTo>
                <a:cubicBezTo>
                  <a:pt x="588" y="506"/>
                  <a:pt x="595" y="509"/>
                  <a:pt x="602" y="509"/>
                </a:cubicBezTo>
                <a:cubicBezTo>
                  <a:pt x="610" y="509"/>
                  <a:pt x="617" y="506"/>
                  <a:pt x="623" y="501"/>
                </a:cubicBezTo>
                <a:cubicBezTo>
                  <a:pt x="629" y="495"/>
                  <a:pt x="631" y="489"/>
                  <a:pt x="631" y="482"/>
                </a:cubicBezTo>
                <a:cubicBezTo>
                  <a:pt x="631" y="474"/>
                  <a:pt x="629" y="467"/>
                  <a:pt x="623" y="462"/>
                </a:cubicBezTo>
                <a:cubicBezTo>
                  <a:pt x="617" y="457"/>
                  <a:pt x="610" y="454"/>
                  <a:pt x="602" y="454"/>
                </a:cubicBezTo>
                <a:close/>
                <a:moveTo>
                  <a:pt x="578" y="763"/>
                </a:moveTo>
                <a:lnTo>
                  <a:pt x="578" y="763"/>
                </a:lnTo>
                <a:lnTo>
                  <a:pt x="626" y="763"/>
                </a:lnTo>
                <a:lnTo>
                  <a:pt x="626" y="553"/>
                </a:lnTo>
                <a:lnTo>
                  <a:pt x="578" y="553"/>
                </a:lnTo>
                <a:lnTo>
                  <a:pt x="578" y="763"/>
                </a:lnTo>
                <a:close/>
                <a:moveTo>
                  <a:pt x="462" y="548"/>
                </a:moveTo>
                <a:lnTo>
                  <a:pt x="462" y="548"/>
                </a:lnTo>
                <a:cubicBezTo>
                  <a:pt x="433" y="548"/>
                  <a:pt x="410" y="561"/>
                  <a:pt x="394" y="588"/>
                </a:cubicBezTo>
                <a:lnTo>
                  <a:pt x="393" y="588"/>
                </a:lnTo>
                <a:lnTo>
                  <a:pt x="393" y="553"/>
                </a:lnTo>
                <a:lnTo>
                  <a:pt x="346" y="553"/>
                </a:lnTo>
                <a:lnTo>
                  <a:pt x="346" y="763"/>
                </a:lnTo>
                <a:lnTo>
                  <a:pt x="393" y="763"/>
                </a:lnTo>
                <a:lnTo>
                  <a:pt x="393" y="643"/>
                </a:lnTo>
                <a:cubicBezTo>
                  <a:pt x="393" y="626"/>
                  <a:pt x="398" y="613"/>
                  <a:pt x="407" y="602"/>
                </a:cubicBezTo>
                <a:cubicBezTo>
                  <a:pt x="417" y="591"/>
                  <a:pt x="429" y="585"/>
                  <a:pt x="443" y="585"/>
                </a:cubicBezTo>
                <a:cubicBezTo>
                  <a:pt x="471" y="585"/>
                  <a:pt x="485" y="605"/>
                  <a:pt x="485" y="644"/>
                </a:cubicBezTo>
                <a:lnTo>
                  <a:pt x="485" y="763"/>
                </a:lnTo>
                <a:lnTo>
                  <a:pt x="533" y="763"/>
                </a:lnTo>
                <a:lnTo>
                  <a:pt x="533" y="634"/>
                </a:lnTo>
                <a:cubicBezTo>
                  <a:pt x="533" y="606"/>
                  <a:pt x="527" y="585"/>
                  <a:pt x="514" y="570"/>
                </a:cubicBezTo>
                <a:cubicBezTo>
                  <a:pt x="502" y="555"/>
                  <a:pt x="485" y="548"/>
                  <a:pt x="462" y="548"/>
                </a:cubicBezTo>
                <a:close/>
                <a:moveTo>
                  <a:pt x="249" y="639"/>
                </a:moveTo>
                <a:lnTo>
                  <a:pt x="249" y="639"/>
                </a:lnTo>
                <a:cubicBezTo>
                  <a:pt x="249" y="624"/>
                  <a:pt x="244" y="612"/>
                  <a:pt x="234" y="601"/>
                </a:cubicBezTo>
                <a:cubicBezTo>
                  <a:pt x="224" y="591"/>
                  <a:pt x="212" y="586"/>
                  <a:pt x="197" y="586"/>
                </a:cubicBezTo>
                <a:cubicBezTo>
                  <a:pt x="179" y="586"/>
                  <a:pt x="165" y="592"/>
                  <a:pt x="155" y="606"/>
                </a:cubicBezTo>
                <a:cubicBezTo>
                  <a:pt x="145" y="619"/>
                  <a:pt x="140" y="638"/>
                  <a:pt x="140" y="662"/>
                </a:cubicBezTo>
                <a:cubicBezTo>
                  <a:pt x="140" y="682"/>
                  <a:pt x="145" y="699"/>
                  <a:pt x="154" y="711"/>
                </a:cubicBezTo>
                <a:cubicBezTo>
                  <a:pt x="164" y="723"/>
                  <a:pt x="177" y="730"/>
                  <a:pt x="193" y="730"/>
                </a:cubicBezTo>
                <a:cubicBezTo>
                  <a:pt x="210" y="730"/>
                  <a:pt x="223" y="724"/>
                  <a:pt x="233" y="712"/>
                </a:cubicBezTo>
                <a:cubicBezTo>
                  <a:pt x="243" y="700"/>
                  <a:pt x="249" y="685"/>
                  <a:pt x="249" y="666"/>
                </a:cubicBezTo>
                <a:lnTo>
                  <a:pt x="249" y="639"/>
                </a:lnTo>
                <a:close/>
                <a:moveTo>
                  <a:pt x="248" y="553"/>
                </a:moveTo>
                <a:lnTo>
                  <a:pt x="248" y="553"/>
                </a:lnTo>
                <a:lnTo>
                  <a:pt x="296" y="553"/>
                </a:lnTo>
                <a:lnTo>
                  <a:pt x="296" y="746"/>
                </a:lnTo>
                <a:cubicBezTo>
                  <a:pt x="296" y="823"/>
                  <a:pt x="257" y="862"/>
                  <a:pt x="179" y="862"/>
                </a:cubicBezTo>
                <a:cubicBezTo>
                  <a:pt x="152" y="862"/>
                  <a:pt x="128" y="857"/>
                  <a:pt x="108" y="848"/>
                </a:cubicBezTo>
                <a:lnTo>
                  <a:pt x="108" y="804"/>
                </a:lnTo>
                <a:cubicBezTo>
                  <a:pt x="131" y="817"/>
                  <a:pt x="153" y="824"/>
                  <a:pt x="173" y="824"/>
                </a:cubicBezTo>
                <a:cubicBezTo>
                  <a:pt x="223" y="824"/>
                  <a:pt x="248" y="799"/>
                  <a:pt x="248" y="750"/>
                </a:cubicBezTo>
                <a:lnTo>
                  <a:pt x="248" y="727"/>
                </a:lnTo>
                <a:lnTo>
                  <a:pt x="247" y="727"/>
                </a:lnTo>
                <a:cubicBezTo>
                  <a:pt x="232" y="754"/>
                  <a:pt x="208" y="768"/>
                  <a:pt x="176" y="768"/>
                </a:cubicBezTo>
                <a:cubicBezTo>
                  <a:pt x="151" y="768"/>
                  <a:pt x="130" y="758"/>
                  <a:pt x="115" y="740"/>
                </a:cubicBezTo>
                <a:cubicBezTo>
                  <a:pt x="99" y="721"/>
                  <a:pt x="91" y="696"/>
                  <a:pt x="91" y="664"/>
                </a:cubicBezTo>
                <a:cubicBezTo>
                  <a:pt x="91" y="629"/>
                  <a:pt x="99" y="600"/>
                  <a:pt x="116" y="579"/>
                </a:cubicBezTo>
                <a:cubicBezTo>
                  <a:pt x="133" y="558"/>
                  <a:pt x="156" y="548"/>
                  <a:pt x="186" y="548"/>
                </a:cubicBezTo>
                <a:cubicBezTo>
                  <a:pt x="213" y="548"/>
                  <a:pt x="234" y="559"/>
                  <a:pt x="247" y="582"/>
                </a:cubicBezTo>
                <a:lnTo>
                  <a:pt x="248" y="582"/>
                </a:lnTo>
                <a:lnTo>
                  <a:pt x="248" y="553"/>
                </a:lnTo>
                <a:close/>
                <a:moveTo>
                  <a:pt x="0" y="763"/>
                </a:moveTo>
                <a:lnTo>
                  <a:pt x="0" y="763"/>
                </a:lnTo>
                <a:lnTo>
                  <a:pt x="50" y="763"/>
                </a:lnTo>
                <a:lnTo>
                  <a:pt x="50" y="469"/>
                </a:lnTo>
                <a:lnTo>
                  <a:pt x="0" y="469"/>
                </a:lnTo>
                <a:lnTo>
                  <a:pt x="0" y="763"/>
                </a:lnTo>
                <a:close/>
                <a:moveTo>
                  <a:pt x="1710" y="142"/>
                </a:moveTo>
                <a:lnTo>
                  <a:pt x="1710" y="142"/>
                </a:lnTo>
                <a:lnTo>
                  <a:pt x="1710" y="105"/>
                </a:lnTo>
                <a:lnTo>
                  <a:pt x="1660" y="105"/>
                </a:lnTo>
                <a:lnTo>
                  <a:pt x="1660" y="43"/>
                </a:lnTo>
                <a:lnTo>
                  <a:pt x="1613" y="56"/>
                </a:lnTo>
                <a:lnTo>
                  <a:pt x="1613" y="105"/>
                </a:lnTo>
                <a:lnTo>
                  <a:pt x="1579" y="105"/>
                </a:lnTo>
                <a:lnTo>
                  <a:pt x="1577" y="105"/>
                </a:lnTo>
                <a:lnTo>
                  <a:pt x="1530" y="105"/>
                </a:lnTo>
                <a:lnTo>
                  <a:pt x="1530" y="76"/>
                </a:lnTo>
                <a:cubicBezTo>
                  <a:pt x="1530" y="50"/>
                  <a:pt x="1542" y="37"/>
                  <a:pt x="1565" y="37"/>
                </a:cubicBezTo>
                <a:cubicBezTo>
                  <a:pt x="1573" y="37"/>
                  <a:pt x="1580" y="39"/>
                  <a:pt x="1587" y="43"/>
                </a:cubicBezTo>
                <a:lnTo>
                  <a:pt x="1587" y="4"/>
                </a:lnTo>
                <a:cubicBezTo>
                  <a:pt x="1580" y="1"/>
                  <a:pt x="1570" y="0"/>
                  <a:pt x="1559" y="0"/>
                </a:cubicBezTo>
                <a:cubicBezTo>
                  <a:pt x="1537" y="0"/>
                  <a:pt x="1519" y="6"/>
                  <a:pt x="1504" y="18"/>
                </a:cubicBezTo>
                <a:cubicBezTo>
                  <a:pt x="1490" y="31"/>
                  <a:pt x="1483" y="48"/>
                  <a:pt x="1483" y="71"/>
                </a:cubicBezTo>
                <a:lnTo>
                  <a:pt x="1483" y="105"/>
                </a:lnTo>
                <a:lnTo>
                  <a:pt x="1447" y="105"/>
                </a:lnTo>
                <a:lnTo>
                  <a:pt x="1447" y="142"/>
                </a:lnTo>
                <a:lnTo>
                  <a:pt x="1483" y="142"/>
                </a:lnTo>
                <a:lnTo>
                  <a:pt x="1483" y="315"/>
                </a:lnTo>
                <a:lnTo>
                  <a:pt x="1530" y="315"/>
                </a:lnTo>
                <a:lnTo>
                  <a:pt x="1530" y="142"/>
                </a:lnTo>
                <a:lnTo>
                  <a:pt x="1577" y="142"/>
                </a:lnTo>
                <a:lnTo>
                  <a:pt x="1579" y="142"/>
                </a:lnTo>
                <a:lnTo>
                  <a:pt x="1613" y="142"/>
                </a:lnTo>
                <a:lnTo>
                  <a:pt x="1613" y="261"/>
                </a:lnTo>
                <a:cubicBezTo>
                  <a:pt x="1613" y="300"/>
                  <a:pt x="1633" y="319"/>
                  <a:pt x="1674" y="319"/>
                </a:cubicBezTo>
                <a:cubicBezTo>
                  <a:pt x="1689" y="319"/>
                  <a:pt x="1701" y="317"/>
                  <a:pt x="1710" y="312"/>
                </a:cubicBezTo>
                <a:lnTo>
                  <a:pt x="1710" y="275"/>
                </a:lnTo>
                <a:cubicBezTo>
                  <a:pt x="1705" y="279"/>
                  <a:pt x="1698" y="282"/>
                  <a:pt x="1689" y="282"/>
                </a:cubicBezTo>
                <a:cubicBezTo>
                  <a:pt x="1679" y="282"/>
                  <a:pt x="1671" y="279"/>
                  <a:pt x="1667" y="274"/>
                </a:cubicBezTo>
                <a:cubicBezTo>
                  <a:pt x="1662" y="268"/>
                  <a:pt x="1660" y="259"/>
                  <a:pt x="1660" y="247"/>
                </a:cubicBezTo>
                <a:lnTo>
                  <a:pt x="1660" y="142"/>
                </a:lnTo>
                <a:lnTo>
                  <a:pt x="1710" y="142"/>
                </a:lnTo>
                <a:close/>
                <a:moveTo>
                  <a:pt x="1383" y="210"/>
                </a:moveTo>
                <a:lnTo>
                  <a:pt x="1383" y="210"/>
                </a:lnTo>
                <a:cubicBezTo>
                  <a:pt x="1383" y="187"/>
                  <a:pt x="1378" y="169"/>
                  <a:pt x="1368" y="157"/>
                </a:cubicBezTo>
                <a:cubicBezTo>
                  <a:pt x="1358" y="144"/>
                  <a:pt x="1343" y="138"/>
                  <a:pt x="1325" y="138"/>
                </a:cubicBezTo>
                <a:cubicBezTo>
                  <a:pt x="1306" y="138"/>
                  <a:pt x="1291" y="144"/>
                  <a:pt x="1281" y="157"/>
                </a:cubicBezTo>
                <a:cubicBezTo>
                  <a:pt x="1270" y="170"/>
                  <a:pt x="1264" y="188"/>
                  <a:pt x="1264" y="211"/>
                </a:cubicBezTo>
                <a:cubicBezTo>
                  <a:pt x="1264" y="233"/>
                  <a:pt x="1270" y="250"/>
                  <a:pt x="1281" y="263"/>
                </a:cubicBezTo>
                <a:cubicBezTo>
                  <a:pt x="1292" y="276"/>
                  <a:pt x="1306" y="282"/>
                  <a:pt x="1325" y="282"/>
                </a:cubicBezTo>
                <a:cubicBezTo>
                  <a:pt x="1343" y="282"/>
                  <a:pt x="1358" y="276"/>
                  <a:pt x="1368" y="263"/>
                </a:cubicBezTo>
                <a:cubicBezTo>
                  <a:pt x="1378" y="251"/>
                  <a:pt x="1383" y="233"/>
                  <a:pt x="1383" y="210"/>
                </a:cubicBezTo>
                <a:close/>
                <a:moveTo>
                  <a:pt x="1404" y="129"/>
                </a:moveTo>
                <a:lnTo>
                  <a:pt x="1404" y="129"/>
                </a:lnTo>
                <a:cubicBezTo>
                  <a:pt x="1423" y="148"/>
                  <a:pt x="1432" y="175"/>
                  <a:pt x="1432" y="209"/>
                </a:cubicBezTo>
                <a:cubicBezTo>
                  <a:pt x="1432" y="242"/>
                  <a:pt x="1422" y="269"/>
                  <a:pt x="1402" y="289"/>
                </a:cubicBezTo>
                <a:cubicBezTo>
                  <a:pt x="1382" y="310"/>
                  <a:pt x="1356" y="320"/>
                  <a:pt x="1322" y="320"/>
                </a:cubicBezTo>
                <a:cubicBezTo>
                  <a:pt x="1290" y="320"/>
                  <a:pt x="1264" y="310"/>
                  <a:pt x="1245" y="290"/>
                </a:cubicBezTo>
                <a:cubicBezTo>
                  <a:pt x="1225" y="271"/>
                  <a:pt x="1216" y="245"/>
                  <a:pt x="1216" y="212"/>
                </a:cubicBezTo>
                <a:cubicBezTo>
                  <a:pt x="1216" y="177"/>
                  <a:pt x="1226" y="149"/>
                  <a:pt x="1246" y="129"/>
                </a:cubicBezTo>
                <a:cubicBezTo>
                  <a:pt x="1266" y="110"/>
                  <a:pt x="1293" y="100"/>
                  <a:pt x="1327" y="100"/>
                </a:cubicBezTo>
                <a:cubicBezTo>
                  <a:pt x="1360" y="100"/>
                  <a:pt x="1386" y="109"/>
                  <a:pt x="1404" y="129"/>
                </a:cubicBezTo>
                <a:close/>
                <a:moveTo>
                  <a:pt x="1172" y="217"/>
                </a:moveTo>
                <a:lnTo>
                  <a:pt x="1172" y="217"/>
                </a:lnTo>
                <a:cubicBezTo>
                  <a:pt x="1167" y="212"/>
                  <a:pt x="1161" y="208"/>
                  <a:pt x="1154" y="204"/>
                </a:cubicBezTo>
                <a:cubicBezTo>
                  <a:pt x="1147" y="200"/>
                  <a:pt x="1139" y="197"/>
                  <a:pt x="1129" y="193"/>
                </a:cubicBezTo>
                <a:cubicBezTo>
                  <a:pt x="1123" y="191"/>
                  <a:pt x="1117" y="188"/>
                  <a:pt x="1111" y="186"/>
                </a:cubicBezTo>
                <a:cubicBezTo>
                  <a:pt x="1106" y="184"/>
                  <a:pt x="1102" y="182"/>
                  <a:pt x="1098" y="180"/>
                </a:cubicBezTo>
                <a:cubicBezTo>
                  <a:pt x="1094" y="177"/>
                  <a:pt x="1091" y="175"/>
                  <a:pt x="1089" y="172"/>
                </a:cubicBezTo>
                <a:cubicBezTo>
                  <a:pt x="1087" y="168"/>
                  <a:pt x="1086" y="165"/>
                  <a:pt x="1086" y="160"/>
                </a:cubicBezTo>
                <a:cubicBezTo>
                  <a:pt x="1086" y="156"/>
                  <a:pt x="1087" y="153"/>
                  <a:pt x="1089" y="150"/>
                </a:cubicBezTo>
                <a:cubicBezTo>
                  <a:pt x="1091" y="147"/>
                  <a:pt x="1094" y="144"/>
                  <a:pt x="1097" y="142"/>
                </a:cubicBezTo>
                <a:cubicBezTo>
                  <a:pt x="1101" y="140"/>
                  <a:pt x="1105" y="138"/>
                  <a:pt x="1110" y="137"/>
                </a:cubicBezTo>
                <a:cubicBezTo>
                  <a:pt x="1115" y="136"/>
                  <a:pt x="1120" y="135"/>
                  <a:pt x="1126" y="135"/>
                </a:cubicBezTo>
                <a:cubicBezTo>
                  <a:pt x="1145" y="135"/>
                  <a:pt x="1162" y="140"/>
                  <a:pt x="1177" y="150"/>
                </a:cubicBezTo>
                <a:lnTo>
                  <a:pt x="1177" y="109"/>
                </a:lnTo>
                <a:cubicBezTo>
                  <a:pt x="1162" y="103"/>
                  <a:pt x="1144" y="100"/>
                  <a:pt x="1125" y="100"/>
                </a:cubicBezTo>
                <a:cubicBezTo>
                  <a:pt x="1114" y="100"/>
                  <a:pt x="1103" y="101"/>
                  <a:pt x="1093" y="104"/>
                </a:cubicBezTo>
                <a:cubicBezTo>
                  <a:pt x="1083" y="106"/>
                  <a:pt x="1074" y="110"/>
                  <a:pt x="1065" y="116"/>
                </a:cubicBezTo>
                <a:cubicBezTo>
                  <a:pt x="1057" y="121"/>
                  <a:pt x="1051" y="127"/>
                  <a:pt x="1046" y="135"/>
                </a:cubicBezTo>
                <a:cubicBezTo>
                  <a:pt x="1041" y="143"/>
                  <a:pt x="1039" y="152"/>
                  <a:pt x="1039" y="162"/>
                </a:cubicBezTo>
                <a:cubicBezTo>
                  <a:pt x="1039" y="170"/>
                  <a:pt x="1040" y="177"/>
                  <a:pt x="1043" y="183"/>
                </a:cubicBezTo>
                <a:cubicBezTo>
                  <a:pt x="1045" y="190"/>
                  <a:pt x="1048" y="195"/>
                  <a:pt x="1053" y="200"/>
                </a:cubicBezTo>
                <a:cubicBezTo>
                  <a:pt x="1057" y="205"/>
                  <a:pt x="1063" y="209"/>
                  <a:pt x="1070" y="213"/>
                </a:cubicBezTo>
                <a:cubicBezTo>
                  <a:pt x="1077" y="217"/>
                  <a:pt x="1085" y="220"/>
                  <a:pt x="1093" y="224"/>
                </a:cubicBezTo>
                <a:cubicBezTo>
                  <a:pt x="1100" y="226"/>
                  <a:pt x="1107" y="229"/>
                  <a:pt x="1112" y="231"/>
                </a:cubicBezTo>
                <a:cubicBezTo>
                  <a:pt x="1118" y="233"/>
                  <a:pt x="1123" y="235"/>
                  <a:pt x="1127" y="238"/>
                </a:cubicBezTo>
                <a:cubicBezTo>
                  <a:pt x="1131" y="240"/>
                  <a:pt x="1135" y="243"/>
                  <a:pt x="1137" y="247"/>
                </a:cubicBezTo>
                <a:cubicBezTo>
                  <a:pt x="1140" y="250"/>
                  <a:pt x="1141" y="254"/>
                  <a:pt x="1141" y="259"/>
                </a:cubicBezTo>
                <a:cubicBezTo>
                  <a:pt x="1141" y="276"/>
                  <a:pt x="1126" y="284"/>
                  <a:pt x="1098" y="284"/>
                </a:cubicBezTo>
                <a:cubicBezTo>
                  <a:pt x="1076" y="284"/>
                  <a:pt x="1057" y="278"/>
                  <a:pt x="1039" y="264"/>
                </a:cubicBezTo>
                <a:lnTo>
                  <a:pt x="1039" y="308"/>
                </a:lnTo>
                <a:cubicBezTo>
                  <a:pt x="1056" y="316"/>
                  <a:pt x="1076" y="320"/>
                  <a:pt x="1099" y="320"/>
                </a:cubicBezTo>
                <a:cubicBezTo>
                  <a:pt x="1110" y="320"/>
                  <a:pt x="1122" y="318"/>
                  <a:pt x="1132" y="316"/>
                </a:cubicBezTo>
                <a:cubicBezTo>
                  <a:pt x="1143" y="313"/>
                  <a:pt x="1153" y="309"/>
                  <a:pt x="1161" y="304"/>
                </a:cubicBezTo>
                <a:cubicBezTo>
                  <a:pt x="1169" y="299"/>
                  <a:pt x="1176" y="292"/>
                  <a:pt x="1181" y="285"/>
                </a:cubicBezTo>
                <a:cubicBezTo>
                  <a:pt x="1185" y="277"/>
                  <a:pt x="1188" y="267"/>
                  <a:pt x="1188" y="257"/>
                </a:cubicBezTo>
                <a:cubicBezTo>
                  <a:pt x="1188" y="248"/>
                  <a:pt x="1187" y="240"/>
                  <a:pt x="1184" y="234"/>
                </a:cubicBezTo>
                <a:cubicBezTo>
                  <a:pt x="1181" y="228"/>
                  <a:pt x="1177" y="222"/>
                  <a:pt x="1172" y="217"/>
                </a:cubicBezTo>
                <a:close/>
                <a:moveTo>
                  <a:pt x="840" y="211"/>
                </a:moveTo>
                <a:lnTo>
                  <a:pt x="840" y="211"/>
                </a:lnTo>
                <a:cubicBezTo>
                  <a:pt x="840" y="233"/>
                  <a:pt x="845" y="250"/>
                  <a:pt x="856" y="263"/>
                </a:cubicBezTo>
                <a:cubicBezTo>
                  <a:pt x="867" y="276"/>
                  <a:pt x="882" y="282"/>
                  <a:pt x="900" y="282"/>
                </a:cubicBezTo>
                <a:cubicBezTo>
                  <a:pt x="919" y="282"/>
                  <a:pt x="933" y="276"/>
                  <a:pt x="943" y="263"/>
                </a:cubicBezTo>
                <a:cubicBezTo>
                  <a:pt x="954" y="251"/>
                  <a:pt x="959" y="233"/>
                  <a:pt x="959" y="210"/>
                </a:cubicBezTo>
                <a:cubicBezTo>
                  <a:pt x="959" y="187"/>
                  <a:pt x="954" y="169"/>
                  <a:pt x="943" y="157"/>
                </a:cubicBezTo>
                <a:cubicBezTo>
                  <a:pt x="933" y="144"/>
                  <a:pt x="919" y="138"/>
                  <a:pt x="900" y="138"/>
                </a:cubicBezTo>
                <a:cubicBezTo>
                  <a:pt x="882" y="138"/>
                  <a:pt x="867" y="144"/>
                  <a:pt x="856" y="157"/>
                </a:cubicBezTo>
                <a:cubicBezTo>
                  <a:pt x="845" y="170"/>
                  <a:pt x="840" y="188"/>
                  <a:pt x="840" y="211"/>
                </a:cubicBezTo>
                <a:close/>
                <a:moveTo>
                  <a:pt x="820" y="290"/>
                </a:moveTo>
                <a:lnTo>
                  <a:pt x="820" y="290"/>
                </a:lnTo>
                <a:cubicBezTo>
                  <a:pt x="801" y="271"/>
                  <a:pt x="791" y="245"/>
                  <a:pt x="791" y="212"/>
                </a:cubicBezTo>
                <a:cubicBezTo>
                  <a:pt x="791" y="177"/>
                  <a:pt x="801" y="149"/>
                  <a:pt x="822" y="129"/>
                </a:cubicBezTo>
                <a:cubicBezTo>
                  <a:pt x="842" y="110"/>
                  <a:pt x="869" y="100"/>
                  <a:pt x="903" y="100"/>
                </a:cubicBezTo>
                <a:cubicBezTo>
                  <a:pt x="936" y="100"/>
                  <a:pt x="962" y="109"/>
                  <a:pt x="980" y="129"/>
                </a:cubicBezTo>
                <a:cubicBezTo>
                  <a:pt x="998" y="148"/>
                  <a:pt x="1007" y="175"/>
                  <a:pt x="1007" y="209"/>
                </a:cubicBezTo>
                <a:cubicBezTo>
                  <a:pt x="1007" y="242"/>
                  <a:pt x="997" y="269"/>
                  <a:pt x="978" y="289"/>
                </a:cubicBezTo>
                <a:cubicBezTo>
                  <a:pt x="958" y="310"/>
                  <a:pt x="931" y="320"/>
                  <a:pt x="898" y="320"/>
                </a:cubicBezTo>
                <a:cubicBezTo>
                  <a:pt x="866" y="320"/>
                  <a:pt x="840" y="310"/>
                  <a:pt x="820" y="290"/>
                </a:cubicBezTo>
                <a:close/>
                <a:moveTo>
                  <a:pt x="701" y="214"/>
                </a:moveTo>
                <a:lnTo>
                  <a:pt x="701" y="214"/>
                </a:lnTo>
                <a:cubicBezTo>
                  <a:pt x="701" y="192"/>
                  <a:pt x="706" y="175"/>
                  <a:pt x="715" y="162"/>
                </a:cubicBezTo>
                <a:cubicBezTo>
                  <a:pt x="724" y="150"/>
                  <a:pt x="736" y="143"/>
                  <a:pt x="750" y="143"/>
                </a:cubicBezTo>
                <a:cubicBezTo>
                  <a:pt x="761" y="143"/>
                  <a:pt x="769" y="145"/>
                  <a:pt x="775" y="150"/>
                </a:cubicBezTo>
                <a:lnTo>
                  <a:pt x="775" y="105"/>
                </a:lnTo>
                <a:cubicBezTo>
                  <a:pt x="771" y="102"/>
                  <a:pt x="764" y="101"/>
                  <a:pt x="755" y="101"/>
                </a:cubicBezTo>
                <a:cubicBezTo>
                  <a:pt x="743" y="101"/>
                  <a:pt x="733" y="105"/>
                  <a:pt x="723" y="113"/>
                </a:cubicBezTo>
                <a:cubicBezTo>
                  <a:pt x="713" y="122"/>
                  <a:pt x="706" y="133"/>
                  <a:pt x="702" y="148"/>
                </a:cubicBezTo>
                <a:lnTo>
                  <a:pt x="701" y="148"/>
                </a:lnTo>
                <a:lnTo>
                  <a:pt x="701" y="105"/>
                </a:lnTo>
                <a:lnTo>
                  <a:pt x="653" y="105"/>
                </a:lnTo>
                <a:lnTo>
                  <a:pt x="653" y="315"/>
                </a:lnTo>
                <a:lnTo>
                  <a:pt x="701" y="315"/>
                </a:lnTo>
                <a:lnTo>
                  <a:pt x="701" y="214"/>
                </a:lnTo>
                <a:close/>
                <a:moveTo>
                  <a:pt x="610" y="264"/>
                </a:moveTo>
                <a:lnTo>
                  <a:pt x="610" y="264"/>
                </a:lnTo>
                <a:cubicBezTo>
                  <a:pt x="595" y="276"/>
                  <a:pt x="579" y="282"/>
                  <a:pt x="561" y="282"/>
                </a:cubicBezTo>
                <a:cubicBezTo>
                  <a:pt x="541" y="282"/>
                  <a:pt x="525" y="276"/>
                  <a:pt x="513" y="263"/>
                </a:cubicBezTo>
                <a:cubicBezTo>
                  <a:pt x="501" y="250"/>
                  <a:pt x="495" y="233"/>
                  <a:pt x="495" y="212"/>
                </a:cubicBezTo>
                <a:cubicBezTo>
                  <a:pt x="495" y="189"/>
                  <a:pt x="501" y="172"/>
                  <a:pt x="514" y="158"/>
                </a:cubicBezTo>
                <a:cubicBezTo>
                  <a:pt x="527" y="144"/>
                  <a:pt x="543" y="138"/>
                  <a:pt x="563" y="138"/>
                </a:cubicBezTo>
                <a:cubicBezTo>
                  <a:pt x="580" y="138"/>
                  <a:pt x="595" y="143"/>
                  <a:pt x="610" y="154"/>
                </a:cubicBezTo>
                <a:lnTo>
                  <a:pt x="610" y="110"/>
                </a:lnTo>
                <a:cubicBezTo>
                  <a:pt x="595" y="103"/>
                  <a:pt x="579" y="100"/>
                  <a:pt x="559" y="100"/>
                </a:cubicBezTo>
                <a:cubicBezTo>
                  <a:pt x="525" y="100"/>
                  <a:pt x="497" y="110"/>
                  <a:pt x="477" y="131"/>
                </a:cubicBezTo>
                <a:cubicBezTo>
                  <a:pt x="456" y="152"/>
                  <a:pt x="446" y="180"/>
                  <a:pt x="446" y="215"/>
                </a:cubicBezTo>
                <a:cubicBezTo>
                  <a:pt x="446" y="246"/>
                  <a:pt x="456" y="271"/>
                  <a:pt x="475" y="290"/>
                </a:cubicBezTo>
                <a:cubicBezTo>
                  <a:pt x="494" y="310"/>
                  <a:pt x="519" y="320"/>
                  <a:pt x="550" y="320"/>
                </a:cubicBezTo>
                <a:cubicBezTo>
                  <a:pt x="573" y="320"/>
                  <a:pt x="593" y="315"/>
                  <a:pt x="610" y="305"/>
                </a:cubicBezTo>
                <a:lnTo>
                  <a:pt x="610" y="264"/>
                </a:lnTo>
                <a:close/>
                <a:moveTo>
                  <a:pt x="386" y="61"/>
                </a:moveTo>
                <a:lnTo>
                  <a:pt x="386" y="61"/>
                </a:lnTo>
                <a:cubicBezTo>
                  <a:pt x="394" y="61"/>
                  <a:pt x="401" y="58"/>
                  <a:pt x="407" y="53"/>
                </a:cubicBezTo>
                <a:cubicBezTo>
                  <a:pt x="412" y="47"/>
                  <a:pt x="415" y="41"/>
                  <a:pt x="415" y="34"/>
                </a:cubicBezTo>
                <a:cubicBezTo>
                  <a:pt x="415" y="26"/>
                  <a:pt x="412" y="19"/>
                  <a:pt x="407" y="14"/>
                </a:cubicBezTo>
                <a:cubicBezTo>
                  <a:pt x="401" y="9"/>
                  <a:pt x="394" y="7"/>
                  <a:pt x="386" y="7"/>
                </a:cubicBezTo>
                <a:cubicBezTo>
                  <a:pt x="378" y="7"/>
                  <a:pt x="372" y="9"/>
                  <a:pt x="366" y="14"/>
                </a:cubicBezTo>
                <a:cubicBezTo>
                  <a:pt x="360" y="19"/>
                  <a:pt x="358" y="26"/>
                  <a:pt x="358" y="34"/>
                </a:cubicBezTo>
                <a:cubicBezTo>
                  <a:pt x="358" y="41"/>
                  <a:pt x="360" y="48"/>
                  <a:pt x="366" y="53"/>
                </a:cubicBezTo>
                <a:cubicBezTo>
                  <a:pt x="372" y="58"/>
                  <a:pt x="378" y="61"/>
                  <a:pt x="386" y="61"/>
                </a:cubicBezTo>
                <a:close/>
                <a:moveTo>
                  <a:pt x="362" y="315"/>
                </a:moveTo>
                <a:lnTo>
                  <a:pt x="362" y="315"/>
                </a:lnTo>
                <a:lnTo>
                  <a:pt x="410" y="315"/>
                </a:lnTo>
                <a:lnTo>
                  <a:pt x="410" y="105"/>
                </a:lnTo>
                <a:lnTo>
                  <a:pt x="362" y="105"/>
                </a:lnTo>
                <a:lnTo>
                  <a:pt x="362" y="315"/>
                </a:lnTo>
                <a:close/>
                <a:moveTo>
                  <a:pt x="249" y="21"/>
                </a:moveTo>
                <a:lnTo>
                  <a:pt x="249" y="21"/>
                </a:lnTo>
                <a:lnTo>
                  <a:pt x="316" y="21"/>
                </a:lnTo>
                <a:lnTo>
                  <a:pt x="316" y="315"/>
                </a:lnTo>
                <a:lnTo>
                  <a:pt x="267" y="315"/>
                </a:lnTo>
                <a:lnTo>
                  <a:pt x="267" y="124"/>
                </a:lnTo>
                <a:cubicBezTo>
                  <a:pt x="267" y="109"/>
                  <a:pt x="268" y="90"/>
                  <a:pt x="270" y="67"/>
                </a:cubicBezTo>
                <a:lnTo>
                  <a:pt x="269" y="67"/>
                </a:lnTo>
                <a:cubicBezTo>
                  <a:pt x="266" y="80"/>
                  <a:pt x="264" y="89"/>
                  <a:pt x="261" y="95"/>
                </a:cubicBezTo>
                <a:lnTo>
                  <a:pt x="173" y="315"/>
                </a:lnTo>
                <a:lnTo>
                  <a:pt x="140" y="315"/>
                </a:lnTo>
                <a:lnTo>
                  <a:pt x="52" y="96"/>
                </a:lnTo>
                <a:cubicBezTo>
                  <a:pt x="49" y="90"/>
                  <a:pt x="47" y="80"/>
                  <a:pt x="44" y="67"/>
                </a:cubicBezTo>
                <a:lnTo>
                  <a:pt x="43" y="67"/>
                </a:lnTo>
                <a:cubicBezTo>
                  <a:pt x="44" y="79"/>
                  <a:pt x="45" y="98"/>
                  <a:pt x="45" y="125"/>
                </a:cubicBezTo>
                <a:lnTo>
                  <a:pt x="45" y="315"/>
                </a:lnTo>
                <a:lnTo>
                  <a:pt x="0" y="315"/>
                </a:lnTo>
                <a:lnTo>
                  <a:pt x="0" y="21"/>
                </a:lnTo>
                <a:lnTo>
                  <a:pt x="68" y="21"/>
                </a:lnTo>
                <a:lnTo>
                  <a:pt x="146" y="216"/>
                </a:lnTo>
                <a:cubicBezTo>
                  <a:pt x="152" y="231"/>
                  <a:pt x="155" y="243"/>
                  <a:pt x="157" y="250"/>
                </a:cubicBezTo>
                <a:lnTo>
                  <a:pt x="158" y="250"/>
                </a:lnTo>
                <a:cubicBezTo>
                  <a:pt x="163" y="235"/>
                  <a:pt x="167" y="223"/>
                  <a:pt x="171" y="216"/>
                </a:cubicBezTo>
                <a:lnTo>
                  <a:pt x="249" y="21"/>
                </a:lnTo>
                <a:close/>
              </a:path>
            </a:pathLst>
          </a:custGeom>
          <a:solidFill>
            <a:srgbClr val="D7312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057191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35815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83B0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F28077D6-7EB1-4B7E-84A0-48374B645BA8}"/>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964841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Picture 6" descr="Microsoft Ignite cube graphic">
            <a:extLst>
              <a:ext uri="{FF2B5EF4-FFF2-40B4-BE49-F238E27FC236}">
                <a16:creationId xmlns:a16="http://schemas.microsoft.com/office/drawing/2014/main" id="{401D67D2-C1F9-48BE-931F-741D00A15B06}"/>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091552" y="0"/>
            <a:ext cx="8100447"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1478505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3">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0213" cy="1107996"/>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551021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Microsoft Ignite cube graphic">
            <a:extLst>
              <a:ext uri="{FF2B5EF4-FFF2-40B4-BE49-F238E27FC236}">
                <a16:creationId xmlns:a16="http://schemas.microsoft.com/office/drawing/2014/main" id="{1F0180E0-8AEF-4805-B05D-B6A240DA0D30}"/>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350534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39">
          <p15:clr>
            <a:srgbClr val="5ACBF0"/>
          </p15:clr>
        </p15:guide>
        <p15:guide id="4" orient="horz" pos="21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Picture 5" descr="A person sitting at a table using a computer&#10;&#10;Description automatically generated">
            <a:extLst>
              <a:ext uri="{FF2B5EF4-FFF2-40B4-BE49-F238E27FC236}">
                <a16:creationId xmlns:a16="http://schemas.microsoft.com/office/drawing/2014/main" id="{1B5497F1-768F-45ED-85F1-D14B37BE1F7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5334000" y="0"/>
            <a:ext cx="6858000" cy="6858000"/>
          </a:xfrm>
          <a:prstGeom prst="rect">
            <a:avLst/>
          </a:prstGeom>
        </p:spPr>
      </p:pic>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3"/>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235494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83333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309462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1481832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58360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758938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1383718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39140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7" name="Picture Placeholder" descr="This photo is a 'placeholder' only. Drag or drop your photo here, or click and tap the center to insert a photo.">
            <a:extLst>
              <a:ext uri="{FF2B5EF4-FFF2-40B4-BE49-F238E27FC236}">
                <a16:creationId xmlns:a16="http://schemas.microsoft.com/office/drawing/2014/main" id="{CC6E92E5-E859-445F-856B-33F974FA3AC2}"/>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Tree>
    <p:extLst>
      <p:ext uri="{BB962C8B-B14F-4D97-AF65-F5344CB8AC3E}">
        <p14:creationId xmlns:p14="http://schemas.microsoft.com/office/powerpoint/2010/main" val="385812785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2DBE4BB-02BC-403B-BD4E-F269E8077083}"/>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79880824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5" name="Picture Placeholder" descr="This photo is a 'placeholder' only. Drag or drop your photo here, or click and tap the center to insert a photo.">
            <a:extLst>
              <a:ext uri="{FF2B5EF4-FFF2-40B4-BE49-F238E27FC236}">
                <a16:creationId xmlns:a16="http://schemas.microsoft.com/office/drawing/2014/main" id="{AB7A8995-AE4E-430B-AF29-B4D106F867E8}"/>
              </a:ext>
            </a:extLst>
          </p:cNvPr>
          <p:cNvSpPr>
            <a:spLocks noGrp="1"/>
          </p:cNvSpPr>
          <p:nvPr>
            <p:ph type="pic" sz="quarter" idx="11" hasCustomPrompt="1"/>
          </p:nvPr>
        </p:nvSpPr>
        <p:spPr bwMode="gray">
          <a:xfrm>
            <a:off x="5334000" y="0"/>
            <a:ext cx="6858000" cy="6858000"/>
          </a:xfrm>
          <a:blipFill dpi="0" rotWithShape="1">
            <a:blip r:embed="rId2">
              <a:extLst>
                <a:ext uri="{28A0092B-C50C-407E-A947-70E740481C1C}">
                  <a14:useLocalDpi xmlns:a14="http://schemas.microsoft.com/office/drawing/2010/main" val="0"/>
                </a:ext>
              </a:extLst>
            </a:blip>
            <a:srcRect/>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45463122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7501252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91369648"/>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77141890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64073320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132897348"/>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363446007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userDrawn="1"/>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userDrawn="1"/>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7702613"/>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918021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side by side">
    <p:bg bwMode="ltGray">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a:noFill/>
        </p:spPr>
        <p:txBody>
          <a:bodyPr anchor="ctr"/>
          <a:lstStyle>
            <a:lvl1pPr>
              <a:defRPr>
                <a:solidFill>
                  <a:schemeClr val="bg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81663602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87242931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339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924359-C8C2-4219-A048-2F828396910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17017" y="-10886"/>
            <a:ext cx="7787832" cy="6881400"/>
          </a:xfrm>
          <a:prstGeom prst="rect">
            <a:avLst/>
          </a:prstGeom>
        </p:spPr>
      </p:pic>
      <p:sp>
        <p:nvSpPr>
          <p:cNvPr id="2" name="Title 1"/>
          <p:cNvSpPr>
            <a:spLocks noGrp="1"/>
          </p:cNvSpPr>
          <p:nvPr>
            <p:ph type="title" hasCustomPrompt="1"/>
          </p:nvPr>
        </p:nvSpPr>
        <p:spPr>
          <a:xfrm>
            <a:off x="585216" y="3033223"/>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5510784" cy="338554"/>
          </a:xfrm>
          <a:noFill/>
        </p:spPr>
        <p:txBody>
          <a:bodyPr wrap="square"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532913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3" orient="horz" pos="1910">
          <p15:clr>
            <a:srgbClr val="5ACBF0"/>
          </p15:clr>
        </p15:guide>
        <p15:guide id="4" orient="horz" pos="2505">
          <p15:clr>
            <a:srgbClr val="5ACBF0"/>
          </p15:clr>
        </p15:guide>
        <p15:guide id="5" pos="3840">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55107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pic>
        <p:nvPicPr>
          <p:cNvPr id="4" name="Picture 3" descr="Microsoft Ignite cube graphic">
            <a:extLst>
              <a:ext uri="{FF2B5EF4-FFF2-40B4-BE49-F238E27FC236}">
                <a16:creationId xmlns:a16="http://schemas.microsoft.com/office/drawing/2014/main" id="{30EEB0D1-1E0C-44AC-A84C-4B781152A448}"/>
              </a:ext>
              <a:ext uri="{C183D7F6-B498-43B3-948B-1728B52AA6E4}">
                <adec:decorative xmlns:adec="http://schemas.microsoft.com/office/drawing/2017/decorative" val="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074617" y="-1"/>
            <a:ext cx="4117383" cy="6858001"/>
          </a:xfrm>
          <a:prstGeom prst="rect">
            <a:avLst/>
          </a:prstGeom>
        </p:spPr>
      </p:pic>
    </p:spTree>
    <p:extLst>
      <p:ext uri="{BB962C8B-B14F-4D97-AF65-F5344CB8AC3E}">
        <p14:creationId xmlns:p14="http://schemas.microsoft.com/office/powerpoint/2010/main" val="16840983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5ACBF0"/>
          </p15:clr>
        </p15:guide>
        <p15:guide id="3" orient="horz" pos="191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5252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938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4027290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AC1A7617-8539-46AF-B383-CACBD8B22E1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5483506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1222868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783999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18390298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3662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38994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8839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20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1.xml"/><Relationship Id="rId18" Type="http://schemas.openxmlformats.org/officeDocument/2006/relationships/slideLayout" Target="../slideLayouts/slideLayout36.xml"/><Relationship Id="rId26" Type="http://schemas.openxmlformats.org/officeDocument/2006/relationships/slideLayout" Target="../slideLayouts/slideLayout44.xml"/><Relationship Id="rId3" Type="http://schemas.openxmlformats.org/officeDocument/2006/relationships/slideLayout" Target="../slideLayouts/slideLayout21.xml"/><Relationship Id="rId21" Type="http://schemas.openxmlformats.org/officeDocument/2006/relationships/slideLayout" Target="../slideLayouts/slideLayout39.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5" Type="http://schemas.openxmlformats.org/officeDocument/2006/relationships/slideLayout" Target="../slideLayouts/slideLayout43.xml"/><Relationship Id="rId33" Type="http://schemas.openxmlformats.org/officeDocument/2006/relationships/image" Target="../media/image1.emf"/><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29" Type="http://schemas.openxmlformats.org/officeDocument/2006/relationships/slideLayout" Target="../slideLayouts/slideLayout47.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24" Type="http://schemas.openxmlformats.org/officeDocument/2006/relationships/slideLayout" Target="../slideLayouts/slideLayout42.xml"/><Relationship Id="rId32" Type="http://schemas.openxmlformats.org/officeDocument/2006/relationships/theme" Target="../theme/theme2.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23" Type="http://schemas.openxmlformats.org/officeDocument/2006/relationships/slideLayout" Target="../slideLayouts/slideLayout41.xml"/><Relationship Id="rId28" Type="http://schemas.openxmlformats.org/officeDocument/2006/relationships/slideLayout" Target="../slideLayouts/slideLayout46.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31" Type="http://schemas.openxmlformats.org/officeDocument/2006/relationships/slideLayout" Target="../slideLayouts/slideLayout49.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slideLayout" Target="../slideLayouts/slideLayout40.xml"/><Relationship Id="rId27" Type="http://schemas.openxmlformats.org/officeDocument/2006/relationships/slideLayout" Target="../slideLayouts/slideLayout45.xml"/><Relationship Id="rId30" Type="http://schemas.openxmlformats.org/officeDocument/2006/relationships/slideLayout" Target="../slideLayouts/slideLayout48.xml"/><Relationship Id="rId8"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8/18/2022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0193321"/>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04743913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 id="2147483765" r:id="rId17"/>
    <p:sldLayoutId id="2147483766" r:id="rId18"/>
    <p:sldLayoutId id="2147483767" r:id="rId19"/>
    <p:sldLayoutId id="2147483768" r:id="rId20"/>
    <p:sldLayoutId id="2147483769" r:id="rId21"/>
    <p:sldLayoutId id="2147483770" r:id="rId22"/>
    <p:sldLayoutId id="2147483771" r:id="rId23"/>
    <p:sldLayoutId id="2147483772" r:id="rId24"/>
    <p:sldLayoutId id="2147483773" r:id="rId25"/>
    <p:sldLayoutId id="2147483774" r:id="rId26"/>
    <p:sldLayoutId id="2147483775" r:id="rId27"/>
    <p:sldLayoutId id="2147483776" r:id="rId28"/>
    <p:sldLayoutId id="2147483777" r:id="rId29"/>
    <p:sldLayoutId id="2147483778" r:id="rId30"/>
    <p:sldLayoutId id="2147483779"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1" y="289513"/>
            <a:ext cx="11655840" cy="899665"/>
          </a:xfrm>
          <a:prstGeom prst="rect">
            <a:avLst/>
          </a:prstGeom>
        </p:spPr>
        <p:txBody>
          <a:bodyPr vert="horz" wrap="square" lIns="146304" tIns="91440" rIns="146304" bIns="91440" rtlCol="0" anchor="t">
            <a:noAutofit/>
          </a:bodyPr>
          <a:lstStyle/>
          <a:p>
            <a:r>
              <a:rPr lang="en-US"/>
              <a:t>Title text style</a:t>
            </a:r>
          </a:p>
        </p:txBody>
      </p:sp>
      <p:sp>
        <p:nvSpPr>
          <p:cNvPr id="4" name="Text Placeholder 3"/>
          <p:cNvSpPr>
            <a:spLocks noGrp="1"/>
          </p:cNvSpPr>
          <p:nvPr>
            <p:ph type="body" idx="1"/>
          </p:nvPr>
        </p:nvSpPr>
        <p:spPr>
          <a:xfrm>
            <a:off x="269240" y="1189177"/>
            <a:ext cx="11653521" cy="1237253"/>
          </a:xfrm>
          <a:prstGeom prst="rect">
            <a:avLst/>
          </a:prstGeom>
        </p:spPr>
        <p:txBody>
          <a:bodyPr vert="horz" wrap="square" lIns="146304" tIns="91440" rIns="146304" bIns="91440" rtlCol="0">
            <a:spAutoFit/>
          </a:bodyPr>
          <a:lstStyle/>
          <a:p>
            <a:pPr lvl="0"/>
            <a:r>
              <a:rPr lang="en-US"/>
              <a:t>Subheading text style</a:t>
            </a:r>
          </a:p>
          <a:p>
            <a:pPr lvl="1"/>
            <a:r>
              <a:rPr lang="en-US"/>
              <a:t>Paragraph title text style</a:t>
            </a:r>
          </a:p>
          <a:p>
            <a:pPr marL="840191" marR="0" lvl="2" indent="-280064" algn="l" defTabSz="914180" rtl="0" eaLnBrk="1" fontAlgn="auto" latinLnBrk="0" hangingPunct="1">
              <a:lnSpc>
                <a:spcPct val="90000"/>
              </a:lnSpc>
              <a:spcBef>
                <a:spcPct val="20000"/>
              </a:spcBef>
              <a:spcAft>
                <a:spcPts val="0"/>
              </a:spcAft>
              <a:buClrTx/>
              <a:buSzPct val="90000"/>
              <a:tabLst/>
              <a:defRPr/>
            </a:pPr>
            <a:r>
              <a:rPr lang="en-US"/>
              <a:t>Body text style</a:t>
            </a:r>
          </a:p>
          <a:p>
            <a:pPr lvl="2"/>
            <a:endParaRPr lang="en-US"/>
          </a:p>
          <a:p>
            <a:pPr lvl="2"/>
            <a:endParaRPr lang="en-US"/>
          </a:p>
        </p:txBody>
      </p:sp>
    </p:spTree>
    <p:extLst>
      <p:ext uri="{BB962C8B-B14F-4D97-AF65-F5344CB8AC3E}">
        <p14:creationId xmlns:p14="http://schemas.microsoft.com/office/powerpoint/2010/main" val="4016715701"/>
      </p:ext>
    </p:extLst>
  </p:cSld>
  <p:clrMap bg1="lt1" tx1="dk1" bg2="lt2" tx2="dk2" accent1="accent1" accent2="accent2" accent3="accent3" accent4="accent4" accent5="accent5" accent6="accent6" hlink="hlink" folHlink="folHlink"/>
  <p:sldLayoutIdLst>
    <p:sldLayoutId id="2147483781" r:id="rId1"/>
  </p:sldLayoutIdLst>
  <p:transition>
    <p:fade/>
  </p:transition>
  <p:txStyles>
    <p:titleStyle>
      <a:lvl1pPr algn="l" defTabSz="914180" rtl="0" eaLnBrk="1" latinLnBrk="0" hangingPunct="1">
        <a:lnSpc>
          <a:spcPct val="90000"/>
        </a:lnSpc>
        <a:spcBef>
          <a:spcPct val="0"/>
        </a:spcBef>
        <a:buNone/>
        <a:defRPr lang="en-US" sz="2940" b="0" kern="1200" cap="none" spc="0" baseline="0" dirty="0" smtClean="0">
          <a:ln w="3175">
            <a:noFill/>
          </a:ln>
          <a:gradFill>
            <a:gsLst>
              <a:gs pos="1250">
                <a:schemeClr val="accent1"/>
              </a:gs>
              <a:gs pos="100000">
                <a:schemeClr val="accent1"/>
              </a:gs>
            </a:gsLst>
            <a:lin ang="5400000" scaled="0"/>
          </a:gradFill>
          <a:effectLst/>
          <a:latin typeface="+mj-lt"/>
          <a:ea typeface="+mn-ea"/>
          <a:cs typeface="Segoe UI" pitchFamily="34" charset="0"/>
        </a:defRPr>
      </a:lvl1pPr>
    </p:titleStyle>
    <p:bodyStyle>
      <a:lvl1pPr marL="0" marR="0" indent="0" algn="l" defTabSz="914180" rtl="0" eaLnBrk="1" fontAlgn="auto" latinLnBrk="0" hangingPunct="1">
        <a:lnSpc>
          <a:spcPct val="100000"/>
        </a:lnSpc>
        <a:spcBef>
          <a:spcPts val="0"/>
        </a:spcBef>
        <a:spcAft>
          <a:spcPts val="588"/>
        </a:spcAft>
        <a:buClrTx/>
        <a:buSzPct val="90000"/>
        <a:buFont typeface="Arial" panose="020B0604020202020204" pitchFamily="34" charset="0"/>
        <a:buNone/>
        <a:tabLst/>
        <a:defRPr sz="1372"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572574" marR="0" indent="-236498" algn="l" defTabSz="914180" rtl="0" eaLnBrk="1" fontAlgn="auto" latinLnBrk="0" hangingPunct="1">
        <a:lnSpc>
          <a:spcPct val="100000"/>
        </a:lnSpc>
        <a:spcBef>
          <a:spcPts val="0"/>
        </a:spcBef>
        <a:spcAft>
          <a:spcPts val="588"/>
        </a:spcAft>
        <a:buClrTx/>
        <a:buSzPct val="90000"/>
        <a:buFont typeface="Arial" pitchFamily="34" charset="0"/>
        <a:buChar char="•"/>
        <a:tabLst/>
        <a:defRPr sz="980" b="0" kern="1200" spc="0" baseline="0">
          <a:gradFill>
            <a:gsLst>
              <a:gs pos="1250">
                <a:schemeClr val="tx1"/>
              </a:gs>
              <a:gs pos="100000">
                <a:schemeClr val="tx1"/>
              </a:gs>
            </a:gsLst>
            <a:lin ang="5400000" scaled="0"/>
          </a:gradFill>
          <a:latin typeface="Segoe UI Semibold"/>
          <a:ea typeface="+mn-ea"/>
          <a:cs typeface="Segoe UI Semibold"/>
        </a:defRPr>
      </a:lvl2pPr>
      <a:lvl3pPr marL="840191" marR="0" indent="-280064" algn="l" defTabSz="914180" rtl="0" eaLnBrk="1" fontAlgn="auto" latinLnBrk="0" hangingPunct="1">
        <a:lnSpc>
          <a:spcPct val="100000"/>
        </a:lnSpc>
        <a:spcBef>
          <a:spcPts val="0"/>
        </a:spcBef>
        <a:spcAft>
          <a:spcPts val="588"/>
        </a:spcAft>
        <a:buClrTx/>
        <a:buSzPct val="90000"/>
        <a:buFont typeface="Arial" panose="020B0604020202020204" pitchFamily="34" charset="0"/>
        <a:buChar char="•"/>
        <a:tabLst/>
        <a:defRPr sz="980" b="0" kern="1200" spc="0" baseline="0">
          <a:gradFill>
            <a:gsLst>
              <a:gs pos="1250">
                <a:schemeClr val="tx1"/>
              </a:gs>
              <a:gs pos="100000">
                <a:schemeClr val="tx1"/>
              </a:gs>
            </a:gsLst>
            <a:lin ang="5400000" scaled="0"/>
          </a:gradFill>
          <a:latin typeface="+mn-lt"/>
          <a:ea typeface="+mn-ea"/>
          <a:cs typeface="+mn-cs"/>
        </a:defRPr>
      </a:lvl3pPr>
      <a:lvl4pPr marL="1008229"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4pPr>
      <a:lvl5pPr marL="1232280" marR="0" indent="-224051" algn="l" defTabSz="914180" rtl="0" eaLnBrk="1" fontAlgn="auto" latinLnBrk="0" hangingPunct="1">
        <a:lnSpc>
          <a:spcPct val="90000"/>
        </a:lnSpc>
        <a:spcBef>
          <a:spcPct val="20000"/>
        </a:spcBef>
        <a:spcAft>
          <a:spcPts val="0"/>
        </a:spcAft>
        <a:buClrTx/>
        <a:buSzPct val="90000"/>
        <a:buFont typeface="Arial" pitchFamily="34" charset="0"/>
        <a:buChar char="•"/>
        <a:tabLst/>
        <a:defRPr sz="1372" kern="1200" spc="0" baseline="0">
          <a:solidFill>
            <a:schemeClr val="tx1">
              <a:lumMod val="75000"/>
            </a:schemeClr>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58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4212" y="355108"/>
            <a:ext cx="8001000" cy="1979720"/>
          </a:xfrm>
        </p:spPr>
        <p:txBody>
          <a:bodyPr>
            <a:normAutofit fontScale="90000"/>
          </a:bodyPr>
          <a:lstStyle/>
          <a:p>
            <a:r>
              <a:rPr lang="en-US" sz="4400" b="1" dirty="0">
                <a:solidFill>
                  <a:schemeClr val="accent1">
                    <a:lumMod val="60000"/>
                    <a:lumOff val="40000"/>
                  </a:schemeClr>
                </a:solidFill>
                <a:latin typeface="Calibri" panose="020F0502020204030204" pitchFamily="34" charset="0"/>
                <a:cs typeface="Calibri" panose="020F0502020204030204" pitchFamily="34" charset="0"/>
              </a:rPr>
              <a:t>Integrating Azure AD B2C with THE Microsoft Identity libraries</a:t>
            </a:r>
            <a:br>
              <a:rPr lang="en-US" sz="1400" b="1" dirty="0"/>
            </a:br>
            <a:br>
              <a:rPr lang="en-US" sz="1400" b="1" dirty="0"/>
            </a:br>
            <a:endParaRPr lang="en-US" sz="4000" cap="none" dirty="0">
              <a:solidFill>
                <a:schemeClr val="bg2">
                  <a:lumMod val="60000"/>
                  <a:lumOff val="40000"/>
                </a:schemeClr>
              </a:solidFill>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684212" y="2550112"/>
            <a:ext cx="7815976" cy="3622088"/>
          </a:xfrm>
        </p:spPr>
        <p:txBody>
          <a:bodyPr>
            <a:noAutofit/>
          </a:bodyPr>
          <a:lstStyle/>
          <a:p>
            <a:r>
              <a:rPr lang="en-US" sz="2800" dirty="0">
                <a:latin typeface="Calibri" panose="020F0502020204030204" pitchFamily="34" charset="0"/>
                <a:cs typeface="Calibri" panose="020F0502020204030204" pitchFamily="34" charset="0"/>
              </a:rPr>
              <a:t>Rory Braybrook</a:t>
            </a:r>
          </a:p>
          <a:p>
            <a:r>
              <a:rPr lang="en-US" sz="2800" dirty="0">
                <a:latin typeface="Calibri" panose="020F0502020204030204" pitchFamily="34" charset="0"/>
                <a:cs typeface="Calibri" panose="020F0502020204030204" pitchFamily="34" charset="0"/>
              </a:rPr>
              <a:t>Microsoft Identity Architect</a:t>
            </a:r>
          </a:p>
          <a:p>
            <a:r>
              <a:rPr lang="en-US" sz="2800" dirty="0">
                <a:latin typeface="Calibri" panose="020F0502020204030204" pitchFamily="34" charset="0"/>
                <a:cs typeface="Calibri" panose="020F0502020204030204" pitchFamily="34" charset="0"/>
              </a:rPr>
              <a:t>Microsoft MVP (Enterprise Mobility/Security) </a:t>
            </a:r>
          </a:p>
          <a:p>
            <a:endParaRPr lang="en-US" sz="2000" dirty="0"/>
          </a:p>
        </p:txBody>
      </p:sp>
    </p:spTree>
    <p:extLst>
      <p:ext uri="{BB962C8B-B14F-4D97-AF65-F5344CB8AC3E}">
        <p14:creationId xmlns:p14="http://schemas.microsoft.com/office/powerpoint/2010/main" val="2292847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189CA2-CE56-47B2-93E2-52C7D8A38933}"/>
              </a:ext>
            </a:extLst>
          </p:cNvPr>
          <p:cNvSpPr txBox="1"/>
          <p:nvPr/>
        </p:nvSpPr>
        <p:spPr>
          <a:xfrm>
            <a:off x="1495231" y="3075057"/>
            <a:ext cx="6106884" cy="255454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Microsoft.Identity.Web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4000" dirty="0">
              <a:solidFill>
                <a:srgbClr val="052F61">
                  <a:lumMod val="60000"/>
                  <a:lumOff val="40000"/>
                </a:srgbClr>
              </a:solidFill>
              <a:latin typeface="Calibri" panose="020F0502020204030204" pitchFamily="34" charset="0"/>
              <a:cs typeface="Calibri" panose="020F0502020204030204" pitchFamily="34" charset="0"/>
            </a:endParaRPr>
          </a:p>
          <a:p>
            <a:pPr>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Code samples</a:t>
            </a:r>
            <a:endParaRPr kumimoji="0" lang="en-NZ" sz="4000" b="0" i="0" u="none" strike="noStrike" kern="1200" cap="none" spc="0" normalizeH="0" baseline="0" noProof="0" dirty="0">
              <a:ln>
                <a:noFill/>
              </a:ln>
              <a:solidFill>
                <a:schemeClr val="accent1">
                  <a:lumMod val="60000"/>
                  <a:lumOff val="40000"/>
                </a:schemeClr>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73610446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3595456"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What is it?</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8" name="TextBox 7">
            <a:extLst>
              <a:ext uri="{FF2B5EF4-FFF2-40B4-BE49-F238E27FC236}">
                <a16:creationId xmlns:a16="http://schemas.microsoft.com/office/drawing/2014/main" id="{23BAA2E7-E74B-47C5-8967-A375C4ED7840}"/>
              </a:ext>
            </a:extLst>
          </p:cNvPr>
          <p:cNvSpPr txBox="1"/>
          <p:nvPr/>
        </p:nvSpPr>
        <p:spPr>
          <a:xfrm>
            <a:off x="969025" y="1164134"/>
            <a:ext cx="9019713" cy="5693866"/>
          </a:xfrm>
          <a:prstGeom prst="rect">
            <a:avLst/>
          </a:prstGeom>
          <a:noFill/>
        </p:spPr>
        <p:txBody>
          <a:bodyPr wrap="square" rtlCol="0">
            <a:spAutoFit/>
          </a:bodyPr>
          <a:lstStyle/>
          <a:p>
            <a:r>
              <a:rPr lang="en-US" sz="2800" dirty="0">
                <a:solidFill>
                  <a:schemeClr val="bg2">
                    <a:lumMod val="75000"/>
                  </a:schemeClr>
                </a:solidFill>
                <a:latin typeface="Calibri" panose="020F0502020204030204" pitchFamily="34" charset="0"/>
                <a:cs typeface="Calibri" panose="020F0502020204030204" pitchFamily="34" charset="0"/>
              </a:rPr>
              <a:t>Microsoft Identity Web is a library that contains a set of reusable classes used in conjunction with ASP.NET Core for integrating with the Microsoft identity platform (formerly </a:t>
            </a:r>
            <a:r>
              <a:rPr lang="en-US" sz="2800" i="1" dirty="0">
                <a:solidFill>
                  <a:schemeClr val="bg2">
                    <a:lumMod val="75000"/>
                  </a:schemeClr>
                </a:solidFill>
                <a:latin typeface="Calibri" panose="020F0502020204030204" pitchFamily="34" charset="0"/>
                <a:cs typeface="Calibri" panose="020F0502020204030204" pitchFamily="34" charset="0"/>
              </a:rPr>
              <a:t>Azure AD v2.0 endpoint</a:t>
            </a:r>
            <a:r>
              <a:rPr lang="en-US" sz="2800" dirty="0">
                <a:solidFill>
                  <a:schemeClr val="bg2">
                    <a:lumMod val="75000"/>
                  </a:schemeClr>
                </a:solidFill>
                <a:latin typeface="Calibri" panose="020F0502020204030204" pitchFamily="34" charset="0"/>
                <a:cs typeface="Calibri" panose="020F0502020204030204" pitchFamily="34" charset="0"/>
              </a:rPr>
              <a:t>) and AAD B2C. Has Wiki.</a:t>
            </a:r>
          </a:p>
          <a:p>
            <a:endParaRPr lang="en-US" sz="2800" dirty="0">
              <a:solidFill>
                <a:schemeClr val="bg2">
                  <a:lumMod val="75000"/>
                </a:schemeClr>
              </a:solidFill>
              <a:latin typeface="Calibri" panose="020F0502020204030204" pitchFamily="34" charset="0"/>
              <a:cs typeface="Calibri" panose="020F0502020204030204" pitchFamily="34" charset="0"/>
            </a:endParaRPr>
          </a:p>
          <a:p>
            <a:r>
              <a:rPr lang="en-US" sz="2800" dirty="0">
                <a:solidFill>
                  <a:schemeClr val="bg2">
                    <a:lumMod val="75000"/>
                  </a:schemeClr>
                </a:solidFill>
                <a:latin typeface="Calibri" panose="020F0502020204030204" pitchFamily="34" charset="0"/>
                <a:cs typeface="Calibri" panose="020F0502020204030204" pitchFamily="34" charset="0"/>
              </a:rPr>
              <a:t>This library is for specific usage with:</a:t>
            </a:r>
          </a:p>
          <a:p>
            <a:endParaRPr lang="en-US" sz="2800" dirty="0">
              <a:solidFill>
                <a:schemeClr val="bg2">
                  <a:lumMod val="75000"/>
                </a:schemeClr>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solidFill>
                  <a:schemeClr val="bg2">
                    <a:lumMod val="75000"/>
                  </a:schemeClr>
                </a:solidFill>
                <a:latin typeface="Calibri" panose="020F0502020204030204" pitchFamily="34" charset="0"/>
                <a:cs typeface="Calibri" panose="020F0502020204030204" pitchFamily="34" charset="0"/>
              </a:rPr>
              <a:t>Web applications, which sign in users and, optionally, call web APIs</a:t>
            </a:r>
          </a:p>
          <a:p>
            <a:pPr>
              <a:buFont typeface="Arial" panose="020B0604020202020204" pitchFamily="34" charset="0"/>
              <a:buChar char="•"/>
            </a:pPr>
            <a:endParaRPr lang="en-US" sz="2800" dirty="0">
              <a:solidFill>
                <a:schemeClr val="bg2">
                  <a:lumMod val="75000"/>
                </a:schemeClr>
              </a:solidFill>
              <a:latin typeface="Calibri" panose="020F0502020204030204" pitchFamily="34" charset="0"/>
              <a:cs typeface="Calibri" panose="020F0502020204030204" pitchFamily="34" charset="0"/>
            </a:endParaRPr>
          </a:p>
          <a:p>
            <a:pPr>
              <a:buFont typeface="Arial" panose="020B0604020202020204" pitchFamily="34" charset="0"/>
              <a:buChar char="•"/>
            </a:pPr>
            <a:r>
              <a:rPr lang="en-US" sz="2800" dirty="0">
                <a:solidFill>
                  <a:schemeClr val="bg2">
                    <a:lumMod val="75000"/>
                  </a:schemeClr>
                </a:solidFill>
                <a:latin typeface="Calibri" panose="020F0502020204030204" pitchFamily="34" charset="0"/>
                <a:cs typeface="Calibri" panose="020F0502020204030204" pitchFamily="34" charset="0"/>
              </a:rPr>
              <a:t>Protected web APIs, which optionally call protected downstream web APIs</a:t>
            </a:r>
          </a:p>
          <a:p>
            <a:pPr marL="0" marR="0" lvl="0" indent="0" algn="l" defTabSz="4572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4042006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327589" y="0"/>
            <a:ext cx="2302490"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Templates</a:t>
            </a:r>
            <a:endParaRPr kumimoji="0" lang="en-NZ" sz="4000" b="0" i="0" u="none" strike="noStrike" kern="1200" cap="none" spc="0" normalizeH="0" baseline="0" noProof="0" dirty="0">
              <a:ln>
                <a:noFill/>
              </a:ln>
              <a:solidFill>
                <a:srgbClr val="052F61">
                  <a:lumMod val="60000"/>
                  <a:lumOff val="40000"/>
                </a:srgbClr>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311A4C6A-F61A-615C-3492-45AC05D45956}"/>
              </a:ext>
            </a:extLst>
          </p:cNvPr>
          <p:cNvPicPr>
            <a:picLocks noChangeAspect="1"/>
          </p:cNvPicPr>
          <p:nvPr/>
        </p:nvPicPr>
        <p:blipFill>
          <a:blip r:embed="rId2"/>
          <a:stretch>
            <a:fillRect/>
          </a:stretch>
        </p:blipFill>
        <p:spPr>
          <a:xfrm>
            <a:off x="723900" y="609230"/>
            <a:ext cx="10744200" cy="6172200"/>
          </a:xfrm>
          <a:prstGeom prst="rect">
            <a:avLst/>
          </a:prstGeom>
        </p:spPr>
      </p:pic>
    </p:spTree>
    <p:extLst>
      <p:ext uri="{BB962C8B-B14F-4D97-AF65-F5344CB8AC3E}">
        <p14:creationId xmlns:p14="http://schemas.microsoft.com/office/powerpoint/2010/main" val="4041895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327589" y="0"/>
            <a:ext cx="2302490"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Templates</a:t>
            </a:r>
            <a:endParaRPr kumimoji="0" lang="en-NZ" sz="4000" b="0" i="0" u="none" strike="noStrike" kern="1200" cap="none" spc="0" normalizeH="0" baseline="0" noProof="0" dirty="0">
              <a:ln>
                <a:noFill/>
              </a:ln>
              <a:solidFill>
                <a:srgbClr val="052F61">
                  <a:lumMod val="60000"/>
                  <a:lumOff val="40000"/>
                </a:srgbClr>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A327A8A0-5F9F-3046-B200-5792BC7A6C2D}"/>
              </a:ext>
            </a:extLst>
          </p:cNvPr>
          <p:cNvPicPr>
            <a:picLocks noChangeAspect="1"/>
          </p:cNvPicPr>
          <p:nvPr/>
        </p:nvPicPr>
        <p:blipFill>
          <a:blip r:embed="rId2"/>
          <a:stretch>
            <a:fillRect/>
          </a:stretch>
        </p:blipFill>
        <p:spPr>
          <a:xfrm>
            <a:off x="1090612" y="1114229"/>
            <a:ext cx="10516670" cy="5109482"/>
          </a:xfrm>
          <a:prstGeom prst="rect">
            <a:avLst/>
          </a:prstGeom>
        </p:spPr>
      </p:pic>
    </p:spTree>
    <p:extLst>
      <p:ext uri="{BB962C8B-B14F-4D97-AF65-F5344CB8AC3E}">
        <p14:creationId xmlns:p14="http://schemas.microsoft.com/office/powerpoint/2010/main" val="22236145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327589" y="0"/>
            <a:ext cx="2761782"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Architecture</a:t>
            </a:r>
            <a:endParaRPr kumimoji="0" lang="en-NZ" sz="4000" b="0" i="0" u="none" strike="noStrike" kern="1200" cap="none" spc="0" normalizeH="0" baseline="0" noProof="0" dirty="0">
              <a:ln>
                <a:noFill/>
              </a:ln>
              <a:solidFill>
                <a:srgbClr val="052F61">
                  <a:lumMod val="60000"/>
                  <a:lumOff val="40000"/>
                </a:srgbClr>
              </a:solidFill>
              <a:effectLst/>
              <a:uLnTx/>
              <a:uFillTx/>
              <a:latin typeface="Century Gothic" panose="020B0502020202020204"/>
              <a:ea typeface="+mn-ea"/>
              <a:cs typeface="+mn-cs"/>
            </a:endParaRPr>
          </a:p>
        </p:txBody>
      </p:sp>
      <p:pic>
        <p:nvPicPr>
          <p:cNvPr id="5" name="Picture 4">
            <a:extLst>
              <a:ext uri="{FF2B5EF4-FFF2-40B4-BE49-F238E27FC236}">
                <a16:creationId xmlns:a16="http://schemas.microsoft.com/office/drawing/2014/main" id="{37524608-DD79-BCD2-5EC3-5748B8EFC4E0}"/>
              </a:ext>
            </a:extLst>
          </p:cNvPr>
          <p:cNvPicPr>
            <a:picLocks noChangeAspect="1"/>
          </p:cNvPicPr>
          <p:nvPr/>
        </p:nvPicPr>
        <p:blipFill>
          <a:blip r:embed="rId2"/>
          <a:stretch>
            <a:fillRect/>
          </a:stretch>
        </p:blipFill>
        <p:spPr>
          <a:xfrm>
            <a:off x="3019425" y="1138237"/>
            <a:ext cx="6153150" cy="4581525"/>
          </a:xfrm>
          <a:prstGeom prst="rect">
            <a:avLst/>
          </a:prstGeom>
        </p:spPr>
      </p:pic>
    </p:spTree>
    <p:extLst>
      <p:ext uri="{BB962C8B-B14F-4D97-AF65-F5344CB8AC3E}">
        <p14:creationId xmlns:p14="http://schemas.microsoft.com/office/powerpoint/2010/main" val="1616435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630595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Command line commands</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8" name="TextBox 7">
            <a:extLst>
              <a:ext uri="{FF2B5EF4-FFF2-40B4-BE49-F238E27FC236}">
                <a16:creationId xmlns:a16="http://schemas.microsoft.com/office/drawing/2014/main" id="{23BAA2E7-E74B-47C5-8967-A375C4ED7840}"/>
              </a:ext>
            </a:extLst>
          </p:cNvPr>
          <p:cNvSpPr txBox="1"/>
          <p:nvPr/>
        </p:nvSpPr>
        <p:spPr>
          <a:xfrm>
            <a:off x="866388" y="991971"/>
            <a:ext cx="9019713"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dotnet new -i Microsoft.Identity.Web.ProjectTemplates::1.15.2</a:t>
            </a:r>
          </a:p>
        </p:txBody>
      </p:sp>
      <p:pic>
        <p:nvPicPr>
          <p:cNvPr id="3" name="Picture 2">
            <a:extLst>
              <a:ext uri="{FF2B5EF4-FFF2-40B4-BE49-F238E27FC236}">
                <a16:creationId xmlns:a16="http://schemas.microsoft.com/office/drawing/2014/main" id="{0FE405B3-588E-1D32-C70D-65A05EF862D6}"/>
              </a:ext>
            </a:extLst>
          </p:cNvPr>
          <p:cNvPicPr>
            <a:picLocks noChangeAspect="1"/>
          </p:cNvPicPr>
          <p:nvPr/>
        </p:nvPicPr>
        <p:blipFill>
          <a:blip r:embed="rId2"/>
          <a:stretch>
            <a:fillRect/>
          </a:stretch>
        </p:blipFill>
        <p:spPr>
          <a:xfrm>
            <a:off x="866388" y="2290762"/>
            <a:ext cx="10315575" cy="2276475"/>
          </a:xfrm>
          <a:prstGeom prst="rect">
            <a:avLst/>
          </a:prstGeom>
        </p:spPr>
      </p:pic>
      <p:pic>
        <p:nvPicPr>
          <p:cNvPr id="6" name="Picture 5">
            <a:extLst>
              <a:ext uri="{FF2B5EF4-FFF2-40B4-BE49-F238E27FC236}">
                <a16:creationId xmlns:a16="http://schemas.microsoft.com/office/drawing/2014/main" id="{81AD5D65-B15E-B9C0-6EB5-EDFBBC18EE41}"/>
              </a:ext>
            </a:extLst>
          </p:cNvPr>
          <p:cNvPicPr>
            <a:picLocks noChangeAspect="1"/>
          </p:cNvPicPr>
          <p:nvPr/>
        </p:nvPicPr>
        <p:blipFill>
          <a:blip r:embed="rId3"/>
          <a:stretch>
            <a:fillRect/>
          </a:stretch>
        </p:blipFill>
        <p:spPr>
          <a:xfrm>
            <a:off x="956644" y="4911921"/>
            <a:ext cx="4419600" cy="1790700"/>
          </a:xfrm>
          <a:prstGeom prst="rect">
            <a:avLst/>
          </a:prstGeom>
        </p:spPr>
      </p:pic>
    </p:spTree>
    <p:extLst>
      <p:ext uri="{BB962C8B-B14F-4D97-AF65-F5344CB8AC3E}">
        <p14:creationId xmlns:p14="http://schemas.microsoft.com/office/powerpoint/2010/main" val="3708004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327589" y="0"/>
            <a:ext cx="2761782" cy="707886"/>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Architecture</a:t>
            </a:r>
            <a:endParaRPr kumimoji="0" lang="en-NZ" sz="4000" b="0" i="0" u="none" strike="noStrike" kern="1200" cap="none" spc="0" normalizeH="0" baseline="0" noProof="0" dirty="0">
              <a:ln>
                <a:noFill/>
              </a:ln>
              <a:solidFill>
                <a:srgbClr val="052F61">
                  <a:lumMod val="60000"/>
                  <a:lumOff val="40000"/>
                </a:srgbClr>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D718E839-DA91-79DE-DF02-81919A3F5C16}"/>
              </a:ext>
            </a:extLst>
          </p:cNvPr>
          <p:cNvPicPr>
            <a:picLocks noChangeAspect="1"/>
          </p:cNvPicPr>
          <p:nvPr/>
        </p:nvPicPr>
        <p:blipFill>
          <a:blip r:embed="rId2"/>
          <a:stretch>
            <a:fillRect/>
          </a:stretch>
        </p:blipFill>
        <p:spPr>
          <a:xfrm>
            <a:off x="961533" y="942680"/>
            <a:ext cx="10492033" cy="5788058"/>
          </a:xfrm>
          <a:prstGeom prst="rect">
            <a:avLst/>
          </a:prstGeom>
        </p:spPr>
      </p:pic>
    </p:spTree>
    <p:extLst>
      <p:ext uri="{BB962C8B-B14F-4D97-AF65-F5344CB8AC3E}">
        <p14:creationId xmlns:p14="http://schemas.microsoft.com/office/powerpoint/2010/main" val="3489521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189CA2-CE56-47B2-93E2-52C7D8A38933}"/>
              </a:ext>
            </a:extLst>
          </p:cNvPr>
          <p:cNvSpPr txBox="1"/>
          <p:nvPr/>
        </p:nvSpPr>
        <p:spPr>
          <a:xfrm>
            <a:off x="1495231" y="3075057"/>
            <a:ext cx="8059316" cy="707886"/>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Microsoft.Identity.Web Demo</a:t>
            </a:r>
          </a:p>
        </p:txBody>
      </p:sp>
    </p:spTree>
    <p:extLst>
      <p:ext uri="{BB962C8B-B14F-4D97-AF65-F5344CB8AC3E}">
        <p14:creationId xmlns:p14="http://schemas.microsoft.com/office/powerpoint/2010/main" val="258888457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9841" y="387924"/>
            <a:ext cx="8382000" cy="941796"/>
          </a:xfrm>
        </p:spPr>
        <p:txBody>
          <a:bodyPr>
            <a:normAutofit/>
          </a:bodyPr>
          <a:lstStyle/>
          <a:p>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rPr>
              <a:t>Personal</a:t>
            </a:r>
          </a:p>
        </p:txBody>
      </p:sp>
      <p:sp>
        <p:nvSpPr>
          <p:cNvPr id="5" name="Title 1">
            <a:extLst>
              <a:ext uri="{FF2B5EF4-FFF2-40B4-BE49-F238E27FC236}">
                <a16:creationId xmlns:a16="http://schemas.microsoft.com/office/drawing/2014/main" id="{63757989-3904-482E-AF8B-22DD8877834F}"/>
              </a:ext>
            </a:extLst>
          </p:cNvPr>
          <p:cNvSpPr txBox="1">
            <a:spLocks/>
          </p:cNvSpPr>
          <p:nvPr/>
        </p:nvSpPr>
        <p:spPr>
          <a:xfrm>
            <a:off x="1259841" y="1329720"/>
            <a:ext cx="8382000" cy="9417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rgbClr val="00B050"/>
              </a:solidFill>
              <a:effectLst/>
              <a:uLnTx/>
              <a:uFillTx/>
              <a:latin typeface="Calibri" panose="020F0502020204030204" pitchFamily="34" charset="0"/>
              <a:ea typeface="+mj-ea"/>
              <a:cs typeface="Calibri" panose="020F0502020204030204" pitchFamily="34" charset="0"/>
            </a:endParaRPr>
          </a:p>
        </p:txBody>
      </p:sp>
      <p:sp>
        <p:nvSpPr>
          <p:cNvPr id="6" name="Title 1">
            <a:extLst>
              <a:ext uri="{FF2B5EF4-FFF2-40B4-BE49-F238E27FC236}">
                <a16:creationId xmlns:a16="http://schemas.microsoft.com/office/drawing/2014/main" id="{F39088B4-7003-4D56-AD1B-17BEF553C283}"/>
              </a:ext>
            </a:extLst>
          </p:cNvPr>
          <p:cNvSpPr txBox="1">
            <a:spLocks/>
          </p:cNvSpPr>
          <p:nvPr/>
        </p:nvSpPr>
        <p:spPr>
          <a:xfrm>
            <a:off x="1136288" y="1212980"/>
            <a:ext cx="8382000" cy="5480783"/>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j-ea"/>
              <a:cs typeface="Calibri" panose="020F0502020204030204" pitchFamily="34" charset="0"/>
            </a:endParaRPr>
          </a:p>
        </p:txBody>
      </p:sp>
      <p:sp>
        <p:nvSpPr>
          <p:cNvPr id="4" name="TextBox 3">
            <a:extLst>
              <a:ext uri="{FF2B5EF4-FFF2-40B4-BE49-F238E27FC236}">
                <a16:creationId xmlns:a16="http://schemas.microsoft.com/office/drawing/2014/main" id="{E63CA122-AA8A-5ED5-F920-B8A9144BC185}"/>
              </a:ext>
            </a:extLst>
          </p:cNvPr>
          <p:cNvSpPr txBox="1"/>
          <p:nvPr/>
        </p:nvSpPr>
        <p:spPr>
          <a:xfrm>
            <a:off x="1259840" y="1446460"/>
            <a:ext cx="9795871" cy="4770537"/>
          </a:xfrm>
          <a:prstGeom prst="rect">
            <a:avLst/>
          </a:prstGeom>
          <a:noFill/>
        </p:spPr>
        <p:txBody>
          <a:bodyPr wrap="square">
            <a:spAutoFit/>
          </a:bodyPr>
          <a:lstStyle/>
          <a:p>
            <a:endParaRPr lang="en-US" sz="2400" dirty="0">
              <a:solidFill>
                <a:schemeClr val="accent1">
                  <a:lumMod val="60000"/>
                  <a:lumOff val="40000"/>
                </a:schemeClr>
              </a:solidFill>
              <a:latin typeface="Calibri" panose="020F0502020204030204" pitchFamily="34" charset="0"/>
              <a:cs typeface="Calibri" panose="020F0502020204030204" pitchFamily="34" charset="0"/>
            </a:endParaRPr>
          </a:p>
          <a:p>
            <a:r>
              <a:rPr lang="en-US" sz="2800" dirty="0">
                <a:solidFill>
                  <a:schemeClr val="bg2">
                    <a:lumMod val="75000"/>
                  </a:schemeClr>
                </a:solidFill>
                <a:latin typeface="Calibri" panose="020F0502020204030204" pitchFamily="34" charset="0"/>
                <a:cs typeface="Calibri" panose="020F0502020204030204" pitchFamily="34" charset="0"/>
              </a:rPr>
              <a:t>Twitter:     			@rbrayb</a:t>
            </a:r>
          </a:p>
          <a:p>
            <a:endParaRPr lang="en-US" sz="2800" dirty="0">
              <a:solidFill>
                <a:schemeClr val="bg2">
                  <a:lumMod val="75000"/>
                </a:schemeClr>
              </a:solidFill>
              <a:latin typeface="Calibri" panose="020F0502020204030204" pitchFamily="34" charset="0"/>
              <a:cs typeface="Calibri" panose="020F0502020204030204" pitchFamily="34" charset="0"/>
            </a:endParaRPr>
          </a:p>
          <a:p>
            <a:r>
              <a:rPr lang="en-US" sz="2800" dirty="0">
                <a:solidFill>
                  <a:schemeClr val="bg2">
                    <a:lumMod val="75000"/>
                  </a:schemeClr>
                </a:solidFill>
                <a:latin typeface="Calibri" panose="020F0502020204030204" pitchFamily="34" charset="0"/>
                <a:cs typeface="Calibri" panose="020F0502020204030204" pitchFamily="34" charset="0"/>
              </a:rPr>
              <a:t>stackoverflow:	</a:t>
            </a:r>
            <a:r>
              <a:rPr lang="en-US" sz="2800">
                <a:solidFill>
                  <a:schemeClr val="bg2">
                    <a:lumMod val="75000"/>
                  </a:schemeClr>
                </a:solidFill>
                <a:latin typeface="Calibri" panose="020F0502020204030204" pitchFamily="34" charset="0"/>
                <a:cs typeface="Calibri" panose="020F0502020204030204" pitchFamily="34" charset="0"/>
              </a:rPr>
              <a:t>	rbrayb</a:t>
            </a:r>
          </a:p>
          <a:p>
            <a:endParaRPr lang="en-US" sz="2800" dirty="0">
              <a:solidFill>
                <a:schemeClr val="bg2">
                  <a:lumMod val="75000"/>
                </a:schemeClr>
              </a:solidFill>
              <a:latin typeface="Calibri" panose="020F0502020204030204" pitchFamily="34" charset="0"/>
              <a:cs typeface="Calibri" panose="020F0502020204030204" pitchFamily="34" charset="0"/>
            </a:endParaRPr>
          </a:p>
          <a:p>
            <a:r>
              <a:rPr lang="en-US" sz="2800" dirty="0">
                <a:solidFill>
                  <a:schemeClr val="bg2">
                    <a:lumMod val="75000"/>
                  </a:schemeClr>
                </a:solidFill>
                <a:latin typeface="Calibri" panose="020F0502020204030204" pitchFamily="34" charset="0"/>
                <a:cs typeface="Calibri" panose="020F0502020204030204" pitchFamily="34" charset="0"/>
              </a:rPr>
              <a:t>LinkedIn:   			https://www.linkedin.com/in/rory-braybrook-6050a521/</a:t>
            </a:r>
          </a:p>
          <a:p>
            <a:endParaRPr lang="en-US" sz="2800" dirty="0">
              <a:solidFill>
                <a:schemeClr val="bg2">
                  <a:lumMod val="75000"/>
                </a:schemeClr>
              </a:solidFill>
              <a:latin typeface="Calibri" panose="020F0502020204030204" pitchFamily="34" charset="0"/>
              <a:cs typeface="Calibri" panose="020F0502020204030204" pitchFamily="34" charset="0"/>
            </a:endParaRPr>
          </a:p>
          <a:p>
            <a:r>
              <a:rPr lang="en-US" sz="2800" dirty="0">
                <a:solidFill>
                  <a:schemeClr val="bg2">
                    <a:lumMod val="75000"/>
                  </a:schemeClr>
                </a:solidFill>
                <a:latin typeface="Calibri" panose="020F0502020204030204" pitchFamily="34" charset="0"/>
                <a:cs typeface="Calibri" panose="020F0502020204030204" pitchFamily="34" charset="0"/>
              </a:rPr>
              <a:t>Blog:          			https://medium.com/the-new-control-plane</a:t>
            </a:r>
          </a:p>
          <a:p>
            <a:endParaRPr lang="en-US" sz="2800" dirty="0">
              <a:solidFill>
                <a:schemeClr val="bg2">
                  <a:lumMod val="75000"/>
                </a:schemeClr>
              </a:solidFill>
              <a:latin typeface="Calibri" panose="020F0502020204030204" pitchFamily="34" charset="0"/>
              <a:cs typeface="Calibri" panose="020F0502020204030204" pitchFamily="34" charset="0"/>
            </a:endParaRPr>
          </a:p>
          <a:p>
            <a:r>
              <a:rPr lang="en-US" sz="2800" dirty="0">
                <a:solidFill>
                  <a:schemeClr val="bg2">
                    <a:lumMod val="75000"/>
                  </a:schemeClr>
                </a:solidFill>
                <a:latin typeface="Calibri" panose="020F0502020204030204" pitchFamily="34" charset="0"/>
                <a:cs typeface="Calibri" panose="020F0502020204030204" pitchFamily="34" charset="0"/>
              </a:rPr>
              <a:t>Combined blog:		https://authory.com/rorybraybrook</a:t>
            </a:r>
          </a:p>
        </p:txBody>
      </p:sp>
    </p:spTree>
    <p:extLst>
      <p:ext uri="{BB962C8B-B14F-4D97-AF65-F5344CB8AC3E}">
        <p14:creationId xmlns:p14="http://schemas.microsoft.com/office/powerpoint/2010/main" val="3767904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6288" y="367645"/>
            <a:ext cx="8382000" cy="716977"/>
          </a:xfrm>
        </p:spPr>
        <p:txBody>
          <a:bodyPr>
            <a:normAutofit/>
          </a:bodyPr>
          <a:lstStyle/>
          <a:p>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rPr>
              <a:t>References</a:t>
            </a:r>
          </a:p>
        </p:txBody>
      </p:sp>
      <p:sp>
        <p:nvSpPr>
          <p:cNvPr id="5" name="Title 1">
            <a:extLst>
              <a:ext uri="{FF2B5EF4-FFF2-40B4-BE49-F238E27FC236}">
                <a16:creationId xmlns:a16="http://schemas.microsoft.com/office/drawing/2014/main" id="{63757989-3904-482E-AF8B-22DD8877834F}"/>
              </a:ext>
            </a:extLst>
          </p:cNvPr>
          <p:cNvSpPr txBox="1">
            <a:spLocks/>
          </p:cNvSpPr>
          <p:nvPr/>
        </p:nvSpPr>
        <p:spPr>
          <a:xfrm>
            <a:off x="1259841" y="1329720"/>
            <a:ext cx="8382000" cy="9417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rgbClr val="00B050"/>
              </a:solidFill>
              <a:effectLst/>
              <a:uLnTx/>
              <a:uFillTx/>
              <a:latin typeface="Calibri" panose="020F0502020204030204" pitchFamily="34" charset="0"/>
              <a:ea typeface="+mj-ea"/>
              <a:cs typeface="Calibri" panose="020F0502020204030204" pitchFamily="34" charset="0"/>
            </a:endParaRPr>
          </a:p>
        </p:txBody>
      </p:sp>
      <p:sp>
        <p:nvSpPr>
          <p:cNvPr id="6" name="Title 1">
            <a:extLst>
              <a:ext uri="{FF2B5EF4-FFF2-40B4-BE49-F238E27FC236}">
                <a16:creationId xmlns:a16="http://schemas.microsoft.com/office/drawing/2014/main" id="{F39088B4-7003-4D56-AD1B-17BEF553C283}"/>
              </a:ext>
            </a:extLst>
          </p:cNvPr>
          <p:cNvSpPr txBox="1">
            <a:spLocks/>
          </p:cNvSpPr>
          <p:nvPr/>
        </p:nvSpPr>
        <p:spPr>
          <a:xfrm>
            <a:off x="1136288" y="1263192"/>
            <a:ext cx="8382000" cy="5439266"/>
          </a:xfrm>
          <a:prstGeom prst="rect">
            <a:avLst/>
          </a:prstGeom>
          <a:effectLst/>
        </p:spPr>
        <p:txBody>
          <a:bodyPr vert="horz" lIns="91440" tIns="45720" rIns="91440" bIns="45720" rtlCol="0" anchor="ctr">
            <a:normAutofit fontScale="70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rPr>
              <a:t>https://docs.microsoft.com/en-us/azure/active-directory/develop/</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rPr>
              <a:t>https://docs.microsoft.com/en-us/azure/active-directory/develop/sample-v2-code</a:t>
            </a:r>
          </a:p>
          <a:p>
            <a:pPr marL="0" marR="0" lvl="0" indent="0" algn="l" defTabSz="457200" rtl="0" eaLnBrk="1" fontAlgn="auto" latinLnBrk="0" hangingPunct="1">
              <a:lnSpc>
                <a:spcPct val="100000"/>
              </a:lnSpc>
              <a:spcBef>
                <a:spcPct val="0"/>
              </a:spcBef>
              <a:spcAft>
                <a:spcPts val="0"/>
              </a:spcAft>
              <a:buClrTx/>
              <a:buSzTx/>
              <a:buFontTx/>
              <a:buNone/>
              <a:tabLst/>
              <a:defRPr/>
            </a:pPr>
            <a:endParaRPr lang="en-US" cap="none" dirty="0">
              <a:ln>
                <a:noFill/>
              </a:ln>
              <a:solidFill>
                <a:schemeClr val="bg2">
                  <a:lumMod val="75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rPr>
              <a:t>https://docs.microsoft.com/en-us/azure/active-directory-b2c/integrate-with-app-code-samples</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rPr>
              <a:t>https://github.com/AzureAD/microsoft-identity-web/wiki</a:t>
            </a:r>
          </a:p>
          <a:p>
            <a:pPr marL="0" marR="0" lvl="0" indent="0" algn="l" defTabSz="457200" rtl="0" eaLnBrk="1" fontAlgn="auto" latinLnBrk="0" hangingPunct="1">
              <a:lnSpc>
                <a:spcPct val="100000"/>
              </a:lnSpc>
              <a:spcBef>
                <a:spcPct val="0"/>
              </a:spcBef>
              <a:spcAft>
                <a:spcPts val="0"/>
              </a:spcAft>
              <a:buClrTx/>
              <a:buSzTx/>
              <a:buFontTx/>
              <a:buNone/>
              <a:tabLst/>
              <a:defRPr/>
            </a:pPr>
            <a:endParaRPr lang="en-US" cap="none" dirty="0">
              <a:ln>
                <a:noFill/>
              </a:ln>
              <a:solidFill>
                <a:srgbClr val="052F61">
                  <a:lumMod val="60000"/>
                  <a:lumOff val="40000"/>
                </a:srgb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rPr>
              <a:t>https://github.com/AzureAD/microsoft-identity-web</a:t>
            </a: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3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3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rPr>
              <a:t>https://github.com/Azure-Samples/active-directory-aspnetcore-webapp-openidconnect-v2</a:t>
            </a:r>
          </a:p>
          <a:p>
            <a:pPr marL="0" marR="0" lvl="0" indent="0" algn="l" defTabSz="457200" rtl="0" eaLnBrk="1" fontAlgn="auto" latinLnBrk="0" hangingPunct="1">
              <a:lnSpc>
                <a:spcPct val="100000"/>
              </a:lnSpc>
              <a:spcBef>
                <a:spcPct val="0"/>
              </a:spcBef>
              <a:spcAft>
                <a:spcPts val="0"/>
              </a:spcAft>
              <a:buClrTx/>
              <a:buSzTx/>
              <a:buFontTx/>
              <a:buNone/>
              <a:tabLst/>
              <a:defRPr/>
            </a:pPr>
            <a:endParaRPr lang="en-US" sz="3300" cap="none" dirty="0">
              <a:ln>
                <a:noFill/>
              </a:ln>
              <a:solidFill>
                <a:schemeClr val="bg2">
                  <a:lumMod val="75000"/>
                </a:schemeClr>
              </a:solidFill>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3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endParaRPr>
          </a:p>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3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41655629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3595456"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Azure AD B2C</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8" name="TextBox 7">
            <a:extLst>
              <a:ext uri="{FF2B5EF4-FFF2-40B4-BE49-F238E27FC236}">
                <a16:creationId xmlns:a16="http://schemas.microsoft.com/office/drawing/2014/main" id="{23BAA2E7-E74B-47C5-8967-A375C4ED7840}"/>
              </a:ext>
            </a:extLst>
          </p:cNvPr>
          <p:cNvSpPr txBox="1"/>
          <p:nvPr/>
        </p:nvSpPr>
        <p:spPr>
          <a:xfrm>
            <a:off x="969025" y="1164134"/>
            <a:ext cx="9019713" cy="5693866"/>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Random email address / username</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Non-domain joined</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Social / Federation via SAML or OpenID Connect</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No access to SaaS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Users' self manage – edit profile &amp; password reset</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Scales to hundreds of millions of users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NZ"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rPr>
              <a:t>Woolworth’s customers</a:t>
            </a:r>
          </a:p>
        </p:txBody>
      </p:sp>
    </p:spTree>
    <p:extLst>
      <p:ext uri="{BB962C8B-B14F-4D97-AF65-F5344CB8AC3E}">
        <p14:creationId xmlns:p14="http://schemas.microsoft.com/office/powerpoint/2010/main" val="366673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3757989-3904-482E-AF8B-22DD8877834F}"/>
              </a:ext>
            </a:extLst>
          </p:cNvPr>
          <p:cNvSpPr txBox="1">
            <a:spLocks/>
          </p:cNvSpPr>
          <p:nvPr/>
        </p:nvSpPr>
        <p:spPr>
          <a:xfrm>
            <a:off x="1259841" y="1329720"/>
            <a:ext cx="8382000" cy="941796"/>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4000" cap="none" dirty="0">
              <a:ln>
                <a:noFill/>
              </a:ln>
              <a:solidFill>
                <a:srgbClr val="00B050"/>
              </a:solidFill>
              <a:latin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7679A3B1-7751-4BFB-9C76-1F7710CF981E}"/>
              </a:ext>
            </a:extLst>
          </p:cNvPr>
          <p:cNvPicPr>
            <a:picLocks noChangeAspect="1"/>
          </p:cNvPicPr>
          <p:nvPr/>
        </p:nvPicPr>
        <p:blipFill>
          <a:blip r:embed="rId2"/>
          <a:stretch>
            <a:fillRect/>
          </a:stretch>
        </p:blipFill>
        <p:spPr>
          <a:xfrm>
            <a:off x="1020884" y="636972"/>
            <a:ext cx="8859913" cy="5584055"/>
          </a:xfrm>
          <a:prstGeom prst="rect">
            <a:avLst/>
          </a:prstGeom>
        </p:spPr>
      </p:pic>
    </p:spTree>
    <p:extLst>
      <p:ext uri="{BB962C8B-B14F-4D97-AF65-F5344CB8AC3E}">
        <p14:creationId xmlns:p14="http://schemas.microsoft.com/office/powerpoint/2010/main" val="1928123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202816" y="904969"/>
            <a:ext cx="8784561" cy="557075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A lap around Azure AD B2C user flows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4000" dirty="0">
              <a:solidFill>
                <a:srgbClr val="052F61">
                  <a:lumMod val="60000"/>
                  <a:lumOff val="40000"/>
                </a:srgbClr>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n-ea"/>
                <a:cs typeface="Calibri" panose="020F0502020204030204" pitchFamily="34" charset="0"/>
              </a:rPr>
              <a:t>Signup / sign in</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schemeClr val="bg2">
                    <a:lumMod val="75000"/>
                  </a:schemeClr>
                </a:solidFill>
                <a:latin typeface="Calibri" panose="020F0502020204030204" pitchFamily="34" charset="0"/>
                <a:cs typeface="Calibri" panose="020F0502020204030204" pitchFamily="34" charset="0"/>
              </a:rPr>
              <a:t>Profile edit</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n-ea"/>
                <a:cs typeface="Calibri" panose="020F0502020204030204" pitchFamily="34" charset="0"/>
              </a:rPr>
              <a:t>Password reset</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solidFill>
                  <a:schemeClr val="bg2">
                    <a:lumMod val="75000"/>
                  </a:schemeClr>
                </a:solidFill>
                <a:latin typeface="Calibri" panose="020F0502020204030204" pitchFamily="34" charset="0"/>
                <a:cs typeface="Calibri" panose="020F0502020204030204" pitchFamily="34" charset="0"/>
              </a:rPr>
              <a:t>MFA</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n-ea"/>
                <a:cs typeface="Calibri" panose="020F0502020204030204" pitchFamily="34" charset="0"/>
              </a:rPr>
              <a:t>Conditional access</a:t>
            </a: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solidFill>
                <a:schemeClr val="bg2">
                  <a:lumMod val="75000"/>
                </a:schemeClr>
              </a:solidFill>
              <a:latin typeface="Calibri" panose="020F0502020204030204" pitchFamily="34" charset="0"/>
              <a:cs typeface="Calibri" panose="020F0502020204030204" pitchFamily="34" charset="0"/>
            </a:endParaRPr>
          </a:p>
          <a:p>
            <a:pPr marL="457200" marR="0" lvl="0" indent="-4572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chemeClr val="bg2">
                    <a:lumMod val="75000"/>
                  </a:schemeClr>
                </a:solidFill>
                <a:effectLst/>
                <a:uLnTx/>
                <a:uFillTx/>
                <a:latin typeface="Calibri" panose="020F0502020204030204" pitchFamily="34" charset="0"/>
                <a:ea typeface="+mn-ea"/>
                <a:cs typeface="Calibri" panose="020F0502020204030204" pitchFamily="34" charset="0"/>
              </a:rPr>
              <a:t>Let’s look at B2C user flows (not custom policies)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Z" sz="4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Z" sz="4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40867465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318226" y="3035610"/>
            <a:ext cx="8784561" cy="193899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Microsoft Identity Platform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(MSAL)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NZ" sz="4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65098099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59C7D80-A9DC-44AC-9CF9-617E886EF7A3}"/>
              </a:ext>
            </a:extLst>
          </p:cNvPr>
          <p:cNvSpPr txBox="1"/>
          <p:nvPr/>
        </p:nvSpPr>
        <p:spPr>
          <a:xfrm>
            <a:off x="701336" y="284085"/>
            <a:ext cx="3595456"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MSAL</a:t>
            </a:r>
            <a:endParaRPr kumimoji="0" lang="en-NZ"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p:txBody>
      </p:sp>
      <p:sp>
        <p:nvSpPr>
          <p:cNvPr id="8" name="TextBox 7">
            <a:extLst>
              <a:ext uri="{FF2B5EF4-FFF2-40B4-BE49-F238E27FC236}">
                <a16:creationId xmlns:a16="http://schemas.microsoft.com/office/drawing/2014/main" id="{23BAA2E7-E74B-47C5-8967-A375C4ED7840}"/>
              </a:ext>
            </a:extLst>
          </p:cNvPr>
          <p:cNvSpPr txBox="1"/>
          <p:nvPr/>
        </p:nvSpPr>
        <p:spPr>
          <a:xfrm>
            <a:off x="969025" y="1164134"/>
            <a:ext cx="9019713" cy="5693866"/>
          </a:xfrm>
          <a:prstGeom prst="rect">
            <a:avLst/>
          </a:prstGeom>
          <a:noFill/>
        </p:spPr>
        <p:txBody>
          <a:bodyPr wrap="square" rtlCol="0">
            <a:spAutoFit/>
          </a:bodyPr>
          <a:lstStyle/>
          <a:p>
            <a:pPr>
              <a:buFont typeface="Arial" panose="020B0604020202020204" pitchFamily="34" charset="0"/>
              <a:buChar char="•"/>
            </a:pPr>
            <a:r>
              <a:rPr lang="en-US" sz="2800" dirty="0">
                <a:solidFill>
                  <a:schemeClr val="bg2">
                    <a:lumMod val="75000"/>
                  </a:schemeClr>
                </a:solidFill>
              </a:rPr>
              <a:t>No need to directly use the OAuth libraries or code against the protocol in your application</a:t>
            </a:r>
          </a:p>
          <a:p>
            <a:pPr>
              <a:buFont typeface="Arial" panose="020B0604020202020204" pitchFamily="34" charset="0"/>
              <a:buChar char="•"/>
            </a:pPr>
            <a:endParaRPr lang="en-US" sz="2800" dirty="0">
              <a:solidFill>
                <a:schemeClr val="bg2">
                  <a:lumMod val="75000"/>
                </a:schemeClr>
              </a:solidFill>
            </a:endParaRPr>
          </a:p>
          <a:p>
            <a:pPr>
              <a:buFont typeface="Arial" panose="020B0604020202020204" pitchFamily="34" charset="0"/>
              <a:buChar char="•"/>
            </a:pPr>
            <a:r>
              <a:rPr lang="en-US" sz="2800" dirty="0">
                <a:solidFill>
                  <a:schemeClr val="bg2">
                    <a:lumMod val="75000"/>
                  </a:schemeClr>
                </a:solidFill>
              </a:rPr>
              <a:t>Acquires tokens on behalf of a user or on behalf of an application (when applicable to the platform)</a:t>
            </a:r>
          </a:p>
          <a:p>
            <a:pPr>
              <a:buFont typeface="Arial" panose="020B0604020202020204" pitchFamily="34" charset="0"/>
              <a:buChar char="•"/>
            </a:pPr>
            <a:endParaRPr lang="en-US" sz="2800" dirty="0">
              <a:solidFill>
                <a:schemeClr val="bg2">
                  <a:lumMod val="75000"/>
                </a:schemeClr>
              </a:solidFill>
            </a:endParaRPr>
          </a:p>
          <a:p>
            <a:pPr>
              <a:buFont typeface="Arial" panose="020B0604020202020204" pitchFamily="34" charset="0"/>
              <a:buChar char="•"/>
            </a:pPr>
            <a:r>
              <a:rPr lang="en-US" sz="2800" dirty="0">
                <a:solidFill>
                  <a:schemeClr val="bg2">
                    <a:lumMod val="75000"/>
                  </a:schemeClr>
                </a:solidFill>
              </a:rPr>
              <a:t>Maintains a token cache and refreshes tokens for you when they are close to expiring. You don't need to handle token expiration on your own.</a:t>
            </a:r>
          </a:p>
          <a:p>
            <a:pPr>
              <a:buFont typeface="Arial" panose="020B0604020202020204" pitchFamily="34" charset="0"/>
              <a:buChar char="•"/>
            </a:pPr>
            <a:endParaRPr lang="en-US" sz="2800" dirty="0">
              <a:solidFill>
                <a:schemeClr val="bg2">
                  <a:lumMod val="75000"/>
                </a:schemeClr>
              </a:solidFill>
            </a:endParaRPr>
          </a:p>
          <a:p>
            <a:pPr>
              <a:buFont typeface="Arial" panose="020B0604020202020204" pitchFamily="34" charset="0"/>
              <a:buChar char="•"/>
            </a:pPr>
            <a:r>
              <a:rPr lang="en-US" sz="2800" dirty="0">
                <a:solidFill>
                  <a:schemeClr val="bg2">
                    <a:lumMod val="75000"/>
                  </a:schemeClr>
                </a:solidFill>
              </a:rPr>
              <a:t>Helps you specify which audience you want your application to sign in (your org, several orgs, work, and school, MSA, social etc.)</a:t>
            </a:r>
            <a:endParaRPr kumimoji="0" lang="en-US" sz="2800" b="0" i="0" u="none" strike="noStrike" kern="1200" cap="none" spc="0" normalizeH="0" baseline="0" noProof="0" dirty="0">
              <a:ln>
                <a:noFill/>
              </a:ln>
              <a:solidFill>
                <a:srgbClr val="00206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316723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59841" y="387924"/>
            <a:ext cx="8382000" cy="941796"/>
          </a:xfrm>
        </p:spPr>
        <p:txBody>
          <a:bodyPr>
            <a:normAutofit/>
          </a:bodyPr>
          <a:lstStyle/>
          <a:p>
            <a:r>
              <a:rPr lang="en-US" sz="4000" cap="none" dirty="0">
                <a:ln>
                  <a:noFill/>
                </a:ln>
                <a:solidFill>
                  <a:schemeClr val="accent1">
                    <a:lumMod val="60000"/>
                    <a:lumOff val="40000"/>
                  </a:schemeClr>
                </a:solidFill>
                <a:latin typeface="Calibri" panose="020F0502020204030204" pitchFamily="34" charset="0"/>
                <a:cs typeface="Calibri" panose="020F0502020204030204" pitchFamily="34" charset="0"/>
              </a:rPr>
              <a:t>The Platform (not the Product!)</a:t>
            </a:r>
          </a:p>
        </p:txBody>
      </p:sp>
      <p:pic>
        <p:nvPicPr>
          <p:cNvPr id="4" name="Picture 3">
            <a:extLst>
              <a:ext uri="{FF2B5EF4-FFF2-40B4-BE49-F238E27FC236}">
                <a16:creationId xmlns:a16="http://schemas.microsoft.com/office/drawing/2014/main" id="{276469C2-C943-4C97-B50F-C33B7D4C41F4}"/>
              </a:ext>
            </a:extLst>
          </p:cNvPr>
          <p:cNvPicPr>
            <a:picLocks noChangeAspect="1"/>
          </p:cNvPicPr>
          <p:nvPr/>
        </p:nvPicPr>
        <p:blipFill>
          <a:blip r:embed="rId2"/>
          <a:stretch>
            <a:fillRect/>
          </a:stretch>
        </p:blipFill>
        <p:spPr>
          <a:xfrm>
            <a:off x="1259841" y="1580990"/>
            <a:ext cx="8996444" cy="4697890"/>
          </a:xfrm>
          <a:prstGeom prst="rect">
            <a:avLst/>
          </a:prstGeom>
        </p:spPr>
      </p:pic>
    </p:spTree>
    <p:extLst>
      <p:ext uri="{BB962C8B-B14F-4D97-AF65-F5344CB8AC3E}">
        <p14:creationId xmlns:p14="http://schemas.microsoft.com/office/powerpoint/2010/main" val="6749814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05425-78D8-901A-77CA-DF1926AE5327}"/>
              </a:ext>
            </a:extLst>
          </p:cNvPr>
          <p:cNvPicPr>
            <a:picLocks noChangeAspect="1"/>
          </p:cNvPicPr>
          <p:nvPr/>
        </p:nvPicPr>
        <p:blipFill>
          <a:blip r:embed="rId2"/>
          <a:stretch>
            <a:fillRect/>
          </a:stretch>
        </p:blipFill>
        <p:spPr>
          <a:xfrm>
            <a:off x="1701281" y="150920"/>
            <a:ext cx="8789437" cy="6560598"/>
          </a:xfrm>
          <a:prstGeom prst="rect">
            <a:avLst/>
          </a:prstGeom>
        </p:spPr>
      </p:pic>
    </p:spTree>
    <p:extLst>
      <p:ext uri="{BB962C8B-B14F-4D97-AF65-F5344CB8AC3E}">
        <p14:creationId xmlns:p14="http://schemas.microsoft.com/office/powerpoint/2010/main" val="184875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58729" y="94447"/>
            <a:ext cx="10163622" cy="707886"/>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Microsoft Identity Platform “subway”</a:t>
            </a:r>
            <a:endParaRPr kumimoji="0" lang="en-NZ" sz="40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pic>
        <p:nvPicPr>
          <p:cNvPr id="3" name="Picture 2">
            <a:extLst>
              <a:ext uri="{FF2B5EF4-FFF2-40B4-BE49-F238E27FC236}">
                <a16:creationId xmlns:a16="http://schemas.microsoft.com/office/drawing/2014/main" id="{DB574160-9663-8F97-0772-6B7526BFAB71}"/>
              </a:ext>
            </a:extLst>
          </p:cNvPr>
          <p:cNvPicPr>
            <a:picLocks noChangeAspect="1"/>
          </p:cNvPicPr>
          <p:nvPr/>
        </p:nvPicPr>
        <p:blipFill>
          <a:blip r:embed="rId2"/>
          <a:stretch>
            <a:fillRect/>
          </a:stretch>
        </p:blipFill>
        <p:spPr>
          <a:xfrm>
            <a:off x="1952625" y="819150"/>
            <a:ext cx="8286750" cy="6038850"/>
          </a:xfrm>
          <a:prstGeom prst="rect">
            <a:avLst/>
          </a:prstGeom>
        </p:spPr>
      </p:pic>
    </p:spTree>
    <p:extLst>
      <p:ext uri="{BB962C8B-B14F-4D97-AF65-F5344CB8AC3E}">
        <p14:creationId xmlns:p14="http://schemas.microsoft.com/office/powerpoint/2010/main" val="32908955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40000"/>
                <a:lumOff val="60000"/>
              </a:schemeClr>
            </a:gs>
            <a:gs pos="44000">
              <a:schemeClr val="tx2"/>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E3AD78-2105-42D7-8347-2BED6CBEC135}"/>
              </a:ext>
            </a:extLst>
          </p:cNvPr>
          <p:cNvSpPr/>
          <p:nvPr/>
        </p:nvSpPr>
        <p:spPr>
          <a:xfrm>
            <a:off x="1318226" y="3035610"/>
            <a:ext cx="8784561" cy="193899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Microsoft Identity Platform demo</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52F61">
                    <a:lumMod val="60000"/>
                    <a:lumOff val="40000"/>
                  </a:srgbClr>
                </a:solidFill>
                <a:effectLst/>
                <a:uLnTx/>
                <a:uFillTx/>
                <a:latin typeface="Calibri" panose="020F0502020204030204" pitchFamily="34" charset="0"/>
                <a:ea typeface="+mn-ea"/>
                <a:cs typeface="Calibri" panose="020F0502020204030204" pitchFamily="34" charset="0"/>
              </a:rPr>
              <a:t>Code samples</a:t>
            </a:r>
            <a:endParaRPr kumimoji="0" lang="en-NZ" sz="4000" b="0" i="0" u="none" strike="noStrike" kern="1200" cap="none" spc="0" normalizeH="0" baseline="0" noProof="0" dirty="0">
              <a:ln>
                <a:noFill/>
              </a:ln>
              <a:solidFill>
                <a:schemeClr val="accent1">
                  <a:lumMod val="60000"/>
                  <a:lumOff val="40000"/>
                </a:schemeClr>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706082505"/>
      </p:ext>
    </p:extLst>
  </p:cSld>
  <p:clrMapOvr>
    <a:masterClrMapping/>
  </p:clrMapOvr>
  <p:transition>
    <p:fade/>
  </p:transition>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9_16x9_Breakout_Template  -  Read-Only" id="{A7B72E17-54BE-42A6-A53A-1279FA83BD10}" vid="{4E284496-52C1-405F-ADD9-D60704CD916A}"/>
    </a:ext>
  </a:extLst>
</a:theme>
</file>

<file path=ppt/theme/theme3.xml><?xml version="1.0" encoding="utf-8"?>
<a:theme xmlns:a="http://schemas.openxmlformats.org/drawingml/2006/main" name="3_Windows 10 Template">
  <a:themeElements>
    <a:clrScheme name="Custom 19">
      <a:dk1>
        <a:srgbClr val="505050"/>
      </a:dk1>
      <a:lt1>
        <a:srgbClr val="FFFFFF"/>
      </a:lt1>
      <a:dk2>
        <a:srgbClr val="0078D7"/>
      </a:dk2>
      <a:lt2>
        <a:srgbClr val="EAEAEA"/>
      </a:lt2>
      <a:accent1>
        <a:srgbClr val="0078D7"/>
      </a:accent1>
      <a:accent2>
        <a:srgbClr val="008272"/>
      </a:accent2>
      <a:accent3>
        <a:srgbClr val="107C10"/>
      </a:accent3>
      <a:accent4>
        <a:srgbClr val="5C2D91"/>
      </a:accent4>
      <a:accent5>
        <a:srgbClr val="B4009E"/>
      </a:accent5>
      <a:accent6>
        <a:srgbClr val="D41123"/>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9BC9A56F-38DA-42B6-8681-880C03FB92A0}" vid="{C79301BF-CA34-4E39-99C7-C1F0C2B8056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7587</TotalTime>
  <Words>457</Words>
  <Application>Microsoft Office PowerPoint</Application>
  <PresentationFormat>Widescreen</PresentationFormat>
  <Paragraphs>84</Paragraphs>
  <Slides>20</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20</vt:i4>
      </vt:variant>
    </vt:vector>
  </HeadingPairs>
  <TitlesOfParts>
    <vt:vector size="33" baseType="lpstr">
      <vt:lpstr>Arial</vt:lpstr>
      <vt:lpstr>Calibri</vt:lpstr>
      <vt:lpstr>Century Gothic</vt:lpstr>
      <vt:lpstr>Consolas</vt:lpstr>
      <vt:lpstr>Segoe UI</vt:lpstr>
      <vt:lpstr>Segoe UI Light</vt:lpstr>
      <vt:lpstr>Segoe UI Semibold</vt:lpstr>
      <vt:lpstr>Segoe UI Semilight</vt:lpstr>
      <vt:lpstr>Wingdings</vt:lpstr>
      <vt:lpstr>Wingdings 3</vt:lpstr>
      <vt:lpstr>Slice</vt:lpstr>
      <vt:lpstr>1_White Template</vt:lpstr>
      <vt:lpstr>3_Windows 10 Template</vt:lpstr>
      <vt:lpstr>Integrating Azure AD B2C with THE Microsoft Identity libraries  </vt:lpstr>
      <vt:lpstr>PowerPoint Presentation</vt:lpstr>
      <vt:lpstr>PowerPoint Presentation</vt:lpstr>
      <vt:lpstr>PowerPoint Presentation</vt:lpstr>
      <vt:lpstr>PowerPoint Presentation</vt:lpstr>
      <vt:lpstr>The Platform (not the Product!)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Personal</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Rory Braybrook</dc:creator>
  <cp:lastModifiedBy>Rory Braybrook</cp:lastModifiedBy>
  <cp:revision>171</cp:revision>
  <dcterms:created xsi:type="dcterms:W3CDTF">2014-09-12T02:12:56Z</dcterms:created>
  <dcterms:modified xsi:type="dcterms:W3CDTF">2022-08-18T04:08:23Z</dcterms:modified>
</cp:coreProperties>
</file>