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85" r:id="rId13"/>
    <p:sldId id="279" r:id="rId14"/>
    <p:sldId id="280" r:id="rId15"/>
    <p:sldId id="281" r:id="rId16"/>
    <p:sldId id="266" r:id="rId17"/>
    <p:sldId id="278" r:id="rId18"/>
    <p:sldId id="268" r:id="rId19"/>
    <p:sldId id="269" r:id="rId20"/>
    <p:sldId id="270" r:id="rId21"/>
    <p:sldId id="271" r:id="rId22"/>
    <p:sldId id="273" r:id="rId23"/>
    <p:sldId id="272" r:id="rId24"/>
    <p:sldId id="277" r:id="rId25"/>
    <p:sldId id="274" r:id="rId26"/>
    <p:sldId id="275" r:id="rId27"/>
    <p:sldId id="276" r:id="rId28"/>
    <p:sldId id="287" r:id="rId29"/>
    <p:sldId id="282" r:id="rId30"/>
    <p:sldId id="288" r:id="rId31"/>
    <p:sldId id="284" r:id="rId32"/>
    <p:sldId id="267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learnAADB2C" TargetMode="External"/><Relationship Id="rId7" Type="http://schemas.openxmlformats.org/officeDocument/2006/relationships/hyperlink" Target="https://docs.microsoft.com/en-us/azure/active-directory-b2c/" TargetMode="External"/><Relationship Id="rId2" Type="http://schemas.openxmlformats.org/officeDocument/2006/relationships/hyperlink" Target="https://docs.microsoft.com/en-us/azure/active-directory-b2c/active-directory-b2c-get-started-cust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the-new-control-plane/tips-and-tricks-for-working-with-custom-policies-in-azure-ad-b2c-eb63b508a075" TargetMode="External"/><Relationship Id="rId5" Type="http://schemas.openxmlformats.org/officeDocument/2006/relationships/hyperlink" Target="https://medium.com/the-new-control-plane/tagged/custom-policies" TargetMode="External"/><Relationship Id="rId4" Type="http://schemas.openxmlformats.org/officeDocument/2006/relationships/hyperlink" Target="https://github.com/azure-ad-b2c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99D3-C2EA-4B63-8562-41BD3A88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046" y="1223804"/>
            <a:ext cx="7766936" cy="1646302"/>
          </a:xfrm>
        </p:spPr>
        <p:txBody>
          <a:bodyPr/>
          <a:lstStyle/>
          <a:p>
            <a:r>
              <a:rPr lang="en-NZ" dirty="0"/>
              <a:t>A lap around Azure AD B2C custom policies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6304-1808-4799-ACCB-316A7B6E5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Rory Braybrook</a:t>
            </a:r>
          </a:p>
          <a:p>
            <a:r>
              <a:rPr lang="en-NZ" dirty="0"/>
              <a:t>Microsoft Identity Architect</a:t>
            </a:r>
          </a:p>
          <a:p>
            <a:r>
              <a:rPr lang="en-NZ" dirty="0"/>
              <a:t>@rbrayb</a:t>
            </a:r>
          </a:p>
        </p:txBody>
      </p:sp>
    </p:spTree>
    <p:extLst>
      <p:ext uri="{BB962C8B-B14F-4D97-AF65-F5344CB8AC3E}">
        <p14:creationId xmlns:p14="http://schemas.microsoft.com/office/powerpoint/2010/main" val="2099703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CA01-7D7D-4830-BAA4-9AC575EB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Create a tenant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22AB8-DE3F-4148-8669-F32FE24DF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67511"/>
            <a:ext cx="8596312" cy="266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3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750B-CB15-444E-A3E9-30629795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IEF – setup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BB02-2FB8-4DB9-9DAD-E8AF7CD3A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Create </a:t>
            </a:r>
            <a:r>
              <a:rPr lang="en-NZ"/>
              <a:t>application registrations in </a:t>
            </a:r>
            <a:r>
              <a:rPr lang="en-NZ" dirty="0"/>
              <a:t>Azure AD</a:t>
            </a:r>
          </a:p>
          <a:p>
            <a:r>
              <a:rPr lang="en-NZ" dirty="0"/>
              <a:t>Create applications in Azure AD B2C</a:t>
            </a:r>
          </a:p>
          <a:p>
            <a:r>
              <a:rPr lang="en-NZ" dirty="0"/>
              <a:t>Setup keys</a:t>
            </a:r>
          </a:p>
          <a:p>
            <a:r>
              <a:rPr lang="en-NZ" dirty="0"/>
              <a:t>Copy GUID’s in custom policy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154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57F1-3E87-445C-ADED-CE34E25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IEF – custom policy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7553-E06A-4025-889F-BE8DB0D6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“Compiling”</a:t>
            </a:r>
          </a:p>
          <a:p>
            <a:r>
              <a:rPr lang="en-NZ" dirty="0"/>
              <a:t>Checks against xsd</a:t>
            </a:r>
          </a:p>
          <a:p>
            <a:r>
              <a:rPr lang="en-NZ" dirty="0"/>
              <a:t>Checks e.g. that declared “variables” have been defined</a:t>
            </a:r>
          </a:p>
        </p:txBody>
      </p:sp>
    </p:spTree>
    <p:extLst>
      <p:ext uri="{BB962C8B-B14F-4D97-AF65-F5344CB8AC3E}">
        <p14:creationId xmlns:p14="http://schemas.microsoft.com/office/powerpoint/2010/main" val="16434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E0BC-4A40-4857-A1E9-0A454C31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252"/>
          </a:xfrm>
        </p:spPr>
        <p:txBody>
          <a:bodyPr>
            <a:normAutofit fontScale="90000"/>
          </a:bodyPr>
          <a:lstStyle/>
          <a:p>
            <a:r>
              <a:rPr lang="en-NZ" dirty="0"/>
              <a:t>IEF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0D9BF8-D686-422B-8699-8C672F1A3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71852"/>
            <a:ext cx="8596667" cy="54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94A6-4168-4822-B726-D97F3D8C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3375"/>
          </a:xfrm>
        </p:spPr>
        <p:txBody>
          <a:bodyPr>
            <a:normAutofit fontScale="90000"/>
          </a:bodyPr>
          <a:lstStyle/>
          <a:p>
            <a:r>
              <a:rPr lang="en-NZ" dirty="0"/>
              <a:t>IEF Core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57B1EA-6428-4983-BCB1-9674EFE39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622" y="1162975"/>
            <a:ext cx="8596667" cy="54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2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3F17-7FA9-4E99-B07D-911C9013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NZ" dirty="0"/>
              <a:t>IEF - BYOI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50846-D448-4D8F-99D5-16471BFBB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243013"/>
            <a:ext cx="9034836" cy="55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BC88-F5B6-450F-BAAC-53FA14EF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IEF 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08F49-8CEB-4ADB-BE55-EF569EEE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49" y="2195810"/>
            <a:ext cx="6210838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5E75-6B1E-417C-B611-C02C9BB6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784"/>
          </a:xfrm>
        </p:spPr>
        <p:txBody>
          <a:bodyPr/>
          <a:lstStyle/>
          <a:p>
            <a:r>
              <a:rPr lang="en-NZ" dirty="0"/>
              <a:t>Policy flow</a:t>
            </a:r>
          </a:p>
        </p:txBody>
      </p:sp>
      <p:pic>
        <p:nvPicPr>
          <p:cNvPr id="2050" name="Picture 2" descr="C:\Users\Rory\AppData\Local\Temp\SNAGHTML138a8a92.PNG">
            <a:extLst>
              <a:ext uri="{FF2B5EF4-FFF2-40B4-BE49-F238E27FC236}">
                <a16:creationId xmlns:a16="http://schemas.microsoft.com/office/drawing/2014/main" id="{002C6DBD-76F4-465E-83A6-CFEDF25703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06860"/>
            <a:ext cx="6825199" cy="493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33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2341-D520-4B39-89D4-B3A7E42A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</p:spPr>
        <p:txBody>
          <a:bodyPr>
            <a:normAutofit fontScale="90000"/>
          </a:bodyPr>
          <a:lstStyle/>
          <a:p>
            <a:r>
              <a:rPr lang="en-NZ" dirty="0"/>
              <a:t>Technical Profiles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A9C065-1E64-46F5-8786-A7DFC0BC8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23236"/>
            <a:ext cx="8451542" cy="431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0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3AAF-1687-4851-A26F-8C561C98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NZ" dirty="0"/>
              <a:t>Self-asserted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1E9B-18C4-413E-95E1-05FF2C1F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267294"/>
          </a:xfrm>
        </p:spPr>
        <p:txBody>
          <a:bodyPr/>
          <a:lstStyle/>
          <a:p>
            <a:r>
              <a:rPr lang="en-US" dirty="0"/>
              <a:t>All interactions in AAD B2C where the user is expected to provide input are self-asserted technical profiles. For example, a sign-up page, sign-in page, or password reset page.</a:t>
            </a:r>
          </a:p>
          <a:p>
            <a:r>
              <a:rPr lang="en-US" dirty="0"/>
              <a:t>In a self-asserted technical profile, you can use the </a:t>
            </a:r>
            <a:r>
              <a:rPr lang="en-US" b="1" dirty="0"/>
              <a:t>InputClaims</a:t>
            </a:r>
            <a:r>
              <a:rPr lang="en-US" dirty="0"/>
              <a:t> and </a:t>
            </a:r>
            <a:r>
              <a:rPr lang="en-US" b="1" dirty="0"/>
              <a:t>InputClaimsTransformations</a:t>
            </a:r>
            <a:r>
              <a:rPr lang="en-US" dirty="0"/>
              <a:t> elements to prepopulate the value of the claims that appear on the self-asserted page (output claims).</a:t>
            </a:r>
          </a:p>
          <a:p>
            <a:r>
              <a:rPr lang="en-US" dirty="0"/>
              <a:t>Output claims</a:t>
            </a:r>
          </a:p>
          <a:p>
            <a:pPr lvl="1"/>
            <a:r>
              <a:rPr lang="en-US" dirty="0"/>
              <a:t>Collecting the output claims from the user </a:t>
            </a:r>
          </a:p>
          <a:p>
            <a:pPr lvl="1"/>
            <a:r>
              <a:rPr lang="en-US" dirty="0"/>
              <a:t>Setting a default value in an output claim</a:t>
            </a:r>
          </a:p>
          <a:p>
            <a:pPr lvl="1"/>
            <a:r>
              <a:rPr lang="en-US" dirty="0"/>
              <a:t>A validation technical profile returns the output claims</a:t>
            </a:r>
          </a:p>
          <a:p>
            <a:pPr lvl="1"/>
            <a:r>
              <a:rPr lang="en-US" dirty="0"/>
              <a:t>Output the claims via output claims transformation</a:t>
            </a:r>
          </a:p>
          <a:p>
            <a:r>
              <a:rPr lang="en-US" dirty="0"/>
              <a:t>Persisted claims</a:t>
            </a:r>
          </a:p>
          <a:p>
            <a:pPr lvl="1"/>
            <a:r>
              <a:rPr lang="en-US" dirty="0"/>
              <a:t>Used to persist the data to Azure AD B2C.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939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0C5F-99DD-4C6A-B89C-78C413BC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Azure AD / Azure AD B2C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50C0-2BDB-4FD1-8D0F-3D682B165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Azure AD</a:t>
            </a:r>
          </a:p>
          <a:p>
            <a:pPr lvl="1"/>
            <a:r>
              <a:rPr lang="en-NZ" dirty="0"/>
              <a:t>Company employees</a:t>
            </a:r>
          </a:p>
          <a:p>
            <a:pPr lvl="1"/>
            <a:r>
              <a:rPr lang="en-NZ" dirty="0"/>
              <a:t>On-premises AD synced to Azure AD via AAD Connect</a:t>
            </a:r>
          </a:p>
          <a:p>
            <a:pPr lvl="1"/>
            <a:r>
              <a:rPr lang="en-NZ" dirty="0"/>
              <a:t>Domain joined email address</a:t>
            </a:r>
          </a:p>
          <a:p>
            <a:pPr lvl="1"/>
            <a:r>
              <a:rPr lang="en-NZ" dirty="0"/>
              <a:t>Access to Azure SaaS e.g. Microsoft 365</a:t>
            </a:r>
          </a:p>
          <a:p>
            <a:pPr lvl="1"/>
            <a:r>
              <a:rPr lang="en-NZ" dirty="0"/>
              <a:t>5 guest users per Azure AD account </a:t>
            </a:r>
          </a:p>
          <a:p>
            <a:pPr lvl="1"/>
            <a:endParaRPr lang="en-NZ" dirty="0"/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951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0317-F0FF-4CAB-A0BA-329DF3BA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6540"/>
          </a:xfrm>
        </p:spPr>
        <p:txBody>
          <a:bodyPr>
            <a:normAutofit fontScale="90000"/>
          </a:bodyPr>
          <a:lstStyle/>
          <a:p>
            <a:r>
              <a:rPr lang="en-NZ" b="1" dirty="0"/>
              <a:t>Validation TP</a:t>
            </a: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BB9F-14FE-4F79-B075-7F317B49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049"/>
            <a:ext cx="8596668" cy="3880773"/>
          </a:xfrm>
        </p:spPr>
        <p:txBody>
          <a:bodyPr/>
          <a:lstStyle/>
          <a:p>
            <a:r>
              <a:rPr lang="en-US" dirty="0"/>
              <a:t>A validation technical profile is used for validating some or all of the output claims of the referencing technical profile.</a:t>
            </a:r>
          </a:p>
          <a:p>
            <a:r>
              <a:rPr lang="en-US" dirty="0"/>
              <a:t>Claims that are returned from a validation technical profile are added back to the claims bag. You can use those claims in the next validation technical profiles.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1796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C00-C24F-4D02-A859-2A1E0F30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>
            <a:normAutofit fontScale="90000"/>
          </a:bodyPr>
          <a:lstStyle/>
          <a:p>
            <a:r>
              <a:rPr lang="en-NZ" b="1" dirty="0"/>
              <a:t>Claims transformation TP</a:t>
            </a: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5B38-40E2-4FB4-9415-299343DD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205"/>
            <a:ext cx="8596668" cy="4532158"/>
          </a:xfrm>
        </p:spPr>
        <p:txBody>
          <a:bodyPr>
            <a:normAutofit/>
          </a:bodyPr>
          <a:lstStyle/>
          <a:p>
            <a:r>
              <a:rPr lang="en-US" dirty="0"/>
              <a:t>A claims transformation technical profile enables you to call output claims transformations to manipulate claims values, validate claims, or set default values for a set of output claims.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General</a:t>
            </a:r>
          </a:p>
          <a:p>
            <a:pPr lvl="1"/>
            <a:r>
              <a:rPr lang="en-US" dirty="0"/>
              <a:t>Social account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StringCollection</a:t>
            </a:r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7561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956A-627A-44CD-A70C-A1070ECB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3274"/>
          </a:xfrm>
        </p:spPr>
        <p:txBody>
          <a:bodyPr>
            <a:normAutofit fontScale="90000"/>
          </a:bodyPr>
          <a:lstStyle/>
          <a:p>
            <a:r>
              <a:rPr lang="en-NZ" dirty="0"/>
              <a:t>Claims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DE23ED-DC6C-43C4-9D37-6405B114A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7827"/>
            <a:ext cx="8333501" cy="427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6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C00-C24F-4D02-A859-2A1E0F30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>
            <a:normAutofit fontScale="90000"/>
          </a:bodyPr>
          <a:lstStyle/>
          <a:p>
            <a:r>
              <a:rPr lang="en-NZ" dirty="0"/>
              <a:t>Claims transformation TP </a:t>
            </a:r>
            <a:r>
              <a:rPr lang="en-NZ" b="1" dirty="0"/>
              <a:t>- </a:t>
            </a:r>
            <a:r>
              <a:rPr lang="en-US" dirty="0"/>
              <a:t>Example – Boolean</a:t>
            </a:r>
            <a:br>
              <a:rPr lang="en-US" dirty="0"/>
            </a:b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5B38-40E2-4FB4-9415-299343DD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3029"/>
            <a:ext cx="8919427" cy="453215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&lt;ClaimsTransformation Id="AssertAccountEnabledIsTrue" TransformationMethod="AssertBooleanClaimIsEqualToValue"&gt;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&lt;InputClaims&gt;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&lt;InputClaim ClaimTypeReferenceId="accountEnabled" TransformationClaimType="inputClaim" /&gt;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&lt;/InputClaims&gt;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&lt;InputParameters&gt;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    &lt;InputParameter Id="valueToCompareTo" DataType="boolean" Value="true" /&gt;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    &lt;/InputParameters&gt;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&lt;/ClaimsTransformation&gt; </a:t>
            </a:r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7679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C00-C24F-4D02-A859-2A1E0F30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029"/>
          </a:xfrm>
        </p:spPr>
        <p:txBody>
          <a:bodyPr>
            <a:normAutofit fontScale="90000"/>
          </a:bodyPr>
          <a:lstStyle/>
          <a:p>
            <a:r>
              <a:rPr lang="en-NZ" dirty="0"/>
              <a:t>Claims transformation TP </a:t>
            </a:r>
            <a:r>
              <a:rPr lang="en-NZ" b="1" dirty="0"/>
              <a:t>- </a:t>
            </a:r>
            <a:r>
              <a:rPr lang="en-US" dirty="0"/>
              <a:t>Example – String</a:t>
            </a:r>
            <a:br>
              <a:rPr lang="en-US" dirty="0"/>
            </a:br>
            <a:br>
              <a:rPr lang="en-NZ" b="1" dirty="0"/>
            </a:b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75B38-40E2-4FB4-9415-299343DDB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50" y="1413029"/>
            <a:ext cx="10191566" cy="453215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1900" dirty="0"/>
              <a:t>&lt;ClaimsTransformation Id="ChangeToLower" TransformationMethod="ChangeCase"&gt;</a:t>
            </a:r>
          </a:p>
          <a:p>
            <a:pPr marL="0" indent="0">
              <a:buNone/>
            </a:pPr>
            <a:r>
              <a:rPr lang="en-US" sz="1900" dirty="0"/>
              <a:t>  &lt;InputClaims&gt;</a:t>
            </a:r>
          </a:p>
          <a:p>
            <a:pPr marL="0" indent="0">
              <a:buNone/>
            </a:pPr>
            <a:r>
              <a:rPr lang="en-US" sz="1900" dirty="0"/>
              <a:t>    &lt;InputClaim ClaimTypeReferenceId="email" TransformationClaimType="inputClaim1" /&gt;</a:t>
            </a:r>
          </a:p>
          <a:p>
            <a:pPr marL="0" indent="0">
              <a:buNone/>
            </a:pPr>
            <a:r>
              <a:rPr lang="en-US" sz="1900" dirty="0"/>
              <a:t>  &lt;/InputClaims&gt;</a:t>
            </a:r>
          </a:p>
          <a:p>
            <a:pPr marL="0" indent="0">
              <a:buNone/>
            </a:pPr>
            <a:r>
              <a:rPr lang="en-US" sz="1900" dirty="0"/>
              <a:t>&lt;InputParameters&gt;</a:t>
            </a:r>
          </a:p>
          <a:p>
            <a:pPr marL="0" indent="0">
              <a:buNone/>
            </a:pPr>
            <a:r>
              <a:rPr lang="en-US" sz="1900" dirty="0"/>
              <a:t>  &lt;InputParameter Id="toCase" DataType="string" Value="LOWER" /&gt;</a:t>
            </a:r>
          </a:p>
          <a:p>
            <a:pPr marL="0" indent="0">
              <a:buNone/>
            </a:pPr>
            <a:r>
              <a:rPr lang="en-US" sz="1900" dirty="0"/>
              <a:t>&lt;/InputParameters&gt;</a:t>
            </a:r>
          </a:p>
          <a:p>
            <a:pPr marL="0" indent="0">
              <a:buNone/>
            </a:pPr>
            <a:r>
              <a:rPr lang="en-US" sz="1900" dirty="0"/>
              <a:t>  &lt;OutputClaims&gt;</a:t>
            </a:r>
          </a:p>
          <a:p>
            <a:pPr marL="0" indent="0">
              <a:buNone/>
            </a:pPr>
            <a:r>
              <a:rPr lang="en-US" sz="1900" dirty="0"/>
              <a:t>    &lt;OutputClaim ClaimTypeReferenceId="email" TransformationClaimType="outputClaim" /&gt;</a:t>
            </a:r>
          </a:p>
          <a:p>
            <a:pPr marL="0" indent="0">
              <a:buNone/>
            </a:pPr>
            <a:r>
              <a:rPr lang="en-US" sz="1900" dirty="0"/>
              <a:t>  &lt;/OutputClaims&gt;</a:t>
            </a:r>
          </a:p>
          <a:p>
            <a:pPr marL="0" indent="0">
              <a:buNone/>
            </a:pPr>
            <a:r>
              <a:rPr lang="en-US" sz="1900" dirty="0"/>
              <a:t>&lt;/ClaimsTransformation&gt;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791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F820-AAEF-4A39-BF75-3A6CE100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0"/>
          </a:xfrm>
        </p:spPr>
        <p:txBody>
          <a:bodyPr>
            <a:normAutofit fontScale="90000"/>
          </a:bodyPr>
          <a:lstStyle/>
          <a:p>
            <a:r>
              <a:rPr lang="en-NZ" dirty="0"/>
              <a:t>User Journeys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DD42-5456-4F3D-B1B1-4394AF50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7263"/>
            <a:ext cx="8596668" cy="4754100"/>
          </a:xfrm>
        </p:spPr>
        <p:txBody>
          <a:bodyPr>
            <a:normAutofit/>
          </a:bodyPr>
          <a:lstStyle/>
          <a:p>
            <a:r>
              <a:rPr lang="en-US" dirty="0"/>
              <a:t>User journeys specify explicit paths through which a policy allows a relying party application to obtain the desired claims for a user. </a:t>
            </a:r>
          </a:p>
          <a:p>
            <a:r>
              <a:rPr lang="en-US" dirty="0"/>
              <a:t>The user is taken through these paths to retrieve the claims that are to be presented to the relying party. </a:t>
            </a:r>
          </a:p>
          <a:p>
            <a:r>
              <a:rPr lang="en-US" dirty="0"/>
              <a:t>User journeys define the business logic of what an end user goes through as the Azure AD B2C IEF processes the request.</a:t>
            </a:r>
          </a:p>
          <a:p>
            <a:r>
              <a:rPr lang="en-US" dirty="0"/>
              <a:t>Series of steps – can be skipped</a:t>
            </a:r>
          </a:p>
          <a:p>
            <a:r>
              <a:rPr lang="en-US" dirty="0"/>
              <a:t>&lt;</a:t>
            </a:r>
            <a:r>
              <a:rPr lang="en-US" dirty="0" err="1"/>
              <a:t>OrchestrationStep</a:t>
            </a:r>
            <a:r>
              <a:rPr lang="en-US" dirty="0"/>
              <a:t> Order="2" Type="</a:t>
            </a:r>
            <a:r>
              <a:rPr lang="en-US" dirty="0" err="1"/>
              <a:t>ClaimsExchange</a:t>
            </a:r>
            <a:r>
              <a:rPr lang="en-US" dirty="0"/>
              <a:t>"&gt;  </a:t>
            </a:r>
          </a:p>
          <a:p>
            <a:pPr lvl="1"/>
            <a:r>
              <a:rPr lang="en-US" dirty="0"/>
              <a:t>&lt;Preconditions&gt; </a:t>
            </a:r>
          </a:p>
          <a:p>
            <a:pPr lvl="2"/>
            <a:r>
              <a:rPr lang="en-US" dirty="0"/>
              <a:t>&lt;Precondition Type="</a:t>
            </a:r>
            <a:r>
              <a:rPr lang="en-US" dirty="0" err="1"/>
              <a:t>ClaimsExist</a:t>
            </a:r>
            <a:r>
              <a:rPr lang="en-US" dirty="0"/>
              <a:t>" </a:t>
            </a:r>
            <a:r>
              <a:rPr lang="en-US" dirty="0" err="1"/>
              <a:t>ExecuteActionsIf</a:t>
            </a:r>
            <a:r>
              <a:rPr lang="en-US" dirty="0"/>
              <a:t>="true"&gt; </a:t>
            </a:r>
          </a:p>
          <a:p>
            <a:pPr lvl="2"/>
            <a:r>
              <a:rPr lang="en-US" dirty="0"/>
              <a:t>&lt;Value&gt;</a:t>
            </a:r>
            <a:r>
              <a:rPr lang="en-US" dirty="0" err="1"/>
              <a:t>objectId</a:t>
            </a:r>
            <a:r>
              <a:rPr lang="en-US" dirty="0"/>
              <a:t>&lt;/Value&gt; </a:t>
            </a:r>
          </a:p>
          <a:p>
            <a:pPr lvl="2"/>
            <a:r>
              <a:rPr lang="en-US" dirty="0"/>
              <a:t>&lt;Action&gt;</a:t>
            </a:r>
            <a:r>
              <a:rPr lang="en-US" dirty="0" err="1"/>
              <a:t>SkipThisOrchestrationStep</a:t>
            </a:r>
            <a:r>
              <a:rPr lang="en-US" dirty="0"/>
              <a:t>&lt;/Action&gt;            </a:t>
            </a:r>
          </a:p>
          <a:p>
            <a:pPr lvl="1"/>
            <a:r>
              <a:rPr lang="en-US" dirty="0"/>
              <a:t>&lt;/Precondition&gt;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7794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0A9C-A59E-497E-AA27-6532C1E8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0008"/>
          </a:xfrm>
        </p:spPr>
        <p:txBody>
          <a:bodyPr>
            <a:normAutofit fontScale="90000"/>
          </a:bodyPr>
          <a:lstStyle/>
          <a:p>
            <a:r>
              <a:rPr lang="en-NZ" dirty="0"/>
              <a:t>Relying Party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B1F0-B1FE-4F09-ADD2-229D717F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283"/>
            <a:ext cx="8596668" cy="4683079"/>
          </a:xfrm>
        </p:spPr>
        <p:txBody>
          <a:bodyPr/>
          <a:lstStyle/>
          <a:p>
            <a:r>
              <a:rPr lang="en-US" dirty="0"/>
              <a:t>This specifies the user journey to enforce for the current request to Azure Active Directory (Azure AD) B2C. </a:t>
            </a:r>
          </a:p>
          <a:p>
            <a:r>
              <a:rPr lang="en-US" dirty="0"/>
              <a:t>It also specifies the list of claims that the relying party (RP) application needs as part of the issued token. </a:t>
            </a:r>
          </a:p>
          <a:p>
            <a:r>
              <a:rPr lang="en-US" dirty="0"/>
              <a:t>An RP application, such as a web, mobile, or desktop application, calls the RP policy file. </a:t>
            </a:r>
          </a:p>
          <a:p>
            <a:r>
              <a:rPr lang="en-US" dirty="0"/>
              <a:t>The RP policy file executes a specific task, such as signing in, resetting a password, or editing a profile. </a:t>
            </a:r>
          </a:p>
          <a:p>
            <a:r>
              <a:rPr lang="en-US" dirty="0"/>
              <a:t>Multiple applications can use the same RP policy and a single application can use multiple policies. </a:t>
            </a:r>
          </a:p>
          <a:p>
            <a:r>
              <a:rPr lang="en-US" dirty="0"/>
              <a:t>All RP applications receive the same token with claims, and the user goes through the same user journey.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67145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1D5A-D5A5-4F9D-BF90-2C3C4669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396"/>
          </a:xfrm>
        </p:spPr>
        <p:txBody>
          <a:bodyPr>
            <a:normAutofit fontScale="90000"/>
          </a:bodyPr>
          <a:lstStyle/>
          <a:p>
            <a:r>
              <a:rPr lang="en-NZ" dirty="0"/>
              <a:t>Claims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96F6-A958-4238-A1F0-65E7D0BB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claims provider contains a set of TP. </a:t>
            </a:r>
          </a:p>
          <a:p>
            <a:r>
              <a:rPr lang="en-US" dirty="0"/>
              <a:t>Every claims provider must have one or more technical profiles that determine the endpoints and the protocols needed to communicate with the claims provider. </a:t>
            </a:r>
          </a:p>
          <a:p>
            <a:r>
              <a:rPr lang="en-US" dirty="0"/>
              <a:t>A claims provider can have multiple technical profiles.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75304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AC66-2827-4919-8C38-A011A2F5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6641"/>
          </a:xfrm>
        </p:spPr>
        <p:txBody>
          <a:bodyPr>
            <a:normAutofit fontScale="90000"/>
          </a:bodyPr>
          <a:lstStyle/>
          <a:p>
            <a:r>
              <a:rPr lang="en-NZ" dirty="0"/>
              <a:t>The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4F14-DFDF-4FF0-9F34-0FDA9E77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6241"/>
            <a:ext cx="8596668" cy="4825121"/>
          </a:xfrm>
        </p:spPr>
        <p:txBody>
          <a:bodyPr/>
          <a:lstStyle/>
          <a:p>
            <a:r>
              <a:rPr lang="en-NZ" dirty="0"/>
              <a:t>&lt;RelyingParty&gt;    &lt;DefaultUserJourney ReferenceId="SignUpOrSignIn" /&gt;</a:t>
            </a:r>
          </a:p>
          <a:p>
            <a:r>
              <a:rPr lang="en-NZ" dirty="0"/>
              <a:t>&lt;UserJourney Id="SignUpOrSignIn"&gt;</a:t>
            </a:r>
          </a:p>
          <a:p>
            <a:pPr lvl="1"/>
            <a:r>
              <a:rPr lang="en-NZ" dirty="0"/>
              <a:t>&lt;OrchestrationStep Order="1“ ContentDefinitionReferenceId="api.signuporsignin"&gt;</a:t>
            </a:r>
          </a:p>
          <a:p>
            <a:pPr lvl="2"/>
            <a:r>
              <a:rPr lang="en-NZ" dirty="0"/>
              <a:t>TP - SelfAsserted-LocalAccountSignin-Email</a:t>
            </a:r>
          </a:p>
          <a:p>
            <a:pPr lvl="2"/>
            <a:r>
              <a:rPr lang="en-NZ" dirty="0"/>
              <a:t>&lt;ValidationTechnicalProfile ReferenceId="login-NonInteractive" /&gt;</a:t>
            </a:r>
          </a:p>
          <a:p>
            <a:pPr lvl="1"/>
            <a:r>
              <a:rPr lang="en-NZ" dirty="0"/>
              <a:t>TP – Order=“2“ – LocalAccountSignUpWithLogonEmail</a:t>
            </a:r>
          </a:p>
          <a:p>
            <a:pPr lvl="2"/>
            <a:r>
              <a:rPr lang="en-NZ" dirty="0"/>
              <a:t>&lt;ValidationTechnicalProfile ReferenceId="AAD-UserWriteUsingLogonEmail" /&gt;</a:t>
            </a:r>
          </a:p>
          <a:p>
            <a:pPr lvl="2"/>
            <a:r>
              <a:rPr lang="en-NZ" dirty="0"/>
              <a:t>REST API</a:t>
            </a:r>
          </a:p>
          <a:p>
            <a:pPr lvl="1"/>
            <a:r>
              <a:rPr lang="en-NZ" dirty="0"/>
              <a:t>TP - Order=“3“ - AAD-UserReadUsingObjectId</a:t>
            </a:r>
          </a:p>
          <a:p>
            <a:pPr lvl="1"/>
            <a:r>
              <a:rPr lang="en-NZ" dirty="0"/>
              <a:t>TP - Order=“4“ – JwtIssuer</a:t>
            </a:r>
          </a:p>
          <a:p>
            <a:pPr marL="57150" indent="0">
              <a:buNone/>
            </a:pPr>
            <a:endParaRPr lang="en-NZ" dirty="0"/>
          </a:p>
          <a:p>
            <a:pPr indent="-285750"/>
            <a:r>
              <a:rPr lang="en-NZ" dirty="0"/>
              <a:t>Extension attributes</a:t>
            </a:r>
          </a:p>
        </p:txBody>
      </p:sp>
    </p:spTree>
    <p:extLst>
      <p:ext uri="{BB962C8B-B14F-4D97-AF65-F5344CB8AC3E}">
        <p14:creationId xmlns:p14="http://schemas.microsoft.com/office/powerpoint/2010/main" val="3975051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D1FC-94B9-4B01-8E84-E1999679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IEF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8FBA-78D3-46B0-AB82-F1672827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Sign up not sign in relying party</a:t>
            </a:r>
          </a:p>
          <a:p>
            <a:r>
              <a:rPr lang="en-NZ" dirty="0"/>
              <a:t>Branding</a:t>
            </a:r>
          </a:p>
          <a:p>
            <a:r>
              <a:rPr lang="en-NZ" dirty="0"/>
              <a:t>User Journey with TP</a:t>
            </a:r>
          </a:p>
          <a:p>
            <a:r>
              <a:rPr lang="en-NZ" dirty="0"/>
              <a:t>Validate password using Troy Hunt’s “Pwned Password” via REST API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2324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5B31-00CF-43FE-B14C-0BFE0009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Azure AD / Azure AD B2C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134D-48C6-4D06-A56C-8488D9A0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Azure AD B2C</a:t>
            </a:r>
          </a:p>
          <a:p>
            <a:pPr lvl="1"/>
            <a:r>
              <a:rPr lang="en-NZ" dirty="0"/>
              <a:t>Customers</a:t>
            </a:r>
          </a:p>
          <a:p>
            <a:pPr lvl="1"/>
            <a:r>
              <a:rPr lang="en-NZ" dirty="0"/>
              <a:t>Not in on-premises AD</a:t>
            </a:r>
          </a:p>
          <a:p>
            <a:pPr lvl="1"/>
            <a:r>
              <a:rPr lang="en-NZ" dirty="0"/>
              <a:t>Any email address – Gmail / Hotmail</a:t>
            </a:r>
          </a:p>
          <a:p>
            <a:pPr lvl="1"/>
            <a:r>
              <a:rPr lang="en-NZ" dirty="0"/>
              <a:t>No access to SaaS</a:t>
            </a:r>
          </a:p>
          <a:p>
            <a:pPr lvl="1"/>
            <a:r>
              <a:rPr lang="en-NZ" dirty="0"/>
              <a:t>No AAD Connect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995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E43D-28BE-4702-9DAA-D635ECA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Built-in policy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7D67-7E25-4457-BC61-05ACEA46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Built-in policies are custom policies that can be downloaded but </a:t>
            </a:r>
            <a:r>
              <a:rPr lang="en-NZ" b="1" dirty="0"/>
              <a:t>not</a:t>
            </a:r>
            <a:r>
              <a:rPr lang="en-NZ" dirty="0"/>
              <a:t> uploaded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897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C8CF-A7E6-4B8F-A5FB-C825CF26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IEF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26F9D-8559-43FF-96EE-F0D0EC7F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61172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EB78-875B-4AC1-8949-B305C541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01B4-3C81-4D03-B94B-F9AF7E21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Get started with custom policies in Azure Active Directory B2C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Gaining Expertise with Azure AD B2C course for developers</a:t>
            </a:r>
            <a:endParaRPr lang="en-US" dirty="0"/>
          </a:p>
          <a:p>
            <a:r>
              <a:rPr lang="en-US" dirty="0">
                <a:hlinkClick r:id="rId4"/>
              </a:rPr>
              <a:t>GitHub utilities</a:t>
            </a:r>
            <a:endParaRPr lang="en-US" dirty="0"/>
          </a:p>
          <a:p>
            <a:r>
              <a:rPr lang="en-US" dirty="0">
                <a:hlinkClick r:id="rId5"/>
              </a:rPr>
              <a:t>Azure AD B2C blog articles</a:t>
            </a:r>
            <a:endParaRPr lang="en-US" dirty="0"/>
          </a:p>
          <a:p>
            <a:pPr lvl="1"/>
            <a:r>
              <a:rPr lang="en-US" b="1" dirty="0">
                <a:hlinkClick r:id="rId6"/>
              </a:rPr>
              <a:t>Tips and tricks for working with custom policies in Azure AD B2C</a:t>
            </a:r>
            <a:endParaRPr lang="en-US" b="1" dirty="0"/>
          </a:p>
          <a:p>
            <a:r>
              <a:rPr lang="en-US" b="1" dirty="0">
                <a:hlinkClick r:id="rId7"/>
              </a:rPr>
              <a:t>Azure AD </a:t>
            </a:r>
            <a:r>
              <a:rPr lang="en-US" b="1">
                <a:hlinkClick r:id="rId7"/>
              </a:rPr>
              <a:t>B2C documentation</a:t>
            </a:r>
            <a:endParaRPr lang="en-US" b="1"/>
          </a:p>
          <a:p>
            <a:endParaRPr lang="en-US" b="1" dirty="0"/>
          </a:p>
          <a:p>
            <a:endParaRPr lang="en-US" b="1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74674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F8AD2-323A-4E47-8850-DC0670C8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" y="665825"/>
            <a:ext cx="8859913" cy="55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5B31-00CF-43FE-B14C-0BFE0009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Azure AD B2C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134D-48C6-4D06-A56C-8488D9A0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Provides:</a:t>
            </a:r>
          </a:p>
          <a:p>
            <a:pPr lvl="1"/>
            <a:r>
              <a:rPr lang="en-NZ" sz="1800" dirty="0"/>
              <a:t>Self service registration (Sign up)</a:t>
            </a:r>
          </a:p>
          <a:p>
            <a:pPr lvl="1"/>
            <a:r>
              <a:rPr lang="en-NZ" sz="1800" dirty="0"/>
              <a:t>Sign in</a:t>
            </a:r>
          </a:p>
          <a:p>
            <a:pPr lvl="1"/>
            <a:r>
              <a:rPr lang="en-NZ" sz="1800" dirty="0"/>
              <a:t>Self service password reset</a:t>
            </a:r>
          </a:p>
          <a:p>
            <a:pPr lvl="1"/>
            <a:r>
              <a:rPr lang="en-NZ" sz="1800" dirty="0"/>
              <a:t>Self service profile edit</a:t>
            </a:r>
          </a:p>
          <a:p>
            <a:pPr lvl="1"/>
            <a:r>
              <a:rPr lang="en-NZ" sz="1800" dirty="0"/>
              <a:t>Zero help desk involvement</a:t>
            </a:r>
          </a:p>
          <a:p>
            <a:pPr lvl="1"/>
            <a:r>
              <a:rPr lang="en-NZ" sz="1800" dirty="0"/>
              <a:t>Scales to hundreds of millions of users</a:t>
            </a:r>
          </a:p>
          <a:p>
            <a:pPr lvl="1"/>
            <a:r>
              <a:rPr lang="en-NZ" sz="1800" dirty="0"/>
              <a:t>Priced appropriately – first 50,000 users free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8452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5B31-00CF-43FE-B14C-0BFE0009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Azure AD B2C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134D-48C6-4D06-A56C-8488D9A0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In:</a:t>
            </a:r>
          </a:p>
          <a:p>
            <a:pPr lvl="1"/>
            <a:r>
              <a:rPr lang="en-NZ" sz="1800" dirty="0"/>
              <a:t>Open ID Connect (OAuth)</a:t>
            </a:r>
          </a:p>
          <a:p>
            <a:pPr lvl="1"/>
            <a:r>
              <a:rPr lang="en-NZ" sz="1800" dirty="0"/>
              <a:t>MSAL library - .NET / .NET Core / Java / iOS / Android / React / Mobile native …</a:t>
            </a:r>
          </a:p>
          <a:p>
            <a:r>
              <a:rPr lang="en-NZ" dirty="0"/>
              <a:t>Out</a:t>
            </a:r>
          </a:p>
          <a:p>
            <a:pPr lvl="1"/>
            <a:r>
              <a:rPr lang="en-NZ" sz="1800" dirty="0"/>
              <a:t>Open ID Connect (OAuth)</a:t>
            </a:r>
          </a:p>
          <a:p>
            <a:pPr lvl="1"/>
            <a:r>
              <a:rPr lang="en-NZ" sz="1800" dirty="0"/>
              <a:t>SAML 2.0</a:t>
            </a:r>
          </a:p>
          <a:p>
            <a:pPr lvl="1"/>
            <a:r>
              <a:rPr lang="en-NZ" sz="1800" dirty="0"/>
              <a:t>Various social providers – Facebook, Google, LinkedIn, Twitter …</a:t>
            </a:r>
          </a:p>
          <a:p>
            <a:pPr lvl="1"/>
            <a:r>
              <a:rPr lang="en-NZ" sz="1800" dirty="0"/>
              <a:t>Custom OpenID Connect</a:t>
            </a:r>
          </a:p>
          <a:p>
            <a:pPr lvl="1"/>
            <a:r>
              <a:rPr lang="en-NZ" sz="1800" dirty="0"/>
              <a:t>No WS-Federation currently</a:t>
            </a:r>
          </a:p>
          <a:p>
            <a:pPr lvl="1"/>
            <a:endParaRPr lang="en-NZ" dirty="0"/>
          </a:p>
          <a:p>
            <a:pPr lvl="1"/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4501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D1FC-94B9-4B01-8E84-E1999679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Built-in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8FBA-78D3-46B0-AB82-F1672827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4000" dirty="0"/>
              <a:t>Demo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4672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46CD-B2B0-499D-9D6C-AB1F6DE0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Custom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0AF3-EF14-4613-92F4-1D34C84B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NZ" dirty="0"/>
              <a:t>Allow user to customise journey? Passport? Driver’s licence?</a:t>
            </a:r>
          </a:p>
          <a:p>
            <a:r>
              <a:rPr lang="en-NZ" dirty="0"/>
              <a:t>ADFS 2.0 </a:t>
            </a:r>
            <a:r>
              <a:rPr lang="en-NZ"/>
              <a:t>– “disaster”</a:t>
            </a:r>
            <a:endParaRPr lang="en-NZ" dirty="0"/>
          </a:p>
          <a:p>
            <a:r>
              <a:rPr lang="en-NZ" dirty="0"/>
              <a:t>Identity Experience Framework (IEF)</a:t>
            </a:r>
          </a:p>
          <a:p>
            <a:r>
              <a:rPr lang="en-NZ" dirty="0"/>
              <a:t>XML as code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01A62-DD4D-4C9A-AC05-3DF4D37E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78079"/>
            <a:ext cx="8596668" cy="1940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7E879-0B2B-4272-91A0-93CDB458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88302"/>
            <a:ext cx="12192000" cy="66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9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46CD-B2B0-499D-9D6C-AB1F6DE0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Custom policies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0AF3-EF14-4613-92F4-1D34C84B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 started with custom policies in Azure Active Directory B2C</a:t>
            </a:r>
          </a:p>
          <a:p>
            <a:r>
              <a:rPr lang="en-NZ" dirty="0"/>
              <a:t>Starter pack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F90AE-9DF7-4192-B83C-AD5070929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704911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2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46CD-B2B0-499D-9D6C-AB1F6DE0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Custom policies –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0AF3-EF14-4613-92F4-1D34C84B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Starter pack</a:t>
            </a:r>
          </a:p>
          <a:p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89C99-026F-4345-8DB3-72AC7D3A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43073"/>
            <a:ext cx="5921253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63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1053</TotalTime>
  <Words>1100</Words>
  <Application>Microsoft Office PowerPoint</Application>
  <PresentationFormat>Widescreen</PresentationFormat>
  <Paragraphs>167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Trebuchet MS</vt:lpstr>
      <vt:lpstr>Wingdings 3</vt:lpstr>
      <vt:lpstr>Facet</vt:lpstr>
      <vt:lpstr>A lap around Azure AD B2C custom policies</vt:lpstr>
      <vt:lpstr>Azure AD / Azure AD B2C</vt:lpstr>
      <vt:lpstr>Azure AD / Azure AD B2C</vt:lpstr>
      <vt:lpstr>Azure AD B2C</vt:lpstr>
      <vt:lpstr>Azure AD B2C protocols</vt:lpstr>
      <vt:lpstr>Built-in policies</vt:lpstr>
      <vt:lpstr>Custom policies</vt:lpstr>
      <vt:lpstr>Custom policies – getting started</vt:lpstr>
      <vt:lpstr>Custom policies – getting started</vt:lpstr>
      <vt:lpstr>Create a tenant</vt:lpstr>
      <vt:lpstr>IEF – setup applications</vt:lpstr>
      <vt:lpstr>IEF – custom policy upload</vt:lpstr>
      <vt:lpstr>IEF Overview</vt:lpstr>
      <vt:lpstr>IEF Core Functions</vt:lpstr>
      <vt:lpstr>IEF - BYOI</vt:lpstr>
      <vt:lpstr>IEF Inheritance</vt:lpstr>
      <vt:lpstr>Policy flow</vt:lpstr>
      <vt:lpstr>Technical Profiles</vt:lpstr>
      <vt:lpstr>Self-asserted TP</vt:lpstr>
      <vt:lpstr>Validation TP </vt:lpstr>
      <vt:lpstr>Claims transformation TP </vt:lpstr>
      <vt:lpstr>Claims transformation</vt:lpstr>
      <vt:lpstr>Claims transformation TP - Example – Boolean  </vt:lpstr>
      <vt:lpstr>Claims transformation TP - Example – String  </vt:lpstr>
      <vt:lpstr>User Journeys</vt:lpstr>
      <vt:lpstr>Relying Party</vt:lpstr>
      <vt:lpstr>Claims Providers</vt:lpstr>
      <vt:lpstr>The flow</vt:lpstr>
      <vt:lpstr>IEF demo</vt:lpstr>
      <vt:lpstr>Built-in policy retrospective</vt:lpstr>
      <vt:lpstr>IEF utilities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lap around Azure AD B2C custom policies</dc:title>
  <dc:creator>Rory Braybrook</dc:creator>
  <cp:lastModifiedBy>Rory Braybrook</cp:lastModifiedBy>
  <cp:revision>47</cp:revision>
  <dcterms:created xsi:type="dcterms:W3CDTF">2019-05-19T02:14:33Z</dcterms:created>
  <dcterms:modified xsi:type="dcterms:W3CDTF">2019-05-29T06:51:12Z</dcterms:modified>
</cp:coreProperties>
</file>