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306" r:id="rId9"/>
    <p:sldId id="296" r:id="rId10"/>
    <p:sldId id="280" r:id="rId11"/>
    <p:sldId id="286" r:id="rId12"/>
    <p:sldId id="290" r:id="rId13"/>
    <p:sldId id="263" r:id="rId14"/>
    <p:sldId id="314" r:id="rId15"/>
    <p:sldId id="305" r:id="rId16"/>
    <p:sldId id="285" r:id="rId17"/>
    <p:sldId id="313" r:id="rId18"/>
    <p:sldId id="310" r:id="rId19"/>
    <p:sldId id="309" r:id="rId20"/>
    <p:sldId id="292" r:id="rId21"/>
    <p:sldId id="287" r:id="rId22"/>
    <p:sldId id="289" r:id="rId23"/>
    <p:sldId id="293" r:id="rId24"/>
    <p:sldId id="278" r:id="rId25"/>
    <p:sldId id="265" r:id="rId26"/>
    <p:sldId id="307" r:id="rId27"/>
    <p:sldId id="264" r:id="rId28"/>
    <p:sldId id="279" r:id="rId29"/>
    <p:sldId id="297" r:id="rId30"/>
    <p:sldId id="281" r:id="rId31"/>
    <p:sldId id="311" r:id="rId32"/>
    <p:sldId id="300" r:id="rId33"/>
    <p:sldId id="299" r:id="rId34"/>
    <p:sldId id="312" r:id="rId35"/>
    <p:sldId id="302" r:id="rId36"/>
    <p:sldId id="303" r:id="rId37"/>
    <p:sldId id="271" r:id="rId38"/>
    <p:sldId id="272" r:id="rId39"/>
    <p:sldId id="274" r:id="rId40"/>
    <p:sldId id="298" r:id="rId41"/>
    <p:sldId id="277" r:id="rId42"/>
    <p:sldId id="275" r:id="rId43"/>
    <p:sldId id="294" r:id="rId44"/>
    <p:sldId id="295" r:id="rId45"/>
    <p:sldId id="3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hisday.com/events/date/19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raganwald.com/2017/04/06/turing-machin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horehusfeldt.com/2012/06/25/the-freeze-app-does-not-exist/" TargetMode="External"/><Relationship Id="rId2" Type="http://schemas.openxmlformats.org/officeDocument/2006/relationships/hyperlink" Target="https://www.youtube.com/watch?v=92WHN-pAF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rayb.github.io/Presentatio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8AB450-8249-8292-0276-5A2C4EC5AF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76148" y="683892"/>
            <a:ext cx="934533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halting problem</a:t>
            </a:r>
            <a:b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journey through Alan Turing's seminal paper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70" y="275571"/>
            <a:ext cx="4273595" cy="125138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 computable numbers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B3FE-025E-03D6-2B9B-C69B27FBF5A2}"/>
              </a:ext>
            </a:extLst>
          </p:cNvPr>
          <p:cNvSpPr txBox="1"/>
          <p:nvPr/>
        </p:nvSpPr>
        <p:spPr>
          <a:xfrm>
            <a:off x="1971675" y="6248400"/>
            <a:ext cx="99345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pages                                                                             372 pages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EB82-FB51-5CC5-479A-DDC5BB14E7A7}"/>
              </a:ext>
            </a:extLst>
          </p:cNvPr>
          <p:cNvSpPr txBox="1"/>
          <p:nvPr/>
        </p:nvSpPr>
        <p:spPr>
          <a:xfrm>
            <a:off x="2726277" y="2139518"/>
            <a:ext cx="27867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computable number [is] one for which there is a Turing machine which, given </a:t>
            </a:r>
            <a:r>
              <a:rPr lang="en-NZ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NZ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its initial tape, terminates with the </a:t>
            </a:r>
            <a:r>
              <a:rPr lang="en-NZ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NZ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 digit of that number [encoded on its tape].</a:t>
            </a:r>
          </a:p>
          <a:p>
            <a:endParaRPr lang="en-N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5AB30-5389-DEF7-A002-CD7E21F3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462" y="471906"/>
            <a:ext cx="5090601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228600"/>
            <a:ext cx="5667018" cy="229625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On computable numbers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523D8-0B30-A4F4-570F-3CFF6AFE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6" y="1485900"/>
            <a:ext cx="5097780" cy="4604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4ED00-3E65-C070-59FB-69C1AFD3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45" y="638175"/>
            <a:ext cx="3621406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8B3FE-025E-03D6-2B9B-C69B27FBF5A2}"/>
              </a:ext>
            </a:extLst>
          </p:cNvPr>
          <p:cNvSpPr txBox="1"/>
          <p:nvPr/>
        </p:nvSpPr>
        <p:spPr>
          <a:xfrm>
            <a:off x="1971675" y="6248400"/>
            <a:ext cx="99345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36 pages                                                                             372 pages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0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56384E-6F1E-3249-E80B-71294FDA7597}"/>
              </a:ext>
            </a:extLst>
          </p:cNvPr>
          <p:cNvGrpSpPr/>
          <p:nvPr/>
        </p:nvGrpSpPr>
        <p:grpSpPr>
          <a:xfrm>
            <a:off x="2512382" y="2482924"/>
            <a:ext cx="6010180" cy="2355407"/>
            <a:chOff x="629329" y="640932"/>
            <a:chExt cx="4842302" cy="1444282"/>
          </a:xfrm>
        </p:grpSpPr>
        <p:sp>
          <p:nvSpPr>
            <p:cNvPr id="5" name="PDA box">
              <a:extLst>
                <a:ext uri="{FF2B5EF4-FFF2-40B4-BE49-F238E27FC236}">
                  <a16:creationId xmlns:a16="http://schemas.microsoft.com/office/drawing/2014/main" id="{2E9E8023-4CDC-AA8E-8346-61ACAE22F07C}"/>
                </a:ext>
              </a:extLst>
            </p:cNvPr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inite Control">
              <a:extLst>
                <a:ext uri="{FF2B5EF4-FFF2-40B4-BE49-F238E27FC236}">
                  <a16:creationId xmlns:a16="http://schemas.microsoft.com/office/drawing/2014/main" id="{8AE488C2-1003-8E48-8E9A-154CA22C1E02}"/>
                </a:ext>
              </a:extLst>
            </p:cNvPr>
            <p:cNvSpPr/>
            <p:nvPr/>
          </p:nvSpPr>
          <p:spPr>
            <a:xfrm>
              <a:off x="991354" y="1297779"/>
              <a:ext cx="706716" cy="3963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Finite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00AA692-213B-AB25-E07D-047CA8D88120}"/>
                </a:ext>
              </a:extLst>
            </p:cNvPr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7D6593-D2FB-5F61-4FFB-28E2F355B119}"/>
                </a:ext>
              </a:extLst>
            </p:cNvPr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69023E-FEA5-1DF3-FDF7-76A16813BA06}"/>
                </a:ext>
              </a:extLst>
            </p:cNvPr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908ED7C-15AF-FDC4-4623-1319B1135DA5}"/>
                </a:ext>
              </a:extLst>
            </p:cNvPr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2D12BF-3179-BAD6-44F1-B01CB0DEEF50}"/>
                </a:ext>
              </a:extLst>
            </p:cNvPr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34EEFF-29CE-1DED-FE00-0D5C26D306E3}"/>
                </a:ext>
              </a:extLst>
            </p:cNvPr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6E46A4-FEB2-5C64-C3BB-14377DD891D2}"/>
                </a:ext>
              </a:extLst>
            </p:cNvPr>
            <p:cNvSpPr/>
            <p:nvPr/>
          </p:nvSpPr>
          <p:spPr>
            <a:xfrm>
              <a:off x="2501714" y="1139113"/>
              <a:ext cx="307639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57498C-2A96-9B01-B1DE-3984531F12ED}"/>
                </a:ext>
              </a:extLst>
            </p:cNvPr>
            <p:cNvSpPr/>
            <p:nvPr/>
          </p:nvSpPr>
          <p:spPr>
            <a:xfrm>
              <a:off x="2821034" y="1139113"/>
              <a:ext cx="315388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A1B74-5676-389D-CBFF-D632E9B1CC76}"/>
                </a:ext>
              </a:extLst>
            </p:cNvPr>
            <p:cNvSpPr/>
            <p:nvPr/>
          </p:nvSpPr>
          <p:spPr>
            <a:xfrm>
              <a:off x="3138735" y="1141492"/>
              <a:ext cx="248229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BBA1DB-6CEC-FB95-620D-DECE2F2401DD}"/>
                </a:ext>
              </a:extLst>
            </p:cNvPr>
            <p:cNvSpPr/>
            <p:nvPr/>
          </p:nvSpPr>
          <p:spPr>
            <a:xfrm>
              <a:off x="3456436" y="1143871"/>
              <a:ext cx="248229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6147C1-6BD0-3F51-2CA5-030E4174D6DC}"/>
                </a:ext>
              </a:extLst>
            </p:cNvPr>
            <p:cNvSpPr/>
            <p:nvPr/>
          </p:nvSpPr>
          <p:spPr>
            <a:xfrm>
              <a:off x="3774137" y="1146250"/>
              <a:ext cx="248229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814DAC-83E6-C608-74C3-899E6297AA02}"/>
                </a:ext>
              </a:extLst>
            </p:cNvPr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. . 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F3D2EA-2ED5-5964-92F2-609D4E7C6961}"/>
                </a:ext>
              </a:extLst>
            </p:cNvPr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380CBF-51DE-126B-8689-4FA136060398}"/>
                </a:ext>
              </a:extLst>
            </p:cNvPr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CA55DAB3-98A3-47F3-0422-0B2FE974B8C3}"/>
                </a:ext>
              </a:extLst>
            </p:cNvPr>
            <p:cNvSpPr/>
            <p:nvPr/>
          </p:nvSpPr>
          <p:spPr>
            <a:xfrm>
              <a:off x="1571306" y="850600"/>
              <a:ext cx="13926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E2E09-48B8-AA13-6622-A1811F664718}"/>
                </a:ext>
              </a:extLst>
            </p:cNvPr>
            <p:cNvSpPr/>
            <p:nvPr/>
          </p:nvSpPr>
          <p:spPr>
            <a:xfrm>
              <a:off x="2988077" y="1632181"/>
              <a:ext cx="2483554" cy="226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Read/write input tape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DB64AD-2DF9-0A54-6570-0CB3A0BE191D}"/>
                </a:ext>
              </a:extLst>
            </p:cNvPr>
            <p:cNvSpPr/>
            <p:nvPr/>
          </p:nvSpPr>
          <p:spPr>
            <a:xfrm>
              <a:off x="2664225" y="640932"/>
              <a:ext cx="562066" cy="226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head</a:t>
              </a: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910E854-44FC-318B-C44A-33EC583866C5}"/>
                </a:ext>
              </a:extLst>
            </p:cNvPr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47A88D-6C1F-1876-0B75-2DF6B438D9EE}"/>
                </a:ext>
              </a:extLst>
            </p:cNvPr>
            <p:cNvSpPr/>
            <p:nvPr/>
          </p:nvSpPr>
          <p:spPr>
            <a:xfrm>
              <a:off x="4153013" y="1151084"/>
              <a:ext cx="236605" cy="283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1</a:t>
              </a:r>
              <a:endParaRPr lang="en-US" sz="2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6B1543-1DD3-48F3-C835-3D6E4173F61F}"/>
                </a:ext>
              </a:extLst>
            </p:cNvPr>
            <p:cNvSpPr/>
            <p:nvPr/>
          </p:nvSpPr>
          <p:spPr>
            <a:xfrm>
              <a:off x="4441662" y="1147054"/>
              <a:ext cx="237897" cy="283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#</a:t>
              </a:r>
              <a:endParaRPr lang="en-US" sz="2400" dirty="0"/>
            </a:p>
          </p:txBody>
        </p:sp>
      </p:grpSp>
      <p:sp>
        <p:nvSpPr>
          <p:cNvPr id="28" name="Freeform 28">
            <a:extLst>
              <a:ext uri="{FF2B5EF4-FFF2-40B4-BE49-F238E27FC236}">
                <a16:creationId xmlns:a16="http://schemas.microsoft.com/office/drawing/2014/main" id="{C174FBA3-211D-1A8B-53D1-762E5403B2E6}"/>
              </a:ext>
            </a:extLst>
          </p:cNvPr>
          <p:cNvSpPr/>
          <p:nvPr/>
        </p:nvSpPr>
        <p:spPr>
          <a:xfrm rot="16200000">
            <a:off x="4554864" y="3598225"/>
            <a:ext cx="521908" cy="112323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469" h="78582">
                <a:moveTo>
                  <a:pt x="0" y="78582"/>
                </a:moveTo>
                <a:lnTo>
                  <a:pt x="71438" y="2382"/>
                </a:lnTo>
                <a:lnTo>
                  <a:pt x="121444" y="78581"/>
                </a:lnTo>
                <a:lnTo>
                  <a:pt x="178594" y="7144"/>
                </a:lnTo>
                <a:lnTo>
                  <a:pt x="242888" y="78582"/>
                </a:lnTo>
                <a:lnTo>
                  <a:pt x="32146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B6E1-261C-C0BF-1596-D422A0E98CD1}"/>
              </a:ext>
            </a:extLst>
          </p:cNvPr>
          <p:cNvSpPr txBox="1"/>
          <p:nvPr/>
        </p:nvSpPr>
        <p:spPr>
          <a:xfrm>
            <a:off x="2050742" y="550416"/>
            <a:ext cx="860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Diagrammatic representation of FSM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6045530" cy="59639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Finite state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100943" y="1717247"/>
            <a:ext cx="9694416" cy="383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finite state machine – processes the input and halts at the end.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input string is accepted if it halts in an accept state.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It‘s rejected if it halts in a non-accept state.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string is finite, read from left to right, no write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112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6045530" cy="59639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Finite state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100943" y="2077465"/>
            <a:ext cx="969441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They have only a finite number of states.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number may be large, but it is still finite.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only way they can remember something is to go to a new state.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531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>
            <a:extLst>
              <a:ext uri="{FF2B5EF4-FFF2-40B4-BE49-F238E27FC236}">
                <a16:creationId xmlns:a16="http://schemas.microsoft.com/office/drawing/2014/main" id="{C174FBA3-211D-1A8B-53D1-762E5403B2E6}"/>
              </a:ext>
            </a:extLst>
          </p:cNvPr>
          <p:cNvSpPr/>
          <p:nvPr/>
        </p:nvSpPr>
        <p:spPr>
          <a:xfrm rot="16200000">
            <a:off x="4554864" y="3598225"/>
            <a:ext cx="521908" cy="112323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469" h="78582">
                <a:moveTo>
                  <a:pt x="0" y="78582"/>
                </a:moveTo>
                <a:lnTo>
                  <a:pt x="71438" y="2382"/>
                </a:lnTo>
                <a:lnTo>
                  <a:pt x="121444" y="78581"/>
                </a:lnTo>
                <a:lnTo>
                  <a:pt x="178594" y="7144"/>
                </a:lnTo>
                <a:lnTo>
                  <a:pt x="242888" y="78582"/>
                </a:lnTo>
                <a:lnTo>
                  <a:pt x="32146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B6E1-261C-C0BF-1596-D422A0E98CD1}"/>
              </a:ext>
            </a:extLst>
          </p:cNvPr>
          <p:cNvSpPr txBox="1"/>
          <p:nvPr/>
        </p:nvSpPr>
        <p:spPr>
          <a:xfrm>
            <a:off x="1793290" y="550416"/>
            <a:ext cx="885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Diagrammatic representation of a TM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825744-4ECF-C999-6543-7BFD27B0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26" y="2379778"/>
            <a:ext cx="396274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5676075" cy="77752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219417" y="932156"/>
            <a:ext cx="9694416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7BC28-7421-1271-6F28-806AEC6BF22D}"/>
              </a:ext>
            </a:extLst>
          </p:cNvPr>
          <p:cNvSpPr txBox="1"/>
          <p:nvPr/>
        </p:nvSpPr>
        <p:spPr>
          <a:xfrm>
            <a:off x="2100942" y="1089890"/>
            <a:ext cx="76754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Turing machine – we can read/write and move the tape in either direction.</a:t>
            </a:r>
          </a:p>
          <a:p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Turing machine has infinite tape, reads in both directions and can write. </a:t>
            </a:r>
          </a:p>
          <a:p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 halts in either an 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accept or reject state even if the input is not complete.</a:t>
            </a: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But it can loop, possibly forever, in which case it diverges.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424365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5676075" cy="77752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219417" y="932156"/>
            <a:ext cx="9694416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4F3C8-302B-3D58-306E-039FD699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1" y="1736952"/>
            <a:ext cx="9532807" cy="39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5676075" cy="77752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219417" y="932156"/>
            <a:ext cx="9694416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1EE0B0-ACD0-578F-62EC-0C418FA4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25752"/>
              </p:ext>
            </p:extLst>
          </p:nvPr>
        </p:nvGraphicFramePr>
        <p:xfrm>
          <a:off x="2219416" y="1996021"/>
          <a:ext cx="8744148" cy="4330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037">
                  <a:extLst>
                    <a:ext uri="{9D8B030D-6E8A-4147-A177-3AD203B41FA5}">
                      <a16:colId xmlns:a16="http://schemas.microsoft.com/office/drawing/2014/main" val="2747751590"/>
                    </a:ext>
                  </a:extLst>
                </a:gridCol>
                <a:gridCol w="2186037">
                  <a:extLst>
                    <a:ext uri="{9D8B030D-6E8A-4147-A177-3AD203B41FA5}">
                      <a16:colId xmlns:a16="http://schemas.microsoft.com/office/drawing/2014/main" val="3938464142"/>
                    </a:ext>
                  </a:extLst>
                </a:gridCol>
                <a:gridCol w="2186037">
                  <a:extLst>
                    <a:ext uri="{9D8B030D-6E8A-4147-A177-3AD203B41FA5}">
                      <a16:colId xmlns:a16="http://schemas.microsoft.com/office/drawing/2014/main" val="4283322372"/>
                    </a:ext>
                  </a:extLst>
                </a:gridCol>
                <a:gridCol w="2186037">
                  <a:extLst>
                    <a:ext uri="{9D8B030D-6E8A-4147-A177-3AD203B41FA5}">
                      <a16:colId xmlns:a16="http://schemas.microsoft.com/office/drawing/2014/main" val="4104693264"/>
                    </a:ext>
                  </a:extLst>
                </a:gridCol>
              </a:tblGrid>
              <a:tr h="865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State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Scanned square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Operation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Next state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320631"/>
                  </a:ext>
                </a:extLst>
              </a:tr>
              <a:tr h="86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A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Blank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P0,R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7332781"/>
                  </a:ext>
                </a:extLst>
              </a:tr>
              <a:tr h="86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Blank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R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C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411223"/>
                  </a:ext>
                </a:extLst>
              </a:tr>
              <a:tr h="86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C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Blank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P1,R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D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020839"/>
                  </a:ext>
                </a:extLst>
              </a:tr>
              <a:tr h="866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D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Blank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R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A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95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68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5676075" cy="777520"/>
          </a:xfrm>
        </p:spPr>
        <p:txBody>
          <a:bodyPr>
            <a:no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219417" y="932156"/>
            <a:ext cx="9694416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7BC28-7421-1271-6F28-806AEC6BF22D}"/>
              </a:ext>
            </a:extLst>
          </p:cNvPr>
          <p:cNvSpPr txBox="1"/>
          <p:nvPr/>
        </p:nvSpPr>
        <p:spPr>
          <a:xfrm>
            <a:off x="2100942" y="1089890"/>
            <a:ext cx="76754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FSM – can check if there are equal numbers of `(` and `)` but can‘t check if they are balanced</a:t>
            </a:r>
          </a:p>
          <a:p>
            <a:endParaRPr lang="de-DE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TM - </a:t>
            </a:r>
            <a:endParaRPr lang="en-NZ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DC06AF-A9FF-EF6D-FE4E-719845D7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2122"/>
              </p:ext>
            </p:extLst>
          </p:nvPr>
        </p:nvGraphicFramePr>
        <p:xfrm>
          <a:off x="2812143" y="3283094"/>
          <a:ext cx="7366329" cy="3413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873">
                  <a:extLst>
                    <a:ext uri="{9D8B030D-6E8A-4147-A177-3AD203B41FA5}">
                      <a16:colId xmlns:a16="http://schemas.microsoft.com/office/drawing/2014/main" val="1647288734"/>
                    </a:ext>
                  </a:extLst>
                </a:gridCol>
                <a:gridCol w="1472873">
                  <a:extLst>
                    <a:ext uri="{9D8B030D-6E8A-4147-A177-3AD203B41FA5}">
                      <a16:colId xmlns:a16="http://schemas.microsoft.com/office/drawing/2014/main" val="1003504065"/>
                    </a:ext>
                  </a:extLst>
                </a:gridCol>
                <a:gridCol w="1472873">
                  <a:extLst>
                    <a:ext uri="{9D8B030D-6E8A-4147-A177-3AD203B41FA5}">
                      <a16:colId xmlns:a16="http://schemas.microsoft.com/office/drawing/2014/main" val="165480343"/>
                    </a:ext>
                  </a:extLst>
                </a:gridCol>
                <a:gridCol w="1473855">
                  <a:extLst>
                    <a:ext uri="{9D8B030D-6E8A-4147-A177-3AD203B41FA5}">
                      <a16:colId xmlns:a16="http://schemas.microsoft.com/office/drawing/2014/main" val="1064620453"/>
                    </a:ext>
                  </a:extLst>
                </a:gridCol>
                <a:gridCol w="1473855">
                  <a:extLst>
                    <a:ext uri="{9D8B030D-6E8A-4147-A177-3AD203B41FA5}">
                      <a16:colId xmlns:a16="http://schemas.microsoft.com/office/drawing/2014/main" val="660537736"/>
                    </a:ext>
                  </a:extLst>
                </a:gridCol>
              </a:tblGrid>
              <a:tr h="68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1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)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)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613441"/>
                  </a:ext>
                </a:extLst>
              </a:tr>
              <a:tr h="682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)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915987"/>
                  </a:ext>
                </a:extLst>
              </a:tr>
              <a:tr h="682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3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)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193231"/>
                  </a:ext>
                </a:extLst>
              </a:tr>
              <a:tr h="682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4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(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780128"/>
                  </a:ext>
                </a:extLst>
              </a:tr>
              <a:tr h="682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5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X</a:t>
                      </a:r>
                      <a:endParaRPr lang="en-NZ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5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088-E20A-56E9-E27F-FCE20B62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05" y="153141"/>
            <a:ext cx="8915399" cy="67248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Time travel back to 1936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F1721-AE8F-E3E2-9E0C-623E8C70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35" y="982335"/>
            <a:ext cx="3074910" cy="4412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BD4FC-6E65-84F3-1800-CF1362CA40E1}"/>
              </a:ext>
            </a:extLst>
          </p:cNvPr>
          <p:cNvSpPr txBox="1"/>
          <p:nvPr/>
        </p:nvSpPr>
        <p:spPr>
          <a:xfrm>
            <a:off x="5852604" y="982335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 IV Olympic Winter Games opened in Germany   </a:t>
            </a:r>
            <a:endParaRPr lang="en-NZ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 Coronation of King George VI and Queen Elizabeth </a:t>
            </a:r>
          </a:p>
          <a:p>
            <a:pPr algn="l"/>
            <a:endParaRPr lang="en-US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New Zealand conducted a census: the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population was approximately 1,573,812, with 50.7% male and 49.3% female</a:t>
            </a:r>
          </a:p>
          <a:p>
            <a:pPr algn="l"/>
            <a:endParaRPr lang="en-US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Australian rugby team toured NZ. The All Blacks won both test matches and regained the Bledisloe Cup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943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>
            <a:extLst>
              <a:ext uri="{FF2B5EF4-FFF2-40B4-BE49-F238E27FC236}">
                <a16:creationId xmlns:a16="http://schemas.microsoft.com/office/drawing/2014/main" id="{C174FBA3-211D-1A8B-53D1-762E5403B2E6}"/>
              </a:ext>
            </a:extLst>
          </p:cNvPr>
          <p:cNvSpPr/>
          <p:nvPr/>
        </p:nvSpPr>
        <p:spPr>
          <a:xfrm rot="16200000">
            <a:off x="4554864" y="3598225"/>
            <a:ext cx="521908" cy="112323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469" h="78582">
                <a:moveTo>
                  <a:pt x="0" y="78582"/>
                </a:moveTo>
                <a:lnTo>
                  <a:pt x="71438" y="2382"/>
                </a:lnTo>
                <a:lnTo>
                  <a:pt x="121444" y="78581"/>
                </a:lnTo>
                <a:lnTo>
                  <a:pt x="178594" y="7144"/>
                </a:lnTo>
                <a:lnTo>
                  <a:pt x="242888" y="78582"/>
                </a:lnTo>
                <a:lnTo>
                  <a:pt x="32146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EBD5EC-6092-A4EE-1574-43B4D8CFE8C0}"/>
              </a:ext>
            </a:extLst>
          </p:cNvPr>
          <p:cNvGrpSpPr/>
          <p:nvPr/>
        </p:nvGrpSpPr>
        <p:grpSpPr>
          <a:xfrm>
            <a:off x="3838575" y="1752282"/>
            <a:ext cx="5811452" cy="4284534"/>
            <a:chOff x="0" y="0"/>
            <a:chExt cx="4514850" cy="3353435"/>
          </a:xfrm>
        </p:grpSpPr>
        <p:pic>
          <p:nvPicPr>
            <p:cNvPr id="3" name="Picture 2" descr="Turing Machines and Tooling, Part I">
              <a:extLst>
                <a:ext uri="{FF2B5EF4-FFF2-40B4-BE49-F238E27FC236}">
                  <a16:creationId xmlns:a16="http://schemas.microsoft.com/office/drawing/2014/main" id="{E8BE8A68-A535-3184-48DF-B81B2B5F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">
                  <a14:useLocalDpi xmlns:lc="http://schemas.openxmlformats.org/drawingml/2006/lockedCanvas" xmlns="" xmlns:w="http://schemas.openxmlformats.org/wordprocessingml/2006/main" xmlns:a14="http://schemas.microsoft.com/office/drawing/2010/main" xmlns:w10="urn:schemas-microsoft-com:office:word" xmlns:v="urn:schemas-microsoft-com:vml" xmlns:o="urn:schemas-microsoft-com:office:office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val="0"/>
                </a:ext>
                <a:ext uri="">
                  <a1611:picAttrSrcUrl xmlns:lc="http://schemas.openxmlformats.org/drawingml/2006/lockedCanvas" xmlns="" xmlns:w="http://schemas.openxmlformats.org/wordprocessingml/2006/main" xmlns:a1611="http://schemas.microsoft.com/office/drawing/2016/11/main" xmlns:w10="urn:schemas-microsoft-com:office:word" xmlns:v="urn:schemas-microsoft-com:vml" xmlns:o="urn:schemas-microsoft-com:office:office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r:i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14850" cy="3009900"/>
            </a:xfrm>
            <a:prstGeom prst="rect">
              <a:avLst/>
            </a:prstGeom>
          </p:spPr>
        </p:pic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97E1369B-7D6A-0DD8-1AC2-C1B15F8BAB72}"/>
                </a:ext>
              </a:extLst>
            </p:cNvPr>
            <p:cNvSpPr txBox="1"/>
            <p:nvPr/>
          </p:nvSpPr>
          <p:spPr>
            <a:xfrm>
              <a:off x="0" y="3009900"/>
              <a:ext cx="4514850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u="sng" kern="100" dirty="0">
                  <a:solidFill>
                    <a:srgbClr val="0000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hlinkClick r:id="rId7"/>
                </a:rPr>
                <a:t>Turing Machines and Tooling, Part I</a:t>
              </a:r>
              <a:r>
                <a:rPr lang="en-NZ" sz="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by Unknown Author is licensed under </a:t>
              </a:r>
              <a:r>
                <a:rPr lang="en-NZ" sz="900" u="sng" kern="100" dirty="0">
                  <a:solidFill>
                    <a:srgbClr val="0000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  <a:hlinkClick r:id="rId8"/>
                </a:rPr>
                <a:t>CC BY-SA</a:t>
              </a:r>
              <a:endParaRPr lang="en-NZ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B8D4B4A-77EC-C596-78D8-2313C63F84C3}"/>
              </a:ext>
            </a:extLst>
          </p:cNvPr>
          <p:cNvSpPr txBox="1"/>
          <p:nvPr/>
        </p:nvSpPr>
        <p:spPr>
          <a:xfrm>
            <a:off x="2823099" y="266330"/>
            <a:ext cx="903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physical 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3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8DE3DA-8A44-E79C-7E72-B527BE147769}"/>
              </a:ext>
            </a:extLst>
          </p:cNvPr>
          <p:cNvSpPr/>
          <p:nvPr/>
        </p:nvSpPr>
        <p:spPr>
          <a:xfrm>
            <a:off x="8802535" y="2732103"/>
            <a:ext cx="1664378" cy="1378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D50A39-30D7-8B6B-5A48-6E4F30B13D67}"/>
              </a:ext>
            </a:extLst>
          </p:cNvPr>
          <p:cNvSpPr/>
          <p:nvPr/>
        </p:nvSpPr>
        <p:spPr>
          <a:xfrm>
            <a:off x="8534772" y="2527916"/>
            <a:ext cx="2199905" cy="1786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41712B-3F43-1571-0CC9-1C00BF514EAD}"/>
              </a:ext>
            </a:extLst>
          </p:cNvPr>
          <p:cNvSpPr/>
          <p:nvPr/>
        </p:nvSpPr>
        <p:spPr>
          <a:xfrm>
            <a:off x="4513555" y="3613212"/>
            <a:ext cx="1664378" cy="1378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B5CC61-F175-41C8-6EEF-4A47E3A247F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537011" y="3613212"/>
            <a:ext cx="976544" cy="68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B2E3D-0DD5-FBBD-3000-16D8AC343D9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6177933" y="3421232"/>
            <a:ext cx="2356839" cy="881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BF0FC9-8698-839B-5DF6-2E6CDE059E5B}"/>
              </a:ext>
            </a:extLst>
          </p:cNvPr>
          <p:cNvSpPr txBox="1"/>
          <p:nvPr/>
        </p:nvSpPr>
        <p:spPr>
          <a:xfrm>
            <a:off x="7625575" y="3741029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2D09962-1633-B9DC-F309-2920C17849E1}"/>
              </a:ext>
            </a:extLst>
          </p:cNvPr>
          <p:cNvSpPr/>
          <p:nvPr/>
        </p:nvSpPr>
        <p:spPr>
          <a:xfrm>
            <a:off x="4777467" y="3140721"/>
            <a:ext cx="1118586" cy="989615"/>
          </a:xfrm>
          <a:prstGeom prst="arc">
            <a:avLst>
              <a:gd name="adj1" fmla="val 1006645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2A871-B943-7178-82B2-57EE2A628080}"/>
              </a:ext>
            </a:extLst>
          </p:cNvPr>
          <p:cNvCxnSpPr>
            <a:cxnSpLocks/>
            <a:stCxn id="15" idx="2"/>
            <a:endCxn id="7" idx="7"/>
          </p:cNvCxnSpPr>
          <p:nvPr/>
        </p:nvCxnSpPr>
        <p:spPr>
          <a:xfrm>
            <a:off x="5896053" y="3635529"/>
            <a:ext cx="38137" cy="179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A62C07-7FBD-40F4-70FA-F050F7F99C46}"/>
              </a:ext>
            </a:extLst>
          </p:cNvPr>
          <p:cNvSpPr txBox="1"/>
          <p:nvPr/>
        </p:nvSpPr>
        <p:spPr>
          <a:xfrm>
            <a:off x="9474926" y="323656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60860-267E-2817-9F34-082FCA3AF633}"/>
              </a:ext>
            </a:extLst>
          </p:cNvPr>
          <p:cNvSpPr txBox="1"/>
          <p:nvPr/>
        </p:nvSpPr>
        <p:spPr>
          <a:xfrm>
            <a:off x="5182140" y="4117675"/>
            <a:ext cx="3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N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164E9C-E41F-3B2B-26F7-262D483C93A6}"/>
              </a:ext>
            </a:extLst>
          </p:cNvPr>
          <p:cNvSpPr txBox="1"/>
          <p:nvPr/>
        </p:nvSpPr>
        <p:spPr>
          <a:xfrm>
            <a:off x="5221456" y="273941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C1DCE-5EE8-70A7-0474-E8DEF0AB39C2}"/>
              </a:ext>
            </a:extLst>
          </p:cNvPr>
          <p:cNvSpPr txBox="1"/>
          <p:nvPr/>
        </p:nvSpPr>
        <p:spPr>
          <a:xfrm>
            <a:off x="3391270" y="745724"/>
            <a:ext cx="751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simple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8DE3DA-8A44-E79C-7E72-B527BE147769}"/>
              </a:ext>
            </a:extLst>
          </p:cNvPr>
          <p:cNvSpPr/>
          <p:nvPr/>
        </p:nvSpPr>
        <p:spPr>
          <a:xfrm>
            <a:off x="9796835" y="3351017"/>
            <a:ext cx="1664378" cy="1378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D50A39-30D7-8B6B-5A48-6E4F30B13D67}"/>
              </a:ext>
            </a:extLst>
          </p:cNvPr>
          <p:cNvSpPr/>
          <p:nvPr/>
        </p:nvSpPr>
        <p:spPr>
          <a:xfrm>
            <a:off x="9529072" y="3146830"/>
            <a:ext cx="2199905" cy="1786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41712B-3F43-1571-0CC9-1C00BF514EAD}"/>
              </a:ext>
            </a:extLst>
          </p:cNvPr>
          <p:cNvSpPr/>
          <p:nvPr/>
        </p:nvSpPr>
        <p:spPr>
          <a:xfrm>
            <a:off x="2500502" y="3413161"/>
            <a:ext cx="1664378" cy="1378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B5CC61-F175-41C8-6EEF-4A47E3A247F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429305" y="4102290"/>
            <a:ext cx="1071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F2D09962-1633-B9DC-F309-2920C17849E1}"/>
              </a:ext>
            </a:extLst>
          </p:cNvPr>
          <p:cNvSpPr/>
          <p:nvPr/>
        </p:nvSpPr>
        <p:spPr>
          <a:xfrm>
            <a:off x="2764414" y="2940670"/>
            <a:ext cx="1118586" cy="989615"/>
          </a:xfrm>
          <a:prstGeom prst="arc">
            <a:avLst>
              <a:gd name="adj1" fmla="val 1006645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2A871-B943-7178-82B2-57EE2A628080}"/>
              </a:ext>
            </a:extLst>
          </p:cNvPr>
          <p:cNvCxnSpPr>
            <a:cxnSpLocks/>
            <a:stCxn id="15" idx="2"/>
            <a:endCxn id="7" idx="7"/>
          </p:cNvCxnSpPr>
          <p:nvPr/>
        </p:nvCxnSpPr>
        <p:spPr>
          <a:xfrm>
            <a:off x="3883000" y="3435478"/>
            <a:ext cx="38137" cy="179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A62C07-7FBD-40F4-70FA-F050F7F99C46}"/>
              </a:ext>
            </a:extLst>
          </p:cNvPr>
          <p:cNvSpPr txBox="1"/>
          <p:nvPr/>
        </p:nvSpPr>
        <p:spPr>
          <a:xfrm>
            <a:off x="10469226" y="385547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N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60860-267E-2817-9F34-082FCA3AF633}"/>
              </a:ext>
            </a:extLst>
          </p:cNvPr>
          <p:cNvSpPr txBox="1"/>
          <p:nvPr/>
        </p:nvSpPr>
        <p:spPr>
          <a:xfrm>
            <a:off x="3169087" y="3917624"/>
            <a:ext cx="3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164E9C-E41F-3B2B-26F7-262D483C93A6}"/>
              </a:ext>
            </a:extLst>
          </p:cNvPr>
          <p:cNvSpPr txBox="1"/>
          <p:nvPr/>
        </p:nvSpPr>
        <p:spPr>
          <a:xfrm>
            <a:off x="3179084" y="2583999"/>
            <a:ext cx="2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0881A8-B29E-2554-896D-C8B0B76124A0}"/>
              </a:ext>
            </a:extLst>
          </p:cNvPr>
          <p:cNvSpPr/>
          <p:nvPr/>
        </p:nvSpPr>
        <p:spPr>
          <a:xfrm>
            <a:off x="6082865" y="3402064"/>
            <a:ext cx="1664378" cy="13782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4364D-D72C-BB9D-63E9-2B0205B4D8FE}"/>
              </a:ext>
            </a:extLst>
          </p:cNvPr>
          <p:cNvSpPr txBox="1"/>
          <p:nvPr/>
        </p:nvSpPr>
        <p:spPr>
          <a:xfrm>
            <a:off x="6755256" y="3954244"/>
            <a:ext cx="30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NZ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E7FB318-129B-AF58-F592-26FBEF975C9C}"/>
              </a:ext>
            </a:extLst>
          </p:cNvPr>
          <p:cNvSpPr/>
          <p:nvPr/>
        </p:nvSpPr>
        <p:spPr>
          <a:xfrm>
            <a:off x="4062136" y="2908698"/>
            <a:ext cx="2086513" cy="1227746"/>
          </a:xfrm>
          <a:prstGeom prst="arc">
            <a:avLst>
              <a:gd name="adj1" fmla="val 1068458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FBFC8B-0EDE-7DB1-2A34-03A457C8C247}"/>
              </a:ext>
            </a:extLst>
          </p:cNvPr>
          <p:cNvCxnSpPr>
            <a:stCxn id="25" idx="2"/>
          </p:cNvCxnSpPr>
          <p:nvPr/>
        </p:nvCxnSpPr>
        <p:spPr>
          <a:xfrm>
            <a:off x="6148649" y="3522571"/>
            <a:ext cx="0" cy="9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F04F52A-F78A-3423-D65A-693420FFCA5E}"/>
              </a:ext>
            </a:extLst>
          </p:cNvPr>
          <p:cNvSpPr/>
          <p:nvPr/>
        </p:nvSpPr>
        <p:spPr>
          <a:xfrm flipV="1">
            <a:off x="4234649" y="4641117"/>
            <a:ext cx="5775351" cy="530270"/>
          </a:xfrm>
          <a:prstGeom prst="arc">
            <a:avLst>
              <a:gd name="adj1" fmla="val 10811841"/>
              <a:gd name="adj2" fmla="val 215470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33DE95-0C7B-43A9-84C9-83B3C800706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093638" y="4629037"/>
            <a:ext cx="143041" cy="287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FE4D4972-A4D5-57F0-1D63-42A2E6DFC5EC}"/>
              </a:ext>
            </a:extLst>
          </p:cNvPr>
          <p:cNvSpPr/>
          <p:nvPr/>
        </p:nvSpPr>
        <p:spPr>
          <a:xfrm>
            <a:off x="6261747" y="2897391"/>
            <a:ext cx="1118586" cy="989615"/>
          </a:xfrm>
          <a:prstGeom prst="arc">
            <a:avLst>
              <a:gd name="adj1" fmla="val 10066455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9CF333-EC8D-345D-0DDF-FECACB40E3DF}"/>
              </a:ext>
            </a:extLst>
          </p:cNvPr>
          <p:cNvSpPr txBox="1"/>
          <p:nvPr/>
        </p:nvSpPr>
        <p:spPr>
          <a:xfrm>
            <a:off x="6646855" y="2480329"/>
            <a:ext cx="2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Z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65F09D-7439-60CA-07CF-EB33FD7C0471}"/>
              </a:ext>
            </a:extLst>
          </p:cNvPr>
          <p:cNvCxnSpPr>
            <a:stCxn id="35" idx="2"/>
          </p:cNvCxnSpPr>
          <p:nvPr/>
        </p:nvCxnSpPr>
        <p:spPr>
          <a:xfrm>
            <a:off x="7380333" y="3392199"/>
            <a:ext cx="14766" cy="105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B6E6737-E818-9027-89B8-1BA166D447F6}"/>
              </a:ext>
            </a:extLst>
          </p:cNvPr>
          <p:cNvSpPr txBox="1"/>
          <p:nvPr/>
        </p:nvSpPr>
        <p:spPr>
          <a:xfrm>
            <a:off x="4983469" y="2565262"/>
            <a:ext cx="2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Z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E3EF15-6AEB-6860-98A2-3801A29EB546}"/>
              </a:ext>
            </a:extLst>
          </p:cNvPr>
          <p:cNvSpPr txBox="1"/>
          <p:nvPr/>
        </p:nvSpPr>
        <p:spPr>
          <a:xfrm>
            <a:off x="8306017" y="3638750"/>
            <a:ext cx="5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Z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9BFFC8-19F8-F8B4-90C7-4E01E45041C6}"/>
              </a:ext>
            </a:extLst>
          </p:cNvPr>
          <p:cNvSpPr txBox="1"/>
          <p:nvPr/>
        </p:nvSpPr>
        <p:spPr>
          <a:xfrm>
            <a:off x="6803859" y="5259860"/>
            <a:ext cx="5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37FC6D-305E-064F-143E-EA04D65569F2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747243" y="4040146"/>
            <a:ext cx="1781829" cy="5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2025FB48-FE37-8E5A-1E10-1394732DC6FA}"/>
              </a:ext>
            </a:extLst>
          </p:cNvPr>
          <p:cNvSpPr/>
          <p:nvPr/>
        </p:nvSpPr>
        <p:spPr>
          <a:xfrm>
            <a:off x="7577912" y="2622318"/>
            <a:ext cx="2318070" cy="1064087"/>
          </a:xfrm>
          <a:prstGeom prst="arc">
            <a:avLst>
              <a:gd name="adj1" fmla="val 10670252"/>
              <a:gd name="adj2" fmla="val 2846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F2E752-9D5D-9ACD-F1DC-8CFEC7FE8AAF}"/>
              </a:ext>
            </a:extLst>
          </p:cNvPr>
          <p:cNvCxnSpPr>
            <a:stCxn id="27" idx="2"/>
            <a:endCxn id="6" idx="1"/>
          </p:cNvCxnSpPr>
          <p:nvPr/>
        </p:nvCxnSpPr>
        <p:spPr>
          <a:xfrm flipH="1">
            <a:off x="9851241" y="3249018"/>
            <a:ext cx="26250" cy="15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60B843-3AB2-ADD7-5378-7B51CE8F8E9C}"/>
              </a:ext>
            </a:extLst>
          </p:cNvPr>
          <p:cNvSpPr txBox="1"/>
          <p:nvPr/>
        </p:nvSpPr>
        <p:spPr>
          <a:xfrm>
            <a:off x="8424910" y="2270161"/>
            <a:ext cx="47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BF1A8-332E-1884-97C1-BBA5755EA07D}"/>
              </a:ext>
            </a:extLst>
          </p:cNvPr>
          <p:cNvSpPr txBox="1"/>
          <p:nvPr/>
        </p:nvSpPr>
        <p:spPr>
          <a:xfrm>
            <a:off x="2601157" y="301841"/>
            <a:ext cx="6507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Encoding – strings that end with 01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49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51755"/>
            <a:ext cx="4142839" cy="83857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74C9C-03DD-432A-F690-24D2211A4FA7}"/>
              </a:ext>
            </a:extLst>
          </p:cNvPr>
          <p:cNvSpPr txBox="1"/>
          <p:nvPr/>
        </p:nvSpPr>
        <p:spPr>
          <a:xfrm>
            <a:off x="1958109" y="1233645"/>
            <a:ext cx="4285673" cy="412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1111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Start / end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111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End of category ~period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 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Change of sub category ~ semicolon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~ comma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states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Accepting states number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Encoding of states – input 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state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Z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60C47-6AC3-4272-CEF6-586774289B90}"/>
              </a:ext>
            </a:extLst>
          </p:cNvPr>
          <p:cNvSpPr txBox="1"/>
          <p:nvPr/>
        </p:nvSpPr>
        <p:spPr>
          <a:xfrm>
            <a:off x="7361383" y="1233645"/>
            <a:ext cx="4535054" cy="462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1111</a:t>
            </a:r>
            <a:endParaRPr lang="en-NZ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000 111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No. </a:t>
            </a:r>
            <a:r>
              <a:rPr lang="de-DE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 states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000 111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Accepting state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1              </a:t>
            </a: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0010 11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 input goto state 2,         1 input goto state 1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2               </a:t>
            </a: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001000 11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 input goto state 2, 1 input goto state 3</a:t>
            </a:r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3                </a:t>
            </a: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0010  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 input goto state 2, 1 input goto state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1111</a:t>
            </a:r>
            <a:endParaRPr lang="en-NZ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F7517-2443-31B4-5C47-A02E821018DC}"/>
              </a:ext>
            </a:extLst>
          </p:cNvPr>
          <p:cNvSpPr txBox="1"/>
          <p:nvPr/>
        </p:nvSpPr>
        <p:spPr>
          <a:xfrm>
            <a:off x="1473199" y="5597962"/>
            <a:ext cx="5255491" cy="84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Encoding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de-DE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1111000111000111001011001001100101111</a:t>
            </a:r>
          </a:p>
        </p:txBody>
      </p:sp>
    </p:spTree>
    <p:extLst>
      <p:ext uri="{BB962C8B-B14F-4D97-AF65-F5344CB8AC3E}">
        <p14:creationId xmlns:p14="http://schemas.microsoft.com/office/powerpoint/2010/main" val="144127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7449457" cy="81297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8284-7240-66D7-192D-5C5241EA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78" y="1394225"/>
            <a:ext cx="3962743" cy="3071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B3B57-B25A-CCF7-433D-F5D661969319}"/>
              </a:ext>
            </a:extLst>
          </p:cNvPr>
          <p:cNvSpPr txBox="1"/>
          <p:nvPr/>
        </p:nvSpPr>
        <p:spPr>
          <a:xfrm>
            <a:off x="3943927" y="4959495"/>
            <a:ext cx="6271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machine M and an input I we can write it as (M,I) where M is the encoding of a Turing Machine and I is the input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Turing called this the M configuration.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3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1"/>
            <a:ext cx="7486402" cy="81297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Universal 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030" y="4460299"/>
            <a:ext cx="163699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8284-7240-66D7-192D-5C5241EA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41" y="1071972"/>
            <a:ext cx="3962743" cy="3071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74C9C-03DD-432A-F690-24D2211A4FA7}"/>
              </a:ext>
            </a:extLst>
          </p:cNvPr>
          <p:cNvSpPr txBox="1"/>
          <p:nvPr/>
        </p:nvSpPr>
        <p:spPr>
          <a:xfrm>
            <a:off x="3459333" y="5057499"/>
            <a:ext cx="61280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the tape contains M1(M,I), M2(M,I), M3(M,I) etc.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it can be run by a Turing machine, it can be run by a universal Turing machine.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2E586-8F23-5B3E-17DB-76447CA80EB4}"/>
              </a:ext>
            </a:extLst>
          </p:cNvPr>
          <p:cNvSpPr/>
          <p:nvPr/>
        </p:nvSpPr>
        <p:spPr>
          <a:xfrm>
            <a:off x="3906981" y="4493368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A39D-093F-B705-4BF0-D8319DC075EF}"/>
              </a:ext>
            </a:extLst>
          </p:cNvPr>
          <p:cNvSpPr txBox="1"/>
          <p:nvPr/>
        </p:nvSpPr>
        <p:spPr>
          <a:xfrm>
            <a:off x="3999344" y="4493368"/>
            <a:ext cx="127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M1(M1,I1)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D7E29-501B-5BCF-BB9C-62DA126AA681}"/>
              </a:ext>
            </a:extLst>
          </p:cNvPr>
          <p:cNvSpPr/>
          <p:nvPr/>
        </p:nvSpPr>
        <p:spPr>
          <a:xfrm>
            <a:off x="5189283" y="4493368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FBAC9-47E3-3DAC-1978-E8C5405D2898}"/>
              </a:ext>
            </a:extLst>
          </p:cNvPr>
          <p:cNvSpPr txBox="1"/>
          <p:nvPr/>
        </p:nvSpPr>
        <p:spPr>
          <a:xfrm>
            <a:off x="5281646" y="4493368"/>
            <a:ext cx="12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M2(M2,I2)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F8631-1A60-0A6F-B7ED-F87AE5DAC30C}"/>
              </a:ext>
            </a:extLst>
          </p:cNvPr>
          <p:cNvSpPr/>
          <p:nvPr/>
        </p:nvSpPr>
        <p:spPr>
          <a:xfrm>
            <a:off x="6463899" y="4493368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A2ABB-5C95-BA31-3603-FA1749F82A6D}"/>
              </a:ext>
            </a:extLst>
          </p:cNvPr>
          <p:cNvSpPr txBox="1"/>
          <p:nvPr/>
        </p:nvSpPr>
        <p:spPr>
          <a:xfrm>
            <a:off x="6556262" y="4493368"/>
            <a:ext cx="151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M3(M3,I3)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1"/>
            <a:ext cx="7486402" cy="81297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Universal Turing machine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030" y="4460299"/>
            <a:ext cx="163699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8284-7240-66D7-192D-5C5241EA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30" y="1217831"/>
            <a:ext cx="3962743" cy="3071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74C9C-03DD-432A-F690-24D2211A4FA7}"/>
              </a:ext>
            </a:extLst>
          </p:cNvPr>
          <p:cNvSpPr txBox="1"/>
          <p:nvPr/>
        </p:nvSpPr>
        <p:spPr>
          <a:xfrm>
            <a:off x="6356516" y="1707790"/>
            <a:ext cx="5583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of a modern computer: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form of sequential input – move left and right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contains both code and data – stored program computer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“programmed” so is multi-purpose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2E586-8F23-5B3E-17DB-76447CA80EB4}"/>
              </a:ext>
            </a:extLst>
          </p:cNvPr>
          <p:cNvSpPr/>
          <p:nvPr/>
        </p:nvSpPr>
        <p:spPr>
          <a:xfrm>
            <a:off x="1300214" y="5051933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A39D-093F-B705-4BF0-D8319DC075EF}"/>
              </a:ext>
            </a:extLst>
          </p:cNvPr>
          <p:cNvSpPr txBox="1"/>
          <p:nvPr/>
        </p:nvSpPr>
        <p:spPr>
          <a:xfrm>
            <a:off x="1392577" y="5051933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M1(M,I)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D7E29-501B-5BCF-BB9C-62DA126AA681}"/>
              </a:ext>
            </a:extLst>
          </p:cNvPr>
          <p:cNvSpPr/>
          <p:nvPr/>
        </p:nvSpPr>
        <p:spPr>
          <a:xfrm>
            <a:off x="2582516" y="5051933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FBAC9-47E3-3DAC-1978-E8C5405D2898}"/>
              </a:ext>
            </a:extLst>
          </p:cNvPr>
          <p:cNvSpPr txBox="1"/>
          <p:nvPr/>
        </p:nvSpPr>
        <p:spPr>
          <a:xfrm>
            <a:off x="2674879" y="5051933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M2(M,I)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F8631-1A60-0A6F-B7ED-F87AE5DAC30C}"/>
              </a:ext>
            </a:extLst>
          </p:cNvPr>
          <p:cNvSpPr/>
          <p:nvPr/>
        </p:nvSpPr>
        <p:spPr>
          <a:xfrm>
            <a:off x="3857132" y="5051933"/>
            <a:ext cx="1274617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A2ABB-5C95-BA31-3603-FA1749F82A6D}"/>
              </a:ext>
            </a:extLst>
          </p:cNvPr>
          <p:cNvSpPr txBox="1"/>
          <p:nvPr/>
        </p:nvSpPr>
        <p:spPr>
          <a:xfrm>
            <a:off x="3949495" y="5051933"/>
            <a:ext cx="11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M3(M,I)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0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7643421" cy="1252172"/>
          </a:xfrm>
        </p:spPr>
        <p:txBody>
          <a:bodyPr>
            <a:noAutofit/>
          </a:bodyPr>
          <a:lstStyle/>
          <a:p>
            <a:r>
              <a:rPr lang="en-NZ" sz="4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Reductio ad absurdum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3B57-B25A-CCF7-433D-F5D661969319}"/>
              </a:ext>
            </a:extLst>
          </p:cNvPr>
          <p:cNvSpPr txBox="1"/>
          <p:nvPr/>
        </p:nvSpPr>
        <p:spPr>
          <a:xfrm>
            <a:off x="3038764" y="1942067"/>
            <a:ext cx="8238836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Reductio ad absurdum</a:t>
            </a:r>
            <a:r>
              <a:rPr lang="en-NZ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is a method of argumentation that involves refuting a proposition by demonstrating an absurd outcome if the proposition is assumed true</a:t>
            </a:r>
            <a:r>
              <a:rPr lang="en-NZ" sz="2000" b="1" baseline="30000" dirty="0">
                <a:solidFill>
                  <a:srgbClr val="174AE4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endParaRPr lang="en-NZ" sz="2000" b="1" baseline="30000" dirty="0">
              <a:solidFill>
                <a:srgbClr val="174AE4"/>
              </a:solidFill>
              <a:effectLst/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endParaRPr lang="en-NZ" sz="2000" b="1" baseline="30000" dirty="0">
              <a:solidFill>
                <a:srgbClr val="174AE4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This method involves extending the implications of an argument to a stage of absurdity, thereby disproving the validity or common sense of the argument itself </a:t>
            </a:r>
          </a:p>
          <a:p>
            <a:endParaRPr lang="en-NZ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endParaRPr lang="en-NZ" sz="2000" dirty="0">
              <a:solidFill>
                <a:srgbClr val="000000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Essentially, proof by contradiction.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6227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7754257" cy="60562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barber paradox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3B57-B25A-CCF7-433D-F5D661969319}"/>
              </a:ext>
            </a:extLst>
          </p:cNvPr>
          <p:cNvSpPr txBox="1"/>
          <p:nvPr/>
        </p:nvSpPr>
        <p:spPr>
          <a:xfrm>
            <a:off x="2438400" y="1662545"/>
            <a:ext cx="9180944" cy="563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NZ" sz="2000" b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Scenario</a:t>
            </a:r>
            <a:r>
              <a:rPr lang="en-NZ" sz="2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NZ" sz="2000" dirty="0"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Imagine a small village with a single barber.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barber is defined as the person who shaves all those, and only those, who do not shave themselves.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NZ" sz="2000" b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Question</a:t>
            </a:r>
            <a:r>
              <a:rPr lang="en-NZ" sz="2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NZ" sz="2000" dirty="0"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Now, consider the following questions: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b="1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Does the barber shave himself?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NZ" sz="2000" b="1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b="1" kern="100" dirty="0">
                <a:solidFill>
                  <a:srgbClr val="111111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Does the barber even exist?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3763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7754257" cy="60562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barber paradox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3B57-B25A-CCF7-433D-F5D661969319}"/>
              </a:ext>
            </a:extLst>
          </p:cNvPr>
          <p:cNvSpPr txBox="1"/>
          <p:nvPr/>
        </p:nvSpPr>
        <p:spPr>
          <a:xfrm>
            <a:off x="2604655" y="1542472"/>
            <a:ext cx="9180944" cy="49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NZ" sz="2000" b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Analysis</a:t>
            </a:r>
            <a:r>
              <a:rPr lang="en-NZ" sz="2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NZ" sz="2000" dirty="0"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the barber shaves himself, then he must be part of the group of people he shaves (those who do not shave themselves).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But this contradicts the definition of the barber, as he should only shave those who do not shave themselves.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Conversely, if the barber does not shave himself, then he fits the criteria for being shaved by the specified barber.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this case, he must shave himself as the barber.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Either way, we encounter a logical inconsistency.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en-NZ" sz="2000" b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Resolution</a:t>
            </a:r>
            <a:r>
              <a:rPr lang="en-NZ" sz="2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NZ" sz="2000" dirty="0"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paradox reveals that no such barber can exist in reality.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000" kern="100" dirty="0">
                <a:solidFill>
                  <a:srgbClr val="111111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problem arises from the self-referential nature of the barber</a:t>
            </a: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426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1"/>
            <a:ext cx="5178746" cy="72677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Alan Turing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1043E-A5E1-BB1E-66C2-6FD161EA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96" y="1492087"/>
            <a:ext cx="2933954" cy="384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5921406" y="1492087"/>
            <a:ext cx="6152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Alan Turing entered the University of Cambridge to study mathematics in 1931.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graduating in 1934, he was elected to a fellowship at King’s College in recognition of his research in probability theory.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1936, his seminal paper “On Computable Numbers, with an Application to the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Entscheidungsproblem”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accepted for publication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1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602" y="337126"/>
            <a:ext cx="9883103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 – input (M) into 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838B3E-6755-BE37-F1CB-1BBEAE94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8CCB-0437-B19D-B7DE-F822185A8177}"/>
              </a:ext>
            </a:extLst>
          </p:cNvPr>
          <p:cNvSpPr txBox="1"/>
          <p:nvPr/>
        </p:nvSpPr>
        <p:spPr>
          <a:xfrm>
            <a:off x="2867487" y="1731146"/>
            <a:ext cx="80342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happens if we feed M(M,I) into itself i.e. M(M,M)?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Recall the encoding of a machine that accepts strings ending in 01: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1111000111000111001011001001100101111</a:t>
            </a:r>
          </a:p>
          <a:p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this machine M(M,M) will reject the input.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7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06" y="161691"/>
            <a:ext cx="5828340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 (1)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838B3E-6755-BE37-F1CB-1BBEAE94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82" y="309653"/>
            <a:ext cx="48952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102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55FC1D5-ED1C-BA83-492B-2CA7ED45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63" y="1426729"/>
            <a:ext cx="6934073" cy="469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9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06" y="161691"/>
            <a:ext cx="5061721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284FCA-9611-6A7A-DC67-8C5E63D06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31" y="4502295"/>
            <a:ext cx="176624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838B3E-6755-BE37-F1CB-1BBEAE94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1028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55FC1D5-ED1C-BA83-492B-2CA7ED45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91" y="161691"/>
            <a:ext cx="2774742" cy="18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3BEFBB-A9E5-B475-49F0-69CB1BCD4E76}"/>
              </a:ext>
            </a:extLst>
          </p:cNvPr>
          <p:cNvSpPr txBox="1"/>
          <p:nvPr/>
        </p:nvSpPr>
        <p:spPr>
          <a:xfrm>
            <a:off x="2244436" y="2202927"/>
            <a:ext cx="86267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alt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kumimoji="0" lang="en-NZ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hat happens if we feed this program to itself?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alt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it doesn't halt, then it halts.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alt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it does halt, then it doesn't halt.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alt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So, does it halt or not?</a:t>
            </a:r>
            <a:endParaRPr kumimoji="0" lang="en-NZ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765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7338621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 (1)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CF6FB-678E-8AE2-CBD7-D38546ABA178}"/>
              </a:ext>
            </a:extLst>
          </p:cNvPr>
          <p:cNvSpPr txBox="1"/>
          <p:nvPr/>
        </p:nvSpPr>
        <p:spPr>
          <a:xfrm>
            <a:off x="2263806" y="1544715"/>
            <a:ext cx="83361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showed a machine rejecting its own encoding.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there a general machine MNA which will tell us which machines do not accept their encoding?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Assume MNA exists.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Either MNA accepts (MNA), or it rejects it.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MNA accepts (MNA), then it is a machine that accepts its encoding, but by definition, it doesn’t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MNA does not accept (MNA) then it is a machine that does not accept its encoding, but by definition, MNA accepts encodings of machines that do not accept their encodings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MNA can’t exist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7338621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 (2)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F8C6D-3483-96C8-8AB0-161B9D6A15CE}"/>
              </a:ext>
            </a:extLst>
          </p:cNvPr>
          <p:cNvSpPr txBox="1"/>
          <p:nvPr/>
        </p:nvSpPr>
        <p:spPr>
          <a:xfrm>
            <a:off x="2929631" y="1571348"/>
            <a:ext cx="81674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ATM = {[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M,w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| M is a TM and M accepts w}.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PROOF: We assume that ATM is decidable and obtain a contradiction.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Suppose that H is a decider for ATM.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input, where M is a TM and w is a string, H halts and accepts if M accepts w.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Furthermore, H halts and rejects if M fails to accept w.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other words, we assume that H is a TM, where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H([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M,w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]) = {accept if M accepts w}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= {reject if M does not accept w.}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2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7338621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F8C6D-3483-96C8-8AB0-161B9D6A15CE}"/>
              </a:ext>
            </a:extLst>
          </p:cNvPr>
          <p:cNvSpPr txBox="1"/>
          <p:nvPr/>
        </p:nvSpPr>
        <p:spPr>
          <a:xfrm>
            <a:off x="2929631" y="1287244"/>
            <a:ext cx="81674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we construct a new Turing machine D with H as a subroutine.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new TM calls H to determine what M does when the input to M is its own description 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D has determined this information, it does the opposite.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is, it rejects if M accepts and accepts if M rejects.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following is a description of 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= "On input [M], where M is a TM: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Run H on input [M, [M]].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Output the opposite of what H outputs; that is, if H accepts, reject and if H rejects, accept."</a:t>
            </a: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82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7338621" cy="8919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halting 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2BB0B3-2F1F-9C85-2F95-5D2D8299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107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kumimoji="0" lang="en-NZ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F8C6D-3483-96C8-8AB0-161B9D6A15CE}"/>
              </a:ext>
            </a:extLst>
          </p:cNvPr>
          <p:cNvSpPr txBox="1"/>
          <p:nvPr/>
        </p:nvSpPr>
        <p:spPr>
          <a:xfrm>
            <a:off x="2929631" y="1126253"/>
            <a:ext cx="81674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D([M]) = { accept if M does not accept [M]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{ reject if M accepts [M]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happens when we run D with its own description as input?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that case, we get: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D([D]) = {accept if D does not accept [D]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{reject if D accepts [D]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D(D) halts, Halt(D,D) told us that D(D) would run forever.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D(D) runs forever, Halt(D,D) told us that D(D) would halt.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kern="100" dirty="0">
                <a:solidFill>
                  <a:srgbClr val="111111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problem arises from the self-referential nature of D[M]</a:t>
            </a:r>
            <a:endParaRPr lang="en-NZ" sz="2000" kern="100" dirty="0">
              <a:solidFill>
                <a:srgbClr val="11111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08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6368354" cy="70014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 then – Lorenz teletype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machine with a few gears&#10;&#10;Description automatically generated with medium confidence">
            <a:extLst>
              <a:ext uri="{FF2B5EF4-FFF2-40B4-BE49-F238E27FC236}">
                <a16:creationId xmlns:a16="http://schemas.microsoft.com/office/drawing/2014/main" id="{5E41099B-6AAC-656B-C763-C085206D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29" y="1554479"/>
            <a:ext cx="6075045" cy="46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9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8339197" cy="407180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>
                <a:latin typeface="Arial" panose="020B0604020202020204" pitchFamily="34" charset="0"/>
                <a:cs typeface="Arial" panose="020B0604020202020204" pitchFamily="34" charset="0"/>
              </a:rPr>
              <a:t>And then – </a:t>
            </a:r>
            <a:r>
              <a:rPr lang="en-NZ" sz="16000" dirty="0">
                <a:latin typeface="Arial" panose="020B0604020202020204" pitchFamily="34" charset="0"/>
                <a:cs typeface="Arial" panose="020B0604020202020204" pitchFamily="34" charset="0"/>
              </a:rPr>
              <a:t>Colossus Mark II 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9F232-5445-F26B-0D7D-A4D7FA08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48" y="1576797"/>
            <a:ext cx="7037277" cy="438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F0500-C356-318C-7C53-EB364FB4C525}"/>
              </a:ext>
            </a:extLst>
          </p:cNvPr>
          <p:cNvSpPr txBox="1"/>
          <p:nvPr/>
        </p:nvSpPr>
        <p:spPr>
          <a:xfrm>
            <a:off x="8869777" y="1576797"/>
            <a:ext cx="3140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Colossus is regarded as the world's first programmable, electronic, digital computer, although it was programmed by switches and plugs and not by a stored program.</a:t>
            </a: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dirty="0">
                <a:latin typeface="Arial" panose="020B0604020202020204" pitchFamily="34" charset="0"/>
                <a:cs typeface="Arial" panose="020B0604020202020204" pitchFamily="34" charset="0"/>
              </a:rPr>
              <a:t>But … official secrets act!!!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7827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7247243" cy="407180"/>
          </a:xfrm>
        </p:spPr>
        <p:txBody>
          <a:bodyPr>
            <a:normAutofit fontScale="25000" lnSpcReduction="20000"/>
          </a:bodyPr>
          <a:lstStyle/>
          <a:p>
            <a:r>
              <a:rPr lang="en-US" sz="16000" dirty="0">
                <a:latin typeface="Arial" panose="020B0604020202020204" pitchFamily="34" charset="0"/>
                <a:cs typeface="Arial" panose="020B0604020202020204" pitchFamily="34" charset="0"/>
              </a:rPr>
              <a:t>And then – </a:t>
            </a:r>
            <a:r>
              <a:rPr lang="en-NZ" sz="16000" dirty="0">
                <a:latin typeface="Arial" panose="020B0604020202020204" pitchFamily="34" charset="0"/>
                <a:cs typeface="Arial" panose="020B0604020202020204" pitchFamily="34" charset="0"/>
              </a:rPr>
              <a:t>Manchester baby</a:t>
            </a:r>
            <a:r>
              <a:rPr lang="en-NZ" sz="1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F0500-C356-318C-7C53-EB364FB4C525}"/>
              </a:ext>
            </a:extLst>
          </p:cNvPr>
          <p:cNvSpPr txBox="1"/>
          <p:nvPr/>
        </p:nvSpPr>
        <p:spPr>
          <a:xfrm>
            <a:off x="2491666" y="5575178"/>
            <a:ext cx="685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Manchester Baby, was the first electronic stored-program computer. It was built at the University of Manchester and ran its first program on 21 June 1948.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09D4-ECE2-E5D2-CF52-1F101250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65" y="1568917"/>
            <a:ext cx="5468644" cy="37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4303289" y="807868"/>
            <a:ext cx="615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en-NZ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E194E-ECB4-5B3F-F068-5070BF3C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598" y="2308701"/>
            <a:ext cx="2566804" cy="43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9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2577590" cy="40718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Turing’s legacy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1043E-A5E1-BB1E-66C2-6FD161EA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91" y="2362099"/>
            <a:ext cx="2933954" cy="384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5693276" y="160992"/>
            <a:ext cx="61522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universal Turing machine - 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now recognised as the foundation of computer science</a:t>
            </a:r>
            <a:r>
              <a:rPr lang="en-US" sz="2000" baseline="30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baseline="30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aseline="30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 started the study of the theory of computation.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aseline="30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aseline="30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aseline="30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Everything that can be computed on a computer can be computed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the universal Turing machine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limits to machine computation.</a:t>
            </a:r>
          </a:p>
          <a:p>
            <a:endParaRPr lang="en-US" sz="2000" baseline="30000" dirty="0">
              <a:solidFill>
                <a:srgbClr val="11111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machine is a mathematical model of the modern computers we all use today.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solved a mathematics problem by including engineering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864970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2577590" cy="40718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Turing’s legacy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1043E-A5E1-BB1E-66C2-6FD161EA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1758417"/>
            <a:ext cx="2933954" cy="384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5622255" y="729164"/>
            <a:ext cx="6152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introduced the stored program – where the program and data were in the same memory space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realized that software could be used to simulate hardware e.g. arithmetic – RISC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 insights into algorithm design and algorithmic complexity remain fundamental in computer science education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6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6829993" cy="60248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Alan Turing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1043E-A5E1-BB1E-66C2-6FD161EA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87" y="1989237"/>
            <a:ext cx="2933954" cy="384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5734975" y="1867352"/>
            <a:ext cx="6152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Turing Award is an annual prize given by the Association for Computing Machinery for contributions of lasting and major technical importance to computer science.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generally recognized as the highest distinction in computer science and is often referred to as the "Nobel Prize of Computing".</a:t>
            </a:r>
          </a:p>
        </p:txBody>
      </p:sp>
    </p:spTree>
    <p:extLst>
      <p:ext uri="{BB962C8B-B14F-4D97-AF65-F5344CB8AC3E}">
        <p14:creationId xmlns:p14="http://schemas.microsoft.com/office/powerpoint/2010/main" val="1960444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1"/>
            <a:ext cx="4566187" cy="71789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47600-57CA-8F4E-874E-005890CA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94" y="1219885"/>
            <a:ext cx="3253062" cy="4893186"/>
          </a:xfrm>
          <a:prstGeom prst="rect">
            <a:avLst/>
          </a:prstGeom>
        </p:spPr>
      </p:pic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66B6F763-761E-3957-F870-9C2FE94F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9410"/>
            <a:ext cx="3133320" cy="4883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43026-EE4C-6666-7313-4F9D6826D217}"/>
              </a:ext>
            </a:extLst>
          </p:cNvPr>
          <p:cNvSpPr txBox="1"/>
          <p:nvPr/>
        </p:nvSpPr>
        <p:spPr>
          <a:xfrm>
            <a:off x="1455937" y="6327676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Wikipedia / Brilliant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4654964" cy="63799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6523194-A8F2-82A5-CA6C-C4E0D47D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1838658"/>
            <a:ext cx="2966628" cy="397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FF87-6C24-1DD0-2B7F-883C4828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61" y="1838657"/>
            <a:ext cx="3108960" cy="39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0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4654964" cy="63799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3071B-7DDC-B4E4-16A4-3DEE90D17105}"/>
              </a:ext>
            </a:extLst>
          </p:cNvPr>
          <p:cNvSpPr txBox="1"/>
          <p:nvPr/>
        </p:nvSpPr>
        <p:spPr>
          <a:xfrm>
            <a:off x="2297282" y="1317317"/>
            <a:ext cx="701992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Good animated video of the halting 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20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https://www.youtube.com/watch?v=92WHN-pAFCs</a:t>
            </a:r>
            <a:endParaRPr lang="de-DE" sz="2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sz="2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sz="2000" u="sng" dirty="0">
              <a:solidFill>
                <a:srgbClr val="0000FF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Turing’s proof of the undecidability of the Halting problem explained in terms of mobile phone applications</a:t>
            </a:r>
            <a:endParaRPr lang="de-DE" sz="2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sz="2000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https://thorehusfeldt.com/2012/06/25/the-freeze-app-does-not-exist/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latin typeface="Arial" panose="020B0604020202020204" pitchFamily="34" charset="0"/>
                <a:cs typeface="Arial" panose="020B0604020202020204" pitchFamily="34" charset="0"/>
              </a:rPr>
              <a:t>Slides:</a:t>
            </a:r>
          </a:p>
          <a:p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https://rbrayb.github.io/Presentations/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732334" y="412812"/>
            <a:ext cx="809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Maths problems yet to be solved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604F62-5E50-016D-DB2B-07B3B090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691" y="70709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 dirty="0"/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64FD1F97-6738-90FE-BDE2-AD36ECF3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95" y="1677881"/>
            <a:ext cx="8248582" cy="50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9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3172393" cy="77116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Axioms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100942" y="1615736"/>
            <a:ext cx="9694416" cy="321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 </a:t>
            </a:r>
            <a:r>
              <a:rPr lang="en-NZ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axiom</a:t>
            </a: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a fundamental statement or proposition that is accepted as true without requiring proof.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e.g. two sets are equal if and only if they have the same elements</a:t>
            </a:r>
            <a:r>
              <a:rPr lang="en-NZ" sz="2000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Axioms are considered self-evident or universally accepted, forming the foundation upon which other truths and theorems are built.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6519274" cy="86881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Entscheidungsproblem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166151" y="1562471"/>
            <a:ext cx="9694416" cy="318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Hilbert's axiomatic foundations of mathematics (circa 1900):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Axioms should be consistent – there are no statements that could be proven to be both true and false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Axioms should be complete – every statement should be able to be proved or disproved from the axioms</a:t>
            </a: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0992"/>
            <a:ext cx="6519274" cy="86881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Entscheidungsproblem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2166151" y="1562471"/>
            <a:ext cx="9694416" cy="430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Entscheidungsproblem – there should be a decision procedure that can tell us if a statement can be proved from the axioms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decision procedure, he meant a clear computational process, i.e., an algorithm that would start with the axioms and a potential conclusion and tell us if the axioms could prove the conclusion.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Hilbert was certain that such an algorithm existed.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Entscheidungsproblem (decision problem) was the problem of finding the algorithm.</a:t>
            </a:r>
            <a:endParaRPr lang="en-NZ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A1F2C8-82DB-4097-E32D-C34FB6B98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2" y="160992"/>
            <a:ext cx="6554785" cy="91320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Entscheidungsproblem</a:t>
            </a:r>
            <a:endParaRPr lang="en-N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E72F6-419F-6396-C634-B388F1B9C876}"/>
              </a:ext>
            </a:extLst>
          </p:cNvPr>
          <p:cNvSpPr txBox="1"/>
          <p:nvPr/>
        </p:nvSpPr>
        <p:spPr>
          <a:xfrm>
            <a:off x="1799101" y="1074198"/>
            <a:ext cx="96944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de-DE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ecision procedure ~ algorithm</a:t>
            </a:r>
          </a:p>
          <a:p>
            <a:endParaRPr lang="de-DE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an 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decide if another </a:t>
            </a:r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stop?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Turing’s insight was to define algorithms in terms of theoretical machines</a:t>
            </a: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NZ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a Turing machine decide if another Turing machine will stop?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the topic of Turing’s paper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602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911</TotalTime>
  <Words>2155</Words>
  <Application>Microsoft Office PowerPoint</Application>
  <PresentationFormat>Widescreen</PresentationFormat>
  <Paragraphs>397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Aptos</vt:lpstr>
      <vt:lpstr>Arial</vt:lpstr>
      <vt:lpstr>Arial Unicode MS</vt:lpstr>
      <vt:lpstr>Century Gothic</vt:lpstr>
      <vt:lpstr>Courier New</vt:lpstr>
      <vt:lpstr>Wingdings</vt:lpstr>
      <vt:lpstr>Wingdings 3</vt:lpstr>
      <vt:lpstr>Wisp</vt:lpstr>
      <vt:lpstr>The halting problem  A journey through Alan Turing's seminal paper </vt:lpstr>
      <vt:lpstr>Time travel back to 1936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</dc:title>
  <dc:creator>Rory Braybrook</dc:creator>
  <cp:lastModifiedBy>Rory Braybrook</cp:lastModifiedBy>
  <cp:revision>53</cp:revision>
  <dcterms:created xsi:type="dcterms:W3CDTF">2024-03-28T22:49:14Z</dcterms:created>
  <dcterms:modified xsi:type="dcterms:W3CDTF">2024-04-11T04:20:47Z</dcterms:modified>
</cp:coreProperties>
</file>