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77" r:id="rId3"/>
    <p:sldId id="266" r:id="rId4"/>
    <p:sldId id="278" r:id="rId5"/>
    <p:sldId id="271" r:id="rId6"/>
    <p:sldId id="272" r:id="rId7"/>
    <p:sldId id="273" r:id="rId8"/>
    <p:sldId id="276" r:id="rId9"/>
    <p:sldId id="274" r:id="rId10"/>
    <p:sldId id="275" r:id="rId11"/>
    <p:sldId id="279" r:id="rId12"/>
    <p:sldId id="280" r:id="rId13"/>
    <p:sldId id="281" r:id="rId14"/>
    <p:sldId id="283" r:id="rId15"/>
    <p:sldId id="284" r:id="rId16"/>
    <p:sldId id="285" r:id="rId17"/>
    <p:sldId id="286" r:id="rId18"/>
    <p:sldId id="289" r:id="rId19"/>
    <p:sldId id="282" r:id="rId20"/>
    <p:sldId id="288" r:id="rId21"/>
    <p:sldId id="270" r:id="rId22"/>
    <p:sldId id="269" r:id="rId23"/>
    <p:sldId id="28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dfshelp.microsoft.com/" TargetMode="External"/><Relationship Id="rId7" Type="http://schemas.openxmlformats.org/officeDocument/2006/relationships/hyperlink" Target="https://docs.aws.amazon.com/IAM/latest/UserGuide/troubleshoot_saml_view-saml-response.html" TargetMode="External"/><Relationship Id="rId2" Type="http://schemas.openxmlformats.org/officeDocument/2006/relationships/hyperlink" Target="http://samltool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nd.feide.no/simplesaml/module.php/saml2debug/debug.php" TargetMode="External"/><Relationship Id="rId5" Type="http://schemas.openxmlformats.org/officeDocument/2006/relationships/hyperlink" Target="https://chrome.google.com/webstore/detail/saml-chrome-panel/paijfdbeoenhembfhkhllainmocckace?hl=en" TargetMode="External"/><Relationship Id="rId4" Type="http://schemas.openxmlformats.org/officeDocument/2006/relationships/hyperlink" Target="https://addons.mozilla.org/en-US/firefox/addon/saml-tracer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eksey.com/xmlsec/xmldsig-verifi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asis-open.org/security/saml/v2.0/saml-bindings-2.0-os.pdf" TargetMode="External"/><Relationship Id="rId7" Type="http://schemas.openxmlformats.org/officeDocument/2006/relationships/hyperlink" Target="http://identitymeme.org/doc/draft-hodges-learning-saml-00.html" TargetMode="External"/><Relationship Id="rId2" Type="http://schemas.openxmlformats.org/officeDocument/2006/relationships/hyperlink" Target="http://docs.oasis-open.org/security/saml/v2.0/saml-core-2.0-o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ecurity_Assertion_Markup_Language" TargetMode="External"/><Relationship Id="rId5" Type="http://schemas.openxmlformats.org/officeDocument/2006/relationships/hyperlink" Target="https://github.com/Azure-Samples/active-directory-b2c-advanced-policies/blob/master/Documentation/Features%20part%206.md" TargetMode="External"/><Relationship Id="rId4" Type="http://schemas.openxmlformats.org/officeDocument/2006/relationships/hyperlink" Target="http://docs.oasis-open.org/security/saml/v2.0/saml-profiles-2.0-os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the-new-control-plane/i-need-a-saml-stack-now-63d9691e2d43" TargetMode="External"/><Relationship Id="rId2" Type="http://schemas.openxmlformats.org/officeDocument/2006/relationships/hyperlink" Target="https://medium.com/the-new-control-plan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the-new-control-plane/comparing-the-identity-providers-idps-that-i-use-f57aac756c70" TargetMode="External"/><Relationship Id="rId5" Type="http://schemas.openxmlformats.org/officeDocument/2006/relationships/hyperlink" Target="https://medium.com/the-new-control-plane/connecting-auth0-idp-and-the-sustainsys-saml-v2-0-for-net-core-stack-b09509270fd1" TargetMode="External"/><Relationship Id="rId4" Type="http://schemas.openxmlformats.org/officeDocument/2006/relationships/hyperlink" Target="https://medium.com/the-new-control-plane/saml-stacks-the-next-step-the-connecting-series-552595e1fd3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id.net/specs/openid-connect-federation-1_0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NZ" dirty="0" smtClean="0"/>
              <a:t>Auth0 Online Meetup</a:t>
            </a:r>
            <a:br>
              <a:rPr lang="en-NZ" dirty="0" smtClean="0"/>
            </a:br>
            <a:r>
              <a:rPr lang="en-NZ" dirty="0" smtClean="0"/>
              <a:t>SAML 2.0</a:t>
            </a:r>
            <a:endParaRPr lang="en-NZ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839221"/>
          </a:xfrm>
        </p:spPr>
        <p:txBody>
          <a:bodyPr>
            <a:noAutofit/>
          </a:bodyPr>
          <a:lstStyle/>
          <a:p>
            <a:pPr algn="l"/>
            <a:r>
              <a:rPr lang="en-NZ" sz="2000" dirty="0" smtClean="0"/>
              <a:t>Rory Braybrook</a:t>
            </a:r>
          </a:p>
          <a:p>
            <a:pPr algn="l"/>
            <a:r>
              <a:rPr lang="en-NZ" sz="2000" dirty="0" smtClean="0"/>
              <a:t>Microsoft Identity Architect</a:t>
            </a:r>
          </a:p>
          <a:p>
            <a:pPr algn="l"/>
            <a:r>
              <a:rPr lang="en-NZ" sz="2000" dirty="0" smtClean="0"/>
              <a:t>@rbrayb</a:t>
            </a:r>
          </a:p>
          <a:p>
            <a:pPr algn="l"/>
            <a:r>
              <a:rPr lang="en-NZ" sz="2000" dirty="0" smtClean="0"/>
              <a:t>Feel free to ping me – especially if in Oceania </a:t>
            </a:r>
            <a:r>
              <a:rPr lang="en-NZ" sz="2000" dirty="0" smtClean="0">
                <a:sym typeface="Wingdings" panose="05000000000000000000" pitchFamily="2" charset="2"/>
              </a:rPr>
              <a:t>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25164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r>
              <a:rPr lang="en-NZ" dirty="0" smtClean="0"/>
              <a:t>NameID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74573"/>
            <a:ext cx="8596668" cy="4566789"/>
          </a:xfrm>
        </p:spPr>
        <p:txBody>
          <a:bodyPr/>
          <a:lstStyle/>
          <a:p>
            <a:r>
              <a:rPr lang="en-NZ" dirty="0" smtClean="0"/>
              <a:t>The “primary key”</a:t>
            </a:r>
          </a:p>
          <a:p>
            <a:r>
              <a:rPr lang="en-NZ" dirty="0" smtClean="0"/>
              <a:t>&lt;</a:t>
            </a:r>
            <a:r>
              <a:rPr lang="en-NZ" dirty="0"/>
              <a:t>NameIDFormat&gt;urn:oasis:names:tc:SAML:1.1:nameid-format:emailAddress&lt;/NameIDFormat&gt;</a:t>
            </a:r>
          </a:p>
          <a:p>
            <a:r>
              <a:rPr lang="en-NZ" dirty="0" smtClean="0"/>
              <a:t>&lt;</a:t>
            </a:r>
            <a:r>
              <a:rPr lang="en-NZ" dirty="0"/>
              <a:t>NameIDFormat&gt;urn:oasis:names:tc:SAML:2.0:nameid-format:persistent&lt;/NameIDFormat&gt;</a:t>
            </a:r>
          </a:p>
          <a:p>
            <a:r>
              <a:rPr lang="en-NZ" dirty="0" smtClean="0"/>
              <a:t>&lt;</a:t>
            </a:r>
            <a:r>
              <a:rPr lang="en-NZ" dirty="0"/>
              <a:t>NameIDFormat&gt;urn:oasis:names:tc:SAML:2.0:nameid-format:transient&lt;/NameIDFormat&gt;</a:t>
            </a:r>
          </a:p>
        </p:txBody>
      </p:sp>
    </p:spTree>
    <p:extLst>
      <p:ext uri="{BB962C8B-B14F-4D97-AF65-F5344CB8AC3E}">
        <p14:creationId xmlns:p14="http://schemas.microsoft.com/office/powerpoint/2010/main" val="1877426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7265"/>
          </a:xfrm>
        </p:spPr>
        <p:txBody>
          <a:bodyPr/>
          <a:lstStyle/>
          <a:p>
            <a:r>
              <a:rPr lang="en-NZ" dirty="0" smtClean="0"/>
              <a:t>SAML 2.0 stacks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2195"/>
            <a:ext cx="8596668" cy="4649167"/>
          </a:xfrm>
        </p:spPr>
        <p:txBody>
          <a:bodyPr/>
          <a:lstStyle/>
          <a:p>
            <a:r>
              <a:rPr lang="en-NZ" dirty="0" smtClean="0"/>
              <a:t>Refer to blog post</a:t>
            </a:r>
          </a:p>
          <a:p>
            <a:r>
              <a:rPr lang="en-NZ" dirty="0" smtClean="0"/>
              <a:t>From Microsoft .NET C# perspective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ComponentSpace (IDP / SP) .NET &amp; .NET Core</a:t>
            </a:r>
            <a:endParaRPr lang="en-US" dirty="0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</a:endParaRPr>
          </a:p>
          <a:p>
            <a:pPr lvl="1">
              <a:spcBef>
                <a:spcPts val="600"/>
              </a:spcBef>
            </a:pPr>
            <a:r>
              <a:rPr lang="en-US" dirty="0" smtClean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Rock Solid Knowledge 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(IDP / SP</a:t>
            </a:r>
            <a:r>
              <a:rPr lang="en-US" dirty="0" smtClean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) .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NET </a:t>
            </a:r>
            <a:r>
              <a:rPr lang="en-US" dirty="0" smtClean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Core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Sustainsys (SP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) .NET </a:t>
            </a:r>
            <a:r>
              <a:rPr lang="en-US" dirty="0" smtClean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&amp; .</a:t>
            </a:r>
            <a:r>
              <a:rPr lang="en-US" dirty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NET </a:t>
            </a:r>
            <a:r>
              <a:rPr lang="en-US" dirty="0" smtClean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Core</a:t>
            </a:r>
          </a:p>
          <a:p>
            <a:pPr lvl="1">
              <a:spcBef>
                <a:spcPts val="600"/>
              </a:spcBef>
            </a:pPr>
            <a:r>
              <a:rPr lang="en-US" dirty="0" smtClean="0">
                <a:gradFill>
                  <a:gsLst>
                    <a:gs pos="1250">
                      <a:srgbClr val="1A1A1A"/>
                    </a:gs>
                    <a:gs pos="100000">
                      <a:srgbClr val="1A1A1A"/>
                    </a:gs>
                  </a:gsLst>
                  <a:lin ang="5400000" scaled="0"/>
                </a:gradFill>
              </a:rPr>
              <a:t>All can be used with identityserver 4</a:t>
            </a:r>
            <a:endParaRPr lang="en-US" dirty="0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</a:endParaRPr>
          </a:p>
          <a:p>
            <a:pPr lvl="1">
              <a:spcBef>
                <a:spcPts val="600"/>
              </a:spcBef>
            </a:pPr>
            <a:endParaRPr lang="en-US" dirty="0">
              <a:gradFill>
                <a:gsLst>
                  <a:gs pos="1250">
                    <a:srgbClr val="1A1A1A"/>
                  </a:gs>
                  <a:gs pos="100000">
                    <a:srgbClr val="1A1A1A"/>
                  </a:gs>
                </a:gsLst>
                <a:lin ang="5400000" scaled="0"/>
              </a:gradFill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49293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881"/>
          </a:xfrm>
        </p:spPr>
        <p:txBody>
          <a:bodyPr>
            <a:normAutofit fontScale="90000"/>
          </a:bodyPr>
          <a:lstStyle/>
          <a:p>
            <a:r>
              <a:rPr lang="en-NZ" dirty="0"/>
              <a:t>Demo. – SP Initiated to </a:t>
            </a:r>
            <a:r>
              <a:rPr lang="en-NZ" dirty="0" smtClean="0"/>
              <a:t>Auth0 via Sustainsys</a:t>
            </a:r>
            <a:r>
              <a:rPr lang="en-NZ" dirty="0"/>
              <a:t/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481"/>
            <a:ext cx="8596668" cy="4673881"/>
          </a:xfrm>
        </p:spPr>
        <p:txBody>
          <a:bodyPr/>
          <a:lstStyle/>
          <a:p>
            <a:r>
              <a:rPr lang="en-NZ" dirty="0" smtClean="0"/>
              <a:t>The “Connecting series” – see blog post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286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SAML 2.0 packets and decoding the payload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Fiddler – “Text wizard”</a:t>
            </a:r>
          </a:p>
          <a:p>
            <a:r>
              <a:rPr lang="en-NZ" dirty="0" smtClean="0">
                <a:hlinkClick r:id="rId2"/>
              </a:rPr>
              <a:t>samltool.io</a:t>
            </a:r>
            <a:r>
              <a:rPr lang="en-NZ" dirty="0" smtClean="0"/>
              <a:t>(Auth0 - online)</a:t>
            </a:r>
          </a:p>
          <a:p>
            <a:r>
              <a:rPr lang="en-NZ" dirty="0" smtClean="0">
                <a:hlinkClick r:id="rId3"/>
              </a:rPr>
              <a:t>ADFS Help </a:t>
            </a:r>
            <a:r>
              <a:rPr lang="en-NZ" dirty="0" smtClean="0"/>
              <a:t>(Microsoft - online)</a:t>
            </a:r>
          </a:p>
          <a:p>
            <a:r>
              <a:rPr lang="en-NZ" dirty="0" smtClean="0">
                <a:hlinkClick r:id="rId4"/>
              </a:rPr>
              <a:t>Firefox SAML tracer</a:t>
            </a:r>
            <a:endParaRPr lang="en-NZ" dirty="0" smtClean="0"/>
          </a:p>
          <a:p>
            <a:r>
              <a:rPr lang="en-NZ" dirty="0" smtClean="0">
                <a:hlinkClick r:id="rId5"/>
              </a:rPr>
              <a:t>SAML Chrome Panel</a:t>
            </a:r>
            <a:endParaRPr lang="en-NZ" dirty="0" smtClean="0"/>
          </a:p>
          <a:p>
            <a:r>
              <a:rPr lang="en-NZ" dirty="0" smtClean="0"/>
              <a:t>Feide </a:t>
            </a:r>
            <a:r>
              <a:rPr lang="en-NZ" dirty="0" smtClean="0">
                <a:hlinkClick r:id="rId6"/>
              </a:rPr>
              <a:t>online tool</a:t>
            </a:r>
            <a:endParaRPr lang="en-NZ" dirty="0" smtClean="0"/>
          </a:p>
          <a:p>
            <a:r>
              <a:rPr lang="en-NZ" dirty="0">
                <a:hlinkClick r:id="rId7"/>
              </a:rPr>
              <a:t>How to View a SAML Response in Your Browser for Troubleshooting</a:t>
            </a:r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2781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1405"/>
          </a:xfrm>
        </p:spPr>
        <p:txBody>
          <a:bodyPr/>
          <a:lstStyle/>
          <a:p>
            <a:r>
              <a:rPr lang="en-NZ" dirty="0"/>
              <a:t>IDP Initiated – ADFS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8095" y="1276350"/>
            <a:ext cx="6155848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35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4886"/>
          </a:xfrm>
        </p:spPr>
        <p:txBody>
          <a:bodyPr>
            <a:normAutofit fontScale="90000"/>
          </a:bodyPr>
          <a:lstStyle/>
          <a:p>
            <a:r>
              <a:rPr lang="en-NZ" dirty="0"/>
              <a:t>SAML 2.0 – Azure </a:t>
            </a:r>
            <a:r>
              <a:rPr lang="en-NZ" dirty="0" smtClean="0"/>
              <a:t>AD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643" y="1193800"/>
            <a:ext cx="5750011" cy="56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68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lang="en-NZ" dirty="0" smtClean="0"/>
              <a:t>myapps.microsoft.com</a:t>
            </a:r>
            <a:endParaRPr lang="en-NZ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1589856"/>
            <a:ext cx="8596312" cy="48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5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551"/>
          </a:xfrm>
        </p:spPr>
        <p:txBody>
          <a:bodyPr/>
          <a:lstStyle/>
          <a:p>
            <a:r>
              <a:rPr lang="en-NZ" dirty="0" smtClean="0"/>
              <a:t>Auth0 IDPInitiated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9816"/>
            <a:ext cx="8596668" cy="5486399"/>
          </a:xfrm>
        </p:spPr>
        <p:txBody>
          <a:bodyPr/>
          <a:lstStyle/>
          <a:p>
            <a:r>
              <a:rPr lang="en-NZ" dirty="0" smtClean="0"/>
              <a:t>Enterprise Connections / SAMLP Provider</a:t>
            </a:r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0" y="1656450"/>
            <a:ext cx="7620000" cy="513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21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“Bridging” incompatible SAML implementations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Client (SP) sends encrypted tokens</a:t>
            </a:r>
          </a:p>
          <a:p>
            <a:r>
              <a:rPr lang="en-NZ" dirty="0" smtClean="0"/>
              <a:t>IDP does not support this</a:t>
            </a:r>
          </a:p>
          <a:p>
            <a:r>
              <a:rPr lang="en-NZ" dirty="0" smtClean="0"/>
              <a:t>Problem!</a:t>
            </a:r>
          </a:p>
          <a:p>
            <a:r>
              <a:rPr lang="en-NZ" dirty="0" smtClean="0"/>
              <a:t>Use ADFS / Auth0 etc. as a bridge (R-STS model)</a:t>
            </a:r>
          </a:p>
          <a:p>
            <a:r>
              <a:rPr lang="en-NZ" dirty="0" smtClean="0"/>
              <a:t>From SP: configured for encryption</a:t>
            </a:r>
          </a:p>
          <a:p>
            <a:r>
              <a:rPr lang="en-NZ" dirty="0" smtClean="0"/>
              <a:t>To IDP: no encryption</a:t>
            </a:r>
          </a:p>
          <a:p>
            <a:r>
              <a:rPr lang="en-NZ" dirty="0" smtClean="0"/>
              <a:t>R-STS receives encrypted tokens and sends them in the clear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48753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0216"/>
          </a:xfrm>
        </p:spPr>
        <p:txBody>
          <a:bodyPr>
            <a:normAutofit fontScale="90000"/>
          </a:bodyPr>
          <a:lstStyle/>
          <a:p>
            <a:r>
              <a:rPr lang="en-NZ" dirty="0"/>
              <a:t>Troubleshooting SAML 2.0</a:t>
            </a:r>
            <a:br>
              <a:rPr lang="en-NZ" dirty="0"/>
            </a:b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09817"/>
            <a:ext cx="8596668" cy="4731546"/>
          </a:xfrm>
        </p:spPr>
        <p:txBody>
          <a:bodyPr/>
          <a:lstStyle/>
          <a:p>
            <a:r>
              <a:rPr lang="en-NZ" dirty="0" smtClean="0"/>
              <a:t>Status = Responder!</a:t>
            </a:r>
          </a:p>
          <a:p>
            <a:r>
              <a:rPr lang="en-NZ" dirty="0" smtClean="0"/>
              <a:t>Certificates – trusted, still valid, exchanged</a:t>
            </a:r>
          </a:p>
          <a:p>
            <a:r>
              <a:rPr lang="en-NZ" dirty="0" smtClean="0"/>
              <a:t>NameID – correct type and format</a:t>
            </a:r>
          </a:p>
          <a:p>
            <a:r>
              <a:rPr lang="en-NZ" dirty="0" smtClean="0"/>
              <a:t>Required assertions passed</a:t>
            </a:r>
          </a:p>
          <a:p>
            <a:r>
              <a:rPr lang="en-NZ" dirty="0" smtClean="0"/>
              <a:t>SHA-1 / SHA-256</a:t>
            </a:r>
          </a:p>
          <a:p>
            <a:r>
              <a:rPr lang="en-NZ" dirty="0" smtClean="0"/>
              <a:t>Signatures – </a:t>
            </a:r>
            <a:r>
              <a:rPr lang="en-NZ" dirty="0" smtClean="0">
                <a:hlinkClick r:id="rId2"/>
              </a:rPr>
              <a:t>online tool</a:t>
            </a:r>
            <a:r>
              <a:rPr lang="en-NZ" dirty="0" smtClean="0"/>
              <a:t> – SAML stack utilities</a:t>
            </a:r>
            <a:endParaRPr lang="en-NZ" dirty="0"/>
          </a:p>
          <a:p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4130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Long Bay, Auckland</a:t>
            </a:r>
            <a:endParaRPr lang="en-NZ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551" y="2160588"/>
            <a:ext cx="5923006" cy="4174309"/>
          </a:xfrm>
        </p:spPr>
      </p:pic>
    </p:spTree>
    <p:extLst>
      <p:ext uri="{BB962C8B-B14F-4D97-AF65-F5344CB8AC3E}">
        <p14:creationId xmlns:p14="http://schemas.microsoft.com/office/powerpoint/2010/main" val="212374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1978"/>
          </a:xfrm>
        </p:spPr>
        <p:txBody>
          <a:bodyPr/>
          <a:lstStyle/>
          <a:p>
            <a:r>
              <a:rPr lang="en-NZ" dirty="0" smtClean="0"/>
              <a:t>Number one stackoverflow question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33385"/>
            <a:ext cx="8596668" cy="4607978"/>
          </a:xfrm>
        </p:spPr>
        <p:txBody>
          <a:bodyPr/>
          <a:lstStyle/>
          <a:p>
            <a:r>
              <a:rPr lang="en-NZ" dirty="0" smtClean="0"/>
              <a:t>How do I call a REST web API from a legacy SAML application?</a:t>
            </a:r>
          </a:p>
          <a:p>
            <a:r>
              <a:rPr lang="en-NZ" dirty="0" smtClean="0"/>
              <a:t>Need to be able to convert SAML XML token to a JWT</a:t>
            </a:r>
          </a:p>
          <a:p>
            <a:r>
              <a:rPr lang="en-NZ" dirty="0"/>
              <a:t>SAML 2.0 Bearer Assertion Flow for OAuth </a:t>
            </a:r>
            <a:r>
              <a:rPr lang="en-NZ" dirty="0" smtClean="0"/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1744739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0876"/>
          </a:xfrm>
        </p:spPr>
        <p:txBody>
          <a:bodyPr/>
          <a:lstStyle/>
          <a:p>
            <a:r>
              <a:rPr lang="en-NZ" dirty="0" smtClean="0"/>
              <a:t>References – SAML 2.0 (OASIS)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0477"/>
            <a:ext cx="8596668" cy="4500886"/>
          </a:xfrm>
        </p:spPr>
        <p:txBody>
          <a:bodyPr>
            <a:normAutofit/>
          </a:bodyPr>
          <a:lstStyle/>
          <a:p>
            <a:pPr lvl="0"/>
            <a:r>
              <a:rPr lang="en-NZ" sz="2000" u="sng" cap="small" dirty="0">
                <a:hlinkClick r:id="rId2"/>
              </a:rPr>
              <a:t>Assertions and Protocols for the OASIS Security Assertion Markup Language (SAML) V2.0</a:t>
            </a:r>
            <a:r>
              <a:rPr lang="en-NZ" sz="2000" dirty="0"/>
              <a:t> (SAMLCore), the core </a:t>
            </a:r>
            <a:r>
              <a:rPr lang="en-NZ" sz="2000" dirty="0" smtClean="0"/>
              <a:t>specification</a:t>
            </a:r>
            <a:endParaRPr lang="en-NZ" sz="2000" dirty="0"/>
          </a:p>
          <a:p>
            <a:pPr lvl="0"/>
            <a:r>
              <a:rPr lang="en-NZ" sz="2000" u="sng" cap="small" dirty="0">
                <a:hlinkClick r:id="rId3"/>
              </a:rPr>
              <a:t>Bindings for the OASIS Security Assertion Markup Language (SAML) V2.0</a:t>
            </a:r>
            <a:r>
              <a:rPr lang="en-NZ" sz="2000" u="sng" cap="small" dirty="0"/>
              <a:t> </a:t>
            </a:r>
            <a:r>
              <a:rPr lang="en-NZ" sz="2000" u="sng" dirty="0"/>
              <a:t>(SAMLBind)</a:t>
            </a:r>
            <a:r>
              <a:rPr lang="en-NZ" sz="2000" dirty="0"/>
              <a:t>, which maps the SAML messages onto the standard messaging or communication </a:t>
            </a:r>
            <a:r>
              <a:rPr lang="en-NZ" sz="2000" dirty="0" smtClean="0"/>
              <a:t>protocols</a:t>
            </a:r>
            <a:endParaRPr lang="en-NZ" sz="2000" dirty="0"/>
          </a:p>
          <a:p>
            <a:pPr lvl="0"/>
            <a:r>
              <a:rPr lang="en-US" sz="2000" u="sng" cap="small" dirty="0">
                <a:hlinkClick r:id="rId4"/>
              </a:rPr>
              <a:t>Profiles for the OASIS Security Assertion Markup Language (SAML) V2.0</a:t>
            </a:r>
            <a:r>
              <a:rPr lang="en-US" sz="2000" u="sng" cap="small" dirty="0"/>
              <a:t> </a:t>
            </a:r>
            <a:r>
              <a:rPr lang="en-NZ" sz="2000" dirty="0"/>
              <a:t>(SAMLProf), the use cases or the “</a:t>
            </a:r>
            <a:r>
              <a:rPr lang="en-NZ" sz="2000" i="1" dirty="0"/>
              <a:t>How-to</a:t>
            </a:r>
            <a:r>
              <a:rPr lang="en-NZ" sz="2000" dirty="0"/>
              <a:t>” in regards to the use of SAML in various </a:t>
            </a:r>
            <a:r>
              <a:rPr lang="en-NZ" sz="2000" dirty="0" smtClean="0"/>
              <a:t>situations</a:t>
            </a:r>
            <a:endParaRPr lang="en-NZ" sz="2000" dirty="0"/>
          </a:p>
          <a:p>
            <a:r>
              <a:rPr lang="en-NZ" sz="2000" dirty="0">
                <a:hlinkClick r:id="rId5"/>
              </a:rPr>
              <a:t>Specifying a technical profile for a SAML 2.0 claims </a:t>
            </a:r>
            <a:r>
              <a:rPr lang="en-NZ" sz="2000" dirty="0" smtClean="0">
                <a:hlinkClick r:id="rId5"/>
              </a:rPr>
              <a:t>provider</a:t>
            </a:r>
            <a:endParaRPr lang="en-NZ" sz="2000" dirty="0" smtClean="0"/>
          </a:p>
          <a:p>
            <a:r>
              <a:rPr lang="en-NZ" sz="2000" dirty="0" smtClean="0">
                <a:hlinkClick r:id="rId6"/>
              </a:rPr>
              <a:t>Wikipedia SAML</a:t>
            </a:r>
            <a:endParaRPr lang="en-NZ" sz="2000" dirty="0" smtClean="0"/>
          </a:p>
          <a:p>
            <a:r>
              <a:rPr lang="en-NZ" sz="2000" dirty="0">
                <a:hlinkClick r:id="rId7"/>
              </a:rPr>
              <a:t>How to Study and Learn SAML</a:t>
            </a:r>
            <a:endParaRPr lang="en-NZ" sz="2000" dirty="0"/>
          </a:p>
          <a:p>
            <a:endParaRPr lang="en-NZ" sz="2000" dirty="0"/>
          </a:p>
          <a:p>
            <a:pPr lvl="0"/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127814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6692"/>
          </a:xfrm>
        </p:spPr>
        <p:txBody>
          <a:bodyPr/>
          <a:lstStyle/>
          <a:p>
            <a:r>
              <a:rPr lang="en-NZ" dirty="0" smtClean="0"/>
              <a:t>References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60389"/>
            <a:ext cx="8596668" cy="4780973"/>
          </a:xfrm>
        </p:spPr>
        <p:txBody>
          <a:bodyPr/>
          <a:lstStyle/>
          <a:p>
            <a:r>
              <a:rPr lang="en-NZ" sz="2000" dirty="0" smtClean="0">
                <a:hlinkClick r:id="rId2"/>
              </a:rPr>
              <a:t>The new control plane</a:t>
            </a:r>
          </a:p>
          <a:p>
            <a:r>
              <a:rPr lang="en-NZ" sz="2000" dirty="0" smtClean="0">
                <a:hlinkClick r:id="rId3"/>
              </a:rPr>
              <a:t>I need a SAML stack – now!</a:t>
            </a:r>
            <a:endParaRPr lang="en-NZ" sz="2000" dirty="0" smtClean="0">
              <a:hlinkClick r:id="rId2"/>
            </a:endParaRPr>
          </a:p>
          <a:p>
            <a:r>
              <a:rPr lang="en-NZ" sz="2000" dirty="0" smtClean="0">
                <a:hlinkClick r:id="rId4"/>
              </a:rPr>
              <a:t>SAML </a:t>
            </a:r>
            <a:r>
              <a:rPr lang="en-NZ" sz="2000" dirty="0">
                <a:hlinkClick r:id="rId4"/>
              </a:rPr>
              <a:t>stacks — the next step — the “Connecting” </a:t>
            </a:r>
            <a:r>
              <a:rPr lang="en-NZ" sz="2000" dirty="0" smtClean="0">
                <a:hlinkClick r:id="rId4"/>
              </a:rPr>
              <a:t>series</a:t>
            </a:r>
            <a:endParaRPr lang="en-NZ" sz="2000" dirty="0" smtClean="0"/>
          </a:p>
          <a:p>
            <a:r>
              <a:rPr lang="en-NZ" sz="2000" dirty="0">
                <a:hlinkClick r:id="rId5"/>
              </a:rPr>
              <a:t>Connecting Auth0 (IDP) and the Sustainsys SAML v2.0 for .NET Core stack</a:t>
            </a:r>
            <a:endParaRPr lang="en-NZ" sz="2000" dirty="0" smtClean="0"/>
          </a:p>
          <a:p>
            <a:r>
              <a:rPr lang="en-NZ" sz="2000" dirty="0">
                <a:hlinkClick r:id="rId6"/>
              </a:rPr>
              <a:t>Comparing the Identity Providers (IDP’s) that I use</a:t>
            </a:r>
            <a:endParaRPr lang="en-NZ" sz="2000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17054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lang="en-NZ" dirty="0" smtClean="0"/>
              <a:t>Questions?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1005"/>
            <a:ext cx="8596668" cy="4690357"/>
          </a:xfrm>
        </p:spPr>
        <p:txBody>
          <a:bodyPr/>
          <a:lstStyle/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93" y="1785262"/>
            <a:ext cx="6000750" cy="382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94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2242"/>
            <a:ext cx="8596668" cy="677779"/>
          </a:xfrm>
        </p:spPr>
        <p:txBody>
          <a:bodyPr/>
          <a:lstStyle/>
          <a:p>
            <a:r>
              <a:rPr lang="en-US" dirty="0" smtClean="0"/>
              <a:t>Overview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66" y="873210"/>
            <a:ext cx="8596668" cy="5888537"/>
          </a:xfrm>
        </p:spPr>
        <p:txBody>
          <a:bodyPr>
            <a:normAutofit/>
          </a:bodyPr>
          <a:lstStyle/>
          <a:p>
            <a:r>
              <a:rPr lang="en-NZ" sz="2000" dirty="0" smtClean="0"/>
              <a:t>History</a:t>
            </a:r>
          </a:p>
          <a:p>
            <a:r>
              <a:rPr lang="en-NZ" sz="2000" dirty="0" smtClean="0"/>
              <a:t>Protocols / Bindings / Profiles</a:t>
            </a:r>
          </a:p>
          <a:p>
            <a:r>
              <a:rPr lang="en-NZ" sz="2000" dirty="0" smtClean="0"/>
              <a:t>SAML 2.0 stacks</a:t>
            </a:r>
          </a:p>
          <a:p>
            <a:r>
              <a:rPr lang="en-NZ" sz="2000" dirty="0" smtClean="0"/>
              <a:t>Metadata</a:t>
            </a:r>
          </a:p>
          <a:p>
            <a:r>
              <a:rPr lang="en-NZ" sz="2000" dirty="0" smtClean="0"/>
              <a:t>NameID</a:t>
            </a:r>
          </a:p>
          <a:p>
            <a:r>
              <a:rPr lang="en-NZ" sz="2000" dirty="0" smtClean="0"/>
              <a:t>Demo. – SP Initiated to Auth0</a:t>
            </a:r>
          </a:p>
          <a:p>
            <a:r>
              <a:rPr lang="en-NZ" sz="2000" dirty="0" smtClean="0"/>
              <a:t>SAML 2.0 packets and decoding the payload</a:t>
            </a:r>
          </a:p>
          <a:p>
            <a:r>
              <a:rPr lang="en-NZ" sz="2000" dirty="0" smtClean="0"/>
              <a:t>IDP Initiated </a:t>
            </a:r>
          </a:p>
          <a:p>
            <a:r>
              <a:rPr lang="en-NZ" sz="2000" dirty="0" smtClean="0"/>
              <a:t>Troubleshooting SAML 2.0</a:t>
            </a:r>
          </a:p>
          <a:p>
            <a:r>
              <a:rPr lang="en-NZ" sz="2000" dirty="0" smtClean="0"/>
              <a:t>References</a:t>
            </a:r>
            <a:endParaRPr lang="en-NZ" sz="2000" dirty="0"/>
          </a:p>
          <a:p>
            <a:endParaRPr lang="en-NZ" sz="2000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6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454"/>
          </a:xfrm>
        </p:spPr>
        <p:txBody>
          <a:bodyPr/>
          <a:lstStyle/>
          <a:p>
            <a:r>
              <a:rPr lang="en-NZ" dirty="0" smtClean="0"/>
              <a:t>History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2195"/>
            <a:ext cx="8596668" cy="4649167"/>
          </a:xfrm>
        </p:spPr>
        <p:txBody>
          <a:bodyPr>
            <a:normAutofit fontScale="92500" lnSpcReduction="10000"/>
          </a:bodyPr>
          <a:lstStyle/>
          <a:p>
            <a:r>
              <a:rPr lang="en-NZ" dirty="0" smtClean="0"/>
              <a:t>Collaboration between </a:t>
            </a:r>
            <a:r>
              <a:rPr lang="en-NZ" dirty="0"/>
              <a:t>OASIS Security Services Technical Committee and the Liberty </a:t>
            </a:r>
            <a:r>
              <a:rPr lang="en-NZ" dirty="0" smtClean="0"/>
              <a:t>Alliance </a:t>
            </a:r>
            <a:r>
              <a:rPr lang="en-NZ" dirty="0"/>
              <a:t>resulted in </a:t>
            </a:r>
            <a:r>
              <a:rPr lang="en-NZ" dirty="0" smtClean="0"/>
              <a:t>the SAML</a:t>
            </a:r>
            <a:r>
              <a:rPr lang="en-NZ" dirty="0"/>
              <a:t> V2.0 </a:t>
            </a:r>
            <a:r>
              <a:rPr lang="en-NZ" dirty="0" smtClean="0"/>
              <a:t>specification being released in </a:t>
            </a:r>
            <a:r>
              <a:rPr lang="en-NZ" dirty="0"/>
              <a:t>March </a:t>
            </a:r>
            <a:r>
              <a:rPr lang="en-NZ" dirty="0" smtClean="0"/>
              <a:t>2005</a:t>
            </a:r>
          </a:p>
          <a:p>
            <a:r>
              <a:rPr lang="en-NZ" dirty="0"/>
              <a:t>By January 2008, deployments of SAML V2.0 became common in government, higher education, and commercial enterprises </a:t>
            </a:r>
            <a:r>
              <a:rPr lang="en-NZ" dirty="0" smtClean="0"/>
              <a:t>worldwide</a:t>
            </a:r>
          </a:p>
          <a:p>
            <a:r>
              <a:rPr lang="en-NZ" dirty="0" smtClean="0"/>
              <a:t>Microsoft and IBM developed WS-Federation (WS-*). Used for SharePoint, CRM Dynamics, Office 365, ADFS etc</a:t>
            </a:r>
            <a:r>
              <a:rPr lang="en-NZ" dirty="0" smtClean="0"/>
              <a:t>. (Moving to “Modern Auth”)</a:t>
            </a:r>
            <a:endParaRPr lang="en-NZ" dirty="0" smtClean="0"/>
          </a:p>
          <a:p>
            <a:r>
              <a:rPr lang="en-NZ" dirty="0" smtClean="0"/>
              <a:t>Java and open source world went with SAML</a:t>
            </a:r>
          </a:p>
          <a:p>
            <a:r>
              <a:rPr lang="en-NZ" dirty="0" smtClean="0"/>
              <a:t>Shibboleth, a free and open source SAML IDP built on OpenSAML and used extensively by academia</a:t>
            </a:r>
          </a:p>
          <a:p>
            <a:r>
              <a:rPr lang="en-NZ" dirty="0" smtClean="0"/>
              <a:t>“Not suited” for mobile applications – browser redirects vs. REST,  XML vs. JSON, much larger and more complicated payload. OpenID Connect / OAuth “better” choice</a:t>
            </a:r>
          </a:p>
          <a:p>
            <a:r>
              <a:rPr lang="en-NZ" dirty="0" smtClean="0"/>
              <a:t>Still used extensively for </a:t>
            </a:r>
            <a:r>
              <a:rPr lang="en-NZ" b="1" dirty="0" smtClean="0"/>
              <a:t>enterprise </a:t>
            </a:r>
            <a:r>
              <a:rPr lang="en-NZ" b="1" dirty="0" smtClean="0"/>
              <a:t>federation</a:t>
            </a:r>
          </a:p>
          <a:p>
            <a:r>
              <a:rPr lang="en-NZ" dirty="0">
                <a:hlinkClick r:id="rId2"/>
              </a:rPr>
              <a:t>OpenID Connect Federation 1.0 - draft </a:t>
            </a:r>
            <a:endParaRPr lang="en-NZ" b="1" dirty="0"/>
          </a:p>
        </p:txBody>
      </p:sp>
    </p:spTree>
    <p:extLst>
      <p:ext uri="{BB962C8B-B14F-4D97-AF65-F5344CB8AC3E}">
        <p14:creationId xmlns:p14="http://schemas.microsoft.com/office/powerpoint/2010/main" val="2439253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4930"/>
          </a:xfrm>
        </p:spPr>
        <p:txBody>
          <a:bodyPr/>
          <a:lstStyle/>
          <a:p>
            <a:r>
              <a:rPr lang="en-NZ" dirty="0"/>
              <a:t>Protocols / Bindings / Profiles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4531"/>
            <a:ext cx="8596668" cy="4706832"/>
          </a:xfrm>
        </p:spPr>
        <p:txBody>
          <a:bodyPr/>
          <a:lstStyle/>
          <a:p>
            <a:r>
              <a:rPr lang="en-NZ" dirty="0" smtClean="0"/>
              <a:t>Assertions = claims</a:t>
            </a:r>
          </a:p>
          <a:p>
            <a:r>
              <a:rPr lang="en-NZ" dirty="0" smtClean="0"/>
              <a:t>Protocols: </a:t>
            </a:r>
            <a:r>
              <a:rPr lang="en-NZ" dirty="0"/>
              <a:t>how certain SAML elements (including assertions) are packaged within SAML request and response elements, and gives the processing rules that SAML entities like an </a:t>
            </a:r>
            <a:r>
              <a:rPr lang="en-NZ" dirty="0" smtClean="0"/>
              <a:t>IDP must </a:t>
            </a:r>
            <a:r>
              <a:rPr lang="en-NZ" dirty="0"/>
              <a:t>follow when producing or consuming these </a:t>
            </a:r>
            <a:r>
              <a:rPr lang="en-NZ" dirty="0" smtClean="0"/>
              <a:t>elements</a:t>
            </a:r>
          </a:p>
          <a:p>
            <a:r>
              <a:rPr lang="en-NZ" dirty="0" smtClean="0"/>
              <a:t>Bindings: </a:t>
            </a:r>
            <a:r>
              <a:rPr lang="en-NZ" dirty="0"/>
              <a:t>determines how SAML requests and responses map onto standard messaging or communications </a:t>
            </a:r>
            <a:r>
              <a:rPr lang="en-NZ" dirty="0" smtClean="0"/>
              <a:t>protocols</a:t>
            </a:r>
          </a:p>
          <a:p>
            <a:r>
              <a:rPr lang="en-NZ" dirty="0" smtClean="0"/>
              <a:t>Profiles: a </a:t>
            </a:r>
            <a:r>
              <a:rPr lang="en-NZ" dirty="0"/>
              <a:t>concrete manifestation of a defined use case </a:t>
            </a:r>
            <a:r>
              <a:rPr lang="en-US" dirty="0"/>
              <a:t>or the “</a:t>
            </a:r>
            <a:r>
              <a:rPr lang="en-US" i="1" dirty="0"/>
              <a:t>How-to</a:t>
            </a:r>
            <a:r>
              <a:rPr lang="en-US" dirty="0"/>
              <a:t>” </a:t>
            </a:r>
            <a:r>
              <a:rPr lang="en-NZ" dirty="0"/>
              <a:t>using a particular combination of assertions, protocols, and </a:t>
            </a:r>
            <a:r>
              <a:rPr lang="en-NZ" dirty="0" smtClean="0"/>
              <a:t>bindings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58707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0789"/>
          </a:xfrm>
        </p:spPr>
        <p:txBody>
          <a:bodyPr/>
          <a:lstStyle/>
          <a:p>
            <a:r>
              <a:rPr lang="en-NZ" dirty="0" smtClean="0"/>
              <a:t>Bindings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8055"/>
            <a:ext cx="8596668" cy="4723308"/>
          </a:xfrm>
        </p:spPr>
        <p:txBody>
          <a:bodyPr/>
          <a:lstStyle/>
          <a:p>
            <a:pPr lvl="0"/>
            <a:r>
              <a:rPr lang="en-NZ" dirty="0" smtClean="0"/>
              <a:t>HTTP </a:t>
            </a:r>
            <a:r>
              <a:rPr lang="en-NZ" dirty="0"/>
              <a:t>Redirect (GET) </a:t>
            </a:r>
            <a:r>
              <a:rPr lang="en-NZ" dirty="0" smtClean="0"/>
              <a:t>binding</a:t>
            </a:r>
            <a:endParaRPr lang="en-NZ" dirty="0"/>
          </a:p>
          <a:p>
            <a:pPr lvl="0"/>
            <a:r>
              <a:rPr lang="en-NZ" dirty="0"/>
              <a:t>HTTP POST </a:t>
            </a:r>
            <a:r>
              <a:rPr lang="en-NZ" dirty="0" smtClean="0"/>
              <a:t>binding</a:t>
            </a:r>
            <a:endParaRPr lang="en-NZ" dirty="0"/>
          </a:p>
          <a:p>
            <a:pPr lvl="0"/>
            <a:r>
              <a:rPr lang="en-NZ" dirty="0"/>
              <a:t>HTTP </a:t>
            </a:r>
            <a:r>
              <a:rPr lang="en-NZ" dirty="0" smtClean="0"/>
              <a:t>Artifact binding</a:t>
            </a:r>
          </a:p>
          <a:p>
            <a:pPr marL="0" lvl="0" indent="0">
              <a:buNone/>
            </a:pPr>
            <a:endParaRPr lang="en-NZ" dirty="0" smtClean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9151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2551"/>
          </a:xfrm>
        </p:spPr>
        <p:txBody>
          <a:bodyPr/>
          <a:lstStyle/>
          <a:p>
            <a:r>
              <a:rPr lang="en-US" dirty="0" smtClean="0"/>
              <a:t>Profiles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51005"/>
            <a:ext cx="8596668" cy="4690357"/>
          </a:xfrm>
        </p:spPr>
        <p:txBody>
          <a:bodyPr/>
          <a:lstStyle/>
          <a:p>
            <a:pPr lvl="0"/>
            <a:r>
              <a:rPr lang="en-US" dirty="0" smtClean="0"/>
              <a:t>Web </a:t>
            </a:r>
            <a:r>
              <a:rPr lang="en-US" dirty="0"/>
              <a:t>Browser SSO </a:t>
            </a:r>
            <a:r>
              <a:rPr lang="en-US" dirty="0" smtClean="0"/>
              <a:t>profile</a:t>
            </a:r>
            <a:endParaRPr lang="en-NZ" dirty="0"/>
          </a:p>
          <a:p>
            <a:pPr lvl="0"/>
            <a:r>
              <a:rPr lang="en-US" dirty="0"/>
              <a:t>Artifact Resolution </a:t>
            </a:r>
            <a:r>
              <a:rPr lang="en-US" dirty="0" smtClean="0"/>
              <a:t>profile</a:t>
            </a:r>
            <a:endParaRPr lang="en-NZ" dirty="0"/>
          </a:p>
          <a:p>
            <a:pPr lvl="0"/>
            <a:r>
              <a:rPr lang="en-US" dirty="0"/>
              <a:t>Enhanced Client or Proxy (ECP) </a:t>
            </a:r>
            <a:r>
              <a:rPr lang="en-US" dirty="0" smtClean="0"/>
              <a:t>profile</a:t>
            </a:r>
          </a:p>
          <a:p>
            <a:pPr lvl="0"/>
            <a:r>
              <a:rPr lang="en-NZ" dirty="0"/>
              <a:t>Single Logout Profile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31853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Identity provider (IDP) / Service Provider (SP)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Application (SP) </a:t>
            </a:r>
            <a:r>
              <a:rPr lang="en-NZ" dirty="0" smtClean="0">
                <a:sym typeface="Wingdings" panose="05000000000000000000" pitchFamily="2" charset="2"/>
              </a:rPr>
              <a:t> SAML 2.0  IDP (e.g. Auth0, ADFS, Azure AD, identityserver)</a:t>
            </a:r>
          </a:p>
          <a:p>
            <a:r>
              <a:rPr lang="en-NZ" dirty="0"/>
              <a:t>Application (SP) </a:t>
            </a:r>
            <a:r>
              <a:rPr lang="en-NZ" dirty="0">
                <a:sym typeface="Wingdings" panose="05000000000000000000" pitchFamily="2" charset="2"/>
              </a:rPr>
              <a:t> </a:t>
            </a:r>
            <a:r>
              <a:rPr lang="en-NZ" dirty="0" smtClean="0">
                <a:sym typeface="Wingdings" panose="05000000000000000000" pitchFamily="2" charset="2"/>
              </a:rPr>
              <a:t>Auth0 (IDP)  Auth0 (SP)  SAML 2.0  Other IDP </a:t>
            </a:r>
            <a:endParaRPr lang="en-NZ" dirty="0">
              <a:sym typeface="Wingdings" panose="05000000000000000000" pitchFamily="2" charset="2"/>
            </a:endParaRPr>
          </a:p>
          <a:p>
            <a:r>
              <a:rPr lang="en-NZ" dirty="0" smtClean="0"/>
              <a:t>R-STS – an IDP acting as a SP i.e. pass-through to another IDP for authentication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97819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3741"/>
          </a:xfrm>
        </p:spPr>
        <p:txBody>
          <a:bodyPr/>
          <a:lstStyle/>
          <a:p>
            <a:r>
              <a:rPr lang="en-NZ" dirty="0" smtClean="0"/>
              <a:t>Metadata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67481"/>
            <a:ext cx="8596668" cy="4673881"/>
          </a:xfrm>
        </p:spPr>
        <p:txBody>
          <a:bodyPr/>
          <a:lstStyle/>
          <a:p>
            <a:r>
              <a:rPr lang="en-NZ" dirty="0" smtClean="0"/>
              <a:t>Preferred way to provide endpoints, certificates etc. to the other party</a:t>
            </a:r>
          </a:p>
          <a:p>
            <a:r>
              <a:rPr lang="en-NZ" dirty="0" smtClean="0"/>
              <a:t>XML structure – can be signed</a:t>
            </a:r>
          </a:p>
          <a:p>
            <a:r>
              <a:rPr lang="en-NZ" dirty="0"/>
              <a:t> &lt;IDPSSODescriptor </a:t>
            </a:r>
            <a:r>
              <a:rPr lang="en-NZ" dirty="0" smtClean="0"/>
              <a:t> … /&gt;</a:t>
            </a:r>
          </a:p>
          <a:p>
            <a:r>
              <a:rPr lang="en-NZ" dirty="0" smtClean="0"/>
              <a:t>&lt;</a:t>
            </a:r>
            <a:r>
              <a:rPr lang="en-NZ" dirty="0"/>
              <a:t>S</a:t>
            </a:r>
            <a:r>
              <a:rPr lang="en-NZ" dirty="0" smtClean="0"/>
              <a:t>PSSODescriptor  </a:t>
            </a:r>
            <a:r>
              <a:rPr lang="en-NZ" dirty="0"/>
              <a:t>… </a:t>
            </a:r>
            <a:r>
              <a:rPr lang="en-NZ" dirty="0" smtClean="0"/>
              <a:t>/&gt;</a:t>
            </a:r>
          </a:p>
          <a:p>
            <a:r>
              <a:rPr lang="en-NZ" dirty="0" smtClean="0"/>
              <a:t>Auth0 example</a:t>
            </a:r>
          </a:p>
          <a:p>
            <a:r>
              <a:rPr lang="en-NZ" dirty="0" smtClean="0"/>
              <a:t>ADFS example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6942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894</TotalTime>
  <Words>611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Facet</vt:lpstr>
      <vt:lpstr>Auth0 Online Meetup SAML 2.0</vt:lpstr>
      <vt:lpstr>Long Bay, Auckland</vt:lpstr>
      <vt:lpstr>Overview</vt:lpstr>
      <vt:lpstr>History</vt:lpstr>
      <vt:lpstr>Protocols / Bindings / Profiles</vt:lpstr>
      <vt:lpstr>Bindings</vt:lpstr>
      <vt:lpstr>Profiles</vt:lpstr>
      <vt:lpstr>Identity provider (IDP) / Service Provider (SP)</vt:lpstr>
      <vt:lpstr>Metadata</vt:lpstr>
      <vt:lpstr>NameID</vt:lpstr>
      <vt:lpstr>SAML 2.0 stacks</vt:lpstr>
      <vt:lpstr>Demo. – SP Initiated to Auth0 via Sustainsys </vt:lpstr>
      <vt:lpstr>SAML 2.0 packets and decoding the payload</vt:lpstr>
      <vt:lpstr>IDP Initiated – ADFS </vt:lpstr>
      <vt:lpstr>SAML 2.0 – Azure AD</vt:lpstr>
      <vt:lpstr>myapps.microsoft.com</vt:lpstr>
      <vt:lpstr>Auth0 IDPInitiated</vt:lpstr>
      <vt:lpstr>“Bridging” incompatible SAML implementations</vt:lpstr>
      <vt:lpstr>Troubleshooting SAML 2.0 </vt:lpstr>
      <vt:lpstr>Number one stackoverflow question</vt:lpstr>
      <vt:lpstr>References – SAML 2.0 (OASIS)</vt:lpstr>
      <vt:lpstr>References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Hantie Braybrook</dc:creator>
  <cp:lastModifiedBy>Rory Braybrook [DATACOM]</cp:lastModifiedBy>
  <cp:revision>55</cp:revision>
  <dcterms:created xsi:type="dcterms:W3CDTF">2018-06-27T02:52:01Z</dcterms:created>
  <dcterms:modified xsi:type="dcterms:W3CDTF">2018-11-05T19:00:49Z</dcterms:modified>
</cp:coreProperties>
</file>