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147480239" r:id="rId2"/>
    <p:sldId id="2147480240" r:id="rId3"/>
    <p:sldId id="2147480241" r:id="rId4"/>
    <p:sldId id="214748024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820EA-90D0-4C9E-B781-2C9D30F2062C}" type="datetimeFigureOut">
              <a:rPr lang="en-NZ" smtClean="0"/>
              <a:t>19/06/2023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8FC10-9477-4A23-8CE4-730D4744C880}" type="slidenum">
              <a:rPr lang="en-NZ" smtClean="0"/>
              <a:t>‹#›</a:t>
            </a:fld>
            <a:endParaRPr lang="en-NZ"/>
          </a:p>
        </p:txBody>
      </p:sp>
    </p:spTree>
    <p:extLst>
      <p:ext uri="{BB962C8B-B14F-4D97-AF65-F5344CB8AC3E}">
        <p14:creationId xmlns:p14="http://schemas.microsoft.com/office/powerpoint/2010/main" val="1322437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5000"/>
              </a:lnSpc>
              <a:spcBef>
                <a:spcPts val="0"/>
              </a:spcBef>
              <a:spcAft>
                <a:spcPts val="800"/>
              </a:spcAft>
            </a:pPr>
            <a:endParaRPr lang="en-US" sz="1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6CC9AB-C7F4-4106-BD7F-6816938D19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7113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5000"/>
              </a:lnSpc>
              <a:spcBef>
                <a:spcPts val="0"/>
              </a:spcBef>
              <a:spcAft>
                <a:spcPts val="800"/>
              </a:spcAft>
            </a:pPr>
            <a:endParaRPr lang="en-US" sz="1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6CC9AB-C7F4-4106-BD7F-6816938D19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753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5000"/>
              </a:lnSpc>
              <a:spcBef>
                <a:spcPts val="0"/>
              </a:spcBef>
              <a:spcAft>
                <a:spcPts val="800"/>
              </a:spcAft>
            </a:pPr>
            <a:endParaRPr lang="en-US" sz="1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6CC9AB-C7F4-4106-BD7F-6816938D19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611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5000"/>
              </a:lnSpc>
              <a:spcBef>
                <a:spcPts val="0"/>
              </a:spcBef>
              <a:spcAft>
                <a:spcPts val="800"/>
              </a:spcAft>
            </a:pPr>
            <a:endParaRPr lang="en-US" sz="1800"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6CC9AB-C7F4-4106-BD7F-6816938D19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2545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Master" Target="../slideMasters/slideMaster1.xml"/><Relationship Id="rId5" Type="http://schemas.openxmlformats.org/officeDocument/2006/relationships/image" Target="../media/image19.jpeg"/><Relationship Id="rId4" Type="http://schemas.openxmlformats.org/officeDocument/2006/relationships/image" Target="../media/image18.jpe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0.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0.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41071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75616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99746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29148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36945244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347478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20894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273692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376998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9917243"/>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1766431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pic>
        <p:nvPicPr>
          <p:cNvPr id="2" name="MS logo white - EMF" descr="Microsoft logo white text version">
            <a:extLst>
              <a:ext uri="{FF2B5EF4-FFF2-40B4-BE49-F238E27FC236}">
                <a16:creationId xmlns:a16="http://schemas.microsoft.com/office/drawing/2014/main" id="{962D3685-4435-423E-AC9A-86C3F6305A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15887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58078135"/>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34004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62384768"/>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090390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2708025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7028198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653665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030011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267234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7747576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6984645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9164001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967940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290207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399753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inserts</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175648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5643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062676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590489957"/>
      </p:ext>
    </p:extLst>
  </p:cSld>
  <p:clrMapOvr>
    <a:masterClrMapping/>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76564235"/>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9250305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617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0605512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254857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9970362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8883374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417212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771259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5288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4442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5191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20137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729051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87170507"/>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455484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3988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37945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6890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52"/>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0659761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techcommunity.microsoft.com/t5/microsoft-entra-azure-ad-blog/microsoft-entra-external-id-public-preview-developer-centric/ba-p/3823766" TargetMode="External"/><Relationship Id="rId2" Type="http://schemas.openxmlformats.org/officeDocument/2006/relationships/notesSlide" Target="../notesSlides/notesSlide1.xml"/><Relationship Id="rId1" Type="http://schemas.openxmlformats.org/officeDocument/2006/relationships/slideLayout" Target="../slideLayouts/slideLayout47.xml"/><Relationship Id="rId5" Type="http://schemas.openxmlformats.org/officeDocument/2006/relationships/hyperlink" Target="https://learn.microsoft.com/azure/active-directory/develop/msal-overview" TargetMode="External"/><Relationship Id="rId4" Type="http://schemas.openxmlformats.org/officeDocument/2006/relationships/hyperlink" Target="https://aka.ms/ciam/de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security/business/identity-access/microsoft-entra-verified-id" TargetMode="External"/><Relationship Id="rId2" Type="http://schemas.openxmlformats.org/officeDocument/2006/relationships/notesSlide" Target="../notesSlides/notesSlide3.xml"/><Relationship Id="rId1" Type="http://schemas.openxmlformats.org/officeDocument/2006/relationships/slideLayout" Target="../slideLayouts/slideLayout47.xml"/><Relationship Id="rId6" Type="http://schemas.openxmlformats.org/officeDocument/2006/relationships/image" Target="../media/image21.png"/><Relationship Id="rId5" Type="http://schemas.openxmlformats.org/officeDocument/2006/relationships/hyperlink" Target="https://github.com/microsoft/entra-verifiedid-wallet-library-android" TargetMode="External"/><Relationship Id="rId4" Type="http://schemas.openxmlformats.org/officeDocument/2006/relationships/hyperlink" Target="https://github.com/microsoft/entra-verifiedid-wallet-library-io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security/business/identity-access/microsoft-entra-external-id?WT.mc_id=AZ-MVP-5003445" TargetMode="External"/><Relationship Id="rId7" Type="http://schemas.openxmlformats.org/officeDocument/2006/relationships/hyperlink" Target="https://devblogs.microsoft.com/identity/build-ciam-dev-center/?WT.mc_id=AZ-MVP-5003445" TargetMode="External"/><Relationship Id="rId2" Type="http://schemas.openxmlformats.org/officeDocument/2006/relationships/notesSlide" Target="../notesSlides/notesSlide4.xml"/><Relationship Id="rId1" Type="http://schemas.openxmlformats.org/officeDocument/2006/relationships/slideLayout" Target="../slideLayouts/slideLayout47.xml"/><Relationship Id="rId6" Type="http://schemas.openxmlformats.org/officeDocument/2006/relationships/hyperlink" Target="https://techcommunity.microsoft.com/t5/microsoft-entra-azure-ad-blog/microsoft-entra-external-id-public-preview-developer-centric/ba-p/3823766" TargetMode="External"/><Relationship Id="rId5" Type="http://schemas.openxmlformats.org/officeDocument/2006/relationships/hyperlink" Target="https://learn.microsoft.com/en-us/azure/active-directory/external-identities/customers?WT.mc_id=AZ-MVP-5003445" TargetMode="External"/><Relationship Id="rId4" Type="http://schemas.openxmlformats.org/officeDocument/2006/relationships/hyperlink" Target="https://developer.microsoft.com/en-us/identity/customers?WT.mc_id=AZ-MVP-500344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49A002-D946-6CFC-09CD-FD0B79C52F37}"/>
              </a:ext>
            </a:extLst>
          </p:cNvPr>
          <p:cNvSpPr txBox="1"/>
          <p:nvPr/>
        </p:nvSpPr>
        <p:spPr>
          <a:xfrm>
            <a:off x="827671" y="1322568"/>
            <a:ext cx="11031537" cy="4431983"/>
          </a:xfrm>
          <a:prstGeom prst="rect">
            <a:avLst/>
          </a:prstGeom>
          <a:noFill/>
        </p:spPr>
        <p:txBody>
          <a:bodyPr wrap="square" lIns="0" tIns="0" rIns="0" bIns="0" rtlCol="0">
            <a:spAutoFit/>
          </a:bodyPr>
          <a:lstStyle>
            <a:defPPr>
              <a:defRPr lang="en-US"/>
            </a:defPPr>
            <a:lvl1pPr>
              <a:defRPr sz="2400" spc="-50">
                <a:ln w="3175">
                  <a:noFill/>
                </a:ln>
                <a:gradFill>
                  <a:gsLst>
                    <a:gs pos="0">
                      <a:srgbClr val="FFFFFF"/>
                    </a:gs>
                    <a:gs pos="100000">
                      <a:srgbClr val="FFFFFF"/>
                    </a:gs>
                  </a:gsLst>
                  <a:lin ang="5400000" scaled="1"/>
                </a:gradFill>
                <a:latin typeface="+mj-lt"/>
                <a:ea typeface="+mj-lt"/>
                <a:cs typeface="Segoe UI Semi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rPr>
              <a:t>Now in public preview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Segoe UI Semibold"/>
            </a:endParaRPr>
          </a:p>
          <a:p>
            <a:pPr lvl="0">
              <a:defRPr/>
            </a:pPr>
            <a:r>
              <a:rPr lang="en-US" dirty="0">
                <a:hlinkClick r:id="rId3"/>
              </a:rPr>
              <a:t>Microsoft </a:t>
            </a:r>
            <a:r>
              <a:rPr lang="en-US" dirty="0" err="1">
                <a:hlinkClick r:id="rId3"/>
              </a:rPr>
              <a:t>Entra</a:t>
            </a:r>
            <a:r>
              <a:rPr lang="en-US" dirty="0">
                <a:hlinkClick r:id="rId3"/>
              </a:rPr>
              <a:t> External ID</a:t>
            </a:r>
            <a:r>
              <a:rPr lang="en-US" dirty="0"/>
              <a:t>, our next generation of a customer identity and access management (CIAM) solution that evolves Azure AD External Identities to help developers efficiently build secure and c</a:t>
            </a:r>
            <a:r>
              <a:rPr lang="en-NZ" dirty="0" err="1"/>
              <a:t>ompliant</a:t>
            </a:r>
            <a:r>
              <a:rPr lang="en-NZ" dirty="0"/>
              <a:t> applications for customers</a:t>
            </a:r>
          </a:p>
          <a:p>
            <a:pPr lvl="0">
              <a:defRPr/>
            </a:pPr>
            <a:endParaRPr kumimoji="0" lang="en-NZ"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endParaRPr>
          </a:p>
          <a:p>
            <a:pPr lvl="0">
              <a:defRPr/>
            </a:pPr>
            <a:r>
              <a:rPr lang="en-US" dirty="0"/>
              <a:t>One-stop shop - </a:t>
            </a:r>
            <a:r>
              <a:rPr lang="en-US" dirty="0">
                <a:hlinkClick r:id="rId4"/>
              </a:rPr>
              <a:t>Identity Platform Developer Centre</a:t>
            </a:r>
            <a:endParaRPr lang="en-US" dirty="0"/>
          </a:p>
          <a:p>
            <a:pPr lvl="0">
              <a:defRPr/>
            </a:pPr>
            <a:endParaRPr kumimoji="0" lang="en-US"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endParaRPr>
          </a:p>
          <a:p>
            <a:pPr lvl="0">
              <a:defRPr/>
            </a:pPr>
            <a:r>
              <a:rPr lang="en-US" b="1" dirty="0">
                <a:latin typeface="Segoe UI Semibold"/>
              </a:rPr>
              <a:t>Combines existing B2B and current B2C</a:t>
            </a:r>
          </a:p>
          <a:p>
            <a:pPr lvl="0">
              <a:defRPr/>
            </a:pPr>
            <a:endParaRPr kumimoji="0" lang="en-US"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endParaRPr>
          </a:p>
          <a:p>
            <a:pPr lvl="0">
              <a:defRPr/>
            </a:pPr>
            <a:r>
              <a:rPr lang="en-US" dirty="0"/>
              <a:t>A single, unified </a:t>
            </a:r>
            <a:r>
              <a:rPr lang="en-US" dirty="0">
                <a:hlinkClick r:id="rId5"/>
              </a:rPr>
              <a:t>Microsoft Authentication Library (MSAL)</a:t>
            </a:r>
            <a:r>
              <a:rPr lang="en-US" dirty="0"/>
              <a:t> where the same application code will work for </a:t>
            </a:r>
            <a:r>
              <a:rPr lang="en-US" b="1" i="1" dirty="0"/>
              <a:t>workforce</a:t>
            </a:r>
            <a:r>
              <a:rPr lang="en-US" b="1" dirty="0"/>
              <a:t> </a:t>
            </a:r>
            <a:r>
              <a:rPr lang="en-US" dirty="0"/>
              <a:t>and </a:t>
            </a:r>
            <a:r>
              <a:rPr lang="en-US" i="1" dirty="0"/>
              <a:t>customer</a:t>
            </a:r>
            <a:r>
              <a:rPr lang="en-US" dirty="0"/>
              <a:t> scenarios</a:t>
            </a:r>
            <a:endParaRPr kumimoji="0" lang="en-US"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endParaRPr>
          </a:p>
        </p:txBody>
      </p:sp>
      <p:sp>
        <p:nvSpPr>
          <p:cNvPr id="5" name="Title 14">
            <a:extLst>
              <a:ext uri="{FF2B5EF4-FFF2-40B4-BE49-F238E27FC236}">
                <a16:creationId xmlns:a16="http://schemas.microsoft.com/office/drawing/2014/main" id="{6A36AF24-BD05-3318-A8CE-8B7756A963D0}"/>
              </a:ext>
            </a:extLst>
          </p:cNvPr>
          <p:cNvSpPr txBox="1">
            <a:spLocks noGrp="1"/>
          </p:cNvSpPr>
          <p:nvPr>
            <p:ph type="title" idx="4294967295"/>
          </p:nvPr>
        </p:nvSpPr>
        <p:spPr>
          <a:xfrm>
            <a:off x="827671" y="713170"/>
            <a:ext cx="6787206" cy="6093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797999" rtl="0" eaLnBrk="1" fontAlgn="base" latinLnBrk="0" hangingPunct="1">
              <a:lnSpc>
                <a:spcPct val="90000"/>
              </a:lnSpc>
              <a:spcBef>
                <a:spcPct val="0"/>
              </a:spcBef>
              <a:spcAft>
                <a:spcPct val="0"/>
              </a:spcAft>
              <a:buClrTx/>
              <a:buSzTx/>
              <a:buFontTx/>
              <a:buNone/>
              <a:tabLst>
                <a:tab pos="920876" algn="l"/>
              </a:tabLst>
              <a:defRPr/>
            </a:pPr>
            <a:r>
              <a:rPr lang="en-CA" sz="4400" dirty="0">
                <a:gradFill flip="none" rotWithShape="1">
                  <a:gsLst>
                    <a:gs pos="12000">
                      <a:srgbClr val="FFFFFF"/>
                    </a:gs>
                    <a:gs pos="100000">
                      <a:srgbClr val="FFFFFF"/>
                    </a:gs>
                  </a:gsLst>
                  <a:lin ang="18900000" scaled="1"/>
                  <a:tileRect/>
                </a:gradFill>
                <a:latin typeface="Segoe UI Semibold"/>
              </a:rPr>
              <a:t>CIAM</a:t>
            </a:r>
            <a:endParaRPr kumimoji="0" lang="en-CA" sz="4400" b="0" i="0" u="none" strike="noStrike" kern="1200" cap="none" spc="-50" normalizeH="0" baseline="0" noProof="0" dirty="0">
              <a:ln w="3175">
                <a:noFill/>
              </a:ln>
              <a:gradFill flip="none" rotWithShape="1">
                <a:gsLst>
                  <a:gs pos="12000">
                    <a:srgbClr val="FFFFFF"/>
                  </a:gs>
                  <a:gs pos="100000">
                    <a:srgbClr val="FFFFFF"/>
                  </a:gs>
                </a:gsLst>
                <a:lin ang="18900000" scaled="1"/>
                <a:tileRect/>
              </a:gra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326215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2.70833E-6 4.44444E-6 L 2.70833E-6 0.01967 " pathEditMode="relative" rAng="0" ptsTypes="AA">
                                      <p:cBhvr>
                                        <p:cTn id="9" dur="500" spd="-100000" fill="hold"/>
                                        <p:tgtEl>
                                          <p:spTgt spid="5"/>
                                        </p:tgtEl>
                                        <p:attrNameLst>
                                          <p:attrName>ppt_x</p:attrName>
                                          <p:attrName>ppt_y</p:attrName>
                                        </p:attrNameLst>
                                      </p:cBhvr>
                                      <p:rCtr x="0" y="972"/>
                                    </p:animMotion>
                                  </p:childTnLst>
                                </p:cTn>
                              </p:par>
                              <p:par>
                                <p:cTn id="10" presetID="10" presetClass="entr" presetSubtype="0" fill="hold" grpId="0" nodeType="withEffect">
                                  <p:stCondLst>
                                    <p:cond delay="1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42" presetClass="path" presetSubtype="0" decel="100000" fill="hold" grpId="1" nodeType="withEffect">
                                  <p:stCondLst>
                                    <p:cond delay="100"/>
                                  </p:stCondLst>
                                  <p:childTnLst>
                                    <p:animMotion origin="layout" path="M -2.29167E-6 -2.22222E-6 L -2.29167E-6 0.01968 " pathEditMode="relative" rAng="0" ptsTypes="AA">
                                      <p:cBhvr>
                                        <p:cTn id="14" dur="500" spd="-100000" fill="hold"/>
                                        <p:tgtEl>
                                          <p:spTgt spid="2"/>
                                        </p:tgtEl>
                                        <p:attrNameLst>
                                          <p:attrName>ppt_x</p:attrName>
                                          <p:attrName>ppt_y</p:attrName>
                                        </p:attrNameLst>
                                      </p:cBhvr>
                                      <p:rCtr x="0" y="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49A002-D946-6CFC-09CD-FD0B79C52F37}"/>
              </a:ext>
            </a:extLst>
          </p:cNvPr>
          <p:cNvSpPr txBox="1"/>
          <p:nvPr/>
        </p:nvSpPr>
        <p:spPr>
          <a:xfrm>
            <a:off x="827671" y="1474236"/>
            <a:ext cx="10994215" cy="3877985"/>
          </a:xfrm>
          <a:prstGeom prst="rect">
            <a:avLst/>
          </a:prstGeom>
          <a:noFill/>
        </p:spPr>
        <p:txBody>
          <a:bodyPr wrap="square" lIns="0" tIns="0" rIns="0" bIns="0" rtlCol="0">
            <a:spAutoFit/>
          </a:bodyPr>
          <a:lstStyle>
            <a:defPPr>
              <a:defRPr lang="en-US"/>
            </a:defPPr>
            <a:lvl1pPr>
              <a:defRPr sz="2400" spc="-50">
                <a:ln w="3175">
                  <a:noFill/>
                </a:ln>
                <a:gradFill>
                  <a:gsLst>
                    <a:gs pos="0">
                      <a:srgbClr val="FFFFFF"/>
                    </a:gs>
                    <a:gs pos="100000">
                      <a:srgbClr val="FFFFFF"/>
                    </a:gs>
                  </a:gsLst>
                  <a:lin ang="5400000" scaled="1"/>
                </a:gradFill>
                <a:latin typeface="+mj-lt"/>
                <a:ea typeface="+mj-lt"/>
                <a:cs typeface="Segoe UI Semi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Segoe UI Semibold"/>
              </a:rPr>
              <a:t>Fully integrated into Azure AD so the richness of Azure is now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cs typeface="Segoe UI Semi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Segoe UI Semibold"/>
              </a:rPr>
              <a:t>Two tenant types – workforce and customer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cs typeface="Segoe UI Semi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Segoe UI Semibold"/>
              </a:rPr>
              <a:t>Currently built-in policies only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cs typeface="Segoe UI Semibol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Segoe UI Semibold"/>
              </a:rPr>
              <a:t>New workflow to replace custom policies to be announced later</a:t>
            </a:r>
            <a:endParaRPr kumimoji="0" lang="en-US" sz="2800"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cs typeface="Segoe UI Semibold"/>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cs typeface="Segoe UI Semibold"/>
            </a:endParaRPr>
          </a:p>
        </p:txBody>
      </p:sp>
      <p:sp>
        <p:nvSpPr>
          <p:cNvPr id="5" name="Title 14">
            <a:extLst>
              <a:ext uri="{FF2B5EF4-FFF2-40B4-BE49-F238E27FC236}">
                <a16:creationId xmlns:a16="http://schemas.microsoft.com/office/drawing/2014/main" id="{6A36AF24-BD05-3318-A8CE-8B7756A963D0}"/>
              </a:ext>
            </a:extLst>
          </p:cNvPr>
          <p:cNvSpPr txBox="1">
            <a:spLocks noGrp="1"/>
          </p:cNvSpPr>
          <p:nvPr>
            <p:ph type="title" idx="4294967295"/>
          </p:nvPr>
        </p:nvSpPr>
        <p:spPr>
          <a:xfrm>
            <a:off x="827671" y="713170"/>
            <a:ext cx="6787206" cy="6093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797999" rtl="0" eaLnBrk="1" fontAlgn="base" latinLnBrk="0" hangingPunct="1">
              <a:lnSpc>
                <a:spcPct val="90000"/>
              </a:lnSpc>
              <a:spcBef>
                <a:spcPct val="0"/>
              </a:spcBef>
              <a:spcAft>
                <a:spcPct val="0"/>
              </a:spcAft>
              <a:buClrTx/>
              <a:buSzTx/>
              <a:buFontTx/>
              <a:buNone/>
              <a:tabLst>
                <a:tab pos="920876" algn="l"/>
              </a:tabLst>
              <a:defRPr/>
            </a:pPr>
            <a:r>
              <a:rPr lang="en-CA" sz="4400" dirty="0">
                <a:gradFill flip="none" rotWithShape="1">
                  <a:gsLst>
                    <a:gs pos="12000">
                      <a:srgbClr val="FFFFFF"/>
                    </a:gs>
                    <a:gs pos="100000">
                      <a:srgbClr val="FFFFFF"/>
                    </a:gs>
                  </a:gsLst>
                  <a:lin ang="18900000" scaled="1"/>
                  <a:tileRect/>
                </a:gradFill>
                <a:latin typeface="Segoe UI Semibold"/>
              </a:rPr>
              <a:t>CIAM</a:t>
            </a:r>
            <a:endParaRPr kumimoji="0" lang="en-CA" sz="4400" b="0" i="0" u="none" strike="noStrike" kern="1200" cap="none" spc="-50" normalizeH="0" baseline="0" noProof="0" dirty="0">
              <a:ln w="3175">
                <a:noFill/>
              </a:ln>
              <a:gradFill flip="none" rotWithShape="1">
                <a:gsLst>
                  <a:gs pos="12000">
                    <a:srgbClr val="FFFFFF"/>
                  </a:gs>
                  <a:gs pos="100000">
                    <a:srgbClr val="FFFFFF"/>
                  </a:gs>
                </a:gsLst>
                <a:lin ang="18900000" scaled="1"/>
                <a:tileRect/>
              </a:gra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152112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2.70833E-6 4.44444E-6 L 2.70833E-6 0.01967 " pathEditMode="relative" rAng="0" ptsTypes="AA">
                                      <p:cBhvr>
                                        <p:cTn id="9" dur="500" spd="-100000" fill="hold"/>
                                        <p:tgtEl>
                                          <p:spTgt spid="5"/>
                                        </p:tgtEl>
                                        <p:attrNameLst>
                                          <p:attrName>ppt_x</p:attrName>
                                          <p:attrName>ppt_y</p:attrName>
                                        </p:attrNameLst>
                                      </p:cBhvr>
                                      <p:rCtr x="0" y="972"/>
                                    </p:animMotion>
                                  </p:childTnLst>
                                </p:cTn>
                              </p:par>
                              <p:par>
                                <p:cTn id="10" presetID="10" presetClass="entr" presetSubtype="0" fill="hold" grpId="0" nodeType="withEffect">
                                  <p:stCondLst>
                                    <p:cond delay="1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42" presetClass="path" presetSubtype="0" decel="100000" fill="hold" grpId="1" nodeType="withEffect">
                                  <p:stCondLst>
                                    <p:cond delay="100"/>
                                  </p:stCondLst>
                                  <p:childTnLst>
                                    <p:animMotion origin="layout" path="M 0 4.81481E-6 L 0 0.01967 " pathEditMode="relative" rAng="0" ptsTypes="AA">
                                      <p:cBhvr>
                                        <p:cTn id="14" dur="500" spd="-100000" fill="hold"/>
                                        <p:tgtEl>
                                          <p:spTgt spid="2"/>
                                        </p:tgtEl>
                                        <p:attrNameLst>
                                          <p:attrName>ppt_x</p:attrName>
                                          <p:attrName>ppt_y</p:attrName>
                                        </p:attrNameLst>
                                      </p:cBhvr>
                                      <p:rCtr x="0" y="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49A002-D946-6CFC-09CD-FD0B79C52F37}"/>
              </a:ext>
            </a:extLst>
          </p:cNvPr>
          <p:cNvSpPr txBox="1"/>
          <p:nvPr/>
        </p:nvSpPr>
        <p:spPr>
          <a:xfrm>
            <a:off x="827671" y="1474236"/>
            <a:ext cx="10994215" cy="2585323"/>
          </a:xfrm>
          <a:prstGeom prst="rect">
            <a:avLst/>
          </a:prstGeom>
          <a:noFill/>
        </p:spPr>
        <p:txBody>
          <a:bodyPr wrap="square" lIns="0" tIns="0" rIns="0" bIns="0" rtlCol="0">
            <a:spAutoFit/>
          </a:bodyPr>
          <a:lstStyle>
            <a:defPPr>
              <a:defRPr lang="en-US"/>
            </a:defPPr>
            <a:lvl1pPr>
              <a:defRPr sz="2400" spc="-50">
                <a:ln w="3175">
                  <a:noFill/>
                </a:ln>
                <a:gradFill>
                  <a:gsLst>
                    <a:gs pos="0">
                      <a:srgbClr val="FFFFFF"/>
                    </a:gs>
                    <a:gs pos="100000">
                      <a:srgbClr val="FFFFFF"/>
                    </a:gs>
                  </a:gsLst>
                  <a:lin ang="5400000" scaled="1"/>
                </a:gradFill>
                <a:latin typeface="+mj-lt"/>
                <a:ea typeface="+mj-lt"/>
                <a:cs typeface="Segoe UI Semibold"/>
              </a:defRPr>
            </a:lvl1pPr>
          </a:lstStyle>
          <a:p>
            <a:pPr lvl="0">
              <a:defRPr/>
            </a:pPr>
            <a:r>
              <a:rPr lang="en-US" dirty="0"/>
              <a:t>Integrate industry-leading </a:t>
            </a:r>
            <a:r>
              <a:rPr lang="en-US" dirty="0">
                <a:hlinkClick r:id="rId3"/>
              </a:rPr>
              <a:t>Microsoft </a:t>
            </a:r>
            <a:r>
              <a:rPr lang="en-US" dirty="0" err="1">
                <a:hlinkClick r:id="rId3"/>
              </a:rPr>
              <a:t>Entra</a:t>
            </a:r>
            <a:r>
              <a:rPr lang="en-US" dirty="0">
                <a:hlinkClick r:id="rId3"/>
              </a:rPr>
              <a:t> Verified ID</a:t>
            </a:r>
            <a:r>
              <a:rPr lang="en-US" dirty="0"/>
              <a:t> capabilities into Microsoft </a:t>
            </a:r>
            <a:r>
              <a:rPr lang="en-US" dirty="0" err="1"/>
              <a:t>Entra</a:t>
            </a:r>
            <a:r>
              <a:rPr lang="en-US" dirty="0"/>
              <a:t> External ID natively</a:t>
            </a:r>
          </a:p>
          <a:p>
            <a:pPr lvl="0">
              <a:defRPr/>
            </a:pPr>
            <a:endParaRPr lang="en-US" dirty="0"/>
          </a:p>
          <a:p>
            <a:pPr lvl="0">
              <a:defRPr/>
            </a:pPr>
            <a:r>
              <a:rPr lang="en-US" dirty="0"/>
              <a:t>Soon can include them in your user journeys</a:t>
            </a:r>
          </a:p>
          <a:p>
            <a:pPr lvl="0">
              <a:defRPr/>
            </a:pPr>
            <a:endParaRPr kumimoji="0" lang="en-US"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endParaRPr>
          </a:p>
          <a:p>
            <a:pPr lvl="0">
              <a:defRPr/>
            </a:pPr>
            <a:r>
              <a:rPr lang="en-US" dirty="0"/>
              <a:t>You can integrate the upcoming release of the Verified ID Wallet Library (</a:t>
            </a:r>
            <a:r>
              <a:rPr lang="en-US" dirty="0">
                <a:hlinkClick r:id="rId4"/>
              </a:rPr>
              <a:t>iOS</a:t>
            </a:r>
            <a:r>
              <a:rPr lang="en-US" dirty="0"/>
              <a:t>, </a:t>
            </a:r>
            <a:r>
              <a:rPr lang="en-US" dirty="0">
                <a:hlinkClick r:id="rId5"/>
              </a:rPr>
              <a:t>Android</a:t>
            </a:r>
            <a:r>
              <a:rPr lang="en-US" dirty="0"/>
              <a:t>) into your mobile apps to store and share digital Verified ID cards</a:t>
            </a:r>
            <a:endParaRPr kumimoji="0" lang="en-US" b="1" i="0" u="none" strike="noStrike" kern="1200" cap="none" spc="-50" normalizeH="0" baseline="0" noProof="0" dirty="0">
              <a:ln w="3175">
                <a:noFill/>
              </a:ln>
              <a:gradFill>
                <a:gsLst>
                  <a:gs pos="0">
                    <a:srgbClr val="FFFFFF"/>
                  </a:gs>
                  <a:gs pos="100000">
                    <a:srgbClr val="FFFFFF"/>
                  </a:gs>
                </a:gsLst>
                <a:lin ang="5400000" scaled="1"/>
              </a:gradFill>
              <a:effectLst/>
              <a:uLnTx/>
              <a:uFillTx/>
              <a:latin typeface="Segoe UI Semibold"/>
            </a:endParaRPr>
          </a:p>
        </p:txBody>
      </p:sp>
      <p:sp>
        <p:nvSpPr>
          <p:cNvPr id="5" name="Title 14">
            <a:extLst>
              <a:ext uri="{FF2B5EF4-FFF2-40B4-BE49-F238E27FC236}">
                <a16:creationId xmlns:a16="http://schemas.microsoft.com/office/drawing/2014/main" id="{6A36AF24-BD05-3318-A8CE-8B7756A963D0}"/>
              </a:ext>
            </a:extLst>
          </p:cNvPr>
          <p:cNvSpPr txBox="1">
            <a:spLocks noGrp="1"/>
          </p:cNvSpPr>
          <p:nvPr>
            <p:ph type="title" idx="4294967295"/>
          </p:nvPr>
        </p:nvSpPr>
        <p:spPr>
          <a:xfrm>
            <a:off x="827671" y="713170"/>
            <a:ext cx="6787206" cy="6093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797999" rtl="0" eaLnBrk="1" fontAlgn="base" latinLnBrk="0" hangingPunct="1">
              <a:lnSpc>
                <a:spcPct val="90000"/>
              </a:lnSpc>
              <a:spcBef>
                <a:spcPct val="0"/>
              </a:spcBef>
              <a:spcAft>
                <a:spcPct val="0"/>
              </a:spcAft>
              <a:buClrTx/>
              <a:buSzTx/>
              <a:buFontTx/>
              <a:buNone/>
              <a:tabLst>
                <a:tab pos="920876" algn="l"/>
              </a:tabLst>
              <a:defRPr/>
            </a:pPr>
            <a:r>
              <a:rPr lang="en-CA" sz="4400" noProof="0" dirty="0">
                <a:gradFill flip="none" rotWithShape="1">
                  <a:gsLst>
                    <a:gs pos="12000">
                      <a:srgbClr val="FFFFFF"/>
                    </a:gs>
                    <a:gs pos="100000">
                      <a:srgbClr val="FFFFFF"/>
                    </a:gs>
                  </a:gsLst>
                  <a:lin ang="18900000" scaled="1"/>
                  <a:tileRect/>
                </a:gradFill>
                <a:latin typeface="Segoe UI Semibold"/>
              </a:rPr>
              <a:t>Verifiable credentials</a:t>
            </a:r>
            <a:endParaRPr kumimoji="0" lang="en-CA" sz="4400" b="0" i="0" u="none" strike="noStrike" kern="1200" cap="none" spc="-50" normalizeH="0" baseline="0" noProof="0" dirty="0">
              <a:ln w="3175">
                <a:noFill/>
              </a:ln>
              <a:gradFill flip="none" rotWithShape="1">
                <a:gsLst>
                  <a:gs pos="12000">
                    <a:srgbClr val="FFFFFF"/>
                  </a:gs>
                  <a:gs pos="100000">
                    <a:srgbClr val="FFFFFF"/>
                  </a:gs>
                </a:gsLst>
                <a:lin ang="18900000" scaled="1"/>
                <a:tileRect/>
              </a:gradFill>
              <a:effectLst/>
              <a:uLnTx/>
              <a:uFillTx/>
              <a:latin typeface="Segoe UI Semibold"/>
              <a:ea typeface="+mn-ea"/>
              <a:cs typeface="Segoe UI" pitchFamily="34" charset="0"/>
            </a:endParaRPr>
          </a:p>
        </p:txBody>
      </p:sp>
      <p:pic>
        <p:nvPicPr>
          <p:cNvPr id="4" name="Picture 3">
            <a:extLst>
              <a:ext uri="{FF2B5EF4-FFF2-40B4-BE49-F238E27FC236}">
                <a16:creationId xmlns:a16="http://schemas.microsoft.com/office/drawing/2014/main" id="{14DF6498-2963-5F37-52B9-A478534E0899}"/>
              </a:ext>
            </a:extLst>
          </p:cNvPr>
          <p:cNvPicPr>
            <a:picLocks noChangeAspect="1"/>
          </p:cNvPicPr>
          <p:nvPr/>
        </p:nvPicPr>
        <p:blipFill>
          <a:blip r:embed="rId6"/>
          <a:stretch>
            <a:fillRect/>
          </a:stretch>
        </p:blipFill>
        <p:spPr>
          <a:xfrm>
            <a:off x="3779265" y="4392958"/>
            <a:ext cx="4092295" cy="2362405"/>
          </a:xfrm>
          <a:prstGeom prst="rect">
            <a:avLst/>
          </a:prstGeom>
        </p:spPr>
      </p:pic>
    </p:spTree>
    <p:extLst>
      <p:ext uri="{BB962C8B-B14F-4D97-AF65-F5344CB8AC3E}">
        <p14:creationId xmlns:p14="http://schemas.microsoft.com/office/powerpoint/2010/main" val="201594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2.70833E-6 4.44444E-6 L 2.70833E-6 0.01967 " pathEditMode="relative" rAng="0" ptsTypes="AA">
                                      <p:cBhvr>
                                        <p:cTn id="9" dur="500" spd="-100000" fill="hold"/>
                                        <p:tgtEl>
                                          <p:spTgt spid="5"/>
                                        </p:tgtEl>
                                        <p:attrNameLst>
                                          <p:attrName>ppt_x</p:attrName>
                                          <p:attrName>ppt_y</p:attrName>
                                        </p:attrNameLst>
                                      </p:cBhvr>
                                      <p:rCtr x="0" y="972"/>
                                    </p:animMotion>
                                  </p:childTnLst>
                                </p:cTn>
                              </p:par>
                              <p:par>
                                <p:cTn id="10" presetID="10" presetClass="entr" presetSubtype="0" fill="hold" grpId="0" nodeType="withEffect">
                                  <p:stCondLst>
                                    <p:cond delay="1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42" presetClass="path" presetSubtype="0" decel="100000" fill="hold" grpId="1" nodeType="withEffect">
                                  <p:stCondLst>
                                    <p:cond delay="100"/>
                                  </p:stCondLst>
                                  <p:childTnLst>
                                    <p:animMotion origin="layout" path="M 0 -2.22222E-6 L 0 0.01968 " pathEditMode="relative" rAng="0" ptsTypes="AA">
                                      <p:cBhvr>
                                        <p:cTn id="14" dur="500" spd="-100000" fill="hold"/>
                                        <p:tgtEl>
                                          <p:spTgt spid="2"/>
                                        </p:tgtEl>
                                        <p:attrNameLst>
                                          <p:attrName>ppt_x</p:attrName>
                                          <p:attrName>ppt_y</p:attrName>
                                        </p:attrNameLst>
                                      </p:cBhvr>
                                      <p:rCtr x="0" y="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49A002-D946-6CFC-09CD-FD0B79C52F37}"/>
              </a:ext>
            </a:extLst>
          </p:cNvPr>
          <p:cNvSpPr txBox="1"/>
          <p:nvPr/>
        </p:nvSpPr>
        <p:spPr>
          <a:xfrm>
            <a:off x="827671" y="1474236"/>
            <a:ext cx="10994215" cy="3877985"/>
          </a:xfrm>
          <a:prstGeom prst="rect">
            <a:avLst/>
          </a:prstGeom>
          <a:noFill/>
        </p:spPr>
        <p:txBody>
          <a:bodyPr wrap="square" lIns="0" tIns="0" rIns="0" bIns="0" rtlCol="0">
            <a:spAutoFit/>
          </a:bodyPr>
          <a:lstStyle>
            <a:defPPr>
              <a:defRPr lang="en-US"/>
            </a:defPPr>
            <a:lvl1pPr>
              <a:defRPr sz="2400" spc="-50">
                <a:ln w="3175">
                  <a:noFill/>
                </a:ln>
                <a:gradFill>
                  <a:gsLst>
                    <a:gs pos="0">
                      <a:srgbClr val="FFFFFF"/>
                    </a:gs>
                    <a:gs pos="100000">
                      <a:srgbClr val="FFFFFF"/>
                    </a:gs>
                  </a:gsLst>
                  <a:lin ang="5400000" scaled="1"/>
                </a:gradFill>
                <a:latin typeface="+mj-lt"/>
                <a:ea typeface="+mj-lt"/>
                <a:cs typeface="Segoe UI Semibold"/>
              </a:defRPr>
            </a:lvl1pPr>
          </a:lstStyle>
          <a:p>
            <a:r>
              <a:rPr lang="en-NZ" sz="2800" dirty="0">
                <a:hlinkClick r:id="rId3"/>
              </a:rPr>
              <a:t>Microsoft </a:t>
            </a:r>
            <a:r>
              <a:rPr lang="en-NZ" sz="2800" dirty="0" err="1">
                <a:hlinkClick r:id="rId3"/>
              </a:rPr>
              <a:t>Entra</a:t>
            </a:r>
            <a:r>
              <a:rPr lang="en-NZ" sz="2800" dirty="0">
                <a:hlinkClick r:id="rId3"/>
              </a:rPr>
              <a:t> External ID</a:t>
            </a:r>
            <a:endParaRPr lang="en-NZ" sz="2800" dirty="0"/>
          </a:p>
          <a:p>
            <a:endParaRPr lang="en-NZ" sz="2800" dirty="0"/>
          </a:p>
          <a:p>
            <a:r>
              <a:rPr lang="en-NZ" sz="2800" dirty="0" err="1">
                <a:hlinkClick r:id="rId4"/>
              </a:rPr>
              <a:t>Entra</a:t>
            </a:r>
            <a:r>
              <a:rPr lang="en-NZ" sz="2800" dirty="0">
                <a:hlinkClick r:id="rId4"/>
              </a:rPr>
              <a:t> CIAM developer centre</a:t>
            </a:r>
            <a:endParaRPr lang="en-NZ" sz="2800" dirty="0"/>
          </a:p>
          <a:p>
            <a:endParaRPr lang="en-NZ" sz="2800" dirty="0"/>
          </a:p>
          <a:p>
            <a:r>
              <a:rPr lang="en-NZ" sz="2800" dirty="0">
                <a:hlinkClick r:id="rId5"/>
              </a:rPr>
              <a:t>Microsoft </a:t>
            </a:r>
            <a:r>
              <a:rPr lang="en-NZ" sz="2800" dirty="0" err="1">
                <a:hlinkClick r:id="rId5"/>
              </a:rPr>
              <a:t>Entra</a:t>
            </a:r>
            <a:r>
              <a:rPr lang="en-NZ" sz="2800" dirty="0">
                <a:hlinkClick r:id="rId5"/>
              </a:rPr>
              <a:t> External ID for customer’s documentation</a:t>
            </a:r>
            <a:endParaRPr lang="en-NZ" sz="2800" dirty="0"/>
          </a:p>
          <a:p>
            <a:endParaRPr lang="en-NZ" sz="2800" dirty="0"/>
          </a:p>
          <a:p>
            <a:r>
              <a:rPr lang="en-NZ" sz="2800" dirty="0">
                <a:hlinkClick r:id="rId6"/>
              </a:rPr>
              <a:t>Microsoft </a:t>
            </a:r>
            <a:r>
              <a:rPr lang="en-NZ" sz="2800" dirty="0" err="1">
                <a:hlinkClick r:id="rId6"/>
              </a:rPr>
              <a:t>Entra</a:t>
            </a:r>
            <a:r>
              <a:rPr lang="en-NZ" sz="2800" dirty="0">
                <a:hlinkClick r:id="rId6"/>
              </a:rPr>
              <a:t> External ID​ public preview: Developer-centric platform</a:t>
            </a:r>
            <a:endParaRPr lang="en-NZ" sz="2800" dirty="0"/>
          </a:p>
          <a:p>
            <a:endParaRPr lang="en-NZ" sz="2800" dirty="0"/>
          </a:p>
          <a:p>
            <a:r>
              <a:rPr lang="en-NZ" sz="2800" dirty="0">
                <a:hlinkClick r:id="rId7"/>
              </a:rPr>
              <a:t>Empowering developers in the Dev. centre</a:t>
            </a:r>
            <a:endParaRPr lang="en-NZ" sz="2800" dirty="0"/>
          </a:p>
        </p:txBody>
      </p:sp>
      <p:sp>
        <p:nvSpPr>
          <p:cNvPr id="5" name="Title 14">
            <a:extLst>
              <a:ext uri="{FF2B5EF4-FFF2-40B4-BE49-F238E27FC236}">
                <a16:creationId xmlns:a16="http://schemas.microsoft.com/office/drawing/2014/main" id="{6A36AF24-BD05-3318-A8CE-8B7756A963D0}"/>
              </a:ext>
            </a:extLst>
          </p:cNvPr>
          <p:cNvSpPr txBox="1">
            <a:spLocks noGrp="1"/>
          </p:cNvSpPr>
          <p:nvPr>
            <p:ph type="title" idx="4294967295"/>
          </p:nvPr>
        </p:nvSpPr>
        <p:spPr>
          <a:xfrm>
            <a:off x="827671" y="713170"/>
            <a:ext cx="6787206" cy="6093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797999" rtl="0" eaLnBrk="1" fontAlgn="base" latinLnBrk="0" hangingPunct="1">
              <a:lnSpc>
                <a:spcPct val="90000"/>
              </a:lnSpc>
              <a:spcBef>
                <a:spcPct val="0"/>
              </a:spcBef>
              <a:spcAft>
                <a:spcPct val="0"/>
              </a:spcAft>
              <a:buClrTx/>
              <a:buSzTx/>
              <a:buFontTx/>
              <a:buNone/>
              <a:tabLst>
                <a:tab pos="920876" algn="l"/>
              </a:tabLst>
              <a:defRPr/>
            </a:pPr>
            <a:r>
              <a:rPr lang="en-CA" sz="4400" noProof="0" dirty="0">
                <a:gradFill flip="none" rotWithShape="1">
                  <a:gsLst>
                    <a:gs pos="12000">
                      <a:srgbClr val="FFFFFF"/>
                    </a:gs>
                    <a:gs pos="100000">
                      <a:srgbClr val="FFFFFF"/>
                    </a:gs>
                  </a:gsLst>
                  <a:lin ang="18900000" scaled="1"/>
                  <a:tileRect/>
                </a:gradFill>
                <a:latin typeface="Segoe UI Semibold"/>
              </a:rPr>
              <a:t>References</a:t>
            </a:r>
            <a:endParaRPr kumimoji="0" lang="en-CA" sz="4400" b="0" i="0" u="none" strike="noStrike" kern="1200" cap="none" spc="-50" normalizeH="0" baseline="0" noProof="0" dirty="0">
              <a:ln w="3175">
                <a:noFill/>
              </a:ln>
              <a:gradFill flip="none" rotWithShape="1">
                <a:gsLst>
                  <a:gs pos="12000">
                    <a:srgbClr val="FFFFFF"/>
                  </a:gs>
                  <a:gs pos="100000">
                    <a:srgbClr val="FFFFFF"/>
                  </a:gs>
                </a:gsLst>
                <a:lin ang="18900000" scaled="1"/>
                <a:tileRect/>
              </a:gra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70983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0"/>
                                  </p:stCondLst>
                                  <p:childTnLst>
                                    <p:animMotion origin="layout" path="M -3.95833E-6 3.7037E-7 L -3.95833E-6 0.01968 " pathEditMode="relative" rAng="0" ptsTypes="AA">
                                      <p:cBhvr>
                                        <p:cTn id="9" dur="500" spd="-100000" fill="hold"/>
                                        <p:tgtEl>
                                          <p:spTgt spid="5"/>
                                        </p:tgtEl>
                                        <p:attrNameLst>
                                          <p:attrName>ppt_x</p:attrName>
                                          <p:attrName>ppt_y</p:attrName>
                                        </p:attrNameLst>
                                      </p:cBhvr>
                                      <p:rCtr x="0" y="972"/>
                                    </p:animMotion>
                                  </p:childTnLst>
                                </p:cTn>
                              </p:par>
                              <p:par>
                                <p:cTn id="10" presetID="10" presetClass="entr" presetSubtype="0" fill="hold" grpId="0" nodeType="withEffect">
                                  <p:stCondLst>
                                    <p:cond delay="1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42" presetClass="path" presetSubtype="0" decel="100000" fill="hold" grpId="1" nodeType="withEffect">
                                  <p:stCondLst>
                                    <p:cond delay="100"/>
                                  </p:stCondLst>
                                  <p:childTnLst>
                                    <p:animMotion origin="layout" path="M 0 4.81481E-6 L 0 0.01967 " pathEditMode="relative" rAng="0" ptsTypes="AA">
                                      <p:cBhvr>
                                        <p:cTn id="14" dur="500" spd="-100000" fill="hold"/>
                                        <p:tgtEl>
                                          <p:spTgt spid="2"/>
                                        </p:tgtEl>
                                        <p:attrNameLst>
                                          <p:attrName>ppt_x</p:attrName>
                                          <p:attrName>ppt_y</p:attrName>
                                        </p:attrNameLst>
                                      </p:cBhvr>
                                      <p:rCtr x="0" y="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theme/theme1.xml><?xml version="1.0" encoding="utf-8"?>
<a:theme xmlns:a="http://schemas.openxmlformats.org/drawingml/2006/main" name="2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BLACK Microsoft template BLUE Accent_10-20.potx" id="{936FC27D-29D7-439A-9712-BFAF6C362AAB}" vid="{D99BA823-0B64-4A5D-8684-9480EA3FB9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201</Words>
  <Application>Microsoft Office PowerPoint</Application>
  <PresentationFormat>Widescreen</PresentationFormat>
  <Paragraphs>38</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Consolas</vt:lpstr>
      <vt:lpstr>Segoe UI</vt:lpstr>
      <vt:lpstr>Segoe UI Semibold</vt:lpstr>
      <vt:lpstr>Wingdings</vt:lpstr>
      <vt:lpstr>2_Black Template</vt:lpstr>
      <vt:lpstr>CIAM</vt:lpstr>
      <vt:lpstr>CIAM</vt:lpstr>
      <vt:lpstr>Verifiable credentials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CIAM</dc:title>
  <dc:creator>Rory Braybrook</dc:creator>
  <cp:lastModifiedBy>Rory Braybrook</cp:lastModifiedBy>
  <cp:revision>1</cp:revision>
  <dcterms:created xsi:type="dcterms:W3CDTF">2023-06-19T04:32:43Z</dcterms:created>
  <dcterms:modified xsi:type="dcterms:W3CDTF">2023-06-19T04:53:34Z</dcterms:modified>
</cp:coreProperties>
</file>