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30" r:id="rId7"/>
    <p:sldId id="320" r:id="rId8"/>
    <p:sldId id="322" r:id="rId9"/>
    <p:sldId id="331" r:id="rId10"/>
    <p:sldId id="332" r:id="rId11"/>
    <p:sldId id="327" r:id="rId12"/>
    <p:sldId id="314" r:id="rId13"/>
    <p:sldId id="333" r:id="rId14"/>
    <p:sldId id="329" r:id="rId15"/>
    <p:sldId id="334" r:id="rId16"/>
    <p:sldId id="328" r:id="rId17"/>
    <p:sldId id="316" r:id="rId18"/>
    <p:sldId id="318" r:id="rId19"/>
    <p:sldId id="335" r:id="rId20"/>
    <p:sldId id="294" r:id="rId21"/>
    <p:sldId id="323" r:id="rId22"/>
    <p:sldId id="311" r:id="rId23"/>
    <p:sldId id="312" r:id="rId24"/>
    <p:sldId id="313" r:id="rId25"/>
    <p:sldId id="326"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111" d="100"/>
          <a:sy n="111" d="100"/>
        </p:scale>
        <p:origin x="2226" y="96"/>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to a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custLinFactY="197202" custLinFactNeighborY="200000">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custLinFactY="-100000" custLinFactNeighborY="-154676">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custLinFactY="-100000" custLinFactNeighborY="-185807">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Data Analyst Student</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Data Analyst Student</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Data Analyst Student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rotWithShape="1">
          <a:blip xmlns:r="http://schemas.openxmlformats.org/officeDocument/2006/relationships" r:embed="rId2"/>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2791558"/>
          <a:ext cx="6245265" cy="12950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Does the team with the best plus/minus equate to a Stanley Cup winner?</a:t>
          </a:r>
        </a:p>
      </dsp:txBody>
      <dsp:txXfrm>
        <a:off x="63219" y="2854777"/>
        <a:ext cx="6118827" cy="1168605"/>
      </dsp:txXfrm>
    </dsp:sp>
    <dsp:sp modelId="{2314B425-D59F-44F7-BD49-FDBFA4C40818}">
      <dsp:nvSpPr>
        <dsp:cNvPr id="0" name=""/>
        <dsp:cNvSpPr/>
      </dsp:nvSpPr>
      <dsp:spPr>
        <a:xfrm>
          <a:off x="0" y="69008"/>
          <a:ext cx="6245265" cy="1295043"/>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Over the last 3 decades, is there a trend related to geographic locations/hockey programs?</a:t>
          </a:r>
        </a:p>
      </dsp:txBody>
      <dsp:txXfrm>
        <a:off x="63219" y="132227"/>
        <a:ext cx="6118827" cy="1168605"/>
      </dsp:txXfrm>
    </dsp:sp>
    <dsp:sp modelId="{128111EA-389C-49A2-B6CC-56FF56F54E11}">
      <dsp:nvSpPr>
        <dsp:cNvPr id="0" name=""/>
        <dsp:cNvSpPr/>
      </dsp:nvSpPr>
      <dsp:spPr>
        <a:xfrm>
          <a:off x="0" y="1409671"/>
          <a:ext cx="6245265" cy="1295043"/>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statistics have a material difference for the Stanley Cup winning team?</a:t>
          </a:r>
        </a:p>
      </dsp:txBody>
      <dsp:txXfrm>
        <a:off x="63219" y="1472890"/>
        <a:ext cx="6118827" cy="1168605"/>
      </dsp:txXfrm>
    </dsp:sp>
    <dsp:sp modelId="{79E292A9-84D8-4FC5-9382-5486B418C887}">
      <dsp:nvSpPr>
        <dsp:cNvPr id="0" name=""/>
        <dsp:cNvSpPr/>
      </dsp:nvSpPr>
      <dsp:spPr>
        <a:xfrm>
          <a:off x="0" y="4189077"/>
          <a:ext cx="6245265" cy="1295043"/>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is the ideal team makeup to create a Stanley Cup winning team?</a:t>
          </a:r>
        </a:p>
      </dsp:txBody>
      <dsp:txXfrm>
        <a:off x="63219" y="4252296"/>
        <a:ext cx="6118827" cy="116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Data Analyst Student</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rotWithShape="1">
          <a:blip xmlns:r="http://schemas.openxmlformats.org/officeDocument/2006/relationships" r:embed="rId2"/>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Data Analyst Student</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Data Analyst Student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api.web.nhl.com/api/v1/team/%3cID%3e?expand=team.roster&amp;season=%3cseasom"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 Id="rId6" Type="http://schemas.openxmlformats.org/officeDocument/2006/relationships/hyperlink" Target="https://en.wikipedia.org/wiki/List_of_Stanley_Cup_champions" TargetMode="External"/><Relationship Id="rId5" Type="http://schemas.openxmlformats.org/officeDocument/2006/relationships/hyperlink" Target="https://en.wikipedia.org/wiki/Ice_hockey_statistics#:~:text=Team%20statistics%20STK%20-%20winning%20or%20losing%20streak,tie%20%28Note%3A%20The%20NHL%20no%20longer%20uses%20ties" TargetMode="External"/><Relationship Id="rId4" Type="http://schemas.openxmlformats.org/officeDocument/2006/relationships/hyperlink" Target="https://statsapi.web.nhl.com/api/v1/people/%3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Stanley_Cup_champions"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statsapi.web.nhl.com/api/v1/people/%3cID" TargetMode="External"/><Relationship Id="rId5" Type="http://schemas.openxmlformats.org/officeDocument/2006/relationships/hyperlink" Target="https://statsapi.web.nhl.com/api/v1/team/%3cID%3e?expand=team.roster&amp;season=%3cseasom" TargetMode="External"/><Relationship Id="rId4" Type="http://schemas.openxmlformats.org/officeDocument/2006/relationships/hyperlink" Target="https://statsapi.web.nhl.com/api/v1/tea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
        <p:nvSpPr>
          <p:cNvPr id="5" name="TextBox 4">
            <a:extLst>
              <a:ext uri="{FF2B5EF4-FFF2-40B4-BE49-F238E27FC236}">
                <a16:creationId xmlns:a16="http://schemas.microsoft.com/office/drawing/2014/main" id="{86F2B840-A218-AEBF-414A-B5EE7A3411D0}"/>
              </a:ext>
            </a:extLst>
          </p:cNvPr>
          <p:cNvSpPr txBox="1"/>
          <p:nvPr/>
        </p:nvSpPr>
        <p:spPr>
          <a:xfrm>
            <a:off x="5655832" y="6449012"/>
            <a:ext cx="6096000" cy="400110"/>
          </a:xfrm>
          <a:prstGeom prst="rect">
            <a:avLst/>
          </a:prstGeom>
          <a:noFill/>
        </p:spPr>
        <p:txBody>
          <a:bodyPr wrap="square">
            <a:spAutoFit/>
          </a:bodyPr>
          <a:lstStyle/>
          <a:p>
            <a:r>
              <a:rPr lang="en-US" sz="1000" b="0" i="1" dirty="0">
                <a:solidFill>
                  <a:srgbClr val="1F2328"/>
                </a:solidFill>
                <a:effectLst/>
                <a:latin typeface="-apple-system"/>
              </a:rPr>
              <a:t>(The NHL and the NHL Shield are registered trademarks of the National Hockey League. NHL and NHL team marks are the property of the NHL and its teams. © NHL 2023. All Rights Reserved.)</a:t>
            </a:r>
            <a:endParaRPr lang="en-US" sz="1000" dirty="0"/>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PPG vs Pts</a:t>
            </a:r>
          </a:p>
        </p:txBody>
      </p:sp>
    </p:spTree>
    <p:extLst>
      <p:ext uri="{BB962C8B-B14F-4D97-AF65-F5344CB8AC3E}">
        <p14:creationId xmlns:p14="http://schemas.microsoft.com/office/powerpoint/2010/main" val="266373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a:xfrm>
            <a:off x="1543049" y="100052"/>
            <a:ext cx="9941943" cy="1325563"/>
          </a:xfrm>
        </p:spPr>
        <p:txBody>
          <a:bodyPr>
            <a:normAutofit/>
          </a:bodyPr>
          <a:lstStyle/>
          <a:p>
            <a:pPr lvl="0"/>
            <a:r>
              <a:rPr lang="en-US" sz="1800" dirty="0"/>
              <a:t>What statistics have a material difference for the Stanley Cup winning team?</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sp>
        <p:nvSpPr>
          <p:cNvPr id="8" name="TextBox 7">
            <a:extLst>
              <a:ext uri="{FF2B5EF4-FFF2-40B4-BE49-F238E27FC236}">
                <a16:creationId xmlns:a16="http://schemas.microsoft.com/office/drawing/2014/main" id="{4DD3DC11-5EA7-04F7-2FF5-D3D32D119528}"/>
              </a:ext>
            </a:extLst>
          </p:cNvPr>
          <p:cNvSpPr txBox="1"/>
          <p:nvPr/>
        </p:nvSpPr>
        <p:spPr>
          <a:xfrm>
            <a:off x="1543050" y="5910818"/>
            <a:ext cx="86296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pic>
        <p:nvPicPr>
          <p:cNvPr id="5" name="Picture 4">
            <a:extLst>
              <a:ext uri="{FF2B5EF4-FFF2-40B4-BE49-F238E27FC236}">
                <a16:creationId xmlns:a16="http://schemas.microsoft.com/office/drawing/2014/main" id="{CEE344CF-85DE-2290-5F7B-917323A61D44}"/>
              </a:ext>
            </a:extLst>
          </p:cNvPr>
          <p:cNvPicPr>
            <a:picLocks noChangeAspect="1"/>
          </p:cNvPicPr>
          <p:nvPr/>
        </p:nvPicPr>
        <p:blipFill>
          <a:blip r:embed="rId2"/>
          <a:stretch>
            <a:fillRect/>
          </a:stretch>
        </p:blipFill>
        <p:spPr>
          <a:xfrm>
            <a:off x="1238250" y="1271587"/>
            <a:ext cx="9791700" cy="4314825"/>
          </a:xfrm>
          <a:prstGeom prst="rect">
            <a:avLst/>
          </a:prstGeom>
        </p:spPr>
      </p:pic>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PIM and +/- </a:t>
            </a:r>
          </a:p>
        </p:txBody>
      </p:sp>
    </p:spTree>
    <p:extLst>
      <p:ext uri="{BB962C8B-B14F-4D97-AF65-F5344CB8AC3E}">
        <p14:creationId xmlns:p14="http://schemas.microsoft.com/office/powerpoint/2010/main" val="8891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a:xfrm>
            <a:off x="1562100" y="157202"/>
            <a:ext cx="9791700" cy="1325563"/>
          </a:xfrm>
        </p:spPr>
        <p:txBody>
          <a:bodyPr>
            <a:normAutofit/>
          </a:bodyPr>
          <a:lstStyle/>
          <a:p>
            <a:pPr lvl="0"/>
            <a:r>
              <a:rPr lang="en-US" sz="2000" dirty="0"/>
              <a:t>Does the team with the best plus/minus equate to a Stanley Cup winner?</a:t>
            </a:r>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13</a:t>
            </a:fld>
            <a:endParaRPr lang="en-US" dirty="0"/>
          </a:p>
        </p:txBody>
      </p:sp>
      <p:sp>
        <p:nvSpPr>
          <p:cNvPr id="8" name="TextBox 7">
            <a:extLst>
              <a:ext uri="{FF2B5EF4-FFF2-40B4-BE49-F238E27FC236}">
                <a16:creationId xmlns:a16="http://schemas.microsoft.com/office/drawing/2014/main" id="{DE24D156-38D3-8104-AC11-8C27624F505A}"/>
              </a:ext>
            </a:extLst>
          </p:cNvPr>
          <p:cNvSpPr txBox="1"/>
          <p:nvPr/>
        </p:nvSpPr>
        <p:spPr>
          <a:xfrm>
            <a:off x="1562100" y="5952093"/>
            <a:ext cx="950595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pic>
        <p:nvPicPr>
          <p:cNvPr id="5" name="Picture 4">
            <a:extLst>
              <a:ext uri="{FF2B5EF4-FFF2-40B4-BE49-F238E27FC236}">
                <a16:creationId xmlns:a16="http://schemas.microsoft.com/office/drawing/2014/main" id="{259A2128-14F3-9E9C-000F-CE7AF2FF94D3}"/>
              </a:ext>
            </a:extLst>
          </p:cNvPr>
          <p:cNvPicPr>
            <a:picLocks noChangeAspect="1"/>
          </p:cNvPicPr>
          <p:nvPr/>
        </p:nvPicPr>
        <p:blipFill>
          <a:blip r:embed="rId2"/>
          <a:stretch>
            <a:fillRect/>
          </a:stretch>
        </p:blipFill>
        <p:spPr>
          <a:xfrm>
            <a:off x="1276350" y="1271587"/>
            <a:ext cx="9791700" cy="4314825"/>
          </a:xfrm>
          <a:prstGeom prst="rect">
            <a:avLst/>
          </a:prstGeom>
        </p:spPr>
      </p:pic>
    </p:spTree>
    <p:extLst>
      <p:ext uri="{BB962C8B-B14F-4D97-AF65-F5344CB8AC3E}">
        <p14:creationId xmlns:p14="http://schemas.microsoft.com/office/powerpoint/2010/main" val="654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283007"/>
            <a:ext cx="9201150" cy="4246525"/>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2000" dirty="0"/>
              <a:t>Does the team with the best plus/minus equate to a Stanley Cup winner?</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544303"/>
            <a:ext cx="10477500" cy="1754326"/>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stronger representation with an average +/- of slightly above 4 and the losing team at 2. When comparing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952500" y="198438"/>
            <a:ext cx="9696450" cy="1325563"/>
          </a:xfrm>
        </p:spPr>
        <p:txBody>
          <a:bodyPr>
            <a:normAutofit/>
          </a:bodyPr>
          <a:lstStyle/>
          <a:p>
            <a:r>
              <a:rPr lang="en-US" sz="2000" dirty="0"/>
              <a:t>Does the team with the best plus/minus equate to a Stanley Cup winner?</a:t>
            </a:r>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952500" y="1111846"/>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Key statistical comparison</a:t>
            </a:r>
          </a:p>
        </p:txBody>
      </p:sp>
    </p:spTree>
    <p:extLst>
      <p:ext uri="{BB962C8B-B14F-4D97-AF65-F5344CB8AC3E}">
        <p14:creationId xmlns:p14="http://schemas.microsoft.com/office/powerpoint/2010/main" val="14039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a:t>
            </a:r>
            <a:r>
              <a:rPr lang="en-US" dirty="0"/>
              <a:t>all</a:t>
            </a:r>
            <a:r>
              <a:rPr lang="en-US" b="0" i="0" dirty="0">
                <a:effectLst/>
              </a:rPr>
              <a:t> seasons between the winning and losing team, it is apparent that the one statistic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latin typeface="+mn-lt"/>
                <a:ea typeface="+mn-ea"/>
                <a:cs typeface="+mn-cs"/>
              </a:rPr>
              <a:t>Stanley Cup winning team makeup:  </a:t>
            </a:r>
          </a:p>
          <a:p>
            <a:pPr lvl="1"/>
            <a:r>
              <a:rPr lang="en-US" sz="1600" kern="1200" dirty="0"/>
              <a:t>Based on our overall analysis and supporting data, there is no </a:t>
            </a:r>
            <a:r>
              <a:rPr lang="en-US" sz="1600" dirty="0"/>
              <a:t>material difference regarding age groups and winning.  Years of experience requires additional analysis.</a:t>
            </a:r>
          </a:p>
          <a:p>
            <a:pPr lvl="1"/>
            <a:r>
              <a:rPr lang="en-US" sz="1600" dirty="0"/>
              <a:t>There should be a</a:t>
            </a:r>
            <a:r>
              <a:rPr lang="en-US" sz="1600" kern="1200" dirty="0"/>
              <a:t> heightened focus on recruiting European players.   Their hockey programs have significantly evolved, and the number of European players playing in the NHL is showing a steady increase, while the Canadian player representation is reducing.</a:t>
            </a:r>
          </a:p>
          <a:p>
            <a:pPr lvl="1"/>
            <a:r>
              <a:rPr lang="en-US" sz="1600" dirty="0"/>
              <a:t>More PPG equates to a higher overall point value and not a substitute for regular goals.</a:t>
            </a:r>
            <a:endParaRPr lang="en-US" sz="1600" kern="1200" dirty="0"/>
          </a:p>
          <a:p>
            <a:pPr lvl="1"/>
            <a:r>
              <a:rPr lang="en-US" sz="1600" kern="1200" dirty="0"/>
              <a:t>It is favorable and improves the likelihood of winning to have more consistency amongst contributing players vs having </a:t>
            </a:r>
            <a:r>
              <a:rPr lang="en-US" sz="1600" dirty="0"/>
              <a:t>one or two</a:t>
            </a:r>
            <a:r>
              <a:rPr lang="en-US" sz="1600" kern="1200" dirty="0"/>
              <a:t> superstars on the team.  The box plot comparing the +/- supports this theory as the winning team has less outliers and more consistency when compared to the losing team.  The +/- statistic is also the only key statistic analyzed that has a material difference (</a:t>
            </a:r>
            <a:r>
              <a:rPr lang="en-US" sz="1600" dirty="0"/>
              <a:t>100</a:t>
            </a:r>
            <a:r>
              <a:rPr lang="en-US" sz="1600" kern="1200" dirty="0"/>
              <a:t>% increase) in results when comparing the winning and losing team.</a:t>
            </a:r>
          </a:p>
          <a:p>
            <a:pPr lvl="1"/>
            <a:r>
              <a:rPr lang="en-US" sz="1600" dirty="0"/>
              <a:t>Future analysis reviewing Stanley Cup Finals’ data only, can provide greater variability in data points and provide additional trending, influencing additional recommendations.</a:t>
            </a:r>
            <a:endParaRPr lang="en-US" sz="1600" kern="1200" dirty="0"/>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dirty="0">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500"/>
                                  </p:stCondLst>
                                  <p:iterate type="wd">
                                    <p:tmPct val="15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83FEF333-6A2A-4526-2914-7B3F4E451A8A}"/>
              </a:ext>
            </a:extLst>
          </p:cNvPr>
          <p:cNvPicPr>
            <a:picLocks noChangeAspect="1"/>
          </p:cNvPicPr>
          <p:nvPr/>
        </p:nvPicPr>
        <p:blipFill rotWithShape="1">
          <a:blip r:embed="rId2"/>
          <a:srcRect l="8085" r="16916"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Objectives</a:t>
            </a:r>
          </a:p>
          <a:p>
            <a:pPr indent="-228600" algn="l">
              <a:buFont typeface="Arial" panose="020B0604020202020204" pitchFamily="34" charset="0"/>
              <a:buChar char="•"/>
            </a:pPr>
            <a:r>
              <a:rPr lang="en-US" dirty="0">
                <a:solidFill>
                  <a:schemeClr val="tx1"/>
                </a:solidFill>
              </a:rPr>
              <a:t>Analysis</a:t>
            </a:r>
          </a:p>
          <a:p>
            <a:pPr indent="-228600" algn="l">
              <a:buFont typeface="Arial" panose="020B0604020202020204" pitchFamily="34" charset="0"/>
              <a:buChar char="•"/>
            </a:pPr>
            <a:r>
              <a:rPr lang="en-US" dirty="0">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440528916"/>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t>Reference content</a:t>
            </a:r>
            <a:r>
              <a:rPr lang="en-US" sz="2400" dirty="0"/>
              <a:t>:</a:t>
            </a:r>
          </a:p>
          <a:p>
            <a:pPr lvl="1"/>
            <a:r>
              <a:rPr lang="en-US" altLang="en-US" sz="1800" dirty="0">
                <a:solidFill>
                  <a:srgbClr val="1F2328"/>
                </a:solidFill>
                <a:hlinkClick r:id="rId2"/>
              </a:rPr>
              <a:t>https://statsapi.web.nhl.com/api/v1/teams</a:t>
            </a:r>
            <a:endParaRPr lang="en-US" altLang="en-US" sz="1800" dirty="0">
              <a:solidFill>
                <a:srgbClr val="1F2328"/>
              </a:solidFill>
            </a:endParaRPr>
          </a:p>
          <a:p>
            <a:pPr lvl="1"/>
            <a:r>
              <a:rPr lang="en-US" altLang="en-US" sz="1800" dirty="0">
                <a:solidFill>
                  <a:srgbClr val="1F2328"/>
                </a:solidFill>
                <a:hlinkClick r:id="rId3"/>
              </a:rPr>
              <a:t>https://statsapi.web.nhl.com/api/v1/team/&lt;ID&gt;?expand=team.roster&amp;season=&lt;seasom</a:t>
            </a:r>
            <a:r>
              <a:rPr lang="en-US" altLang="en-US" sz="1800" dirty="0">
                <a:solidFill>
                  <a:srgbClr val="1F2328"/>
                </a:solidFill>
              </a:rPr>
              <a:t>&gt;</a:t>
            </a:r>
          </a:p>
          <a:p>
            <a:pPr lvl="1"/>
            <a:r>
              <a:rPr lang="en-US" altLang="en-US" sz="1800" dirty="0">
                <a:solidFill>
                  <a:srgbClr val="1F2328"/>
                </a:solidFill>
                <a:hlinkClick r:id="rId4"/>
              </a:rPr>
              <a:t>https://statsapi.web.nhl.com/api/v1/people/&lt;ID</a:t>
            </a:r>
            <a:r>
              <a:rPr lang="en-US" altLang="en-US" sz="1800" dirty="0">
                <a:solidFill>
                  <a:srgbClr val="1F2328"/>
                </a:solidFill>
              </a:rPr>
              <a:t>&gt;</a:t>
            </a:r>
            <a:endParaRPr lang="en-US" altLang="en-US" sz="1800" dirty="0">
              <a:solidFill>
                <a:prstClr val="black"/>
              </a:solidFill>
            </a:endParaRPr>
          </a:p>
          <a:p>
            <a:pPr lvl="1"/>
            <a:r>
              <a:rPr lang="en-US" sz="1800" dirty="0"/>
              <a:t>"copyright" : "NHL and the NHL Shield are registered trademarks of the National Hockey League. NHL and NHL team marks are the property of the NHL and its teams. © NHL 2023. All Rights Reserved.“</a:t>
            </a:r>
          </a:p>
          <a:p>
            <a:pPr lvl="1"/>
            <a:r>
              <a:rPr lang="en-US" sz="1800" dirty="0">
                <a:hlinkClick r:id="rId5"/>
              </a:rPr>
              <a:t>https://en.wikipedia.org/wiki/Ice_hockey_statistics#:~:text=Team%20statistics%20STK%20-%20winning%20or%20losing%20streak,tie%20%28Note%3A%20The%20NHL%20no%20longer%20uses%20ties</a:t>
            </a:r>
            <a:r>
              <a:rPr lang="en-US" sz="1800" dirty="0"/>
              <a:t>.</a:t>
            </a:r>
          </a:p>
          <a:p>
            <a:pPr lvl="1"/>
            <a:r>
              <a:rPr lang="en-US" altLang="en-US" sz="1800" u="sng" dirty="0">
                <a:solidFill>
                  <a:srgbClr val="1D1C1D"/>
                </a:solidFill>
                <a:latin typeface="Monaco"/>
                <a:hlinkClick r:id="rId6"/>
              </a:rPr>
              <a:t>https://en.wikipedia.org/wiki/List_of_Stanley_Cup_champions</a:t>
            </a:r>
            <a:r>
              <a:rPr lang="en-US" altLang="en-US" sz="1600" dirty="0"/>
              <a:t> </a:t>
            </a:r>
            <a:endParaRPr lang="en-US" altLang="en-US" sz="4400" dirty="0">
              <a:latin typeface="Arial" panose="020B0604020202020204" pitchFamily="34" charset="0"/>
            </a:endParaRPr>
          </a:p>
          <a:p>
            <a:pPr lvl="1"/>
            <a:endParaRPr lang="en-US" sz="1800" dirty="0"/>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23</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b="0" i="0" dirty="0">
                <a:solidFill>
                  <a:srgbClr val="1F2328"/>
                </a:solidFill>
                <a:effectLst/>
                <a:latin typeface="-apple-system"/>
              </a:rPr>
              <a:t>The data used for this analysis was collected from the Nation Hockey Leagues free Application Programing Interface (API) which included official National Hockey League(NHL) records and statistics for each season, team and player for the past 30 years (1991-2022).</a:t>
            </a:r>
            <a:r>
              <a:rPr lang="en-US" b="0" i="0" dirty="0">
                <a:effectLst/>
                <a:latin typeface="-apple-system"/>
              </a:rPr>
              <a:t> </a:t>
            </a:r>
            <a:r>
              <a:rPr lang="en-US" dirty="0">
                <a:latin typeface="-apple-system"/>
              </a:rPr>
              <a:t>We leveraged the following datapoints: </a:t>
            </a:r>
            <a:r>
              <a:rPr lang="en-US" b="0" i="0" dirty="0">
                <a:effectLst/>
                <a:latin typeface="-apple-system"/>
              </a:rPr>
              <a:t> Age, Nationality Penalty Infraction Minutes(PIM), Power Play Goals(PPG), Points(Pts), Plus/Minus(+/-), </a:t>
            </a:r>
            <a:r>
              <a:rPr lang="en-US" dirty="0">
                <a:latin typeface="-apple-system"/>
              </a:rPr>
              <a:t>Overtime Goal(OTG).</a:t>
            </a:r>
            <a:endParaRPr lang="en-US"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 Objectives: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69813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Data</a:t>
            </a:r>
          </a:p>
        </p:txBody>
      </p:sp>
    </p:spTree>
    <p:extLst>
      <p:ext uri="{BB962C8B-B14F-4D97-AF65-F5344CB8AC3E}">
        <p14:creationId xmlns:p14="http://schemas.microsoft.com/office/powerpoint/2010/main" val="405188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8CCDE45-3865-9B6C-EEDF-32EB2CE53E5B}"/>
              </a:ext>
            </a:extLst>
          </p:cNvPr>
          <p:cNvSpPr>
            <a:spLocks noGrp="1"/>
          </p:cNvSpPr>
          <p:nvPr>
            <p:ph type="dt" sz="half" idx="10"/>
          </p:nvPr>
        </p:nvSpPr>
        <p:spPr/>
        <p:txBody>
          <a:bodyPr/>
          <a:lstStyle/>
          <a:p>
            <a:r>
              <a:rPr lang="en-US" dirty="0"/>
              <a:t>6/5/2022</a:t>
            </a:r>
          </a:p>
        </p:txBody>
      </p:sp>
      <p:sp>
        <p:nvSpPr>
          <p:cNvPr id="6" name="Footer Placeholder 5">
            <a:extLst>
              <a:ext uri="{FF2B5EF4-FFF2-40B4-BE49-F238E27FC236}">
                <a16:creationId xmlns:a16="http://schemas.microsoft.com/office/drawing/2014/main" id="{36047ADE-4FE8-DDAD-1156-AE5C281A68F7}"/>
              </a:ext>
            </a:extLst>
          </p:cNvPr>
          <p:cNvSpPr>
            <a:spLocks noGrp="1"/>
          </p:cNvSpPr>
          <p:nvPr>
            <p:ph type="ftr" sz="quarter" idx="11"/>
          </p:nvPr>
        </p:nvSpPr>
        <p:spPr/>
        <p:txBody>
          <a:bodyPr/>
          <a:lstStyle/>
          <a:p>
            <a:r>
              <a:rPr lang="en-US" b="1" i="0" kern="1200" cap="all" spc="100" baseline="0" dirty="0">
                <a:latin typeface="+mn-lt"/>
                <a:ea typeface="+mn-ea"/>
                <a:cs typeface="+mn-cs"/>
              </a:rPr>
              <a:t>NHL winning team analysis</a:t>
            </a:r>
            <a:endParaRPr lang="en-US" dirty="0"/>
          </a:p>
        </p:txBody>
      </p:sp>
      <p:sp>
        <p:nvSpPr>
          <p:cNvPr id="7" name="Slide Number Placeholder 6">
            <a:extLst>
              <a:ext uri="{FF2B5EF4-FFF2-40B4-BE49-F238E27FC236}">
                <a16:creationId xmlns:a16="http://schemas.microsoft.com/office/drawing/2014/main" id="{8C02B00B-2FD9-E803-1B9C-101E1797623C}"/>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26" name="Picture 2">
            <a:extLst>
              <a:ext uri="{FF2B5EF4-FFF2-40B4-BE49-F238E27FC236}">
                <a16:creationId xmlns:a16="http://schemas.microsoft.com/office/drawing/2014/main" id="{577701DB-A1E1-81BB-7194-8C698018A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62125"/>
            <a:ext cx="65532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EC853-8F32-B497-F4A4-A2699F759521}"/>
              </a:ext>
            </a:extLst>
          </p:cNvPr>
          <p:cNvSpPr txBox="1"/>
          <p:nvPr/>
        </p:nvSpPr>
        <p:spPr>
          <a:xfrm>
            <a:off x="1425490" y="947222"/>
            <a:ext cx="9341019" cy="369332"/>
          </a:xfrm>
          <a:prstGeom prst="rect">
            <a:avLst/>
          </a:prstGeom>
          <a:noFill/>
        </p:spPr>
        <p:txBody>
          <a:bodyPr wrap="none" rtlCol="0">
            <a:spAutoFit/>
          </a:bodyPr>
          <a:lstStyle/>
          <a:p>
            <a:r>
              <a:rPr lang="en-US" dirty="0" err="1"/>
              <a:t>Dataframe</a:t>
            </a:r>
            <a:r>
              <a:rPr lang="en-US" dirty="0"/>
              <a:t> snapshot of the Stanley Cup winning and losing team players (1991-2022)</a:t>
            </a:r>
          </a:p>
        </p:txBody>
      </p:sp>
      <p:sp>
        <p:nvSpPr>
          <p:cNvPr id="9" name="TextBox 8">
            <a:extLst>
              <a:ext uri="{FF2B5EF4-FFF2-40B4-BE49-F238E27FC236}">
                <a16:creationId xmlns:a16="http://schemas.microsoft.com/office/drawing/2014/main" id="{ED9182A8-FA5A-497D-FB15-DFF1B8C9A367}"/>
              </a:ext>
            </a:extLst>
          </p:cNvPr>
          <p:cNvSpPr txBox="1"/>
          <p:nvPr/>
        </p:nvSpPr>
        <p:spPr>
          <a:xfrm>
            <a:off x="1425490" y="2460746"/>
            <a:ext cx="1420628" cy="369332"/>
          </a:xfrm>
          <a:prstGeom prst="rect">
            <a:avLst/>
          </a:prstGeom>
          <a:noFill/>
        </p:spPr>
        <p:txBody>
          <a:bodyPr wrap="square" rtlCol="0">
            <a:spAutoFit/>
          </a:bodyPr>
          <a:lstStyle/>
          <a:p>
            <a:r>
              <a:rPr lang="en-US" dirty="0"/>
              <a:t>Winning:</a:t>
            </a:r>
          </a:p>
        </p:txBody>
      </p:sp>
      <p:sp>
        <p:nvSpPr>
          <p:cNvPr id="10" name="TextBox 9">
            <a:extLst>
              <a:ext uri="{FF2B5EF4-FFF2-40B4-BE49-F238E27FC236}">
                <a16:creationId xmlns:a16="http://schemas.microsoft.com/office/drawing/2014/main" id="{7D4277D0-9756-7E31-705B-8D246ED44604}"/>
              </a:ext>
            </a:extLst>
          </p:cNvPr>
          <p:cNvSpPr txBox="1"/>
          <p:nvPr/>
        </p:nvSpPr>
        <p:spPr>
          <a:xfrm>
            <a:off x="1425490" y="3905887"/>
            <a:ext cx="979755" cy="369332"/>
          </a:xfrm>
          <a:prstGeom prst="rect">
            <a:avLst/>
          </a:prstGeom>
          <a:noFill/>
        </p:spPr>
        <p:txBody>
          <a:bodyPr wrap="none" rtlCol="0">
            <a:spAutoFit/>
          </a:bodyPr>
          <a:lstStyle/>
          <a:p>
            <a:r>
              <a:rPr lang="en-US" dirty="0"/>
              <a:t>Losing:</a:t>
            </a:r>
          </a:p>
        </p:txBody>
      </p:sp>
      <p:sp>
        <p:nvSpPr>
          <p:cNvPr id="11" name="Rectangle 10">
            <a:extLst>
              <a:ext uri="{FF2B5EF4-FFF2-40B4-BE49-F238E27FC236}">
                <a16:creationId xmlns:a16="http://schemas.microsoft.com/office/drawing/2014/main" id="{74C5E9E2-20B1-C66F-B491-259EE48C4F3A}"/>
              </a:ext>
            </a:extLst>
          </p:cNvPr>
          <p:cNvSpPr>
            <a:spLocks noChangeArrowheads="1"/>
          </p:cNvSpPr>
          <p:nvPr/>
        </p:nvSpPr>
        <p:spPr bwMode="auto">
          <a:xfrm>
            <a:off x="2842672" y="5326003"/>
            <a:ext cx="6506653" cy="107721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1400" b="0" i="0" u="sng" strike="noStrike" cap="none" normalizeH="0" baseline="0" dirty="0">
                <a:ln>
                  <a:noFill/>
                </a:ln>
                <a:solidFill>
                  <a:srgbClr val="1D1C1D"/>
                </a:solidFill>
                <a:effectLst/>
                <a:latin typeface="Monaco"/>
                <a:hlinkClick r:id="rId3"/>
              </a:rPr>
              <a:t>https://en.wikipedia.org/wiki/List_of_Stanley_Cup_champions</a:t>
            </a:r>
            <a:r>
              <a:rPr kumimoji="0" lang="en-US" altLang="en-US" sz="12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rgbClr val="1F2328"/>
              </a:solidFill>
              <a:effectLst/>
              <a:latin typeface="ui-monospace"/>
              <a:hlinkClick r:id="rId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2328"/>
                </a:solidFill>
                <a:effectLst/>
                <a:latin typeface="ui-monospace"/>
                <a:hlinkClick r:id="rId4"/>
              </a:rPr>
              <a:t>https://statsapi.web.nhl.com/api/v1/</a:t>
            </a:r>
            <a:r>
              <a:rPr kumimoji="0" lang="en-US" altLang="en-US" sz="1400" b="0" i="0" u="none" strike="noStrike" cap="none" normalizeH="0" baseline="0" dirty="0">
                <a:ln>
                  <a:noFill/>
                </a:ln>
                <a:solidFill>
                  <a:srgbClr val="1F2328"/>
                </a:solidFill>
                <a:effectLst/>
                <a:hlinkClick r:id="rId4"/>
              </a:rPr>
              <a:t>teams</a:t>
            </a:r>
            <a:endParaRPr kumimoji="0" lang="en-US" altLang="en-US" sz="1400" b="0" i="0" u="none" strike="noStrike" cap="none" normalizeH="0" baseline="0" dirty="0">
              <a:ln>
                <a:noFill/>
              </a:ln>
              <a:solidFill>
                <a:srgbClr val="1F2328"/>
              </a:solidFill>
              <a:effectLst/>
            </a:endParaRPr>
          </a:p>
          <a:p>
            <a:pPr eaLnBrk="0" fontAlgn="base" hangingPunct="0">
              <a:spcBef>
                <a:spcPct val="0"/>
              </a:spcBef>
              <a:spcAft>
                <a:spcPct val="0"/>
              </a:spcAft>
            </a:pPr>
            <a:r>
              <a:rPr kumimoji="0" lang="en-US" altLang="en-US" sz="1400" b="0" i="0" u="none" strike="noStrike" cap="none" normalizeH="0" baseline="0" dirty="0">
                <a:ln>
                  <a:noFill/>
                </a:ln>
                <a:solidFill>
                  <a:srgbClr val="1F2328"/>
                </a:solidFill>
                <a:effectLst/>
                <a:latin typeface="ui-monospace"/>
                <a:hlinkClick r:id="rId5"/>
              </a:rPr>
              <a:t>https://statsapi.web.nhl.com/api/v1/team/&lt;ID&gt;?expand=team.roster&amp;season=&lt;seasom</a:t>
            </a:r>
            <a:r>
              <a:rPr kumimoji="0" lang="en-US" altLang="en-US" sz="1400" b="0" i="0" u="none" strike="noStrike" cap="none" normalizeH="0" baseline="0" dirty="0">
                <a:ln>
                  <a:noFill/>
                </a:ln>
                <a:solidFill>
                  <a:srgbClr val="1F2328"/>
                </a:solidFill>
                <a:effectLst/>
                <a:latin typeface="ui-monospace"/>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hlinkClick r:id="rId6"/>
              </a:rPr>
              <a:t>https://statsapi.web.nhl.com/api/v1/people/&lt;ID</a:t>
            </a: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rPr>
              <a:t>&gt;</a:t>
            </a:r>
            <a:endParaRPr lang="en-US" altLang="en-US" sz="1400" dirty="0">
              <a:solidFill>
                <a:prstClr val="black"/>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1F2328"/>
              </a:solidFill>
              <a:effectLst/>
              <a:uLnTx/>
              <a:uFillTx/>
              <a:latin typeface="ui-monospace"/>
              <a:ea typeface="+mn-ea"/>
              <a:cs typeface="+mn-cs"/>
            </a:endParaRPr>
          </a:p>
        </p:txBody>
      </p:sp>
    </p:spTree>
    <p:extLst>
      <p:ext uri="{BB962C8B-B14F-4D97-AF65-F5344CB8AC3E}">
        <p14:creationId xmlns:p14="http://schemas.microsoft.com/office/powerpoint/2010/main" val="228770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Nationality</a:t>
            </a:r>
          </a:p>
        </p:txBody>
      </p:sp>
    </p:spTree>
    <p:extLst>
      <p:ext uri="{BB962C8B-B14F-4D97-AF65-F5344CB8AC3E}">
        <p14:creationId xmlns:p14="http://schemas.microsoft.com/office/powerpoint/2010/main" val="41091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lvl="0"/>
            <a:r>
              <a:rPr lang="en-US" sz="1800" dirty="0"/>
              <a:t>Over the last 3 decades, is there a trend related to geographic locations/hockey programs?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1084912"/>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p>
          <a:p>
            <a:r>
              <a:rPr lang="en-US" sz="1050" dirty="0"/>
              <a:t>*charts are reflective of the winning team only</a:t>
            </a:r>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382250" cy="1501775"/>
          </a:xfrm>
        </p:spPr>
        <p:txBody>
          <a:bodyPr>
            <a:normAutofit/>
          </a:bodyPr>
          <a:lstStyle/>
          <a:p>
            <a:pPr lvl="0"/>
            <a:r>
              <a:rPr lang="en-US" sz="1800" dirty="0">
                <a:latin typeface="+mn-lt"/>
              </a:rPr>
              <a:t>Over the last 3 decades, is there a trend related to geographic locations/hockey programs?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significantly impacted in the decade of 2003-2012 and has remained consistent since.</a:t>
            </a:r>
            <a:endParaRPr lang="en-US" dirty="0"/>
          </a:p>
        </p:txBody>
      </p:sp>
      <p:pic>
        <p:nvPicPr>
          <p:cNvPr id="3" name="Picture 2">
            <a:extLst>
              <a:ext uri="{FF2B5EF4-FFF2-40B4-BE49-F238E27FC236}">
                <a16:creationId xmlns:a16="http://schemas.microsoft.com/office/drawing/2014/main" id="{2B275817-AA88-544B-D88A-AFAA7D84257B}"/>
              </a:ext>
            </a:extLst>
          </p:cNvPr>
          <p:cNvPicPr>
            <a:picLocks noChangeAspect="1"/>
          </p:cNvPicPr>
          <p:nvPr/>
        </p:nvPicPr>
        <p:blipFill>
          <a:blip r:embed="rId2"/>
          <a:stretch>
            <a:fillRect/>
          </a:stretch>
        </p:blipFill>
        <p:spPr>
          <a:xfrm>
            <a:off x="971550" y="1271587"/>
            <a:ext cx="9734550" cy="4500563"/>
          </a:xfrm>
          <a:prstGeom prst="rect">
            <a:avLst/>
          </a:prstGeom>
        </p:spPr>
      </p:pic>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10464</TotalTime>
  <Words>1298</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Monaco</vt:lpstr>
      <vt:lpstr>Segoe WPC</vt:lpstr>
      <vt:lpstr>ui-monospace</vt:lpstr>
      <vt:lpstr>Univers</vt:lpstr>
      <vt:lpstr>var(--notebook-cell-output-font-family)</vt:lpstr>
      <vt:lpstr>GradientUnivers</vt:lpstr>
      <vt:lpstr>NHL  winning team analysis</vt:lpstr>
      <vt:lpstr>Agenda</vt:lpstr>
      <vt:lpstr>Introduction</vt:lpstr>
      <vt:lpstr>Questions to be answered</vt:lpstr>
      <vt:lpstr>Analysis</vt:lpstr>
      <vt:lpstr>PowerPoint Presentation</vt:lpstr>
      <vt:lpstr>Analysis</vt:lpstr>
      <vt:lpstr>Over the last 3 decades, is there a trend related to geographic locations/hockey programs?</vt:lpstr>
      <vt:lpstr>Over the last 3 decades, is there a trend related to geographic locations/hockey programs?</vt:lpstr>
      <vt:lpstr>Analysis</vt:lpstr>
      <vt:lpstr>What statistics have a material difference for the Stanley Cup winning team?</vt:lpstr>
      <vt:lpstr>Analysis</vt:lpstr>
      <vt:lpstr>Does the team with the best plus/minus equate to a Stanley Cup winner?</vt:lpstr>
      <vt:lpstr>Does the team with the best plus/minus equate to a Stanley Cup winner?</vt:lpstr>
      <vt:lpstr>Does the team with the best plus/minus equate to a Stanley Cup winner?</vt:lpstr>
      <vt:lpstr>Analysis</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44</cp:revision>
  <dcterms:created xsi:type="dcterms:W3CDTF">2023-05-27T22:23:38Z</dcterms:created>
  <dcterms:modified xsi:type="dcterms:W3CDTF">2023-06-06T00:46:10Z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