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5"/>
  </p:notesMasterIdLst>
  <p:sldIdLst>
    <p:sldId id="306" r:id="rId5"/>
    <p:sldId id="307" r:id="rId6"/>
    <p:sldId id="330" r:id="rId7"/>
    <p:sldId id="309" r:id="rId8"/>
    <p:sldId id="325" r:id="rId9"/>
    <p:sldId id="320" r:id="rId10"/>
    <p:sldId id="322" r:id="rId11"/>
    <p:sldId id="327" r:id="rId12"/>
    <p:sldId id="314" r:id="rId13"/>
    <p:sldId id="328" r:id="rId14"/>
    <p:sldId id="329" r:id="rId15"/>
    <p:sldId id="316" r:id="rId16"/>
    <p:sldId id="318" r:id="rId17"/>
    <p:sldId id="294" r:id="rId18"/>
    <p:sldId id="323" r:id="rId19"/>
    <p:sldId id="311" r:id="rId20"/>
    <p:sldId id="312" r:id="rId21"/>
    <p:sldId id="313" r:id="rId22"/>
    <p:sldId id="324" r:id="rId23"/>
    <p:sldId id="32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50" d="100"/>
          <a:sy n="50" d="100"/>
        </p:scale>
        <p:origin x="174" y="54"/>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_rels/data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image" Target="../media/image19.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as the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Future 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105225"/>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as the Stanley Cup winner?</a:t>
          </a:r>
        </a:p>
      </dsp:txBody>
      <dsp:txXfrm>
        <a:off x="63219" y="168444"/>
        <a:ext cx="6118827" cy="1168605"/>
      </dsp:txXfrm>
    </dsp:sp>
    <dsp:sp modelId="{2314B425-D59F-44F7-BD49-FDBFA4C40818}">
      <dsp:nvSpPr>
        <dsp:cNvPr id="0" name=""/>
        <dsp:cNvSpPr/>
      </dsp:nvSpPr>
      <dsp:spPr>
        <a:xfrm>
          <a:off x="0" y="1466509"/>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529728"/>
        <a:ext cx="6118827" cy="1168605"/>
      </dsp:txXfrm>
    </dsp:sp>
    <dsp:sp modelId="{128111EA-389C-49A2-B6CC-56FF56F54E11}">
      <dsp:nvSpPr>
        <dsp:cNvPr id="0" name=""/>
        <dsp:cNvSpPr/>
      </dsp:nvSpPr>
      <dsp:spPr>
        <a:xfrm>
          <a:off x="0" y="2827793"/>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2891012"/>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Title</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Title</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Future 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13.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 Id="rId9"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1.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hyperlink" Target="https://statsapi.web.nhl.com/api/v1/teams/1?expand=team.roster&amp;season=20142015"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10</a:t>
            </a:fld>
            <a:endParaRPr lang="en-US" dirty="0"/>
          </a:p>
        </p:txBody>
      </p:sp>
      <p:pic>
        <p:nvPicPr>
          <p:cNvPr id="6" name="Picture 5">
            <a:extLst>
              <a:ext uri="{FF2B5EF4-FFF2-40B4-BE49-F238E27FC236}">
                <a16:creationId xmlns:a16="http://schemas.microsoft.com/office/drawing/2014/main" id="{DAAC2F9C-F1C7-EE31-962B-282D1612A566}"/>
              </a:ext>
            </a:extLst>
          </p:cNvPr>
          <p:cNvPicPr>
            <a:picLocks noChangeAspect="1"/>
          </p:cNvPicPr>
          <p:nvPr/>
        </p:nvPicPr>
        <p:blipFill>
          <a:blip r:embed="rId2"/>
          <a:stretch>
            <a:fillRect/>
          </a:stretch>
        </p:blipFill>
        <p:spPr>
          <a:xfrm>
            <a:off x="1716657" y="1614488"/>
            <a:ext cx="7858664" cy="4314825"/>
          </a:xfrm>
          <a:prstGeom prst="rect">
            <a:avLst/>
          </a:prstGeom>
        </p:spPr>
      </p:pic>
      <p:sp>
        <p:nvSpPr>
          <p:cNvPr id="8" name="TextBox 7">
            <a:extLst>
              <a:ext uri="{FF2B5EF4-FFF2-40B4-BE49-F238E27FC236}">
                <a16:creationId xmlns:a16="http://schemas.microsoft.com/office/drawing/2014/main" id="{DE24D156-38D3-8104-AC11-8C27624F505A}"/>
              </a:ext>
            </a:extLst>
          </p:cNvPr>
          <p:cNvSpPr txBox="1"/>
          <p:nvPr/>
        </p:nvSpPr>
        <p:spPr>
          <a:xfrm>
            <a:off x="1924050" y="5952093"/>
            <a:ext cx="914400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spTree>
    <p:extLst>
      <p:ext uri="{BB962C8B-B14F-4D97-AF65-F5344CB8AC3E}">
        <p14:creationId xmlns:p14="http://schemas.microsoft.com/office/powerpoint/2010/main" val="6541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p:txBody>
          <a:bodyPr/>
          <a:lstStyle/>
          <a:p>
            <a:r>
              <a:rPr lang="en-US" dirty="0"/>
              <a:t>Winning teams’ data</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pic>
        <p:nvPicPr>
          <p:cNvPr id="6" name="Picture 5">
            <a:extLst>
              <a:ext uri="{FF2B5EF4-FFF2-40B4-BE49-F238E27FC236}">
                <a16:creationId xmlns:a16="http://schemas.microsoft.com/office/drawing/2014/main" id="{528A16A6-56D0-0520-D164-291F58887EAA}"/>
              </a:ext>
            </a:extLst>
          </p:cNvPr>
          <p:cNvPicPr>
            <a:picLocks noChangeAspect="1"/>
          </p:cNvPicPr>
          <p:nvPr/>
        </p:nvPicPr>
        <p:blipFill>
          <a:blip r:embed="rId2"/>
          <a:stretch>
            <a:fillRect/>
          </a:stretch>
        </p:blipFill>
        <p:spPr>
          <a:xfrm>
            <a:off x="1932317" y="1538288"/>
            <a:ext cx="8471140" cy="4314825"/>
          </a:xfrm>
          <a:prstGeom prst="rect">
            <a:avLst/>
          </a:prstGeom>
        </p:spPr>
      </p:pic>
      <p:sp>
        <p:nvSpPr>
          <p:cNvPr id="8" name="TextBox 7">
            <a:extLst>
              <a:ext uri="{FF2B5EF4-FFF2-40B4-BE49-F238E27FC236}">
                <a16:creationId xmlns:a16="http://schemas.microsoft.com/office/drawing/2014/main" id="{4DD3DC11-5EA7-04F7-2FF5-D3D32D119528}"/>
              </a:ext>
            </a:extLst>
          </p:cNvPr>
          <p:cNvSpPr txBox="1"/>
          <p:nvPr/>
        </p:nvSpPr>
        <p:spPr>
          <a:xfrm>
            <a:off x="1962150" y="5910818"/>
            <a:ext cx="82105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12</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438275"/>
            <a:ext cx="9201150" cy="4476750"/>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4000" dirty="0"/>
              <a:t>Winning team and Losing team +/- comparison</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906611"/>
            <a:ext cx="10477500" cy="1477328"/>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a:t>
            </a:r>
            <a:r>
              <a:rPr lang="en-US" b="0" i="0" dirty="0" err="1">
                <a:effectLst/>
                <a:latin typeface="var(--notebook-cell-output-font-family)"/>
              </a:rPr>
              <a:t>stonger</a:t>
            </a:r>
            <a:r>
              <a:rPr lang="en-US" b="0" i="0" dirty="0">
                <a:effectLst/>
                <a:latin typeface="var(--notebook-cell-output-font-family)"/>
              </a:rPr>
              <a:t> representation with an average +/- of slightly above 4 and the losing team at 2. When compare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13</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838200" y="61117"/>
            <a:ext cx="10515600" cy="1325563"/>
          </a:xfrm>
        </p:spPr>
        <p:txBody>
          <a:bodyPr>
            <a:normAutofit/>
          </a:bodyPr>
          <a:lstStyle/>
          <a:p>
            <a:pPr algn="ctr"/>
            <a:r>
              <a:rPr lang="en-US" sz="5400" dirty="0"/>
              <a:t>P</a:t>
            </a:r>
            <a:r>
              <a:rPr lang="en-US" dirty="0"/>
              <a:t>lus/Minus Comparison</a:t>
            </a:r>
            <a:endParaRPr lang="en-US" sz="5400" dirty="0"/>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1066800" y="971550"/>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the season between the winning and losing team, it is apparent that the one stat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Stanley Cup winning team makeup:  Based on our overall analysis and supporting data, there is no </a:t>
            </a:r>
            <a:r>
              <a:rPr lang="en-US" sz="1800" dirty="0"/>
              <a:t>material difference regarding age groups and winning.  There should be a</a:t>
            </a:r>
            <a:r>
              <a:rPr lang="en-US" sz="1800" kern="1200" dirty="0">
                <a:latin typeface="+mn-lt"/>
                <a:ea typeface="+mn-ea"/>
                <a:cs typeface="+mn-cs"/>
              </a:rPr>
              <a:t> heightened focus of recruiting European players.   It is favorable and improves the likelihood of winning to have more consistent contributing players vs having </a:t>
            </a:r>
            <a:r>
              <a:rPr lang="en-US" sz="1800" dirty="0"/>
              <a:t>one or two</a:t>
            </a:r>
            <a:r>
              <a:rPr lang="en-US" sz="1800" kern="1200" dirty="0">
                <a:latin typeface="+mn-lt"/>
                <a:ea typeface="+mn-ea"/>
                <a:cs typeface="+mn-cs"/>
              </a:rPr>
              <a:t> superstars on the team.  The +/- statistic </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16</a:t>
            </a:fld>
            <a:endParaRPr lang="en-US">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865628387"/>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Reference content:</a:t>
            </a:r>
          </a:p>
          <a:p>
            <a:pPr lvl="1"/>
            <a:r>
              <a:rPr lang="en-US" sz="1400" dirty="0">
                <a:hlinkClick r:id="rId2"/>
              </a:rPr>
              <a:t>https://statsapi.web.nhl.com/api/v1/teams</a:t>
            </a:r>
            <a:endParaRPr lang="en-US" sz="1400" dirty="0"/>
          </a:p>
          <a:p>
            <a:pPr lvl="1"/>
            <a:r>
              <a:rPr lang="en-US" sz="1400" dirty="0">
                <a:hlinkClick r:id="rId3"/>
              </a:rPr>
              <a:t>https://statsapi.web.nhl.com/api/v1/teams/1?expand=team.roster&amp;season=20142015</a:t>
            </a:r>
            <a:endParaRPr lang="en-US" sz="1400" dirty="0"/>
          </a:p>
          <a:p>
            <a:pPr lvl="1"/>
            <a:r>
              <a:rPr lang="en-US" sz="1400" dirty="0"/>
              <a:t>"copyright" : "NHL and the NHL Shield are registered trademarks of the National Hockey League. NHL and NHL team marks are the property of the NHL and its teams. © NHL 2023. All Rights Reserved.“</a:t>
            </a:r>
          </a:p>
          <a:p>
            <a:pPr lvl="1"/>
            <a:r>
              <a:rPr lang="en-US" sz="1400" dirty="0"/>
              <a:t>https://en.wikipedia.org/wiki/Ice_hockey_statistics#:~:text=Team%20statistics%20STK%20-%20winning%20or%20losing%20streak,tie%20%28Note%3A%20The%20NHL%20no%20longer%20uses%20ties.</a:t>
            </a:r>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500"/>
                                  </p:stCondLst>
                                  <p:iterate type="wd">
                                    <p:tmPct val="15000"/>
                                  </p:iterate>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20" name="Oval 1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7D436F94-B475-E06D-D413-A8F4BD863EF9}"/>
              </a:ext>
            </a:extLst>
          </p:cNvPr>
          <p:cNvPicPr>
            <a:picLocks noChangeAspect="1"/>
          </p:cNvPicPr>
          <p:nvPr/>
        </p:nvPicPr>
        <p:blipFill rotWithShape="1">
          <a:blip r:embed="rId2"/>
          <a:srcRect l="26902" r="20348"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4"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a:solidFill>
                  <a:schemeClr val="tx1"/>
                </a:solidFill>
              </a:rPr>
              <a:t>Introduction</a:t>
            </a:r>
          </a:p>
          <a:p>
            <a:pPr indent="-228600" algn="l">
              <a:buFont typeface="Arial" panose="020B0604020202020204" pitchFamily="34" charset="0"/>
              <a:buChar char="•"/>
            </a:pPr>
            <a:r>
              <a:rPr lang="en-US">
                <a:solidFill>
                  <a:schemeClr val="tx1"/>
                </a:solidFill>
              </a:rPr>
              <a:t>Objectives</a:t>
            </a:r>
          </a:p>
          <a:p>
            <a:pPr indent="-228600" algn="l">
              <a:buFont typeface="Arial" panose="020B0604020202020204" pitchFamily="34" charset="0"/>
              <a:buChar char="•"/>
            </a:pPr>
            <a:r>
              <a:rPr lang="en-US">
                <a:solidFill>
                  <a:schemeClr val="tx1"/>
                </a:solidFill>
              </a:rPr>
              <a:t>Data review</a:t>
            </a:r>
          </a:p>
          <a:p>
            <a:pPr indent="-228600" algn="l">
              <a:buFont typeface="Arial" panose="020B0604020202020204" pitchFamily="34" charset="0"/>
              <a:buChar char="•"/>
            </a:pPr>
            <a:r>
              <a:rPr lang="en-US">
                <a:solidFill>
                  <a:schemeClr val="tx1"/>
                </a:solidFill>
              </a:rPr>
              <a:t>Analysis</a:t>
            </a:r>
          </a:p>
          <a:p>
            <a:pPr indent="-228600" algn="l">
              <a:buFont typeface="Arial" panose="020B0604020202020204" pitchFamily="34" charset="0"/>
              <a:buChar char="•"/>
            </a:pPr>
            <a:r>
              <a:rPr lang="en-US">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2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2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P/M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20</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600" b="0" i="0" dirty="0">
                <a:solidFill>
                  <a:srgbClr val="1F2328"/>
                </a:solidFill>
                <a:effectLst/>
                <a:latin typeface="-apple-system"/>
              </a:rPr>
              <a:t>The Stanley Cup is the hardest </a:t>
            </a:r>
            <a:r>
              <a:rPr lang="en-US" sz="1600" b="0" i="0" dirty="0" err="1">
                <a:solidFill>
                  <a:srgbClr val="1F2328"/>
                </a:solidFill>
                <a:effectLst/>
                <a:latin typeface="-apple-system"/>
              </a:rPr>
              <a:t>ttophy</a:t>
            </a:r>
            <a:r>
              <a:rPr lang="en-US" sz="1600" b="0" i="0" dirty="0">
                <a:solidFill>
                  <a:srgbClr val="1F2328"/>
                </a:solidFill>
                <a:effectLst/>
                <a:latin typeface="-apple-system"/>
              </a:rPr>
              <a:t> to win in all professional sports, awarded annually to the team that emerges victorious in the National Hockey League (NHL) playoffs. The winning team must win 16 games in order to win "The Cup". Understanding the composition of winning and losing teams can provide valuable insights into the dynamics and strategies that contribute to success on the ice.</a:t>
            </a:r>
            <a:endParaRPr lang="en-US" sz="1600" dirty="0">
              <a:solidFill>
                <a:srgbClr val="1F2328"/>
              </a:solidFill>
              <a:latin typeface="-apple-system"/>
            </a:endParaRPr>
          </a:p>
          <a:p>
            <a:pPr indent="-228600">
              <a:lnSpc>
                <a:spcPct val="90000"/>
              </a:lnSpc>
              <a:buFont typeface="Arial" panose="020B0604020202020204" pitchFamily="34" charset="0"/>
              <a:buChar char="•"/>
            </a:pPr>
            <a:r>
              <a:rPr lang="en-US" sz="1600" b="0" i="0" dirty="0">
                <a:solidFill>
                  <a:srgbClr val="1F2328"/>
                </a:solidFill>
                <a:effectLst/>
                <a:latin typeface="-apple-system"/>
              </a:rPr>
              <a:t>The data used for this analysis was collected from the Nation Hockey Leagues free Application Programing Interface (API) which included official NHL records and statistics for each season, team and player. It includes information such as player names, ages, nationalities, and team affiliations for each season. As well as all the statistical </a:t>
            </a:r>
            <a:r>
              <a:rPr lang="en-US" sz="1600" b="0" i="0" dirty="0" err="1">
                <a:solidFill>
                  <a:srgbClr val="1F2328"/>
                </a:solidFill>
                <a:effectLst/>
                <a:latin typeface="-apple-system"/>
              </a:rPr>
              <a:t>informtion</a:t>
            </a:r>
            <a:r>
              <a:rPr lang="en-US" sz="1600" b="0" i="0" dirty="0">
                <a:solidFill>
                  <a:srgbClr val="1F2328"/>
                </a:solidFill>
                <a:effectLst/>
                <a:latin typeface="-apple-system"/>
              </a:rPr>
              <a:t> for each player. In order to harvest the information needed, the first task was to get a list of all Stanley Cup winners and losers for the past 30 years (1991-2022).</a:t>
            </a:r>
            <a:endParaRPr lang="en-US" sz="1800"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objectives</a:t>
            </a:r>
            <a:endParaRPr lang="en-US" dirty="0"/>
          </a:p>
        </p:txBody>
      </p:sp>
      <p:sp>
        <p:nvSpPr>
          <p:cNvPr id="5" name="Subtitle 4">
            <a:extLst>
              <a:ext uri="{FF2B5EF4-FFF2-40B4-BE49-F238E27FC236}">
                <a16:creationId xmlns:a16="http://schemas.microsoft.com/office/drawing/2014/main" id="{518A78E6-1A73-4776-D81F-FC1B955F21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Hypothesis</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1"/>
            <a:ext cx="6190412" cy="1814174"/>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dirty="0"/>
              <a:t>1a) Null Hypothesis:</a:t>
            </a:r>
          </a:p>
          <a:p>
            <a:pPr lvl="2"/>
            <a:r>
              <a:rPr lang="en-US" sz="1400" dirty="0"/>
              <a:t>The plus/minus statistic has no impact on whether a team will win the Stanley Cup or not.</a:t>
            </a:r>
          </a:p>
          <a:p>
            <a:pPr lvl="2"/>
            <a:endParaRPr lang="en-US" sz="1400" dirty="0"/>
          </a:p>
          <a:p>
            <a:pPr lvl="1"/>
            <a:r>
              <a:rPr lang="en-US" sz="1600" dirty="0"/>
              <a:t>1b) Alternative Hypothesis:</a:t>
            </a:r>
          </a:p>
          <a:p>
            <a:pPr lvl="2"/>
            <a:r>
              <a:rPr lang="en-US" sz="1400" dirty="0"/>
              <a:t>The team with the greatest positive plus/minus result will equate to being the team that wins the Stanley Cup.</a:t>
            </a:r>
          </a:p>
          <a:p>
            <a:pPr indent="-228600">
              <a:lnSpc>
                <a:spcPct val="90000"/>
              </a:lnSpc>
              <a:buFont typeface="Arial" panose="020B0604020202020204" pitchFamily="34" charset="0"/>
              <a:buChar char="•"/>
            </a:pPr>
            <a:endParaRPr lang="en-US" sz="1800" dirty="0"/>
          </a:p>
        </p:txBody>
      </p:sp>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a:t>
            </a:fld>
            <a:endParaRPr lang="en-US"/>
          </a:p>
        </p:txBody>
      </p:sp>
    </p:spTree>
    <p:extLst>
      <p:ext uri="{BB962C8B-B14F-4D97-AF65-F5344CB8AC3E}">
        <p14:creationId xmlns:p14="http://schemas.microsoft.com/office/powerpoint/2010/main" val="289482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350297581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188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algn="ctr"/>
            <a:r>
              <a:rPr lang="en-US" sz="4000" dirty="0"/>
              <a:t>Winning team’s player nationality:</a:t>
            </a:r>
            <a:br>
              <a:rPr lang="en-US" sz="4000" dirty="0"/>
            </a:br>
            <a:r>
              <a:rPr lang="en-US" sz="4000" dirty="0"/>
              <a:t>then and now</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923330"/>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endParaRPr lang="en-US" dirty="0"/>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515600" cy="1501775"/>
          </a:xfrm>
        </p:spPr>
        <p:txBody>
          <a:bodyPr>
            <a:normAutofit/>
          </a:bodyPr>
          <a:lstStyle/>
          <a:p>
            <a:pPr algn="ctr"/>
            <a:r>
              <a:rPr lang="en-US" sz="4800" dirty="0"/>
              <a:t>Winning team player nationality trends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pic>
        <p:nvPicPr>
          <p:cNvPr id="4100" name="Picture 4">
            <a:extLst>
              <a:ext uri="{FF2B5EF4-FFF2-40B4-BE49-F238E27FC236}">
                <a16:creationId xmlns:a16="http://schemas.microsoft.com/office/drawing/2014/main" id="{BCC10FCA-B347-622A-CBC0-B1C39B1CA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1" y="1543050"/>
            <a:ext cx="8420099" cy="4457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 impacted in the decade of 2003-2012 and has remained consistent since.</a:t>
            </a:r>
            <a:endParaRPr lang="en-US" dirty="0"/>
          </a:p>
        </p:txBody>
      </p:sp>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10036</TotalTime>
  <Words>1035</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Segoe WPC</vt:lpstr>
      <vt:lpstr>Univers</vt:lpstr>
      <vt:lpstr>var(--notebook-cell-output-font-family)</vt:lpstr>
      <vt:lpstr>GradientUnivers</vt:lpstr>
      <vt:lpstr>NHL winning team analysis</vt:lpstr>
      <vt:lpstr>Agenda</vt:lpstr>
      <vt:lpstr>Introduction</vt:lpstr>
      <vt:lpstr>objectives</vt:lpstr>
      <vt:lpstr>Hypothesis</vt:lpstr>
      <vt:lpstr>Questions to be answered</vt:lpstr>
      <vt:lpstr>Analysis</vt:lpstr>
      <vt:lpstr>Winning team’s player nationality: then and now</vt:lpstr>
      <vt:lpstr>Winning team player nationality trends</vt:lpstr>
      <vt:lpstr>PowerPoint Presentation</vt:lpstr>
      <vt:lpstr>Winning teams’ data</vt:lpstr>
      <vt:lpstr>Winning team and Losing team +/- comparison</vt:lpstr>
      <vt:lpstr>Plus/Minus Comparison</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21</cp:revision>
  <dcterms:created xsi:type="dcterms:W3CDTF">2023-05-27T22:23:38Z</dcterms:created>
  <dcterms:modified xsi:type="dcterms:W3CDTF">2023-06-04T20:55:23Z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