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8"/>
  </p:notesMasterIdLst>
  <p:sldIdLst>
    <p:sldId id="306" r:id="rId5"/>
    <p:sldId id="307" r:id="rId6"/>
    <p:sldId id="330" r:id="rId7"/>
    <p:sldId id="320" r:id="rId8"/>
    <p:sldId id="322" r:id="rId9"/>
    <p:sldId id="331" r:id="rId10"/>
    <p:sldId id="332" r:id="rId11"/>
    <p:sldId id="327" r:id="rId12"/>
    <p:sldId id="314" r:id="rId13"/>
    <p:sldId id="333" r:id="rId14"/>
    <p:sldId id="329" r:id="rId15"/>
    <p:sldId id="334" r:id="rId16"/>
    <p:sldId id="328" r:id="rId17"/>
    <p:sldId id="316" r:id="rId18"/>
    <p:sldId id="318" r:id="rId19"/>
    <p:sldId id="335" r:id="rId20"/>
    <p:sldId id="294" r:id="rId21"/>
    <p:sldId id="323" r:id="rId22"/>
    <p:sldId id="311" r:id="rId23"/>
    <p:sldId id="312" r:id="rId24"/>
    <p:sldId id="313" r:id="rId25"/>
    <p:sldId id="326" r:id="rId26"/>
    <p:sldId id="32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08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111" d="100"/>
          <a:sy n="111" d="100"/>
        </p:scale>
        <p:origin x="2226" y="96"/>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jpg"/></Relationships>
</file>

<file path=ppt/diagrams/_rels/drawing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E45D5-2D8F-4BDB-9A4F-959B1B38EEC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0388C15-9DAE-4867-9A9D-0BAFE7EA46A8}">
      <dgm:prSet/>
      <dgm:spPr/>
      <dgm:t>
        <a:bodyPr/>
        <a:lstStyle/>
        <a:p>
          <a:r>
            <a:rPr lang="en-US" dirty="0"/>
            <a:t>Does the team with the best plus/minus equate to a Stanley Cup winner?</a:t>
          </a:r>
        </a:p>
      </dgm:t>
    </dgm:pt>
    <dgm:pt modelId="{9E8BB320-B702-4FA6-9039-C77C74CBDB4E}" type="parTrans" cxnId="{464BC6F8-F458-4510-B2E8-C3303B8E1C61}">
      <dgm:prSet/>
      <dgm:spPr/>
      <dgm:t>
        <a:bodyPr/>
        <a:lstStyle/>
        <a:p>
          <a:endParaRPr lang="en-US"/>
        </a:p>
      </dgm:t>
    </dgm:pt>
    <dgm:pt modelId="{4E1670EE-EA0B-4230-86AD-A4D5AA141456}" type="sibTrans" cxnId="{464BC6F8-F458-4510-B2E8-C3303B8E1C61}">
      <dgm:prSet/>
      <dgm:spPr/>
      <dgm:t>
        <a:bodyPr/>
        <a:lstStyle/>
        <a:p>
          <a:endParaRPr lang="en-US"/>
        </a:p>
      </dgm:t>
    </dgm:pt>
    <dgm:pt modelId="{EA84494D-6920-4179-AA88-C5DA607B68D9}">
      <dgm:prSet/>
      <dgm:spPr/>
      <dgm:t>
        <a:bodyPr/>
        <a:lstStyle/>
        <a:p>
          <a:r>
            <a:rPr lang="en-US" dirty="0"/>
            <a:t>Over the last 3 decades, is there a trend related to geographic locations/hockey programs?</a:t>
          </a:r>
        </a:p>
      </dgm:t>
    </dgm:pt>
    <dgm:pt modelId="{D488DF5C-D021-4CE9-ACB2-F5A72B3FAF13}" type="parTrans" cxnId="{D5EBE25F-0FBB-4357-AB9B-E90A318F06CA}">
      <dgm:prSet/>
      <dgm:spPr/>
      <dgm:t>
        <a:bodyPr/>
        <a:lstStyle/>
        <a:p>
          <a:endParaRPr lang="en-US"/>
        </a:p>
      </dgm:t>
    </dgm:pt>
    <dgm:pt modelId="{3D9C02C7-6FD3-41BE-834B-3D15BA733565}" type="sibTrans" cxnId="{D5EBE25F-0FBB-4357-AB9B-E90A318F06CA}">
      <dgm:prSet/>
      <dgm:spPr/>
      <dgm:t>
        <a:bodyPr/>
        <a:lstStyle/>
        <a:p>
          <a:endParaRPr lang="en-US"/>
        </a:p>
      </dgm:t>
    </dgm:pt>
    <dgm:pt modelId="{D65FD47C-6AF2-40E0-BF3C-B3E48E3F7490}">
      <dgm:prSet/>
      <dgm:spPr/>
      <dgm:t>
        <a:bodyPr/>
        <a:lstStyle/>
        <a:p>
          <a:r>
            <a:rPr lang="en-US" dirty="0"/>
            <a:t>What statistics have a material difference for the Stanley Cup winning team?</a:t>
          </a:r>
        </a:p>
      </dgm:t>
    </dgm:pt>
    <dgm:pt modelId="{BB383338-CF0A-4959-B953-737F57DD005B}" type="parTrans" cxnId="{D71513E5-BC4C-403C-B5D7-5546AFFAD466}">
      <dgm:prSet/>
      <dgm:spPr/>
      <dgm:t>
        <a:bodyPr/>
        <a:lstStyle/>
        <a:p>
          <a:endParaRPr lang="en-US"/>
        </a:p>
      </dgm:t>
    </dgm:pt>
    <dgm:pt modelId="{9E616919-3A57-4216-8B58-A07FC944FDAD}" type="sibTrans" cxnId="{D71513E5-BC4C-403C-B5D7-5546AFFAD466}">
      <dgm:prSet/>
      <dgm:spPr/>
      <dgm:t>
        <a:bodyPr/>
        <a:lstStyle/>
        <a:p>
          <a:endParaRPr lang="en-US"/>
        </a:p>
      </dgm:t>
    </dgm:pt>
    <dgm:pt modelId="{4652220F-C78D-4804-BB17-70C4EA07D253}">
      <dgm:prSet/>
      <dgm:spPr/>
      <dgm:t>
        <a:bodyPr/>
        <a:lstStyle/>
        <a:p>
          <a:r>
            <a:rPr lang="en-US" dirty="0"/>
            <a:t>What is the ideal team makeup to create a Stanley Cup winning team?</a:t>
          </a:r>
        </a:p>
      </dgm:t>
    </dgm:pt>
    <dgm:pt modelId="{08B637BC-36B4-4BB9-A787-EAD1243CAFAF}" type="parTrans" cxnId="{20DD94FA-249E-47A9-A1BB-035F2554AFA1}">
      <dgm:prSet/>
      <dgm:spPr/>
      <dgm:t>
        <a:bodyPr/>
        <a:lstStyle/>
        <a:p>
          <a:endParaRPr lang="en-US"/>
        </a:p>
      </dgm:t>
    </dgm:pt>
    <dgm:pt modelId="{D9F9CE61-BFBF-495C-9933-E1B8D8664245}" type="sibTrans" cxnId="{20DD94FA-249E-47A9-A1BB-035F2554AFA1}">
      <dgm:prSet/>
      <dgm:spPr/>
      <dgm:t>
        <a:bodyPr/>
        <a:lstStyle/>
        <a:p>
          <a:endParaRPr lang="en-US"/>
        </a:p>
      </dgm:t>
    </dgm:pt>
    <dgm:pt modelId="{F986CD5F-7BB2-43C0-BCD9-D771018534FE}" type="pres">
      <dgm:prSet presAssocID="{0E6E45D5-2D8F-4BDB-9A4F-959B1B38EECA}" presName="linear" presStyleCnt="0">
        <dgm:presLayoutVars>
          <dgm:animLvl val="lvl"/>
          <dgm:resizeHandles val="exact"/>
        </dgm:presLayoutVars>
      </dgm:prSet>
      <dgm:spPr/>
    </dgm:pt>
    <dgm:pt modelId="{C4CF8C35-FA50-4726-B4ED-BCF539FF0775}" type="pres">
      <dgm:prSet presAssocID="{B0388C15-9DAE-4867-9A9D-0BAFE7EA46A8}" presName="parentText" presStyleLbl="node1" presStyleIdx="0" presStyleCnt="4" custLinFactY="197202" custLinFactNeighborY="200000">
        <dgm:presLayoutVars>
          <dgm:chMax val="0"/>
          <dgm:bulletEnabled val="1"/>
        </dgm:presLayoutVars>
      </dgm:prSet>
      <dgm:spPr/>
    </dgm:pt>
    <dgm:pt modelId="{135E3B4F-37CF-4738-B81B-43743275A128}" type="pres">
      <dgm:prSet presAssocID="{4E1670EE-EA0B-4230-86AD-A4D5AA141456}" presName="spacer" presStyleCnt="0"/>
      <dgm:spPr/>
    </dgm:pt>
    <dgm:pt modelId="{2314B425-D59F-44F7-BD49-FDBFA4C40818}" type="pres">
      <dgm:prSet presAssocID="{EA84494D-6920-4179-AA88-C5DA607B68D9}" presName="parentText" presStyleLbl="node1" presStyleIdx="1" presStyleCnt="4" custLinFactY="-100000" custLinFactNeighborY="-154676">
        <dgm:presLayoutVars>
          <dgm:chMax val="0"/>
          <dgm:bulletEnabled val="1"/>
        </dgm:presLayoutVars>
      </dgm:prSet>
      <dgm:spPr/>
    </dgm:pt>
    <dgm:pt modelId="{990C2CFC-00C7-4425-A17B-66F64845443E}" type="pres">
      <dgm:prSet presAssocID="{3D9C02C7-6FD3-41BE-834B-3D15BA733565}" presName="spacer" presStyleCnt="0"/>
      <dgm:spPr/>
    </dgm:pt>
    <dgm:pt modelId="{128111EA-389C-49A2-B6CC-56FF56F54E11}" type="pres">
      <dgm:prSet presAssocID="{D65FD47C-6AF2-40E0-BF3C-B3E48E3F7490}" presName="parentText" presStyleLbl="node1" presStyleIdx="2" presStyleCnt="4" custLinFactY="-100000" custLinFactNeighborY="-185807">
        <dgm:presLayoutVars>
          <dgm:chMax val="0"/>
          <dgm:bulletEnabled val="1"/>
        </dgm:presLayoutVars>
      </dgm:prSet>
      <dgm:spPr/>
    </dgm:pt>
    <dgm:pt modelId="{80C86E12-6135-4348-9A81-51459C477020}" type="pres">
      <dgm:prSet presAssocID="{9E616919-3A57-4216-8B58-A07FC944FDAD}" presName="spacer" presStyleCnt="0"/>
      <dgm:spPr/>
    </dgm:pt>
    <dgm:pt modelId="{79E292A9-84D8-4FC5-9382-5486B418C887}" type="pres">
      <dgm:prSet presAssocID="{4652220F-C78D-4804-BB17-70C4EA07D253}" presName="parentText" presStyleLbl="node1" presStyleIdx="3" presStyleCnt="4">
        <dgm:presLayoutVars>
          <dgm:chMax val="0"/>
          <dgm:bulletEnabled val="1"/>
        </dgm:presLayoutVars>
      </dgm:prSet>
      <dgm:spPr/>
    </dgm:pt>
  </dgm:ptLst>
  <dgm:cxnLst>
    <dgm:cxn modelId="{46057D21-5EC3-4364-A006-1367342637EA}" type="presOf" srcId="{EA84494D-6920-4179-AA88-C5DA607B68D9}" destId="{2314B425-D59F-44F7-BD49-FDBFA4C40818}" srcOrd="0" destOrd="0" presId="urn:microsoft.com/office/officeart/2005/8/layout/vList2"/>
    <dgm:cxn modelId="{8A201D5C-999C-436E-ACC7-E6C88A8BBF4E}" type="presOf" srcId="{0E6E45D5-2D8F-4BDB-9A4F-959B1B38EECA}" destId="{F986CD5F-7BB2-43C0-BCD9-D771018534FE}" srcOrd="0" destOrd="0" presId="urn:microsoft.com/office/officeart/2005/8/layout/vList2"/>
    <dgm:cxn modelId="{D5EBE25F-0FBB-4357-AB9B-E90A318F06CA}" srcId="{0E6E45D5-2D8F-4BDB-9A4F-959B1B38EECA}" destId="{EA84494D-6920-4179-AA88-C5DA607B68D9}" srcOrd="1" destOrd="0" parTransId="{D488DF5C-D021-4CE9-ACB2-F5A72B3FAF13}" sibTransId="{3D9C02C7-6FD3-41BE-834B-3D15BA733565}"/>
    <dgm:cxn modelId="{A6099B43-D5FB-44F8-B1E3-A66DECB2AF71}" type="presOf" srcId="{B0388C15-9DAE-4867-9A9D-0BAFE7EA46A8}" destId="{C4CF8C35-FA50-4726-B4ED-BCF539FF0775}" srcOrd="0" destOrd="0" presId="urn:microsoft.com/office/officeart/2005/8/layout/vList2"/>
    <dgm:cxn modelId="{13218C6F-843F-4988-A2C6-27541250023A}" type="presOf" srcId="{4652220F-C78D-4804-BB17-70C4EA07D253}" destId="{79E292A9-84D8-4FC5-9382-5486B418C887}" srcOrd="0" destOrd="0" presId="urn:microsoft.com/office/officeart/2005/8/layout/vList2"/>
    <dgm:cxn modelId="{C6E7C2BE-69D8-4A5A-83F8-DE0397954A22}" type="presOf" srcId="{D65FD47C-6AF2-40E0-BF3C-B3E48E3F7490}" destId="{128111EA-389C-49A2-B6CC-56FF56F54E11}" srcOrd="0" destOrd="0" presId="urn:microsoft.com/office/officeart/2005/8/layout/vList2"/>
    <dgm:cxn modelId="{D71513E5-BC4C-403C-B5D7-5546AFFAD466}" srcId="{0E6E45D5-2D8F-4BDB-9A4F-959B1B38EECA}" destId="{D65FD47C-6AF2-40E0-BF3C-B3E48E3F7490}" srcOrd="2" destOrd="0" parTransId="{BB383338-CF0A-4959-B953-737F57DD005B}" sibTransId="{9E616919-3A57-4216-8B58-A07FC944FDAD}"/>
    <dgm:cxn modelId="{464BC6F8-F458-4510-B2E8-C3303B8E1C61}" srcId="{0E6E45D5-2D8F-4BDB-9A4F-959B1B38EECA}" destId="{B0388C15-9DAE-4867-9A9D-0BAFE7EA46A8}" srcOrd="0" destOrd="0" parTransId="{9E8BB320-B702-4FA6-9039-C77C74CBDB4E}" sibTransId="{4E1670EE-EA0B-4230-86AD-A4D5AA141456}"/>
    <dgm:cxn modelId="{20DD94FA-249E-47A9-A1BB-035F2554AFA1}" srcId="{0E6E45D5-2D8F-4BDB-9A4F-959B1B38EECA}" destId="{4652220F-C78D-4804-BB17-70C4EA07D253}" srcOrd="3" destOrd="0" parTransId="{08B637BC-36B4-4BB9-A787-EAD1243CAFAF}" sibTransId="{D9F9CE61-BFBF-495C-9933-E1B8D8664245}"/>
    <dgm:cxn modelId="{C93A9EFB-D310-4AC7-A020-7C221E9B1725}" type="presParOf" srcId="{F986CD5F-7BB2-43C0-BCD9-D771018534FE}" destId="{C4CF8C35-FA50-4726-B4ED-BCF539FF0775}" srcOrd="0" destOrd="0" presId="urn:microsoft.com/office/officeart/2005/8/layout/vList2"/>
    <dgm:cxn modelId="{CEF14EBB-A2E9-4231-B599-E58C12C89C83}" type="presParOf" srcId="{F986CD5F-7BB2-43C0-BCD9-D771018534FE}" destId="{135E3B4F-37CF-4738-B81B-43743275A128}" srcOrd="1" destOrd="0" presId="urn:microsoft.com/office/officeart/2005/8/layout/vList2"/>
    <dgm:cxn modelId="{7A2FF848-F090-47C8-8D04-FFF173445282}" type="presParOf" srcId="{F986CD5F-7BB2-43C0-BCD9-D771018534FE}" destId="{2314B425-D59F-44F7-BD49-FDBFA4C40818}" srcOrd="2" destOrd="0" presId="urn:microsoft.com/office/officeart/2005/8/layout/vList2"/>
    <dgm:cxn modelId="{80BE95B5-1C58-4A47-A715-15309DEE04C2}" type="presParOf" srcId="{F986CD5F-7BB2-43C0-BCD9-D771018534FE}" destId="{990C2CFC-00C7-4425-A17B-66F64845443E}" srcOrd="3" destOrd="0" presId="urn:microsoft.com/office/officeart/2005/8/layout/vList2"/>
    <dgm:cxn modelId="{74D38E9C-5638-4F7E-B414-CBDFE9F9FC4A}" type="presParOf" srcId="{F986CD5F-7BB2-43C0-BCD9-D771018534FE}" destId="{128111EA-389C-49A2-B6CC-56FF56F54E11}" srcOrd="4" destOrd="0" presId="urn:microsoft.com/office/officeart/2005/8/layout/vList2"/>
    <dgm:cxn modelId="{69F39A14-E31B-4F05-BF63-5A7D4CD65C04}" type="presParOf" srcId="{F986CD5F-7BB2-43C0-BCD9-D771018534FE}" destId="{80C86E12-6135-4348-9A81-51459C477020}" srcOrd="5" destOrd="0" presId="urn:microsoft.com/office/officeart/2005/8/layout/vList2"/>
    <dgm:cxn modelId="{F0712C3C-1A98-4286-9BC3-D11A83692461}" type="presParOf" srcId="{F986CD5F-7BB2-43C0-BCD9-D771018534FE}" destId="{79E292A9-84D8-4FC5-9382-5486B418C8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err="1">
              <a:solidFill>
                <a:schemeClr val="bg1"/>
              </a:solidFill>
            </a:rPr>
            <a:t>Ravina</a:t>
          </a:r>
          <a:r>
            <a:rPr lang="en-US" dirty="0">
              <a:solidFill>
                <a:schemeClr val="bg1"/>
              </a:solidFill>
            </a:rPr>
            <a:t> </a:t>
          </a:r>
          <a:r>
            <a:rPr lang="en-US" dirty="0" err="1">
              <a:solidFill>
                <a:schemeClr val="bg1"/>
              </a:solidFill>
            </a:rPr>
            <a:t>Kolsawala</a:t>
          </a:r>
          <a:endParaRPr lang="en-US" dirty="0">
            <a:solidFill>
              <a:schemeClr val="bg1"/>
            </a:solidFill>
          </a:endParaRPr>
        </a:p>
        <a:p>
          <a:pPr algn="ctr">
            <a:lnSpc>
              <a:spcPct val="100000"/>
            </a:lnSpc>
            <a:defRPr b="1" spc="20">
              <a:latin typeface="+mj-lt"/>
            </a:defRPr>
          </a:pPr>
          <a:r>
            <a:rPr lang="en-US" dirty="0">
              <a:solidFill>
                <a:schemeClr val="bg1"/>
              </a:solidFill>
            </a:rPr>
            <a:t>Data Analyst Student</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Ron Brennan</a:t>
          </a:r>
          <a:br>
            <a:rPr lang="en-US" dirty="0">
              <a:solidFill>
                <a:schemeClr val="bg1"/>
              </a:solidFill>
            </a:rPr>
          </a:br>
          <a:r>
            <a:rPr lang="en-US" dirty="0">
              <a:solidFill>
                <a:schemeClr val="bg1"/>
              </a:solidFill>
            </a:rPr>
            <a:t>Data Analyst Student</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Joel Demontigny</a:t>
          </a:r>
          <a:br>
            <a:rPr lang="en-US" dirty="0">
              <a:solidFill>
                <a:schemeClr val="bg1"/>
              </a:solidFill>
            </a:rPr>
          </a:br>
          <a:r>
            <a:rPr lang="en-US" dirty="0">
              <a:solidFill>
                <a:schemeClr val="bg1"/>
              </a:solidFill>
            </a:rPr>
            <a:t>Data Analyst Student</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3" custScaleX="130326" custScaleY="146617"/>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6"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6">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3" custScaleX="130326" custScaleY="146617"/>
      <dgm:spPr>
        <a:prstGeom prst="rect">
          <a:avLst/>
        </a:prstGeom>
        <a:blipFill rotWithShape="1">
          <a:blip xmlns:r="http://schemas.openxmlformats.org/officeDocument/2006/relationships" r:embed="rId2"/>
          <a:srcRect/>
          <a:stretch>
            <a:fillRect l="-6000" r="-6000"/>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6"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6">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3" custScaleX="130326" custScaleY="144060"/>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6"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6">
        <dgm:presLayoutVars/>
      </dgm:prSet>
      <dgm:spPr/>
    </dgm:pt>
    <dgm:pt modelId="{DB61A93F-5AE0-4A97-AFE4-E1EA7F61D044}" type="pres">
      <dgm:prSet presAssocID="{DA3F2F2F-B5A8-4CFD-ABCE-1BC48CD913AF}"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F8C35-FA50-4726-B4ED-BCF539FF0775}">
      <dsp:nvSpPr>
        <dsp:cNvPr id="0" name=""/>
        <dsp:cNvSpPr/>
      </dsp:nvSpPr>
      <dsp:spPr>
        <a:xfrm>
          <a:off x="0" y="2792282"/>
          <a:ext cx="6245265" cy="13206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Does the team with the best plus/minus equate to a Stanley Cup winner?</a:t>
          </a:r>
        </a:p>
      </dsp:txBody>
      <dsp:txXfrm>
        <a:off x="64468" y="2856750"/>
        <a:ext cx="6116329" cy="1191701"/>
      </dsp:txXfrm>
    </dsp:sp>
    <dsp:sp modelId="{2314B425-D59F-44F7-BD49-FDBFA4C40818}">
      <dsp:nvSpPr>
        <dsp:cNvPr id="0" name=""/>
        <dsp:cNvSpPr/>
      </dsp:nvSpPr>
      <dsp:spPr>
        <a:xfrm>
          <a:off x="0" y="11926"/>
          <a:ext cx="6245265" cy="1320637"/>
        </a:xfrm>
        <a:prstGeom prst="roundRect">
          <a:avLst/>
        </a:prstGeom>
        <a:solidFill>
          <a:schemeClr val="accent2">
            <a:hueOff val="2054433"/>
            <a:satOff val="0"/>
            <a:lumOff val="6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Over the last 3 decades, is there a trend related to geographic locations/hockey programs?</a:t>
          </a:r>
        </a:p>
      </dsp:txBody>
      <dsp:txXfrm>
        <a:off x="64468" y="76394"/>
        <a:ext cx="6116329" cy="1191701"/>
      </dsp:txXfrm>
    </dsp:sp>
    <dsp:sp modelId="{128111EA-389C-49A2-B6CC-56FF56F54E11}">
      <dsp:nvSpPr>
        <dsp:cNvPr id="0" name=""/>
        <dsp:cNvSpPr/>
      </dsp:nvSpPr>
      <dsp:spPr>
        <a:xfrm>
          <a:off x="0" y="1380166"/>
          <a:ext cx="6245265" cy="1320637"/>
        </a:xfrm>
        <a:prstGeom prst="roundRect">
          <a:avLst/>
        </a:prstGeom>
        <a:solidFill>
          <a:schemeClr val="accent2">
            <a:hueOff val="4108866"/>
            <a:satOff val="0"/>
            <a:lumOff val="12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statistics have a material difference for the Stanley Cup winning team?</a:t>
          </a:r>
        </a:p>
      </dsp:txBody>
      <dsp:txXfrm>
        <a:off x="64468" y="1444634"/>
        <a:ext cx="6116329" cy="1191701"/>
      </dsp:txXfrm>
    </dsp:sp>
    <dsp:sp modelId="{79E292A9-84D8-4FC5-9382-5486B418C887}">
      <dsp:nvSpPr>
        <dsp:cNvPr id="0" name=""/>
        <dsp:cNvSpPr/>
      </dsp:nvSpPr>
      <dsp:spPr>
        <a:xfrm>
          <a:off x="0" y="4218991"/>
          <a:ext cx="6245265" cy="1320637"/>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ideal team makeup to create a Stanley Cup winning team?</a:t>
          </a:r>
        </a:p>
      </dsp:txBody>
      <dsp:txXfrm>
        <a:off x="64468" y="4283459"/>
        <a:ext cx="6116329" cy="1191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1481751" y="460948"/>
          <a:ext cx="2194559" cy="24688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1384748"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err="1">
              <a:solidFill>
                <a:schemeClr val="bg1"/>
              </a:solidFill>
            </a:rPr>
            <a:t>Ravina</a:t>
          </a:r>
          <a:r>
            <a:rPr lang="en-US" sz="1400" kern="1200" dirty="0">
              <a:solidFill>
                <a:schemeClr val="bg1"/>
              </a:solidFill>
            </a:rPr>
            <a:t> </a:t>
          </a:r>
          <a:r>
            <a:rPr lang="en-US" sz="1400" kern="1200" dirty="0" err="1">
              <a:solidFill>
                <a:schemeClr val="bg1"/>
              </a:solidFill>
            </a:rPr>
            <a:t>Kolsawala</a:t>
          </a:r>
          <a:endParaRPr lang="en-US" sz="1400" kern="1200" dirty="0">
            <a:solidFill>
              <a:schemeClr val="bg1"/>
            </a:solidFill>
          </a:endParaRPr>
        </a:p>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Data Analyst Student</a:t>
          </a:r>
        </a:p>
      </dsp:txBody>
      <dsp:txXfrm>
        <a:off x="1384748" y="3081438"/>
        <a:ext cx="2388563" cy="487349"/>
      </dsp:txXfrm>
    </dsp:sp>
    <dsp:sp modelId="{7D166BBB-55AF-452C-B9A0-94A1EE55FF4F}">
      <dsp:nvSpPr>
        <dsp:cNvPr id="0" name=""/>
        <dsp:cNvSpPr/>
      </dsp:nvSpPr>
      <dsp:spPr>
        <a:xfrm>
          <a:off x="1384748"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4288313" y="460948"/>
          <a:ext cx="2194559" cy="2468883"/>
        </a:xfrm>
        <a:prstGeom prst="rect">
          <a:avLst/>
        </a:prstGeom>
        <a:blipFill rotWithShape="1">
          <a:blip xmlns:r="http://schemas.openxmlformats.org/officeDocument/2006/relationships" r:embed="rId2"/>
          <a:srcRect/>
          <a:stretch>
            <a:fillRect l="-6000" r="-6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4191311"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Ron Brennan</a:t>
          </a:r>
          <a:br>
            <a:rPr lang="en-US" sz="1400" kern="1200" dirty="0">
              <a:solidFill>
                <a:schemeClr val="bg1"/>
              </a:solidFill>
            </a:rPr>
          </a:br>
          <a:r>
            <a:rPr lang="en-US" sz="1400" kern="1200" dirty="0">
              <a:solidFill>
                <a:schemeClr val="bg1"/>
              </a:solidFill>
            </a:rPr>
            <a:t>Data Analyst Student</a:t>
          </a:r>
        </a:p>
      </dsp:txBody>
      <dsp:txXfrm>
        <a:off x="4191311" y="3081438"/>
        <a:ext cx="2388563" cy="487349"/>
      </dsp:txXfrm>
    </dsp:sp>
    <dsp:sp modelId="{1223E777-77CB-4A9A-BF21-12B513842696}">
      <dsp:nvSpPr>
        <dsp:cNvPr id="0" name=""/>
        <dsp:cNvSpPr/>
      </dsp:nvSpPr>
      <dsp:spPr>
        <a:xfrm>
          <a:off x="419131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7094876" y="482476"/>
          <a:ext cx="2194559" cy="2425826"/>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6997874" y="3081438"/>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spc="20">
              <a:latin typeface="+mj-lt"/>
            </a:defRPr>
          </a:pPr>
          <a:r>
            <a:rPr lang="en-US" sz="1400" kern="1200" dirty="0">
              <a:solidFill>
                <a:schemeClr val="bg1"/>
              </a:solidFill>
            </a:rPr>
            <a:t>Joel Demontigny</a:t>
          </a:r>
          <a:br>
            <a:rPr lang="en-US" sz="1400" kern="1200" dirty="0">
              <a:solidFill>
                <a:schemeClr val="bg1"/>
              </a:solidFill>
            </a:rPr>
          </a:br>
          <a:r>
            <a:rPr lang="en-US" sz="1400" kern="1200" dirty="0">
              <a:solidFill>
                <a:schemeClr val="bg1"/>
              </a:solidFill>
            </a:rPr>
            <a:t>Data Analyst Student</a:t>
          </a:r>
        </a:p>
      </dsp:txBody>
      <dsp:txXfrm>
        <a:off x="6997874" y="3081438"/>
        <a:ext cx="2388563" cy="487349"/>
      </dsp:txXfrm>
    </dsp:sp>
    <dsp:sp modelId="{EE420F84-477D-4635-BEF8-66426E9A259D}">
      <dsp:nvSpPr>
        <dsp:cNvPr id="0" name=""/>
        <dsp:cNvSpPr/>
      </dsp:nvSpPr>
      <dsp:spPr>
        <a:xfrm>
          <a:off x="699787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1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api.web.nhl.com/api/v1/team/%3cID%3e?expand=team.roster&amp;season=%3cseasom" TargetMode="External"/><Relationship Id="rId2" Type="http://schemas.openxmlformats.org/officeDocument/2006/relationships/hyperlink" Target="https://statsapi.web.nhl.com/api/v1/teams" TargetMode="External"/><Relationship Id="rId1" Type="http://schemas.openxmlformats.org/officeDocument/2006/relationships/slideLayout" Target="../slideLayouts/slideLayout6.xml"/><Relationship Id="rId6" Type="http://schemas.openxmlformats.org/officeDocument/2006/relationships/hyperlink" Target="https://en.wikipedia.org/wiki/List_of_Stanley_Cup_champions" TargetMode="External"/><Relationship Id="rId5" Type="http://schemas.openxmlformats.org/officeDocument/2006/relationships/hyperlink" Target="https://en.wikipedia.org/wiki/Ice_hockey_statistics#:~:text=Team%20statistics%20STK%20-%20winning%20or%20losing%20streak,tie%20%28Note%3A%20The%20NHL%20no%20longer%20uses%20ties" TargetMode="External"/><Relationship Id="rId4" Type="http://schemas.openxmlformats.org/officeDocument/2006/relationships/hyperlink" Target="https://statsapi.web.nhl.com/api/v1/people/%3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List_of_Stanley_Cup_champions"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statsapi.web.nhl.com/api/v1/people/%3cID" TargetMode="External"/><Relationship Id="rId5" Type="http://schemas.openxmlformats.org/officeDocument/2006/relationships/hyperlink" Target="https://statsapi.web.nhl.com/api/v1/team/%3cID%3e?expand=team.roster&amp;season=%3cseasom" TargetMode="External"/><Relationship Id="rId4" Type="http://schemas.openxmlformats.org/officeDocument/2006/relationships/hyperlink" Target="https://statsapi.web.nhl.com/api/v1/tea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1296295-5E6E-1614-B5E1-1AB1C7A3CB55}"/>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6200" b="1" i="0" kern="1200" cap="all" baseline="0" dirty="0">
                <a:latin typeface="+mj-lt"/>
                <a:ea typeface="+mj-ea"/>
                <a:cs typeface="+mj-cs"/>
              </a:rPr>
              <a:t>NHL winning team analysis</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57200" y="5350213"/>
            <a:ext cx="4412417" cy="1031537"/>
          </a:xfrm>
        </p:spPr>
        <p:txBody>
          <a:bodyPr vert="horz" lIns="91440" tIns="45720" rIns="91440" bIns="45720" rtlCol="0">
            <a:normAutofit/>
          </a:bodyPr>
          <a:lstStyle/>
          <a:p>
            <a:r>
              <a:rPr lang="en-US" sz="1500" kern="1200" dirty="0">
                <a:latin typeface="+mn-lt"/>
                <a:ea typeface="+mn-ea"/>
                <a:cs typeface="+mn-cs"/>
              </a:rPr>
              <a:t>Presenter Names:  </a:t>
            </a:r>
            <a:r>
              <a:rPr lang="en-US" sz="1500" kern="1200" dirty="0" err="1">
                <a:latin typeface="+mn-lt"/>
                <a:ea typeface="+mn-ea"/>
                <a:cs typeface="+mn-cs"/>
              </a:rPr>
              <a:t>Ravina</a:t>
            </a:r>
            <a:r>
              <a:rPr lang="en-US" sz="1500" kern="1200" dirty="0">
                <a:latin typeface="+mn-lt"/>
                <a:ea typeface="+mn-ea"/>
                <a:cs typeface="+mn-cs"/>
              </a:rPr>
              <a:t> </a:t>
            </a:r>
            <a:r>
              <a:rPr lang="en-US" sz="1500" kern="1200" dirty="0" err="1">
                <a:latin typeface="+mn-lt"/>
                <a:ea typeface="+mn-ea"/>
                <a:cs typeface="+mn-cs"/>
              </a:rPr>
              <a:t>Kolsawala</a:t>
            </a:r>
            <a:endParaRPr lang="en-US" sz="1500" kern="1200" dirty="0">
              <a:latin typeface="+mn-lt"/>
              <a:ea typeface="+mn-ea"/>
              <a:cs typeface="+mn-cs"/>
            </a:endParaRPr>
          </a:p>
          <a:p>
            <a:r>
              <a:rPr lang="en-US" sz="1500" kern="1200" dirty="0">
                <a:latin typeface="+mn-lt"/>
                <a:ea typeface="+mn-ea"/>
                <a:cs typeface="+mn-cs"/>
              </a:rPr>
              <a:t>Ron Brennan</a:t>
            </a:r>
          </a:p>
          <a:p>
            <a:r>
              <a:rPr lang="en-US" sz="1500" kern="1200" dirty="0">
                <a:latin typeface="+mn-lt"/>
                <a:ea typeface="+mn-ea"/>
                <a:cs typeface="+mn-cs"/>
              </a:rPr>
              <a:t>Joel Demontigny</a:t>
            </a:r>
          </a:p>
          <a:p>
            <a:endParaRPr lang="en-US" sz="1500" kern="1200" dirty="0">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2E61128-0710-56C6-3F5E-F9BB819266D4}"/>
              </a:ext>
            </a:extLst>
          </p:cNvPr>
          <p:cNvPicPr>
            <a:picLocks noChangeAspect="1"/>
          </p:cNvPicPr>
          <p:nvPr/>
        </p:nvPicPr>
        <p:blipFill>
          <a:blip r:embed="rId2"/>
          <a:stretch>
            <a:fillRect/>
          </a:stretch>
        </p:blipFill>
        <p:spPr>
          <a:xfrm>
            <a:off x="6697683" y="1598246"/>
            <a:ext cx="4148349" cy="4783504"/>
          </a:xfrm>
          <a:prstGeom prst="rect">
            <a:avLst/>
          </a:prstGeom>
          <a:scene3d>
            <a:camera prst="orthographicFront">
              <a:rot lat="0" lon="0" rev="0"/>
            </a:camera>
            <a:lightRig rig="threePt" dir="t"/>
          </a:scene3d>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7195405-FC57-3FD9-A59C-81978897579B}"/>
              </a:ext>
            </a:extLst>
          </p:cNvPr>
          <p:cNvSpPr txBox="1"/>
          <p:nvPr/>
        </p:nvSpPr>
        <p:spPr>
          <a:xfrm>
            <a:off x="1403118" y="6381750"/>
            <a:ext cx="1853392" cy="323165"/>
          </a:xfrm>
          <a:prstGeom prst="rect">
            <a:avLst/>
          </a:prstGeom>
          <a:noFill/>
        </p:spPr>
        <p:txBody>
          <a:bodyPr wrap="none" rtlCol="0">
            <a:spAutoFit/>
          </a:bodyPr>
          <a:lstStyle/>
          <a:p>
            <a:pPr>
              <a:spcAft>
                <a:spcPts val="600"/>
              </a:spcAft>
            </a:pPr>
            <a:r>
              <a:rPr lang="en-US" sz="1500" dirty="0">
                <a:solidFill>
                  <a:schemeClr val="bg1"/>
                </a:solidFill>
              </a:rPr>
              <a:t>Date: June 5, 2023</a:t>
            </a:r>
          </a:p>
        </p:txBody>
      </p:sp>
      <p:sp>
        <p:nvSpPr>
          <p:cNvPr id="5" name="TextBox 4">
            <a:extLst>
              <a:ext uri="{FF2B5EF4-FFF2-40B4-BE49-F238E27FC236}">
                <a16:creationId xmlns:a16="http://schemas.microsoft.com/office/drawing/2014/main" id="{86F2B840-A218-AEBF-414A-B5EE7A3411D0}"/>
              </a:ext>
            </a:extLst>
          </p:cNvPr>
          <p:cNvSpPr txBox="1"/>
          <p:nvPr/>
        </p:nvSpPr>
        <p:spPr>
          <a:xfrm>
            <a:off x="5655832" y="6449012"/>
            <a:ext cx="6096000" cy="400110"/>
          </a:xfrm>
          <a:prstGeom prst="rect">
            <a:avLst/>
          </a:prstGeom>
          <a:noFill/>
        </p:spPr>
        <p:txBody>
          <a:bodyPr wrap="square">
            <a:spAutoFit/>
          </a:bodyPr>
          <a:lstStyle/>
          <a:p>
            <a:r>
              <a:rPr lang="en-US" sz="1000" b="0" i="1" dirty="0">
                <a:solidFill>
                  <a:srgbClr val="1F2328"/>
                </a:solidFill>
                <a:effectLst/>
                <a:latin typeface="-apple-system"/>
              </a:rPr>
              <a:t>(The NHL and the NHL Shield are registered trademarks of the National Hockey League. NHL and NHL team marks are the property of the NHL and its teams. © NHL 2023. All Rights Reserved.)</a:t>
            </a:r>
            <a:endParaRPr lang="en-US" sz="1000" dirty="0"/>
          </a:p>
        </p:txBody>
      </p:sp>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PPG vs Pts</a:t>
            </a:r>
          </a:p>
        </p:txBody>
      </p:sp>
    </p:spTree>
    <p:extLst>
      <p:ext uri="{BB962C8B-B14F-4D97-AF65-F5344CB8AC3E}">
        <p14:creationId xmlns:p14="http://schemas.microsoft.com/office/powerpoint/2010/main" val="266373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B95-C953-BC6E-2F9A-0B4028D1E75D}"/>
              </a:ext>
            </a:extLst>
          </p:cNvPr>
          <p:cNvSpPr>
            <a:spLocks noGrp="1"/>
          </p:cNvSpPr>
          <p:nvPr>
            <p:ph type="title"/>
          </p:nvPr>
        </p:nvSpPr>
        <p:spPr>
          <a:xfrm>
            <a:off x="1543049" y="100052"/>
            <a:ext cx="9941943" cy="1325563"/>
          </a:xfrm>
        </p:spPr>
        <p:txBody>
          <a:bodyPr>
            <a:normAutofit/>
          </a:bodyPr>
          <a:lstStyle/>
          <a:p>
            <a:pPr lvl="0"/>
            <a:r>
              <a:rPr lang="en-US" sz="1800" dirty="0"/>
              <a:t>What statistics have a material difference for the Stanley Cup winning team?</a:t>
            </a:r>
          </a:p>
        </p:txBody>
      </p:sp>
      <p:sp>
        <p:nvSpPr>
          <p:cNvPr id="4" name="Slide Number Placeholder 3">
            <a:extLst>
              <a:ext uri="{FF2B5EF4-FFF2-40B4-BE49-F238E27FC236}">
                <a16:creationId xmlns:a16="http://schemas.microsoft.com/office/drawing/2014/main" id="{4ED590BD-C5F8-3757-EA0B-1DA2F16C8C31}"/>
              </a:ext>
            </a:extLst>
          </p:cNvPr>
          <p:cNvSpPr>
            <a:spLocks noGrp="1"/>
          </p:cNvSpPr>
          <p:nvPr>
            <p:ph type="sldNum" sz="quarter" idx="12"/>
          </p:nvPr>
        </p:nvSpPr>
        <p:spPr/>
        <p:txBody>
          <a:bodyPr/>
          <a:lstStyle/>
          <a:p>
            <a:fld id="{D8DA9DAA-006C-4F4B-980E-E3DF019B24E2}" type="slidenum">
              <a:rPr lang="en-US" smtClean="0"/>
              <a:t>11</a:t>
            </a:fld>
            <a:endParaRPr lang="en-US" dirty="0"/>
          </a:p>
        </p:txBody>
      </p:sp>
      <p:sp>
        <p:nvSpPr>
          <p:cNvPr id="8" name="TextBox 7">
            <a:extLst>
              <a:ext uri="{FF2B5EF4-FFF2-40B4-BE49-F238E27FC236}">
                <a16:creationId xmlns:a16="http://schemas.microsoft.com/office/drawing/2014/main" id="{4DD3DC11-5EA7-04F7-2FF5-D3D32D119528}"/>
              </a:ext>
            </a:extLst>
          </p:cNvPr>
          <p:cNvSpPr txBox="1"/>
          <p:nvPr/>
        </p:nvSpPr>
        <p:spPr>
          <a:xfrm>
            <a:off x="1543050" y="5910818"/>
            <a:ext cx="8629650" cy="923330"/>
          </a:xfrm>
          <a:prstGeom prst="rect">
            <a:avLst/>
          </a:prstGeom>
          <a:noFill/>
        </p:spPr>
        <p:txBody>
          <a:bodyPr wrap="square">
            <a:spAutoFit/>
          </a:bodyPr>
          <a:lstStyle/>
          <a:p>
            <a:r>
              <a:rPr lang="en-US" b="0" i="0" dirty="0">
                <a:effectLst/>
              </a:rPr>
              <a:t>The correlation between PPG vs Pts is 0.83. This graph clearly depicts the correlation between scoring PPG and resulting in an overall increase in points.</a:t>
            </a:r>
            <a:endParaRPr lang="en-US" dirty="0"/>
          </a:p>
        </p:txBody>
      </p:sp>
      <p:pic>
        <p:nvPicPr>
          <p:cNvPr id="5" name="Picture 4">
            <a:extLst>
              <a:ext uri="{FF2B5EF4-FFF2-40B4-BE49-F238E27FC236}">
                <a16:creationId xmlns:a16="http://schemas.microsoft.com/office/drawing/2014/main" id="{CEE344CF-85DE-2290-5F7B-917323A61D44}"/>
              </a:ext>
            </a:extLst>
          </p:cNvPr>
          <p:cNvPicPr>
            <a:picLocks noChangeAspect="1"/>
          </p:cNvPicPr>
          <p:nvPr/>
        </p:nvPicPr>
        <p:blipFill>
          <a:blip r:embed="rId2"/>
          <a:stretch>
            <a:fillRect/>
          </a:stretch>
        </p:blipFill>
        <p:spPr>
          <a:xfrm>
            <a:off x="1238250" y="1271587"/>
            <a:ext cx="9791700" cy="4314825"/>
          </a:xfrm>
          <a:prstGeom prst="rect">
            <a:avLst/>
          </a:prstGeom>
        </p:spPr>
      </p:pic>
    </p:spTree>
    <p:extLst>
      <p:ext uri="{BB962C8B-B14F-4D97-AF65-F5344CB8AC3E}">
        <p14:creationId xmlns:p14="http://schemas.microsoft.com/office/powerpoint/2010/main" val="30089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PIM and +/- </a:t>
            </a:r>
          </a:p>
        </p:txBody>
      </p:sp>
    </p:spTree>
    <p:extLst>
      <p:ext uri="{BB962C8B-B14F-4D97-AF65-F5344CB8AC3E}">
        <p14:creationId xmlns:p14="http://schemas.microsoft.com/office/powerpoint/2010/main" val="88912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2F47-F989-523E-47D0-A4582160A9CA}"/>
              </a:ext>
            </a:extLst>
          </p:cNvPr>
          <p:cNvSpPr>
            <a:spLocks noGrp="1"/>
          </p:cNvSpPr>
          <p:nvPr>
            <p:ph type="title"/>
          </p:nvPr>
        </p:nvSpPr>
        <p:spPr>
          <a:xfrm>
            <a:off x="1562100" y="157202"/>
            <a:ext cx="9791700" cy="1325563"/>
          </a:xfrm>
        </p:spPr>
        <p:txBody>
          <a:bodyPr>
            <a:normAutofit/>
          </a:bodyPr>
          <a:lstStyle/>
          <a:p>
            <a:pPr lvl="0"/>
            <a:r>
              <a:rPr lang="en-US" sz="2000" dirty="0"/>
              <a:t>Does the team with the best plus/minus equate to a Stanley Cup winner?</a:t>
            </a:r>
          </a:p>
        </p:txBody>
      </p:sp>
      <p:sp>
        <p:nvSpPr>
          <p:cNvPr id="4" name="Slide Number Placeholder 3">
            <a:extLst>
              <a:ext uri="{FF2B5EF4-FFF2-40B4-BE49-F238E27FC236}">
                <a16:creationId xmlns:a16="http://schemas.microsoft.com/office/drawing/2014/main" id="{E7AA1259-5076-4B53-75EF-D29B1ECA8BF6}"/>
              </a:ext>
            </a:extLst>
          </p:cNvPr>
          <p:cNvSpPr>
            <a:spLocks noGrp="1"/>
          </p:cNvSpPr>
          <p:nvPr>
            <p:ph type="sldNum" sz="quarter" idx="12"/>
          </p:nvPr>
        </p:nvSpPr>
        <p:spPr/>
        <p:txBody>
          <a:bodyPr/>
          <a:lstStyle/>
          <a:p>
            <a:fld id="{D8DA9DAA-006C-4F4B-980E-E3DF019B24E2}" type="slidenum">
              <a:rPr lang="en-US" smtClean="0"/>
              <a:t>13</a:t>
            </a:fld>
            <a:endParaRPr lang="en-US" dirty="0"/>
          </a:p>
        </p:txBody>
      </p:sp>
      <p:sp>
        <p:nvSpPr>
          <p:cNvPr id="8" name="TextBox 7">
            <a:extLst>
              <a:ext uri="{FF2B5EF4-FFF2-40B4-BE49-F238E27FC236}">
                <a16:creationId xmlns:a16="http://schemas.microsoft.com/office/drawing/2014/main" id="{DE24D156-38D3-8104-AC11-8C27624F505A}"/>
              </a:ext>
            </a:extLst>
          </p:cNvPr>
          <p:cNvSpPr txBox="1"/>
          <p:nvPr/>
        </p:nvSpPr>
        <p:spPr>
          <a:xfrm>
            <a:off x="1562100" y="5952093"/>
            <a:ext cx="9505950" cy="646331"/>
          </a:xfrm>
          <a:prstGeom prst="rect">
            <a:avLst/>
          </a:prstGeom>
          <a:noFill/>
        </p:spPr>
        <p:txBody>
          <a:bodyPr wrap="square">
            <a:spAutoFit/>
          </a:bodyPr>
          <a:lstStyle/>
          <a:p>
            <a:r>
              <a:rPr lang="en-US" b="0" i="0" dirty="0">
                <a:effectLst/>
              </a:rPr>
              <a:t>The correlation between PIM and +/- is 0.16. Except for outliers, the lower a player's PIM, the more likely of a more positive +/- result.</a:t>
            </a:r>
            <a:endParaRPr lang="en-US" dirty="0"/>
          </a:p>
        </p:txBody>
      </p:sp>
      <p:pic>
        <p:nvPicPr>
          <p:cNvPr id="5" name="Picture 4">
            <a:extLst>
              <a:ext uri="{FF2B5EF4-FFF2-40B4-BE49-F238E27FC236}">
                <a16:creationId xmlns:a16="http://schemas.microsoft.com/office/drawing/2014/main" id="{259A2128-14F3-9E9C-000F-CE7AF2FF94D3}"/>
              </a:ext>
            </a:extLst>
          </p:cNvPr>
          <p:cNvPicPr>
            <a:picLocks noChangeAspect="1"/>
          </p:cNvPicPr>
          <p:nvPr/>
        </p:nvPicPr>
        <p:blipFill>
          <a:blip r:embed="rId2"/>
          <a:stretch>
            <a:fillRect/>
          </a:stretch>
        </p:blipFill>
        <p:spPr>
          <a:xfrm>
            <a:off x="1276350" y="1271587"/>
            <a:ext cx="9791700" cy="4314825"/>
          </a:xfrm>
          <a:prstGeom prst="rect">
            <a:avLst/>
          </a:prstGeom>
        </p:spPr>
      </p:pic>
    </p:spTree>
    <p:extLst>
      <p:ext uri="{BB962C8B-B14F-4D97-AF65-F5344CB8AC3E}">
        <p14:creationId xmlns:p14="http://schemas.microsoft.com/office/powerpoint/2010/main" val="6541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14</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8109C53C-4B55-5318-1FF2-0B0F8ECD1AFA}"/>
              </a:ext>
            </a:extLst>
          </p:cNvPr>
          <p:cNvPicPr>
            <a:picLocks noChangeAspect="1"/>
          </p:cNvPicPr>
          <p:nvPr/>
        </p:nvPicPr>
        <p:blipFill>
          <a:blip r:embed="rId2"/>
          <a:stretch>
            <a:fillRect/>
          </a:stretch>
        </p:blipFill>
        <p:spPr>
          <a:xfrm>
            <a:off x="1419225" y="1283007"/>
            <a:ext cx="9201150" cy="4246525"/>
          </a:xfrm>
          <a:prstGeom prst="rect">
            <a:avLst/>
          </a:prstGeom>
        </p:spPr>
      </p:pic>
      <p:sp>
        <p:nvSpPr>
          <p:cNvPr id="10" name="Title 9">
            <a:extLst>
              <a:ext uri="{FF2B5EF4-FFF2-40B4-BE49-F238E27FC236}">
                <a16:creationId xmlns:a16="http://schemas.microsoft.com/office/drawing/2014/main" id="{5FBC45C2-56A5-62F0-DE9B-429A19760565}"/>
              </a:ext>
            </a:extLst>
          </p:cNvPr>
          <p:cNvSpPr>
            <a:spLocks noGrp="1"/>
          </p:cNvSpPr>
          <p:nvPr>
            <p:ph type="title"/>
          </p:nvPr>
        </p:nvSpPr>
        <p:spPr>
          <a:xfrm>
            <a:off x="838200" y="365125"/>
            <a:ext cx="10153650" cy="1325563"/>
          </a:xfrm>
        </p:spPr>
        <p:txBody>
          <a:bodyPr>
            <a:normAutofit/>
          </a:bodyPr>
          <a:lstStyle/>
          <a:p>
            <a:r>
              <a:rPr lang="en-US" sz="2000" dirty="0"/>
              <a:t>Does the team with the best plus/minus equate to a Stanley Cup winner?</a:t>
            </a:r>
          </a:p>
        </p:txBody>
      </p:sp>
      <p:sp>
        <p:nvSpPr>
          <p:cNvPr id="12" name="TextBox 11">
            <a:extLst>
              <a:ext uri="{FF2B5EF4-FFF2-40B4-BE49-F238E27FC236}">
                <a16:creationId xmlns:a16="http://schemas.microsoft.com/office/drawing/2014/main" id="{A4004332-8CBD-C3CA-D3EF-99D28CB59EF1}"/>
              </a:ext>
            </a:extLst>
          </p:cNvPr>
          <p:cNvSpPr txBox="1"/>
          <p:nvPr/>
        </p:nvSpPr>
        <p:spPr>
          <a:xfrm>
            <a:off x="676275" y="5544303"/>
            <a:ext cx="10477500" cy="1754326"/>
          </a:xfrm>
          <a:prstGeom prst="rect">
            <a:avLst/>
          </a:prstGeom>
          <a:noFill/>
        </p:spPr>
        <p:txBody>
          <a:bodyPr wrap="square">
            <a:spAutoFit/>
          </a:bodyPr>
          <a:lstStyle/>
          <a:p>
            <a:pPr algn="l"/>
            <a:r>
              <a:rPr lang="en-US" b="0" i="0" dirty="0">
                <a:effectLst/>
                <a:latin typeface="var(--notebook-cell-output-font-family)"/>
              </a:rPr>
              <a:t>Of the 2000+ entries, +2 to -2 is very dense. The winning team (blue) has a slightly above 0 stronger representation with an average +/- of slightly above 4 and the losing team at 2. When comparing the two sets of values, the p-value supports that there is a very strong correlation between a more positive +/- and winning. </a:t>
            </a:r>
          </a:p>
          <a:p>
            <a:br>
              <a:rPr lang="en-US" b="0" i="0" dirty="0">
                <a:effectLst/>
                <a:latin typeface="Segoe WPC"/>
              </a:rPr>
            </a:br>
            <a:endParaRPr lang="en-US" dirty="0"/>
          </a:p>
        </p:txBody>
      </p:sp>
    </p:spTree>
    <p:extLst>
      <p:ext uri="{BB962C8B-B14F-4D97-AF65-F5344CB8AC3E}">
        <p14:creationId xmlns:p14="http://schemas.microsoft.com/office/powerpoint/2010/main" val="194303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15</a:t>
            </a:fld>
            <a:endParaRPr lang="en-US" b="1" cap="all" spc="100" dirty="0">
              <a:solidFill>
                <a:schemeClr val="accent2"/>
              </a:solidFill>
            </a:endParaRPr>
          </a:p>
        </p:txBody>
      </p:sp>
      <p:sp>
        <p:nvSpPr>
          <p:cNvPr id="8" name="Title 3">
            <a:extLst>
              <a:ext uri="{FF2B5EF4-FFF2-40B4-BE49-F238E27FC236}">
                <a16:creationId xmlns:a16="http://schemas.microsoft.com/office/drawing/2014/main" id="{D0E66346-77BE-8741-5D26-8D6257AC1222}"/>
              </a:ext>
            </a:extLst>
          </p:cNvPr>
          <p:cNvSpPr>
            <a:spLocks noGrp="1"/>
          </p:cNvSpPr>
          <p:nvPr>
            <p:ph type="title"/>
          </p:nvPr>
        </p:nvSpPr>
        <p:spPr>
          <a:xfrm>
            <a:off x="952500" y="198438"/>
            <a:ext cx="9696450" cy="1325563"/>
          </a:xfrm>
        </p:spPr>
        <p:txBody>
          <a:bodyPr>
            <a:normAutofit/>
          </a:bodyPr>
          <a:lstStyle/>
          <a:p>
            <a:r>
              <a:rPr lang="en-US" sz="2000" dirty="0"/>
              <a:t>Does the team with the best plus/minus equate to a Stanley Cup winner?</a:t>
            </a:r>
          </a:p>
        </p:txBody>
      </p:sp>
      <p:pic>
        <p:nvPicPr>
          <p:cNvPr id="10" name="Picture 9">
            <a:extLst>
              <a:ext uri="{FF2B5EF4-FFF2-40B4-BE49-F238E27FC236}">
                <a16:creationId xmlns:a16="http://schemas.microsoft.com/office/drawing/2014/main" id="{513EB62D-BCBA-0892-B58A-4CB7C1C63BE7}"/>
              </a:ext>
            </a:extLst>
          </p:cNvPr>
          <p:cNvPicPr>
            <a:picLocks noChangeAspect="1"/>
          </p:cNvPicPr>
          <p:nvPr/>
        </p:nvPicPr>
        <p:blipFill>
          <a:blip r:embed="rId2"/>
          <a:stretch>
            <a:fillRect/>
          </a:stretch>
        </p:blipFill>
        <p:spPr>
          <a:xfrm>
            <a:off x="952500" y="1111846"/>
            <a:ext cx="9848850" cy="4610100"/>
          </a:xfrm>
          <a:prstGeom prst="rect">
            <a:avLst/>
          </a:prstGeom>
        </p:spPr>
      </p:pic>
      <p:sp>
        <p:nvSpPr>
          <p:cNvPr id="12" name="TextBox 11">
            <a:extLst>
              <a:ext uri="{FF2B5EF4-FFF2-40B4-BE49-F238E27FC236}">
                <a16:creationId xmlns:a16="http://schemas.microsoft.com/office/drawing/2014/main" id="{75E7EA3C-3EFE-32D9-D72F-06B0937FA390}"/>
              </a:ext>
            </a:extLst>
          </p:cNvPr>
          <p:cNvSpPr txBox="1"/>
          <p:nvPr/>
        </p:nvSpPr>
        <p:spPr>
          <a:xfrm>
            <a:off x="952500" y="5789136"/>
            <a:ext cx="10515600" cy="923330"/>
          </a:xfrm>
          <a:prstGeom prst="rect">
            <a:avLst/>
          </a:prstGeom>
          <a:noFill/>
        </p:spPr>
        <p:txBody>
          <a:bodyPr wrap="square">
            <a:spAutoFit/>
          </a:bodyPr>
          <a:lstStyle/>
          <a:p>
            <a:r>
              <a:rPr lang="en-US" b="0" i="0" dirty="0">
                <a:effectLst/>
              </a:rPr>
              <a:t>The results of the box plots depicts how the winning team has far more consistency amongst its players. This is also supported by having less outliers than the losing team at each extremity.</a:t>
            </a:r>
            <a:endParaRPr lang="en-US" dirty="0"/>
          </a:p>
        </p:txBody>
      </p:sp>
    </p:spTree>
    <p:extLst>
      <p:ext uri="{BB962C8B-B14F-4D97-AF65-F5344CB8AC3E}">
        <p14:creationId xmlns:p14="http://schemas.microsoft.com/office/powerpoint/2010/main" val="17494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Key statistical comparison</a:t>
            </a:r>
          </a:p>
        </p:txBody>
      </p:sp>
    </p:spTree>
    <p:extLst>
      <p:ext uri="{BB962C8B-B14F-4D97-AF65-F5344CB8AC3E}">
        <p14:creationId xmlns:p14="http://schemas.microsoft.com/office/powerpoint/2010/main" val="140394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ctr"/>
            <a:r>
              <a:rPr lang="en-US" sz="5400" dirty="0"/>
              <a:t>Team comparison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17</a:t>
            </a:fld>
            <a:endParaRPr lang="en-US" b="1" cap="all" spc="100" dirty="0">
              <a:solidFill>
                <a:schemeClr val="accent2"/>
              </a:solidFill>
            </a:endParaRPr>
          </a:p>
        </p:txBody>
      </p:sp>
      <p:sp>
        <p:nvSpPr>
          <p:cNvPr id="7" name="TextBox 6">
            <a:extLst>
              <a:ext uri="{FF2B5EF4-FFF2-40B4-BE49-F238E27FC236}">
                <a16:creationId xmlns:a16="http://schemas.microsoft.com/office/drawing/2014/main" id="{CA5A5E80-E153-F2D1-E204-8D0487A40EEC}"/>
              </a:ext>
            </a:extLst>
          </p:cNvPr>
          <p:cNvSpPr txBox="1"/>
          <p:nvPr/>
        </p:nvSpPr>
        <p:spPr>
          <a:xfrm>
            <a:off x="971550" y="5795962"/>
            <a:ext cx="10382250" cy="646331"/>
          </a:xfrm>
          <a:prstGeom prst="rect">
            <a:avLst/>
          </a:prstGeom>
          <a:noFill/>
        </p:spPr>
        <p:txBody>
          <a:bodyPr wrap="square">
            <a:spAutoFit/>
          </a:bodyPr>
          <a:lstStyle/>
          <a:p>
            <a:r>
              <a:rPr lang="en-US" b="0" i="0" dirty="0">
                <a:effectLst/>
              </a:rPr>
              <a:t>When comparing the identified key stats for </a:t>
            </a:r>
            <a:r>
              <a:rPr lang="en-US" dirty="0"/>
              <a:t>all</a:t>
            </a:r>
            <a:r>
              <a:rPr lang="en-US" b="0" i="0" dirty="0">
                <a:effectLst/>
              </a:rPr>
              <a:t> seasons between the winning and losing team, it is apparent that the one statistic with the most material difference and impact is the '+/-'.</a:t>
            </a:r>
            <a:endParaRPr lang="en-US" dirty="0"/>
          </a:p>
        </p:txBody>
      </p:sp>
      <p:pic>
        <p:nvPicPr>
          <p:cNvPr id="11" name="Picture 10">
            <a:extLst>
              <a:ext uri="{FF2B5EF4-FFF2-40B4-BE49-F238E27FC236}">
                <a16:creationId xmlns:a16="http://schemas.microsoft.com/office/drawing/2014/main" id="{D1799592-917E-07E1-65C4-7D5CD9AA48F8}"/>
              </a:ext>
            </a:extLst>
          </p:cNvPr>
          <p:cNvPicPr>
            <a:picLocks noChangeAspect="1"/>
          </p:cNvPicPr>
          <p:nvPr/>
        </p:nvPicPr>
        <p:blipFill>
          <a:blip r:embed="rId2"/>
          <a:stretch>
            <a:fillRect/>
          </a:stretch>
        </p:blipFill>
        <p:spPr>
          <a:xfrm>
            <a:off x="1276350" y="1271587"/>
            <a:ext cx="9620250" cy="45243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Conclusion</a:t>
            </a:r>
            <a:endParaRPr lang="en-US" dirty="0"/>
          </a:p>
        </p:txBody>
      </p:sp>
      <p:sp>
        <p:nvSpPr>
          <p:cNvPr id="5" name="Subtitle 4">
            <a:extLst>
              <a:ext uri="{FF2B5EF4-FFF2-40B4-BE49-F238E27FC236}">
                <a16:creationId xmlns:a16="http://schemas.microsoft.com/office/drawing/2014/main" id="{E3299B37-554E-6AD0-3DAD-569B4F57335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7750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i="0" kern="1200" cap="all" baseline="0" dirty="0">
                <a:latin typeface="+mj-lt"/>
                <a:ea typeface="+mj-ea"/>
                <a:cs typeface="+mj-cs"/>
              </a:rPr>
              <a:t>Conclusion</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latin typeface="+mn-lt"/>
                <a:ea typeface="+mn-ea"/>
                <a:cs typeface="+mn-cs"/>
              </a:rPr>
              <a:t>Stanley Cup winning team makeup:  </a:t>
            </a:r>
          </a:p>
          <a:p>
            <a:pPr lvl="1"/>
            <a:r>
              <a:rPr lang="en-US" sz="1600" kern="1200" dirty="0"/>
              <a:t>Based on our overall analysis and supporting data, there is no </a:t>
            </a:r>
            <a:r>
              <a:rPr lang="en-US" sz="1600" dirty="0"/>
              <a:t>material difference regarding age groups and winning.  Years of experience requires additional analysis.</a:t>
            </a:r>
          </a:p>
          <a:p>
            <a:pPr lvl="1"/>
            <a:r>
              <a:rPr lang="en-US" sz="1600" dirty="0"/>
              <a:t>There should be a</a:t>
            </a:r>
            <a:r>
              <a:rPr lang="en-US" sz="1600" kern="1200" dirty="0"/>
              <a:t> heightened focus on recruiting European players.   Their hockey programs have significantly evolved, and the number of European players playing in the NHL is showing a steady increase, while the Canadian player representation is reducing.</a:t>
            </a:r>
          </a:p>
          <a:p>
            <a:pPr lvl="1"/>
            <a:r>
              <a:rPr lang="en-US" sz="1600" kern="1200" dirty="0"/>
              <a:t>It is favorable and improves the likelihood of winning to have more consistency amongst contributing players vs having </a:t>
            </a:r>
            <a:r>
              <a:rPr lang="en-US" sz="1600" dirty="0"/>
              <a:t>one or two</a:t>
            </a:r>
            <a:r>
              <a:rPr lang="en-US" sz="1600" kern="1200" dirty="0"/>
              <a:t> superstars on the team.  The box plot comparing the +/- supports this theory as the winning team has less outliers and more consistency when compared to the losing team.  The +/- statistic is also the only key statistic analyzed that has a material difference (</a:t>
            </a:r>
            <a:r>
              <a:rPr lang="en-US" sz="1600" dirty="0"/>
              <a:t>100</a:t>
            </a:r>
            <a:r>
              <a:rPr lang="en-US" sz="1600" kern="1200" dirty="0"/>
              <a:t>% increase) in results when comparing the winning and losing team.</a:t>
            </a: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19</a:t>
            </a:fld>
            <a:endParaRPr lang="en-US" dirty="0">
              <a:solidFill>
                <a:schemeClr val="accent2"/>
              </a:solidFill>
            </a:endParaRPr>
          </a:p>
        </p:txBody>
      </p:sp>
    </p:spTree>
    <p:extLst>
      <p:ext uri="{BB962C8B-B14F-4D97-AF65-F5344CB8AC3E}">
        <p14:creationId xmlns:p14="http://schemas.microsoft.com/office/powerpoint/2010/main" val="35847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500"/>
                                  </p:stCondLst>
                                  <p:iterate type="wd">
                                    <p:tmPct val="15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b="1" kern="1200" cap="all" spc="400">
                <a:solidFill>
                  <a:schemeClr val="tx1"/>
                </a:solidFill>
                <a:latin typeface="+mj-lt"/>
                <a:ea typeface="+mj-ea"/>
                <a:cs typeface="+mj-cs"/>
              </a:rPr>
              <a:t>Agenda</a:t>
            </a:r>
            <a:endParaRPr lang="en-US" sz="4800" kern="1200">
              <a:solidFill>
                <a:schemeClr val="tx1"/>
              </a:solidFill>
              <a:latin typeface="+mj-lt"/>
              <a:ea typeface="+mj-ea"/>
              <a:cs typeface="+mj-cs"/>
            </a:endParaRPr>
          </a:p>
        </p:txBody>
      </p:sp>
      <p:sp>
        <p:nvSpPr>
          <p:cNvPr id="37" name="Oval 3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83FEF333-6A2A-4526-2914-7B3F4E451A8A}"/>
              </a:ext>
            </a:extLst>
          </p:cNvPr>
          <p:cNvPicPr>
            <a:picLocks noChangeAspect="1"/>
          </p:cNvPicPr>
          <p:nvPr/>
        </p:nvPicPr>
        <p:blipFill rotWithShape="1">
          <a:blip r:embed="rId2"/>
          <a:srcRect l="8085" r="16916"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Objectives</a:t>
            </a:r>
          </a:p>
          <a:p>
            <a:pPr indent="-228600" algn="l">
              <a:buFont typeface="Arial" panose="020B0604020202020204" pitchFamily="34" charset="0"/>
              <a:buChar char="•"/>
            </a:pPr>
            <a:r>
              <a:rPr lang="en-US" dirty="0">
                <a:solidFill>
                  <a:schemeClr val="tx1"/>
                </a:solidFill>
              </a:rPr>
              <a:t>Analysis</a:t>
            </a:r>
          </a:p>
          <a:p>
            <a:pPr indent="-228600" algn="l">
              <a:buFont typeface="Arial" panose="020B0604020202020204" pitchFamily="34" charset="0"/>
              <a:buChar char="•"/>
            </a:pPr>
            <a:r>
              <a:rPr lang="en-US" dirty="0">
                <a:solidFill>
                  <a:schemeClr val="tx1"/>
                </a:solidFill>
              </a:rPr>
              <a:t>Conclusion</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a:bodyPr>
          <a:lstStyle/>
          <a:p>
            <a:pPr>
              <a:spcAft>
                <a:spcPts val="600"/>
              </a:spcAft>
            </a:pPr>
            <a:r>
              <a:rPr lang="en-US" b="1" i="0" kern="1200" cap="all" spc="100" baseline="0">
                <a:solidFill>
                  <a:schemeClr val="accent2"/>
                </a:solidFill>
                <a:latin typeface="+mn-lt"/>
                <a:ea typeface="+mn-ea"/>
                <a:cs typeface="+mn-cs"/>
              </a:rPr>
              <a:t>NHL winning team analysis</a:t>
            </a:r>
          </a:p>
        </p:txBody>
      </p:sp>
      <p:sp>
        <p:nvSpPr>
          <p:cNvPr id="4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6/5/2023</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2</a:t>
            </a:fld>
            <a:endParaRPr lang="en-US">
              <a:solidFill>
                <a:schemeClr val="accent2"/>
              </a:solidFill>
            </a:endParaRPr>
          </a:p>
        </p:txBody>
      </p:sp>
      <p:cxnSp>
        <p:nvCxnSpPr>
          <p:cNvPr id="4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6/5/2023</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20</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a:xfrm rot="16200000">
            <a:off x="-603347" y="1858615"/>
            <a:ext cx="2911922" cy="365125"/>
          </a:xfrm>
        </p:spPr>
        <p:txBody>
          <a:bodyPr/>
          <a:lstStyle/>
          <a:p>
            <a:r>
              <a:rPr lang="en-US" dirty="0"/>
              <a:t>NHL winning team analysis</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035177" y="585216"/>
            <a:ext cx="11023473" cy="1529334"/>
          </a:xfrm>
        </p:spPr>
        <p:txBody>
          <a:bodyPr>
            <a:normAutofit/>
          </a:bodyPr>
          <a:lstStyle/>
          <a:p>
            <a:pPr algn="l"/>
            <a:r>
              <a:rPr lang="en-US" dirty="0"/>
              <a:t>Will your team be the next to hoist the cup?</a:t>
            </a:r>
          </a:p>
        </p:txBody>
      </p:sp>
      <p:pic>
        <p:nvPicPr>
          <p:cNvPr id="17" name="Picture 16" descr="A person holding up a trophy&#10;&#10;Description automatically generated with medium confidence">
            <a:extLst>
              <a:ext uri="{FF2B5EF4-FFF2-40B4-BE49-F238E27FC236}">
                <a16:creationId xmlns:a16="http://schemas.microsoft.com/office/drawing/2014/main" id="{8C7D669E-3925-C75A-0238-96E58AB87EA2}"/>
              </a:ext>
            </a:extLst>
          </p:cNvPr>
          <p:cNvPicPr>
            <a:picLocks noChangeAspect="1"/>
          </p:cNvPicPr>
          <p:nvPr/>
        </p:nvPicPr>
        <p:blipFill>
          <a:blip r:embed="rId2"/>
          <a:stretch>
            <a:fillRect/>
          </a:stretch>
        </p:blipFill>
        <p:spPr>
          <a:xfrm>
            <a:off x="4038723" y="2189574"/>
            <a:ext cx="2433638" cy="1600200"/>
          </a:xfrm>
          <a:prstGeom prst="rect">
            <a:avLst/>
          </a:prstGeom>
        </p:spPr>
      </p:pic>
      <p:pic>
        <p:nvPicPr>
          <p:cNvPr id="19" name="Picture 18" descr="A person holding a trophy&#10;&#10;Description automatically generated with low confidence">
            <a:extLst>
              <a:ext uri="{FF2B5EF4-FFF2-40B4-BE49-F238E27FC236}">
                <a16:creationId xmlns:a16="http://schemas.microsoft.com/office/drawing/2014/main" id="{75E5D668-337E-9FD1-EE88-CCD5BFBDBF02}"/>
              </a:ext>
            </a:extLst>
          </p:cNvPr>
          <p:cNvPicPr>
            <a:picLocks noChangeAspect="1"/>
          </p:cNvPicPr>
          <p:nvPr/>
        </p:nvPicPr>
        <p:blipFill>
          <a:blip r:embed="rId3"/>
          <a:stretch>
            <a:fillRect/>
          </a:stretch>
        </p:blipFill>
        <p:spPr>
          <a:xfrm>
            <a:off x="1155192" y="4230558"/>
            <a:ext cx="2433638" cy="1790700"/>
          </a:xfrm>
          <a:prstGeom prst="rect">
            <a:avLst/>
          </a:prstGeom>
        </p:spPr>
      </p:pic>
      <p:pic>
        <p:nvPicPr>
          <p:cNvPr id="26" name="Picture 25" descr="A person holding a trophy over his head&#10;&#10;Description automatically generated with low confidence">
            <a:extLst>
              <a:ext uri="{FF2B5EF4-FFF2-40B4-BE49-F238E27FC236}">
                <a16:creationId xmlns:a16="http://schemas.microsoft.com/office/drawing/2014/main" id="{42D188EC-1DBA-50D5-6A47-BC3ABE85227C}"/>
              </a:ext>
            </a:extLst>
          </p:cNvPr>
          <p:cNvPicPr>
            <a:picLocks noChangeAspect="1"/>
          </p:cNvPicPr>
          <p:nvPr/>
        </p:nvPicPr>
        <p:blipFill>
          <a:blip r:embed="rId4"/>
          <a:stretch>
            <a:fillRect/>
          </a:stretch>
        </p:blipFill>
        <p:spPr>
          <a:xfrm>
            <a:off x="6838550" y="2170461"/>
            <a:ext cx="2339311" cy="1638426"/>
          </a:xfrm>
          <a:prstGeom prst="rect">
            <a:avLst/>
          </a:prstGeom>
        </p:spPr>
      </p:pic>
      <p:pic>
        <p:nvPicPr>
          <p:cNvPr id="28" name="Picture 27" descr="A person holding up a trophy&#10;&#10;Description automatically generated with low confidence">
            <a:extLst>
              <a:ext uri="{FF2B5EF4-FFF2-40B4-BE49-F238E27FC236}">
                <a16:creationId xmlns:a16="http://schemas.microsoft.com/office/drawing/2014/main" id="{EC8B00BB-06B3-D716-E727-C8CFBD7FF455}"/>
              </a:ext>
            </a:extLst>
          </p:cNvPr>
          <p:cNvPicPr>
            <a:picLocks noChangeAspect="1"/>
          </p:cNvPicPr>
          <p:nvPr/>
        </p:nvPicPr>
        <p:blipFill>
          <a:blip r:embed="rId5"/>
          <a:stretch>
            <a:fillRect/>
          </a:stretch>
        </p:blipFill>
        <p:spPr>
          <a:xfrm>
            <a:off x="1155193" y="2171699"/>
            <a:ext cx="2433638" cy="1600200"/>
          </a:xfrm>
          <a:prstGeom prst="rect">
            <a:avLst/>
          </a:prstGeom>
        </p:spPr>
      </p:pic>
      <p:pic>
        <p:nvPicPr>
          <p:cNvPr id="30" name="Picture 29" descr="A person holding up a trophy&#10;&#10;Description automatically generated with medium confidence">
            <a:extLst>
              <a:ext uri="{FF2B5EF4-FFF2-40B4-BE49-F238E27FC236}">
                <a16:creationId xmlns:a16="http://schemas.microsoft.com/office/drawing/2014/main" id="{F141D221-8585-B78D-DCB1-52F595A41242}"/>
              </a:ext>
            </a:extLst>
          </p:cNvPr>
          <p:cNvPicPr>
            <a:picLocks noChangeAspect="1"/>
          </p:cNvPicPr>
          <p:nvPr/>
        </p:nvPicPr>
        <p:blipFill>
          <a:blip r:embed="rId6"/>
          <a:stretch>
            <a:fillRect/>
          </a:stretch>
        </p:blipFill>
        <p:spPr>
          <a:xfrm>
            <a:off x="4036818" y="4240083"/>
            <a:ext cx="2433638" cy="1771650"/>
          </a:xfrm>
          <a:prstGeom prst="rect">
            <a:avLst/>
          </a:prstGeom>
        </p:spPr>
      </p:pic>
      <p:pic>
        <p:nvPicPr>
          <p:cNvPr id="32" name="Picture 31" descr="A person in a red jersey holding up a trophy&#10;&#10;Description automatically generated with medium confidence">
            <a:extLst>
              <a:ext uri="{FF2B5EF4-FFF2-40B4-BE49-F238E27FC236}">
                <a16:creationId xmlns:a16="http://schemas.microsoft.com/office/drawing/2014/main" id="{D086B405-202B-7505-F976-D474924BA133}"/>
              </a:ext>
            </a:extLst>
          </p:cNvPr>
          <p:cNvPicPr>
            <a:picLocks noChangeAspect="1"/>
          </p:cNvPicPr>
          <p:nvPr/>
        </p:nvPicPr>
        <p:blipFill>
          <a:blip r:embed="rId7"/>
          <a:stretch>
            <a:fillRect/>
          </a:stretch>
        </p:blipFill>
        <p:spPr>
          <a:xfrm>
            <a:off x="9544048" y="4207921"/>
            <a:ext cx="2339312" cy="1790700"/>
          </a:xfrm>
          <a:prstGeom prst="rect">
            <a:avLst/>
          </a:prstGeom>
        </p:spPr>
      </p:pic>
      <p:pic>
        <p:nvPicPr>
          <p:cNvPr id="34" name="Picture 33" descr="A person holding up a trophy&#10;&#10;Description automatically generated with medium confidence">
            <a:extLst>
              <a:ext uri="{FF2B5EF4-FFF2-40B4-BE49-F238E27FC236}">
                <a16:creationId xmlns:a16="http://schemas.microsoft.com/office/drawing/2014/main" id="{3951706D-0086-680B-E803-98F6F875BF8F}"/>
              </a:ext>
            </a:extLst>
          </p:cNvPr>
          <p:cNvPicPr>
            <a:picLocks noChangeAspect="1"/>
          </p:cNvPicPr>
          <p:nvPr/>
        </p:nvPicPr>
        <p:blipFill>
          <a:blip r:embed="rId8"/>
          <a:stretch>
            <a:fillRect/>
          </a:stretch>
        </p:blipFill>
        <p:spPr>
          <a:xfrm>
            <a:off x="9544050" y="2170461"/>
            <a:ext cx="2339311" cy="1638426"/>
          </a:xfrm>
          <a:prstGeom prst="rect">
            <a:avLst/>
          </a:prstGeom>
        </p:spPr>
      </p:pic>
      <p:pic>
        <p:nvPicPr>
          <p:cNvPr id="1026" name="Picture 2" descr="Bieksa Says Chara Is Lying About 2011 Stanley Cup Final">
            <a:extLst>
              <a:ext uri="{FF2B5EF4-FFF2-40B4-BE49-F238E27FC236}">
                <a16:creationId xmlns:a16="http://schemas.microsoft.com/office/drawing/2014/main" id="{44605DC7-1263-1C76-FD12-4A1F13FC33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7597" y="4230558"/>
            <a:ext cx="2339310" cy="176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
                                        <p:tgtEl>
                                          <p:spTgt spid="17"/>
                                        </p:tgtEl>
                                      </p:cBhvr>
                                    </p:animEffect>
                                    <p:anim calcmode="lin" valueType="num">
                                      <p:cBhvr>
                                        <p:cTn id="8" dur="10" fill="hold"/>
                                        <p:tgtEl>
                                          <p:spTgt spid="17"/>
                                        </p:tgtEl>
                                        <p:attrNameLst>
                                          <p:attrName>ppt_x</p:attrName>
                                        </p:attrNameLst>
                                      </p:cBhvr>
                                      <p:tavLst>
                                        <p:tav tm="0">
                                          <p:val>
                                            <p:strVal val="#ppt_x"/>
                                          </p:val>
                                        </p:tav>
                                        <p:tav tm="100000">
                                          <p:val>
                                            <p:strVal val="#ppt_x"/>
                                          </p:val>
                                        </p:tav>
                                      </p:tavLst>
                                    </p:anim>
                                    <p:anim calcmode="lin" valueType="num">
                                      <p:cBhvr>
                                        <p:cTn id="9" dur="1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
                                        <p:tgtEl>
                                          <p:spTgt spid="19"/>
                                        </p:tgtEl>
                                      </p:cBhvr>
                                    </p:animEffect>
                                    <p:anim calcmode="lin" valueType="num">
                                      <p:cBhvr>
                                        <p:cTn id="13" dur="10" fill="hold"/>
                                        <p:tgtEl>
                                          <p:spTgt spid="19"/>
                                        </p:tgtEl>
                                        <p:attrNameLst>
                                          <p:attrName>ppt_x</p:attrName>
                                        </p:attrNameLst>
                                      </p:cBhvr>
                                      <p:tavLst>
                                        <p:tav tm="0">
                                          <p:val>
                                            <p:strVal val="#ppt_x"/>
                                          </p:val>
                                        </p:tav>
                                        <p:tav tm="100000">
                                          <p:val>
                                            <p:strVal val="#ppt_x"/>
                                          </p:val>
                                        </p:tav>
                                      </p:tavLst>
                                    </p:anim>
                                    <p:anim calcmode="lin" valueType="num">
                                      <p:cBhvr>
                                        <p:cTn id="14" dur="1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
                                        <p:tgtEl>
                                          <p:spTgt spid="26"/>
                                        </p:tgtEl>
                                      </p:cBhvr>
                                    </p:animEffect>
                                    <p:anim calcmode="lin" valueType="num">
                                      <p:cBhvr>
                                        <p:cTn id="18" dur="10" fill="hold"/>
                                        <p:tgtEl>
                                          <p:spTgt spid="26"/>
                                        </p:tgtEl>
                                        <p:attrNameLst>
                                          <p:attrName>ppt_x</p:attrName>
                                        </p:attrNameLst>
                                      </p:cBhvr>
                                      <p:tavLst>
                                        <p:tav tm="0">
                                          <p:val>
                                            <p:strVal val="#ppt_x"/>
                                          </p:val>
                                        </p:tav>
                                        <p:tav tm="100000">
                                          <p:val>
                                            <p:strVal val="#ppt_x"/>
                                          </p:val>
                                        </p:tav>
                                      </p:tavLst>
                                    </p:anim>
                                    <p:anim calcmode="lin" valueType="num">
                                      <p:cBhvr>
                                        <p:cTn id="19" dur="1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
                                        <p:tgtEl>
                                          <p:spTgt spid="28"/>
                                        </p:tgtEl>
                                      </p:cBhvr>
                                    </p:animEffect>
                                    <p:anim calcmode="lin" valueType="num">
                                      <p:cBhvr>
                                        <p:cTn id="23" dur="10" fill="hold"/>
                                        <p:tgtEl>
                                          <p:spTgt spid="28"/>
                                        </p:tgtEl>
                                        <p:attrNameLst>
                                          <p:attrName>ppt_x</p:attrName>
                                        </p:attrNameLst>
                                      </p:cBhvr>
                                      <p:tavLst>
                                        <p:tav tm="0">
                                          <p:val>
                                            <p:strVal val="#ppt_x"/>
                                          </p:val>
                                        </p:tav>
                                        <p:tav tm="100000">
                                          <p:val>
                                            <p:strVal val="#ppt_x"/>
                                          </p:val>
                                        </p:tav>
                                      </p:tavLst>
                                    </p:anim>
                                    <p:anim calcmode="lin" valueType="num">
                                      <p:cBhvr>
                                        <p:cTn id="24" dur="1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
                                        <p:tgtEl>
                                          <p:spTgt spid="30"/>
                                        </p:tgtEl>
                                      </p:cBhvr>
                                    </p:animEffect>
                                    <p:anim calcmode="lin" valueType="num">
                                      <p:cBhvr>
                                        <p:cTn id="28" dur="10" fill="hold"/>
                                        <p:tgtEl>
                                          <p:spTgt spid="30"/>
                                        </p:tgtEl>
                                        <p:attrNameLst>
                                          <p:attrName>ppt_x</p:attrName>
                                        </p:attrNameLst>
                                      </p:cBhvr>
                                      <p:tavLst>
                                        <p:tav tm="0">
                                          <p:val>
                                            <p:strVal val="#ppt_x"/>
                                          </p:val>
                                        </p:tav>
                                        <p:tav tm="100000">
                                          <p:val>
                                            <p:strVal val="#ppt_x"/>
                                          </p:val>
                                        </p:tav>
                                      </p:tavLst>
                                    </p:anim>
                                    <p:anim calcmode="lin" valueType="num">
                                      <p:cBhvr>
                                        <p:cTn id="29" dur="1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
                                        <p:tgtEl>
                                          <p:spTgt spid="32"/>
                                        </p:tgtEl>
                                      </p:cBhvr>
                                    </p:animEffect>
                                    <p:anim calcmode="lin" valueType="num">
                                      <p:cBhvr>
                                        <p:cTn id="33" dur="10" fill="hold"/>
                                        <p:tgtEl>
                                          <p:spTgt spid="32"/>
                                        </p:tgtEl>
                                        <p:attrNameLst>
                                          <p:attrName>ppt_x</p:attrName>
                                        </p:attrNameLst>
                                      </p:cBhvr>
                                      <p:tavLst>
                                        <p:tav tm="0">
                                          <p:val>
                                            <p:strVal val="#ppt_x"/>
                                          </p:val>
                                        </p:tav>
                                        <p:tav tm="100000">
                                          <p:val>
                                            <p:strVal val="#ppt_x"/>
                                          </p:val>
                                        </p:tav>
                                      </p:tavLst>
                                    </p:anim>
                                    <p:anim calcmode="lin" valueType="num">
                                      <p:cBhvr>
                                        <p:cTn id="34" dur="1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
                                        <p:tgtEl>
                                          <p:spTgt spid="34"/>
                                        </p:tgtEl>
                                      </p:cBhvr>
                                    </p:animEffect>
                                    <p:anim calcmode="lin" valueType="num">
                                      <p:cBhvr>
                                        <p:cTn id="38" dur="10" fill="hold"/>
                                        <p:tgtEl>
                                          <p:spTgt spid="34"/>
                                        </p:tgtEl>
                                        <p:attrNameLst>
                                          <p:attrName>ppt_x</p:attrName>
                                        </p:attrNameLst>
                                      </p:cBhvr>
                                      <p:tavLst>
                                        <p:tav tm="0">
                                          <p:val>
                                            <p:strVal val="#ppt_x"/>
                                          </p:val>
                                        </p:tav>
                                        <p:tav tm="100000">
                                          <p:val>
                                            <p:strVal val="#ppt_x"/>
                                          </p:val>
                                        </p:tav>
                                      </p:tavLst>
                                    </p:anim>
                                    <p:anim calcmode="lin" valueType="num">
                                      <p:cBhvr>
                                        <p:cTn id="39" dur="10" fill="hold"/>
                                        <p:tgtEl>
                                          <p:spTgt spid="3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10"/>
                                        <p:tgtEl>
                                          <p:spTgt spid="1026"/>
                                        </p:tgtEl>
                                      </p:cBhvr>
                                    </p:animEffect>
                                    <p:anim calcmode="lin" valueType="num">
                                      <p:cBhvr>
                                        <p:cTn id="43" dur="10" fill="hold"/>
                                        <p:tgtEl>
                                          <p:spTgt spid="1026"/>
                                        </p:tgtEl>
                                        <p:attrNameLst>
                                          <p:attrName>ppt_x</p:attrName>
                                        </p:attrNameLst>
                                      </p:cBhvr>
                                      <p:tavLst>
                                        <p:tav tm="0">
                                          <p:val>
                                            <p:strVal val="#ppt_x"/>
                                          </p:val>
                                        </p:tav>
                                        <p:tav tm="100000">
                                          <p:val>
                                            <p:strVal val="#ppt_x"/>
                                          </p:val>
                                        </p:tav>
                                      </p:tavLst>
                                    </p:anim>
                                    <p:anim calcmode="lin" valueType="num">
                                      <p:cBhvr>
                                        <p:cTn id="44" dur="1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Team</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NHL winning team analysis</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440528916"/>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6/5/2023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8" name="Picture 7" descr="A person smiling at camera&#10;&#10;Description automatically generated with low confidence">
            <a:extLst>
              <a:ext uri="{FF2B5EF4-FFF2-40B4-BE49-F238E27FC236}">
                <a16:creationId xmlns:a16="http://schemas.microsoft.com/office/drawing/2014/main" id="{4B40730A-3513-B2DA-75D2-2B7D487FCEA4}"/>
              </a:ext>
            </a:extLst>
          </p:cNvPr>
          <p:cNvPicPr>
            <a:picLocks noChangeAspect="1"/>
          </p:cNvPicPr>
          <p:nvPr/>
        </p:nvPicPr>
        <p:blipFill>
          <a:blip r:embed="rId7"/>
          <a:stretch>
            <a:fillRect/>
          </a:stretch>
        </p:blipFill>
        <p:spPr>
          <a:xfrm>
            <a:off x="7658101" y="2305051"/>
            <a:ext cx="2209800" cy="2438400"/>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A:</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1800" kern="1200" dirty="0">
                <a:latin typeface="+mn-lt"/>
                <a:ea typeface="+mn-ea"/>
                <a:cs typeface="+mn-cs"/>
              </a:rPr>
              <a:t>Glossary:</a:t>
            </a:r>
          </a:p>
          <a:p>
            <a:pPr lvl="1"/>
            <a:r>
              <a:rPr lang="en-US" sz="1400" kern="1200" dirty="0">
                <a:latin typeface="+mn-lt"/>
                <a:ea typeface="+mn-ea"/>
                <a:cs typeface="+mn-cs"/>
              </a:rPr>
              <a:t>PIM </a:t>
            </a:r>
            <a:r>
              <a:rPr lang="en-US" sz="1400" dirty="0"/>
              <a:t>–</a:t>
            </a:r>
            <a:r>
              <a:rPr lang="en-US" sz="1400" kern="1200" dirty="0">
                <a:latin typeface="+mn-lt"/>
                <a:ea typeface="+mn-ea"/>
                <a:cs typeface="+mn-cs"/>
              </a:rPr>
              <a:t> Penalty </a:t>
            </a:r>
            <a:r>
              <a:rPr lang="en-US" sz="1400" dirty="0"/>
              <a:t>Infraction Minutes – It is the cumulative total of time that a player has spent in the penalty box due to on ice infractions</a:t>
            </a:r>
            <a:endParaRPr lang="en-US" sz="1400" kern="1200" dirty="0">
              <a:latin typeface="+mn-lt"/>
              <a:ea typeface="+mn-ea"/>
              <a:cs typeface="+mn-cs"/>
            </a:endParaRPr>
          </a:p>
          <a:p>
            <a:pPr lvl="1"/>
            <a:r>
              <a:rPr lang="en-US" sz="1400" dirty="0"/>
              <a:t>PPG – Power play goals – Number of goals the player has scored while his team was on the power play.</a:t>
            </a:r>
          </a:p>
          <a:p>
            <a:pPr lvl="1"/>
            <a:r>
              <a:rPr lang="en-US" sz="1400" dirty="0"/>
              <a:t>PTS – Points – Scoring points, calculated as the sum of goals and assists.</a:t>
            </a:r>
          </a:p>
          <a:p>
            <a:pPr lvl="1"/>
            <a:r>
              <a:rPr lang="en-US" sz="1400" dirty="0"/>
              <a:t>+/- – Plus/minus – The number of team even strength or shorthanded goals for minus the number of team even strength or shorthanded goals against while the player is on the ice.</a:t>
            </a:r>
          </a:p>
          <a:p>
            <a:pPr lvl="1"/>
            <a:r>
              <a:rPr lang="en-US" sz="1400" dirty="0"/>
              <a:t>PPG – Power play goals – Number of goals the player has scored while his team was on the power play.</a:t>
            </a:r>
          </a:p>
          <a:p>
            <a:pPr lvl="1"/>
            <a:r>
              <a:rPr lang="en-US" sz="1400" dirty="0"/>
              <a:t>OTG - Overtime Goal</a:t>
            </a:r>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22</a:t>
            </a:fld>
            <a:endParaRPr lang="en-US">
              <a:solidFill>
                <a:schemeClr val="accent2"/>
              </a:solidFill>
            </a:endParaRPr>
          </a:p>
        </p:txBody>
      </p:sp>
    </p:spTree>
    <p:extLst>
      <p:ext uri="{BB962C8B-B14F-4D97-AF65-F5344CB8AC3E}">
        <p14:creationId xmlns:p14="http://schemas.microsoft.com/office/powerpoint/2010/main" val="14054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03775" y="1106007"/>
            <a:ext cx="10550025" cy="1182927"/>
          </a:xfrm>
        </p:spPr>
        <p:txBody>
          <a:bodyPr vert="horz" lIns="91440" tIns="45720" rIns="91440" bIns="45720" rtlCol="0" anchor="b">
            <a:normAutofit/>
          </a:bodyPr>
          <a:lstStyle/>
          <a:p>
            <a:r>
              <a:rPr lang="en-US" sz="3600" b="1" cap="all" dirty="0"/>
              <a:t>Appendix B:</a:t>
            </a:r>
            <a:br>
              <a:rPr lang="en-US" sz="3600" b="1" i="0" kern="1200" cap="all" baseline="0" dirty="0">
                <a:latin typeface="+mj-lt"/>
                <a:ea typeface="+mj-ea"/>
                <a:cs typeface="+mj-cs"/>
              </a:rPr>
            </a:br>
            <a:endParaRPr lang="en-US" sz="3600" b="1" i="0" kern="1200" cap="all" baseline="0" dirty="0">
              <a:latin typeface="+mj-lt"/>
              <a:ea typeface="+mj-ea"/>
              <a:cs typeface="+mj-cs"/>
            </a:endParaRPr>
          </a:p>
        </p:txBody>
      </p:sp>
      <p:cxnSp>
        <p:nvCxnSpPr>
          <p:cNvPr id="52" name="Straight Connector 3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4294967295"/>
          </p:nvPr>
        </p:nvSpPr>
        <p:spPr>
          <a:xfrm>
            <a:off x="7962190" y="623907"/>
            <a:ext cx="4114800" cy="365125"/>
          </a:xfrm>
        </p:spPr>
        <p:txBody>
          <a:bodyPr vert="horz" lIns="91440" tIns="45720" rIns="91440" bIns="45720" rtlCol="0">
            <a:normAutofit/>
          </a:bodyPr>
          <a:lstStyle/>
          <a:p>
            <a:pPr>
              <a:spcAft>
                <a:spcPts val="600"/>
              </a:spcAft>
            </a:pPr>
            <a:r>
              <a:rPr lang="en-US" b="1" i="0" kern="1200" cap="all" spc="100" baseline="0" dirty="0">
                <a:solidFill>
                  <a:schemeClr val="accent2"/>
                </a:solidFill>
                <a:latin typeface="+mn-lt"/>
                <a:ea typeface="+mn-ea"/>
                <a:cs typeface="+mn-cs"/>
              </a:rPr>
              <a:t>NHL winning team analysis</a:t>
            </a:r>
          </a:p>
        </p:txBody>
      </p:sp>
      <p:sp>
        <p:nvSpPr>
          <p:cNvPr id="5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8" name="Subtitle 7">
            <a:extLst>
              <a:ext uri="{FF2B5EF4-FFF2-40B4-BE49-F238E27FC236}">
                <a16:creationId xmlns:a16="http://schemas.microsoft.com/office/drawing/2014/main" id="{50061247-EA4F-4DFA-AFCE-648487762CF7}"/>
              </a:ext>
            </a:extLst>
          </p:cNvPr>
          <p:cNvSpPr>
            <a:spLocks noGrp="1"/>
          </p:cNvSpPr>
          <p:nvPr>
            <p:ph idx="1"/>
          </p:nvPr>
        </p:nvSpPr>
        <p:spPr>
          <a:xfrm>
            <a:off x="803775" y="2598947"/>
            <a:ext cx="10550025" cy="3677348"/>
          </a:xfrm>
        </p:spPr>
        <p:txBody>
          <a:bodyPr vert="horz" lIns="91440" tIns="45720" rIns="91440" bIns="45720" rtlCol="0" anchor="t">
            <a:normAutofit/>
          </a:bodyPr>
          <a:lstStyle/>
          <a:p>
            <a:r>
              <a:rPr lang="en-US" sz="2400" kern="1200" dirty="0"/>
              <a:t>Reference content</a:t>
            </a:r>
            <a:r>
              <a:rPr lang="en-US" sz="2400" dirty="0"/>
              <a:t>:</a:t>
            </a:r>
          </a:p>
          <a:p>
            <a:pPr lvl="1"/>
            <a:r>
              <a:rPr lang="en-US" altLang="en-US" sz="1800" dirty="0">
                <a:solidFill>
                  <a:srgbClr val="1F2328"/>
                </a:solidFill>
                <a:hlinkClick r:id="rId2"/>
              </a:rPr>
              <a:t>https://statsapi.web.nhl.com/api/v1/teams</a:t>
            </a:r>
            <a:endParaRPr lang="en-US" altLang="en-US" sz="1800" dirty="0">
              <a:solidFill>
                <a:srgbClr val="1F2328"/>
              </a:solidFill>
            </a:endParaRPr>
          </a:p>
          <a:p>
            <a:pPr lvl="1"/>
            <a:r>
              <a:rPr lang="en-US" altLang="en-US" sz="1800" dirty="0">
                <a:solidFill>
                  <a:srgbClr val="1F2328"/>
                </a:solidFill>
                <a:hlinkClick r:id="rId3"/>
              </a:rPr>
              <a:t>https://statsapi.web.nhl.com/api/v1/team/&lt;ID&gt;?expand=team.roster&amp;season=&lt;seasom</a:t>
            </a:r>
            <a:r>
              <a:rPr lang="en-US" altLang="en-US" sz="1800" dirty="0">
                <a:solidFill>
                  <a:srgbClr val="1F2328"/>
                </a:solidFill>
              </a:rPr>
              <a:t>&gt;</a:t>
            </a:r>
          </a:p>
          <a:p>
            <a:pPr lvl="1"/>
            <a:r>
              <a:rPr lang="en-US" altLang="en-US" sz="1800" dirty="0">
                <a:solidFill>
                  <a:srgbClr val="1F2328"/>
                </a:solidFill>
                <a:hlinkClick r:id="rId4"/>
              </a:rPr>
              <a:t>https://statsapi.web.nhl.com/api/v1/people/&lt;ID</a:t>
            </a:r>
            <a:r>
              <a:rPr lang="en-US" altLang="en-US" sz="1800" dirty="0">
                <a:solidFill>
                  <a:srgbClr val="1F2328"/>
                </a:solidFill>
              </a:rPr>
              <a:t>&gt;</a:t>
            </a:r>
            <a:endParaRPr lang="en-US" altLang="en-US" sz="1800" dirty="0">
              <a:solidFill>
                <a:prstClr val="black"/>
              </a:solidFill>
            </a:endParaRPr>
          </a:p>
          <a:p>
            <a:pPr lvl="1"/>
            <a:r>
              <a:rPr lang="en-US" sz="1800" dirty="0"/>
              <a:t>"copyright" : "NHL and the NHL Shield are registered trademarks of the National Hockey League. NHL and NHL team marks are the property of the NHL and its teams. © NHL 2023. All Rights Reserved.“</a:t>
            </a:r>
          </a:p>
          <a:p>
            <a:pPr lvl="1"/>
            <a:r>
              <a:rPr lang="en-US" sz="1800" dirty="0">
                <a:hlinkClick r:id="rId5"/>
              </a:rPr>
              <a:t>https://en.wikipedia.org/wiki/Ice_hockey_statistics#:~:text=Team%20statistics%20STK%20-%20winning%20or%20losing%20streak,tie%20%28Note%3A%20The%20NHL%20no%20longer%20uses%20ties</a:t>
            </a:r>
            <a:r>
              <a:rPr lang="en-US" sz="1800" dirty="0"/>
              <a:t>.</a:t>
            </a:r>
          </a:p>
          <a:p>
            <a:pPr lvl="1"/>
            <a:r>
              <a:rPr lang="en-US" altLang="en-US" sz="1800" u="sng" dirty="0">
                <a:solidFill>
                  <a:srgbClr val="1D1C1D"/>
                </a:solidFill>
                <a:latin typeface="Monaco"/>
                <a:hlinkClick r:id="rId6"/>
              </a:rPr>
              <a:t>https://en.wikipedia.org/wiki/List_of_Stanley_Cup_champions</a:t>
            </a:r>
            <a:r>
              <a:rPr lang="en-US" altLang="en-US" sz="1600" dirty="0"/>
              <a:t> </a:t>
            </a:r>
            <a:endParaRPr lang="en-US" altLang="en-US" sz="4400" dirty="0">
              <a:latin typeface="Arial" panose="020B0604020202020204" pitchFamily="34" charset="0"/>
            </a:endParaRPr>
          </a:p>
          <a:p>
            <a:pPr lvl="1"/>
            <a:endParaRPr lang="en-US" sz="1800" dirty="0"/>
          </a:p>
          <a:p>
            <a:pPr lvl="1"/>
            <a:endParaRPr lang="en-US" sz="1400" kern="1200" dirty="0">
              <a:latin typeface="+mn-lt"/>
              <a:ea typeface="+mn-ea"/>
              <a:cs typeface="+mn-cs"/>
            </a:endParaRPr>
          </a:p>
        </p:txBody>
      </p:sp>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D8DA9DAA-006C-4F4B-980E-E3DF019B24E2}" type="slidenum">
              <a:rPr lang="en-US">
                <a:solidFill>
                  <a:schemeClr val="accent2"/>
                </a:solidFill>
              </a:rPr>
              <a:pPr>
                <a:spcAft>
                  <a:spcPts val="600"/>
                </a:spcAft>
              </a:pPr>
              <a:t>23</a:t>
            </a:fld>
            <a:endParaRPr lang="en-US">
              <a:solidFill>
                <a:schemeClr val="accent2"/>
              </a:solidFill>
            </a:endParaRPr>
          </a:p>
        </p:txBody>
      </p:sp>
    </p:spTree>
    <p:extLst>
      <p:ext uri="{BB962C8B-B14F-4D97-AF65-F5344CB8AC3E}">
        <p14:creationId xmlns:p14="http://schemas.microsoft.com/office/powerpoint/2010/main" val="34513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000"/>
                                        <p:tgtEl>
                                          <p:spTgt spid="8">
                                            <p:txEl>
                                              <p:pRg st="1" end="1"/>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1000"/>
                                        <p:tgtEl>
                                          <p:spTgt spid="8">
                                            <p:txEl>
                                              <p:pRg st="3" end="3"/>
                                            </p:txEl>
                                          </p:spTgt>
                                        </p:tgtEl>
                                      </p:cBhvr>
                                    </p:animEffect>
                                  </p:childTnLst>
                                </p:cTn>
                              </p:par>
                              <p:par>
                                <p:cTn id="17" presetID="10" presetClass="entr" presetSubtype="0" fill="hold" grpId="0" nodeType="withEffect">
                                  <p:stCondLst>
                                    <p:cond delay="1000"/>
                                  </p:stCondLst>
                                  <p:iterate type="wd">
                                    <p:tmPct val="15000"/>
                                  </p:iterate>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par>
                                <p:cTn id="20" presetID="10" presetClass="entr" presetSubtype="0" fill="hold" grpId="0" nodeType="withEffect">
                                  <p:stCondLst>
                                    <p:cond delay="1000"/>
                                  </p:stCondLst>
                                  <p:iterate type="wd">
                                    <p:tmPct val="15000"/>
                                  </p:iterate>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childTnLst>
                                </p:cTn>
                              </p:par>
                              <p:par>
                                <p:cTn id="23" presetID="10" presetClass="entr" presetSubtype="0" fill="hold" grpId="0" nodeType="withEffect">
                                  <p:stCondLst>
                                    <p:cond delay="1000"/>
                                  </p:stCondLst>
                                  <p:iterate type="wd">
                                    <p:tmPct val="15000"/>
                                  </p:iterate>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1000"/>
                                        <p:tgtEl>
                                          <p:spTgt spid="8">
                                            <p:txEl>
                                              <p:pRg st="6" end="6"/>
                                            </p:txEl>
                                          </p:spTgt>
                                        </p:tgtEl>
                                      </p:cBhvr>
                                    </p:animEffect>
                                  </p:childTnLst>
                                </p:cTn>
                              </p:par>
                              <p:par>
                                <p:cTn id="26" presetID="10" presetClass="entr" presetSubtype="0" fill="hold" grpId="0" nodeType="withEffect">
                                  <p:stCondLst>
                                    <p:cond delay="500"/>
                                  </p:stCondLst>
                                  <p:iterate type="wd">
                                    <p:tmPct val="15000"/>
                                  </p:iterate>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kern="1200" dirty="0">
                <a:solidFill>
                  <a:schemeClr val="tx1"/>
                </a:solidFill>
                <a:latin typeface="+mj-lt"/>
                <a:ea typeface="+mj-ea"/>
                <a:cs typeface="+mj-cs"/>
              </a:rPr>
              <a:t>Introduction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2190" y="623907"/>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03776" y="2829330"/>
            <a:ext cx="6190412" cy="3344459"/>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b="0" i="0" dirty="0">
                <a:solidFill>
                  <a:srgbClr val="1F2328"/>
                </a:solidFill>
                <a:effectLst/>
                <a:latin typeface="-apple-system"/>
              </a:rPr>
              <a:t>The data used for this analysis was collected from the Nation Hockey Leagues free Application Programing Interface (API) which included official National Hockey League(NHL) records and statistics for each season, team and player for the past 30 years (1991-2022).</a:t>
            </a:r>
            <a:r>
              <a:rPr lang="en-US" b="0" i="0" dirty="0">
                <a:effectLst/>
                <a:latin typeface="-apple-system"/>
              </a:rPr>
              <a:t> </a:t>
            </a:r>
            <a:r>
              <a:rPr lang="en-US" dirty="0">
                <a:latin typeface="-apple-system"/>
              </a:rPr>
              <a:t>We leveraged the following datapoints: </a:t>
            </a:r>
            <a:r>
              <a:rPr lang="en-US" b="0" i="0" dirty="0">
                <a:effectLst/>
                <a:latin typeface="-apple-system"/>
              </a:rPr>
              <a:t> Age, Nationality Penalty Infraction Minutes(PIM), Power Play Goals(PPG), Points(Pts), Plus/Minus(+/-), </a:t>
            </a:r>
            <a:r>
              <a:rPr lang="en-US" dirty="0">
                <a:latin typeface="-apple-system"/>
              </a:rPr>
              <a:t>Overtime Goal(OTG).</a:t>
            </a:r>
            <a:endParaRPr lang="en-US" dirty="0"/>
          </a:p>
        </p:txBody>
      </p:sp>
      <p:pic>
        <p:nvPicPr>
          <p:cNvPr id="19" name="Picture Placeholder 18" descr="A close-up of a trophy&#10;&#10;Description automatically generated">
            <a:extLst>
              <a:ext uri="{FF2B5EF4-FFF2-40B4-BE49-F238E27FC236}">
                <a16:creationId xmlns:a16="http://schemas.microsoft.com/office/drawing/2014/main" id="{16E6B663-F9E8-3B3D-B468-6AFD5B2CCACF}"/>
              </a:ext>
            </a:extLst>
          </p:cNvPr>
          <p:cNvPicPr>
            <a:picLocks noGrp="1" noChangeAspect="1"/>
          </p:cNvPicPr>
          <p:nvPr>
            <p:ph type="pic" sz="quarter" idx="13"/>
          </p:nvPr>
        </p:nvPicPr>
        <p:blipFill>
          <a:blip r:embed="rId2"/>
          <a:stretch>
            <a:fillRect/>
          </a:stretch>
        </p:blipFill>
        <p:spPr>
          <a:xfrm>
            <a:off x="7572653" y="1980885"/>
            <a:ext cx="3548404" cy="3548404"/>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6/5/2023</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spTree>
    <p:extLst>
      <p:ext uri="{BB962C8B-B14F-4D97-AF65-F5344CB8AC3E}">
        <p14:creationId xmlns:p14="http://schemas.microsoft.com/office/powerpoint/2010/main" val="1106679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100" kern="1200" dirty="0">
                <a:solidFill>
                  <a:schemeClr val="tx1"/>
                </a:solidFill>
                <a:latin typeface="+mj-lt"/>
                <a:ea typeface="+mj-ea"/>
                <a:cs typeface="+mj-cs"/>
              </a:rPr>
              <a:t>Questions to be answered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9592"/>
            <a:ext cx="2743200" cy="365125"/>
          </a:xfrm>
        </p:spPr>
        <p:txBody>
          <a:bodyPr vert="horz" lIns="91440" tIns="45720" rIns="91440" bIns="45720" rtlCol="0" anchor="ctr">
            <a:normAutofit/>
          </a:bodyPr>
          <a:lstStyle/>
          <a:p>
            <a:pPr>
              <a:spcAft>
                <a:spcPts val="600"/>
              </a:spcAft>
            </a:pPr>
            <a:r>
              <a:rPr lang="en-US" dirty="0"/>
              <a:t>6/5/2023</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9592"/>
            <a:ext cx="4114800" cy="365125"/>
          </a:xfrm>
        </p:spPr>
        <p:txBody>
          <a:bodyPr vert="horz" lIns="91440" tIns="45720" rIns="91440" bIns="45720" rtlCol="0" anchor="ctr">
            <a:normAutofit/>
          </a:bodyPr>
          <a:lstStyle/>
          <a:p>
            <a:pPr>
              <a:spcAft>
                <a:spcPts val="600"/>
              </a:spcAft>
            </a:pPr>
            <a:r>
              <a:rPr lang="en-US" b="1" i="0" kern="1200" cap="all" spc="100" baseline="0" dirty="0">
                <a:latin typeface="+mn-lt"/>
                <a:ea typeface="+mn-ea"/>
                <a:cs typeface="+mn-cs"/>
              </a:rPr>
              <a:t>NHL winning team analysis Objectives: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9592"/>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3">
            <a:extLst>
              <a:ext uri="{FF2B5EF4-FFF2-40B4-BE49-F238E27FC236}">
                <a16:creationId xmlns:a16="http://schemas.microsoft.com/office/drawing/2014/main" id="{1D385FD2-806D-8543-1248-743F077CBD7C}"/>
              </a:ext>
            </a:extLst>
          </p:cNvPr>
          <p:cNvGraphicFramePr>
            <a:graphicFrameLocks noGrp="1"/>
          </p:cNvGraphicFramePr>
          <p:nvPr>
            <p:ph idx="1"/>
            <p:extLst>
              <p:ext uri="{D42A27DB-BD31-4B8C-83A1-F6EECF244321}">
                <p14:modId xmlns:p14="http://schemas.microsoft.com/office/powerpoint/2010/main" val="698133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429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Data</a:t>
            </a:r>
          </a:p>
        </p:txBody>
      </p:sp>
    </p:spTree>
    <p:extLst>
      <p:ext uri="{BB962C8B-B14F-4D97-AF65-F5344CB8AC3E}">
        <p14:creationId xmlns:p14="http://schemas.microsoft.com/office/powerpoint/2010/main" val="405188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8CCDE45-3865-9B6C-EEDF-32EB2CE53E5B}"/>
              </a:ext>
            </a:extLst>
          </p:cNvPr>
          <p:cNvSpPr>
            <a:spLocks noGrp="1"/>
          </p:cNvSpPr>
          <p:nvPr>
            <p:ph type="dt" sz="half" idx="10"/>
          </p:nvPr>
        </p:nvSpPr>
        <p:spPr/>
        <p:txBody>
          <a:bodyPr/>
          <a:lstStyle/>
          <a:p>
            <a:r>
              <a:rPr lang="en-US" dirty="0"/>
              <a:t>6/5/2022</a:t>
            </a:r>
          </a:p>
        </p:txBody>
      </p:sp>
      <p:sp>
        <p:nvSpPr>
          <p:cNvPr id="6" name="Footer Placeholder 5">
            <a:extLst>
              <a:ext uri="{FF2B5EF4-FFF2-40B4-BE49-F238E27FC236}">
                <a16:creationId xmlns:a16="http://schemas.microsoft.com/office/drawing/2014/main" id="{36047ADE-4FE8-DDAD-1156-AE5C281A68F7}"/>
              </a:ext>
            </a:extLst>
          </p:cNvPr>
          <p:cNvSpPr>
            <a:spLocks noGrp="1"/>
          </p:cNvSpPr>
          <p:nvPr>
            <p:ph type="ftr" sz="quarter" idx="11"/>
          </p:nvPr>
        </p:nvSpPr>
        <p:spPr/>
        <p:txBody>
          <a:bodyPr/>
          <a:lstStyle/>
          <a:p>
            <a:r>
              <a:rPr lang="en-US" b="1" i="0" kern="1200" cap="all" spc="100" baseline="0" dirty="0">
                <a:latin typeface="+mn-lt"/>
                <a:ea typeface="+mn-ea"/>
                <a:cs typeface="+mn-cs"/>
              </a:rPr>
              <a:t>NHL winning team analysis</a:t>
            </a:r>
            <a:endParaRPr lang="en-US" dirty="0"/>
          </a:p>
        </p:txBody>
      </p:sp>
      <p:sp>
        <p:nvSpPr>
          <p:cNvPr id="7" name="Slide Number Placeholder 6">
            <a:extLst>
              <a:ext uri="{FF2B5EF4-FFF2-40B4-BE49-F238E27FC236}">
                <a16:creationId xmlns:a16="http://schemas.microsoft.com/office/drawing/2014/main" id="{8C02B00B-2FD9-E803-1B9C-101E1797623C}"/>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1026" name="Picture 2">
            <a:extLst>
              <a:ext uri="{FF2B5EF4-FFF2-40B4-BE49-F238E27FC236}">
                <a16:creationId xmlns:a16="http://schemas.microsoft.com/office/drawing/2014/main" id="{577701DB-A1E1-81BB-7194-8C698018A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62125"/>
            <a:ext cx="6553200"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7EC853-8F32-B497-F4A4-A2699F759521}"/>
              </a:ext>
            </a:extLst>
          </p:cNvPr>
          <p:cNvSpPr txBox="1"/>
          <p:nvPr/>
        </p:nvSpPr>
        <p:spPr>
          <a:xfrm>
            <a:off x="1425490" y="947222"/>
            <a:ext cx="9341019" cy="369332"/>
          </a:xfrm>
          <a:prstGeom prst="rect">
            <a:avLst/>
          </a:prstGeom>
          <a:noFill/>
        </p:spPr>
        <p:txBody>
          <a:bodyPr wrap="none" rtlCol="0">
            <a:spAutoFit/>
          </a:bodyPr>
          <a:lstStyle/>
          <a:p>
            <a:r>
              <a:rPr lang="en-US" dirty="0" err="1"/>
              <a:t>Dataframe</a:t>
            </a:r>
            <a:r>
              <a:rPr lang="en-US" dirty="0"/>
              <a:t> snapshot of the Stanley Cup winning and losing team players (1991-2022)</a:t>
            </a:r>
          </a:p>
        </p:txBody>
      </p:sp>
      <p:sp>
        <p:nvSpPr>
          <p:cNvPr id="9" name="TextBox 8">
            <a:extLst>
              <a:ext uri="{FF2B5EF4-FFF2-40B4-BE49-F238E27FC236}">
                <a16:creationId xmlns:a16="http://schemas.microsoft.com/office/drawing/2014/main" id="{ED9182A8-FA5A-497D-FB15-DFF1B8C9A367}"/>
              </a:ext>
            </a:extLst>
          </p:cNvPr>
          <p:cNvSpPr txBox="1"/>
          <p:nvPr/>
        </p:nvSpPr>
        <p:spPr>
          <a:xfrm>
            <a:off x="1425490" y="2460746"/>
            <a:ext cx="1420628" cy="369332"/>
          </a:xfrm>
          <a:prstGeom prst="rect">
            <a:avLst/>
          </a:prstGeom>
          <a:noFill/>
        </p:spPr>
        <p:txBody>
          <a:bodyPr wrap="square" rtlCol="0">
            <a:spAutoFit/>
          </a:bodyPr>
          <a:lstStyle/>
          <a:p>
            <a:r>
              <a:rPr lang="en-US" dirty="0"/>
              <a:t>Winning:</a:t>
            </a:r>
          </a:p>
        </p:txBody>
      </p:sp>
      <p:sp>
        <p:nvSpPr>
          <p:cNvPr id="10" name="TextBox 9">
            <a:extLst>
              <a:ext uri="{FF2B5EF4-FFF2-40B4-BE49-F238E27FC236}">
                <a16:creationId xmlns:a16="http://schemas.microsoft.com/office/drawing/2014/main" id="{7D4277D0-9756-7E31-705B-8D246ED44604}"/>
              </a:ext>
            </a:extLst>
          </p:cNvPr>
          <p:cNvSpPr txBox="1"/>
          <p:nvPr/>
        </p:nvSpPr>
        <p:spPr>
          <a:xfrm>
            <a:off x="1425490" y="3905887"/>
            <a:ext cx="979755" cy="369332"/>
          </a:xfrm>
          <a:prstGeom prst="rect">
            <a:avLst/>
          </a:prstGeom>
          <a:noFill/>
        </p:spPr>
        <p:txBody>
          <a:bodyPr wrap="none" rtlCol="0">
            <a:spAutoFit/>
          </a:bodyPr>
          <a:lstStyle/>
          <a:p>
            <a:r>
              <a:rPr lang="en-US" dirty="0"/>
              <a:t>Losing:</a:t>
            </a:r>
          </a:p>
        </p:txBody>
      </p:sp>
      <p:sp>
        <p:nvSpPr>
          <p:cNvPr id="11" name="Rectangle 10">
            <a:extLst>
              <a:ext uri="{FF2B5EF4-FFF2-40B4-BE49-F238E27FC236}">
                <a16:creationId xmlns:a16="http://schemas.microsoft.com/office/drawing/2014/main" id="{74C5E9E2-20B1-C66F-B491-259EE48C4F3A}"/>
              </a:ext>
            </a:extLst>
          </p:cNvPr>
          <p:cNvSpPr>
            <a:spLocks noChangeArrowheads="1"/>
          </p:cNvSpPr>
          <p:nvPr/>
        </p:nvSpPr>
        <p:spPr bwMode="auto">
          <a:xfrm>
            <a:off x="2842672" y="5326003"/>
            <a:ext cx="6506653" cy="107721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kumimoji="0" lang="en-US" altLang="en-US" sz="1400" b="0" i="0" u="sng" strike="noStrike" cap="none" normalizeH="0" baseline="0" dirty="0">
                <a:ln>
                  <a:noFill/>
                </a:ln>
                <a:solidFill>
                  <a:srgbClr val="1D1C1D"/>
                </a:solidFill>
                <a:effectLst/>
                <a:latin typeface="Monaco"/>
                <a:hlinkClick r:id="rId3"/>
              </a:rPr>
              <a:t>https://en.wikipedia.org/wiki/List_of_Stanley_Cup_champions</a:t>
            </a:r>
            <a:r>
              <a:rPr kumimoji="0" lang="en-US" altLang="en-US" sz="12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rgbClr val="1F2328"/>
              </a:solidFill>
              <a:effectLst/>
              <a:latin typeface="ui-monospace"/>
              <a:hlinkClick r:id="rId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2328"/>
                </a:solidFill>
                <a:effectLst/>
                <a:latin typeface="ui-monospace"/>
                <a:hlinkClick r:id="rId4"/>
              </a:rPr>
              <a:t>https://statsapi.web.nhl.com/api/v1/</a:t>
            </a:r>
            <a:r>
              <a:rPr kumimoji="0" lang="en-US" altLang="en-US" sz="1400" b="0" i="0" u="none" strike="noStrike" cap="none" normalizeH="0" baseline="0" dirty="0">
                <a:ln>
                  <a:noFill/>
                </a:ln>
                <a:solidFill>
                  <a:srgbClr val="1F2328"/>
                </a:solidFill>
                <a:effectLst/>
                <a:hlinkClick r:id="rId4"/>
              </a:rPr>
              <a:t>teams</a:t>
            </a:r>
            <a:endParaRPr kumimoji="0" lang="en-US" altLang="en-US" sz="1400" b="0" i="0" u="none" strike="noStrike" cap="none" normalizeH="0" baseline="0" dirty="0">
              <a:ln>
                <a:noFill/>
              </a:ln>
              <a:solidFill>
                <a:srgbClr val="1F2328"/>
              </a:solidFill>
              <a:effectLst/>
            </a:endParaRPr>
          </a:p>
          <a:p>
            <a:pPr eaLnBrk="0" fontAlgn="base" hangingPunct="0">
              <a:spcBef>
                <a:spcPct val="0"/>
              </a:spcBef>
              <a:spcAft>
                <a:spcPct val="0"/>
              </a:spcAft>
            </a:pPr>
            <a:r>
              <a:rPr kumimoji="0" lang="en-US" altLang="en-US" sz="1400" b="0" i="0" u="none" strike="noStrike" cap="none" normalizeH="0" baseline="0" dirty="0">
                <a:ln>
                  <a:noFill/>
                </a:ln>
                <a:solidFill>
                  <a:srgbClr val="1F2328"/>
                </a:solidFill>
                <a:effectLst/>
                <a:latin typeface="ui-monospace"/>
                <a:hlinkClick r:id="rId5"/>
              </a:rPr>
              <a:t>https://statsapi.web.nhl.com/api/v1/team/&lt;ID&gt;?expand=team.roster&amp;season=&lt;seasom</a:t>
            </a:r>
            <a:r>
              <a:rPr kumimoji="0" lang="en-US" altLang="en-US" sz="1400" b="0" i="0" u="none" strike="noStrike" cap="none" normalizeH="0" baseline="0" dirty="0">
                <a:ln>
                  <a:noFill/>
                </a:ln>
                <a:solidFill>
                  <a:srgbClr val="1F2328"/>
                </a:solidFill>
                <a:effectLst/>
                <a:latin typeface="ui-monospace"/>
              </a:rPr>
              <a: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hlinkClick r:id="rId6"/>
              </a:rPr>
              <a:t>https://statsapi.web.nhl.com/api/v1/people/&lt;ID</a:t>
            </a:r>
            <a:r>
              <a:rPr kumimoji="0" lang="en-US" altLang="en-US" sz="1400" b="0" i="0" u="none" strike="noStrike" kern="1200" cap="none" spc="0" normalizeH="0" baseline="0" noProof="0" dirty="0">
                <a:ln>
                  <a:noFill/>
                </a:ln>
                <a:solidFill>
                  <a:srgbClr val="1F2328"/>
                </a:solidFill>
                <a:effectLst/>
                <a:uLnTx/>
                <a:uFillTx/>
                <a:latin typeface="ui-monospace"/>
                <a:ea typeface="+mn-ea"/>
                <a:cs typeface="+mn-cs"/>
              </a:rPr>
              <a:t>&gt;</a:t>
            </a:r>
            <a:endParaRPr lang="en-US" altLang="en-US" sz="1400" dirty="0">
              <a:solidFill>
                <a:prstClr val="black"/>
              </a:solidFill>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1F2328"/>
              </a:solidFill>
              <a:effectLst/>
              <a:uLnTx/>
              <a:uFillTx/>
              <a:latin typeface="ui-monospace"/>
              <a:ea typeface="+mn-ea"/>
              <a:cs typeface="+mn-cs"/>
            </a:endParaRPr>
          </a:p>
        </p:txBody>
      </p:sp>
    </p:spTree>
    <p:extLst>
      <p:ext uri="{BB962C8B-B14F-4D97-AF65-F5344CB8AC3E}">
        <p14:creationId xmlns:p14="http://schemas.microsoft.com/office/powerpoint/2010/main" val="228770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Analysis</a:t>
            </a:r>
            <a:endParaRPr lang="en-US" dirty="0"/>
          </a:p>
        </p:txBody>
      </p:sp>
      <p:sp>
        <p:nvSpPr>
          <p:cNvPr id="5" name="Subtitle 4">
            <a:extLst>
              <a:ext uri="{FF2B5EF4-FFF2-40B4-BE49-F238E27FC236}">
                <a16:creationId xmlns:a16="http://schemas.microsoft.com/office/drawing/2014/main" id="{9444AE16-2BFE-DF28-466A-14F28B869D4A}"/>
              </a:ext>
            </a:extLst>
          </p:cNvPr>
          <p:cNvSpPr>
            <a:spLocks noGrp="1"/>
          </p:cNvSpPr>
          <p:nvPr>
            <p:ph type="subTitle" idx="1"/>
          </p:nvPr>
        </p:nvSpPr>
        <p:spPr/>
        <p:txBody>
          <a:bodyPr/>
          <a:lstStyle/>
          <a:p>
            <a:r>
              <a:rPr lang="en-US" dirty="0"/>
              <a:t>Nationality</a:t>
            </a:r>
          </a:p>
        </p:txBody>
      </p:sp>
    </p:spTree>
    <p:extLst>
      <p:ext uri="{BB962C8B-B14F-4D97-AF65-F5344CB8AC3E}">
        <p14:creationId xmlns:p14="http://schemas.microsoft.com/office/powerpoint/2010/main" val="41091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1" y="67468"/>
            <a:ext cx="10515600" cy="1325563"/>
          </a:xfrm>
        </p:spPr>
        <p:txBody>
          <a:bodyPr>
            <a:normAutofit/>
          </a:bodyPr>
          <a:lstStyle/>
          <a:p>
            <a:pPr lvl="0"/>
            <a:r>
              <a:rPr lang="en-US" sz="1800" dirty="0"/>
              <a:t>Over the last 3 decades, is there a trend related to geographic locations/hockey programs?</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8</a:t>
            </a:fld>
            <a:endParaRPr lang="en-US" b="1" cap="all" spc="100" dirty="0">
              <a:solidFill>
                <a:schemeClr val="accent2"/>
              </a:solidFill>
            </a:endParaRPr>
          </a:p>
        </p:txBody>
      </p:sp>
      <p:pic>
        <p:nvPicPr>
          <p:cNvPr id="3083" name="Picture 11">
            <a:extLst>
              <a:ext uri="{FF2B5EF4-FFF2-40B4-BE49-F238E27FC236}">
                <a16:creationId xmlns:a16="http://schemas.microsoft.com/office/drawing/2014/main" id="{44B58F62-3A4F-9A99-0190-E92B74CB5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29" y="1433789"/>
            <a:ext cx="9338872" cy="41148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86EE17-2633-A55C-7586-257F421F366C}"/>
              </a:ext>
            </a:extLst>
          </p:cNvPr>
          <p:cNvSpPr txBox="1"/>
          <p:nvPr/>
        </p:nvSpPr>
        <p:spPr>
          <a:xfrm>
            <a:off x="728270" y="5490844"/>
            <a:ext cx="10515599" cy="1084912"/>
          </a:xfrm>
          <a:prstGeom prst="rect">
            <a:avLst/>
          </a:prstGeom>
          <a:noFill/>
        </p:spPr>
        <p:txBody>
          <a:bodyPr wrap="square" rtlCol="0">
            <a:spAutoFit/>
          </a:bodyPr>
          <a:lstStyle/>
          <a:p>
            <a:r>
              <a:rPr lang="en-US" b="0" i="0" dirty="0">
                <a:effectLst/>
              </a:rPr>
              <a:t>There is a noticeable increase in European players when comparing the most recent winning team's roster vs that of 1991-1992. Canadian representation has had a significant reduction, and the U.S. remains constant, but most recently had the lowest representation.</a:t>
            </a:r>
          </a:p>
          <a:p>
            <a:r>
              <a:rPr lang="en-US" sz="1050" dirty="0"/>
              <a:t>*charts are reflective of the winning team only</a:t>
            </a:r>
          </a:p>
        </p:txBody>
      </p:sp>
    </p:spTree>
    <p:extLst>
      <p:ext uri="{BB962C8B-B14F-4D97-AF65-F5344CB8AC3E}">
        <p14:creationId xmlns:p14="http://schemas.microsoft.com/office/powerpoint/2010/main" val="418679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41275"/>
            <a:ext cx="10382250" cy="1501775"/>
          </a:xfrm>
        </p:spPr>
        <p:txBody>
          <a:bodyPr>
            <a:normAutofit/>
          </a:bodyPr>
          <a:lstStyle/>
          <a:p>
            <a:pPr lvl="0"/>
            <a:r>
              <a:rPr lang="en-US" sz="1800" dirty="0">
                <a:latin typeface="+mn-lt"/>
              </a:rPr>
              <a:t>Over the last 3 decades, is there a trend related to geographic locations/hockey programs?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9</a:t>
            </a:fld>
            <a:endParaRPr lang="en-US" b="1" cap="all" spc="100" dirty="0">
              <a:solidFill>
                <a:schemeClr val="accent2"/>
              </a:solidFill>
            </a:endParaRPr>
          </a:p>
        </p:txBody>
      </p:sp>
      <p:sp>
        <p:nvSpPr>
          <p:cNvPr id="8" name="TextBox 7">
            <a:extLst>
              <a:ext uri="{FF2B5EF4-FFF2-40B4-BE49-F238E27FC236}">
                <a16:creationId xmlns:a16="http://schemas.microsoft.com/office/drawing/2014/main" id="{44E2D5D7-BF35-E84B-2E34-D7C6EEE842CD}"/>
              </a:ext>
            </a:extLst>
          </p:cNvPr>
          <p:cNvSpPr txBox="1"/>
          <p:nvPr/>
        </p:nvSpPr>
        <p:spPr>
          <a:xfrm>
            <a:off x="838200" y="6075144"/>
            <a:ext cx="10382250" cy="646331"/>
          </a:xfrm>
          <a:prstGeom prst="rect">
            <a:avLst/>
          </a:prstGeom>
          <a:noFill/>
        </p:spPr>
        <p:txBody>
          <a:bodyPr wrap="square">
            <a:spAutoFit/>
          </a:bodyPr>
          <a:lstStyle/>
          <a:p>
            <a:r>
              <a:rPr lang="en-US" b="0" i="0" dirty="0">
                <a:effectLst/>
              </a:rPr>
              <a:t>The Canadian player reduction in representation was most significantly impacted in the decade of 2003-2012 and has remained consistent since.</a:t>
            </a:r>
            <a:endParaRPr lang="en-US" dirty="0"/>
          </a:p>
        </p:txBody>
      </p:sp>
      <p:pic>
        <p:nvPicPr>
          <p:cNvPr id="3" name="Picture 2">
            <a:extLst>
              <a:ext uri="{FF2B5EF4-FFF2-40B4-BE49-F238E27FC236}">
                <a16:creationId xmlns:a16="http://schemas.microsoft.com/office/drawing/2014/main" id="{2B275817-AA88-544B-D88A-AFAA7D84257B}"/>
              </a:ext>
            </a:extLst>
          </p:cNvPr>
          <p:cNvPicPr>
            <a:picLocks noChangeAspect="1"/>
          </p:cNvPicPr>
          <p:nvPr/>
        </p:nvPicPr>
        <p:blipFill>
          <a:blip r:embed="rId2"/>
          <a:stretch>
            <a:fillRect/>
          </a:stretch>
        </p:blipFill>
        <p:spPr>
          <a:xfrm>
            <a:off x="971550" y="1271587"/>
            <a:ext cx="9734550" cy="4500563"/>
          </a:xfrm>
          <a:prstGeom prst="rect">
            <a:avLst/>
          </a:prstGeom>
        </p:spPr>
      </p:pic>
    </p:spTree>
    <p:extLst>
      <p:ext uri="{BB962C8B-B14F-4D97-AF65-F5344CB8AC3E}">
        <p14:creationId xmlns:p14="http://schemas.microsoft.com/office/powerpoint/2010/main" val="2203526580"/>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{5F17161F-DB79-4A5D-A931-E6C48FA0D9D0}tf89338750_win32</Template>
  <TotalTime>10335</TotalTime>
  <Words>1255</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Monaco</vt:lpstr>
      <vt:lpstr>Segoe WPC</vt:lpstr>
      <vt:lpstr>ui-monospace</vt:lpstr>
      <vt:lpstr>Univers</vt:lpstr>
      <vt:lpstr>var(--notebook-cell-output-font-family)</vt:lpstr>
      <vt:lpstr>GradientUnivers</vt:lpstr>
      <vt:lpstr>NHL winning team analysis</vt:lpstr>
      <vt:lpstr>Agenda</vt:lpstr>
      <vt:lpstr>Introduction</vt:lpstr>
      <vt:lpstr>Questions to be answered</vt:lpstr>
      <vt:lpstr>Analysis</vt:lpstr>
      <vt:lpstr>PowerPoint Presentation</vt:lpstr>
      <vt:lpstr>Analysis</vt:lpstr>
      <vt:lpstr>Over the last 3 decades, is there a trend related to geographic locations/hockey programs?</vt:lpstr>
      <vt:lpstr>Over the last 3 decades, is there a trend related to geographic locations/hockey programs?</vt:lpstr>
      <vt:lpstr>Analysis</vt:lpstr>
      <vt:lpstr>What statistics have a material difference for the Stanley Cup winning team?</vt:lpstr>
      <vt:lpstr>Analysis</vt:lpstr>
      <vt:lpstr>Does the team with the best plus/minus equate to a Stanley Cup winner?</vt:lpstr>
      <vt:lpstr>Does the team with the best plus/minus equate to a Stanley Cup winner?</vt:lpstr>
      <vt:lpstr>Does the team with the best plus/minus equate to a Stanley Cup winner?</vt:lpstr>
      <vt:lpstr>Analysis</vt:lpstr>
      <vt:lpstr>Team comparison</vt:lpstr>
      <vt:lpstr>Conclusion</vt:lpstr>
      <vt:lpstr>Conclusion </vt:lpstr>
      <vt:lpstr>Will your team be the next to hoist the cup?</vt:lpstr>
      <vt:lpstr>Team</vt:lpstr>
      <vt:lpstr>Appendix A: </vt:lpstr>
      <vt:lpstr>Appendix 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Project-1-NHL</dc:title>
  <dc:creator>Joel Demontigny</dc:creator>
  <cp:lastModifiedBy>Joel Demontigny</cp:lastModifiedBy>
  <cp:revision>41</cp:revision>
  <dcterms:created xsi:type="dcterms:W3CDTF">2023-05-27T22:23:38Z</dcterms:created>
  <dcterms:modified xsi:type="dcterms:W3CDTF">2023-06-05T22:24:10Z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