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3"/>
    <p:sldId id="257" r:id="rId4"/>
    <p:sldId id="276" r:id="rId5"/>
    <p:sldId id="277" r:id="rId6"/>
    <p:sldId id="260" r:id="rId7"/>
    <p:sldId id="261" r:id="rId8"/>
    <p:sldId id="262" r:id="rId9"/>
    <p:sldId id="278" r:id="rId10"/>
    <p:sldId id="269" r:id="rId11"/>
    <p:sldId id="270" r:id="rId12"/>
    <p:sldId id="271" r:id="rId13"/>
    <p:sldId id="273" r:id="rId14"/>
    <p:sldId id="274" r:id="rId15"/>
    <p:sldId id="275" r:id="rId16"/>
  </p:sldIdLst>
  <p:sldSz cx="12192000" cy="6858000"/>
  <p:notesSz cx="12192000" cy="6858000"/>
  <p:embeddedFontLst>
    <p:embeddedFont>
      <p:font typeface="Calibri" panose="020F0502020204030204"/>
      <p:regular r:id="rId20"/>
      <p:bold r:id="rId21"/>
      <p:italic r:id="rId22"/>
      <p:boldItalic r:id="rId23"/>
    </p:embeddedFont>
    <p:embeddedFont>
      <p:font typeface="Arial Black" panose="020B0A04020102020204"/>
      <p:bold r:id="rId24"/>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sz="2400" b="0" i="1">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panose="020F0502020204030204"/>
                <a:cs typeface="Calibri" panose="020F050202020403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121872" y="0"/>
            <a:ext cx="11948255" cy="6857999"/>
          </a:xfrm>
          <a:prstGeom prst="rect">
            <a:avLst/>
          </a:prstGeom>
        </p:spPr>
      </p:pic>
      <p:sp>
        <p:nvSpPr>
          <p:cNvPr id="2" name="Holder 2"/>
          <p:cNvSpPr>
            <a:spLocks noGrp="1"/>
          </p:cNvSpPr>
          <p:nvPr>
            <p:ph type="title"/>
          </p:nvPr>
        </p:nvSpPr>
        <p:spPr>
          <a:xfrm>
            <a:off x="4300789" y="2493145"/>
            <a:ext cx="3590421" cy="939800"/>
          </a:xfrm>
          <a:prstGeom prst="rect">
            <a:avLst/>
          </a:prstGeom>
        </p:spPr>
        <p:txBody>
          <a:bodyPr wrap="square" lIns="0" tIns="0" rIns="0" bIns="0">
            <a:spAutoFit/>
          </a:bodyPr>
          <a:lstStyle>
            <a:lvl1pPr>
              <a:defRPr sz="6000" b="0"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a:xfrm>
            <a:off x="2679081" y="1046378"/>
            <a:ext cx="6833837" cy="2797810"/>
          </a:xfrm>
          <a:prstGeom prst="rect">
            <a:avLst/>
          </a:prstGeom>
        </p:spPr>
        <p:txBody>
          <a:bodyPr wrap="square" lIns="0" tIns="0" rIns="0" bIns="0">
            <a:spAutoFit/>
          </a:bodyPr>
          <a:lstStyle>
            <a:lvl1pPr>
              <a:defRPr sz="2400" b="0" i="1">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075491" y="6466763"/>
            <a:ext cx="231140" cy="178434"/>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901985"/>
            <a:ext cx="12192000" cy="956310"/>
            <a:chOff x="0" y="5901985"/>
            <a:chExt cx="12192000" cy="956310"/>
          </a:xfrm>
        </p:grpSpPr>
        <p:sp>
          <p:nvSpPr>
            <p:cNvPr id="3" name="object 3"/>
            <p:cNvSpPr/>
            <p:nvPr/>
          </p:nvSpPr>
          <p:spPr>
            <a:xfrm>
              <a:off x="0" y="6053794"/>
              <a:ext cx="12192000" cy="439420"/>
            </a:xfrm>
            <a:custGeom>
              <a:avLst/>
              <a:gdLst/>
              <a:ahLst/>
              <a:cxnLst/>
              <a:rect l="l" t="t" r="r" b="b"/>
              <a:pathLst>
                <a:path w="12192000" h="439420">
                  <a:moveTo>
                    <a:pt x="0" y="439196"/>
                  </a:moveTo>
                  <a:lnTo>
                    <a:pt x="0" y="0"/>
                  </a:lnTo>
                  <a:lnTo>
                    <a:pt x="12191999" y="0"/>
                  </a:lnTo>
                  <a:lnTo>
                    <a:pt x="12191999" y="439196"/>
                  </a:lnTo>
                  <a:lnTo>
                    <a:pt x="0" y="439196"/>
                  </a:lnTo>
                  <a:close/>
                </a:path>
              </a:pathLst>
            </a:custGeom>
            <a:solidFill>
              <a:srgbClr val="FFFFFF"/>
            </a:solidFill>
          </p:spPr>
          <p:txBody>
            <a:bodyPr wrap="square" lIns="0" tIns="0" rIns="0" bIns="0" rtlCol="0"/>
            <a:lstStyle/>
            <a:p/>
          </p:txBody>
        </p:sp>
        <p:sp>
          <p:nvSpPr>
            <p:cNvPr id="4" name="object 4"/>
            <p:cNvSpPr/>
            <p:nvPr/>
          </p:nvSpPr>
          <p:spPr>
            <a:xfrm>
              <a:off x="302197" y="5901985"/>
              <a:ext cx="45720" cy="614045"/>
            </a:xfrm>
            <a:custGeom>
              <a:avLst/>
              <a:gdLst/>
              <a:ahLst/>
              <a:cxnLst/>
              <a:rect l="l" t="t" r="r" b="b"/>
              <a:pathLst>
                <a:path w="45720" h="614045">
                  <a:moveTo>
                    <a:pt x="45718" y="613880"/>
                  </a:moveTo>
                  <a:lnTo>
                    <a:pt x="0" y="613880"/>
                  </a:lnTo>
                  <a:lnTo>
                    <a:pt x="0" y="0"/>
                  </a:lnTo>
                  <a:lnTo>
                    <a:pt x="45718" y="0"/>
                  </a:lnTo>
                  <a:lnTo>
                    <a:pt x="45718" y="613880"/>
                  </a:lnTo>
                  <a:close/>
                </a:path>
              </a:pathLst>
            </a:custGeom>
            <a:solidFill>
              <a:srgbClr val="C00000"/>
            </a:solidFill>
          </p:spPr>
          <p:txBody>
            <a:bodyPr wrap="square" lIns="0" tIns="0" rIns="0" bIns="0" rtlCol="0"/>
            <a:lstStyle/>
            <a:p/>
          </p:txBody>
        </p:sp>
        <p:sp>
          <p:nvSpPr>
            <p:cNvPr id="5" name="object 5"/>
            <p:cNvSpPr/>
            <p:nvPr/>
          </p:nvSpPr>
          <p:spPr>
            <a:xfrm>
              <a:off x="9506856" y="5939880"/>
              <a:ext cx="1292225" cy="918210"/>
            </a:xfrm>
            <a:custGeom>
              <a:avLst/>
              <a:gdLst/>
              <a:ahLst/>
              <a:cxnLst/>
              <a:rect l="l" t="t" r="r" b="b"/>
              <a:pathLst>
                <a:path w="1292225" h="918209">
                  <a:moveTo>
                    <a:pt x="267242" y="918119"/>
                  </a:moveTo>
                  <a:lnTo>
                    <a:pt x="0" y="918119"/>
                  </a:lnTo>
                  <a:lnTo>
                    <a:pt x="0" y="0"/>
                  </a:lnTo>
                  <a:lnTo>
                    <a:pt x="1291771" y="0"/>
                  </a:lnTo>
                  <a:lnTo>
                    <a:pt x="267242" y="918119"/>
                  </a:lnTo>
                  <a:close/>
                </a:path>
              </a:pathLst>
            </a:custGeom>
            <a:solidFill>
              <a:srgbClr val="F1F1F1">
                <a:alpha val="16862"/>
              </a:srgbClr>
            </a:solidFill>
          </p:spPr>
          <p:txBody>
            <a:bodyPr wrap="square" lIns="0" tIns="0" rIns="0" bIns="0" rtlCol="0"/>
            <a:lstStyle/>
            <a:p/>
          </p:txBody>
        </p:sp>
      </p:grpSp>
      <p:grpSp>
        <p:nvGrpSpPr>
          <p:cNvPr id="6" name="object 6"/>
          <p:cNvGrpSpPr/>
          <p:nvPr/>
        </p:nvGrpSpPr>
        <p:grpSpPr>
          <a:xfrm>
            <a:off x="2679081" y="0"/>
            <a:ext cx="9512935" cy="5788025"/>
            <a:chOff x="2679081" y="0"/>
            <a:chExt cx="9512935" cy="5788025"/>
          </a:xfrm>
        </p:grpSpPr>
        <p:sp>
          <p:nvSpPr>
            <p:cNvPr id="7" name="object 7"/>
            <p:cNvSpPr/>
            <p:nvPr/>
          </p:nvSpPr>
          <p:spPr>
            <a:xfrm>
              <a:off x="7045437" y="0"/>
              <a:ext cx="5146675" cy="5788025"/>
            </a:xfrm>
            <a:custGeom>
              <a:avLst/>
              <a:gdLst/>
              <a:ahLst/>
              <a:cxnLst/>
              <a:rect l="l" t="t" r="r" b="b"/>
              <a:pathLst>
                <a:path w="5146675" h="5788025">
                  <a:moveTo>
                    <a:pt x="5146561" y="5787479"/>
                  </a:moveTo>
                  <a:lnTo>
                    <a:pt x="0" y="5787479"/>
                  </a:lnTo>
                  <a:lnTo>
                    <a:pt x="5089436" y="0"/>
                  </a:lnTo>
                  <a:lnTo>
                    <a:pt x="5146561" y="0"/>
                  </a:lnTo>
                  <a:lnTo>
                    <a:pt x="5146561" y="5787479"/>
                  </a:lnTo>
                  <a:close/>
                </a:path>
              </a:pathLst>
            </a:custGeom>
            <a:solidFill>
              <a:srgbClr val="F1F1F1">
                <a:alpha val="16862"/>
              </a:srgbClr>
            </a:solidFill>
          </p:spPr>
          <p:txBody>
            <a:bodyPr wrap="square" lIns="0" tIns="0" rIns="0" bIns="0" rtlCol="0"/>
            <a:lstStyle/>
            <a:p/>
          </p:txBody>
        </p:sp>
        <p:pic>
          <p:nvPicPr>
            <p:cNvPr id="8" name="object 8"/>
            <p:cNvPicPr/>
            <p:nvPr/>
          </p:nvPicPr>
          <p:blipFill>
            <a:blip r:embed="rId1" cstate="print"/>
            <a:stretch>
              <a:fillRect/>
            </a:stretch>
          </p:blipFill>
          <p:spPr>
            <a:xfrm>
              <a:off x="2679081" y="1046378"/>
              <a:ext cx="6829500" cy="2797199"/>
            </a:xfrm>
            <a:prstGeom prst="rect">
              <a:avLst/>
            </a:prstGeom>
          </p:spPr>
        </p:pic>
      </p:grpSp>
      <p:sp>
        <p:nvSpPr>
          <p:cNvPr id="9" name="object 9"/>
          <p:cNvSpPr txBox="1">
            <a:spLocks noGrp="1"/>
          </p:cNvSpPr>
          <p:nvPr>
            <p:ph type="body" idx="1"/>
          </p:nvPr>
        </p:nvSpPr>
        <p:spPr>
          <a:xfrm>
            <a:off x="2679081" y="1046378"/>
            <a:ext cx="6833837" cy="2691130"/>
          </a:xfrm>
          <a:prstGeom prst="rect">
            <a:avLst/>
          </a:prstGeom>
        </p:spPr>
        <p:txBody>
          <a:bodyPr vert="horz" wrap="square" lIns="0" tIns="106045" rIns="0" bIns="0" rtlCol="0">
            <a:spAutoFit/>
          </a:bodyPr>
          <a:lstStyle/>
          <a:p>
            <a:pPr algn="ctr">
              <a:lnSpc>
                <a:spcPct val="100000"/>
              </a:lnSpc>
              <a:spcBef>
                <a:spcPts val="835"/>
              </a:spcBef>
            </a:pPr>
            <a:r>
              <a:rPr spc="-10" dirty="0"/>
              <a:t>Submitted </a:t>
            </a:r>
            <a:r>
              <a:rPr spc="-5" dirty="0"/>
              <a:t>in the partial</a:t>
            </a:r>
            <a:r>
              <a:rPr spc="-10" dirty="0"/>
              <a:t> fulfillment</a:t>
            </a:r>
            <a:r>
              <a:rPr spc="-5" dirty="0"/>
              <a:t> </a:t>
            </a:r>
            <a:r>
              <a:rPr spc="-15" dirty="0"/>
              <a:t>for</a:t>
            </a:r>
            <a:r>
              <a:rPr spc="-5" dirty="0"/>
              <a:t> the</a:t>
            </a:r>
            <a:r>
              <a:rPr spc="-10" dirty="0"/>
              <a:t> </a:t>
            </a:r>
            <a:r>
              <a:rPr spc="-5" dirty="0"/>
              <a:t>award of</a:t>
            </a:r>
            <a:endParaRPr spc="-5" dirty="0"/>
          </a:p>
          <a:p>
            <a:pPr algn="ctr">
              <a:lnSpc>
                <a:spcPct val="100000"/>
              </a:lnSpc>
              <a:spcBef>
                <a:spcPts val="1440"/>
              </a:spcBef>
            </a:pPr>
            <a:r>
              <a:rPr spc="-5" dirty="0"/>
              <a:t>the</a:t>
            </a:r>
            <a:r>
              <a:rPr spc="-35" dirty="0"/>
              <a:t> </a:t>
            </a:r>
            <a:r>
              <a:rPr spc="-5" dirty="0"/>
              <a:t>degree</a:t>
            </a:r>
            <a:r>
              <a:rPr spc="-30" dirty="0"/>
              <a:t> </a:t>
            </a:r>
            <a:r>
              <a:rPr spc="-5" dirty="0"/>
              <a:t>of</a:t>
            </a:r>
            <a:endParaRPr spc="-5" dirty="0"/>
          </a:p>
          <a:p>
            <a:pPr algn="ctr">
              <a:lnSpc>
                <a:spcPct val="100000"/>
              </a:lnSpc>
              <a:spcBef>
                <a:spcPts val="1440"/>
              </a:spcBef>
            </a:pPr>
            <a:r>
              <a:rPr b="1" i="0" spc="-15" dirty="0">
                <a:latin typeface="Calibri" panose="020F0502020204030204"/>
                <a:cs typeface="Calibri" panose="020F0502020204030204"/>
              </a:rPr>
              <a:t>BACHELOR</a:t>
            </a:r>
            <a:r>
              <a:rPr b="1" i="0" spc="-35" dirty="0">
                <a:latin typeface="Calibri" panose="020F0502020204030204"/>
                <a:cs typeface="Calibri" panose="020F0502020204030204"/>
              </a:rPr>
              <a:t> </a:t>
            </a:r>
            <a:r>
              <a:rPr b="1" i="0" spc="-5" dirty="0">
                <a:latin typeface="Calibri" panose="020F0502020204030204"/>
                <a:cs typeface="Calibri" panose="020F0502020204030204"/>
              </a:rPr>
              <a:t>OF</a:t>
            </a:r>
            <a:r>
              <a:rPr b="1" i="0" spc="-30" dirty="0">
                <a:latin typeface="Calibri" panose="020F0502020204030204"/>
                <a:cs typeface="Calibri" panose="020F0502020204030204"/>
              </a:rPr>
              <a:t> </a:t>
            </a:r>
            <a:r>
              <a:rPr b="1" i="0" spc="-5" dirty="0">
                <a:latin typeface="Calibri" panose="020F0502020204030204"/>
                <a:cs typeface="Calibri" panose="020F0502020204030204"/>
              </a:rPr>
              <a:t>ENGINEERING</a:t>
            </a:r>
            <a:endParaRPr b="1" i="0" spc="-5" dirty="0">
              <a:latin typeface="Calibri" panose="020F0502020204030204"/>
              <a:cs typeface="Calibri" panose="020F0502020204030204"/>
            </a:endParaRPr>
          </a:p>
          <a:p>
            <a:pPr marL="64135" algn="ctr">
              <a:lnSpc>
                <a:spcPct val="100000"/>
              </a:lnSpc>
              <a:spcBef>
                <a:spcPts val="1440"/>
              </a:spcBef>
            </a:pPr>
            <a:r>
              <a:rPr spc="-5" dirty="0"/>
              <a:t>IN</a:t>
            </a:r>
            <a:endParaRPr spc="-5" dirty="0"/>
          </a:p>
          <a:p>
            <a:pPr algn="ctr">
              <a:lnSpc>
                <a:spcPct val="100000"/>
              </a:lnSpc>
              <a:spcBef>
                <a:spcPts val="1440"/>
              </a:spcBef>
            </a:pPr>
            <a:r>
              <a:rPr lang="en-IN" b="1" i="0" spc="-5" dirty="0">
                <a:latin typeface="Calibri" panose="020F0502020204030204"/>
                <a:cs typeface="Calibri" panose="020F0502020204030204"/>
              </a:rPr>
              <a:t>Computer Science Engineering</a:t>
            </a:r>
            <a:endParaRPr lang="en-IN" b="1" i="0" spc="-5" dirty="0">
              <a:latin typeface="Calibri" panose="020F0502020204030204"/>
              <a:cs typeface="Calibri" panose="020F0502020204030204"/>
            </a:endParaRPr>
          </a:p>
        </p:txBody>
      </p:sp>
      <p:sp>
        <p:nvSpPr>
          <p:cNvPr id="10" name="object 10"/>
          <p:cNvSpPr/>
          <p:nvPr/>
        </p:nvSpPr>
        <p:spPr>
          <a:xfrm>
            <a:off x="9942493" y="5336987"/>
            <a:ext cx="2249805" cy="1521460"/>
          </a:xfrm>
          <a:custGeom>
            <a:avLst/>
            <a:gdLst/>
            <a:ahLst/>
            <a:cxnLst/>
            <a:rect l="l" t="t" r="r" b="b"/>
            <a:pathLst>
              <a:path w="2249804" h="1521459">
                <a:moveTo>
                  <a:pt x="2249506" y="1521012"/>
                </a:moveTo>
                <a:lnTo>
                  <a:pt x="0" y="1521012"/>
                </a:lnTo>
                <a:lnTo>
                  <a:pt x="2249506" y="0"/>
                </a:lnTo>
                <a:lnTo>
                  <a:pt x="2249506" y="1521012"/>
                </a:lnTo>
                <a:close/>
              </a:path>
            </a:pathLst>
          </a:custGeom>
          <a:solidFill>
            <a:srgbClr val="C00000"/>
          </a:solidFill>
        </p:spPr>
        <p:txBody>
          <a:bodyPr wrap="square" lIns="0" tIns="0" rIns="0" bIns="0" rtlCol="0"/>
          <a:lstStyle/>
          <a:p/>
        </p:txBody>
      </p:sp>
      <p:sp>
        <p:nvSpPr>
          <p:cNvPr id="11" name="object 11"/>
          <p:cNvSpPr txBox="1"/>
          <p:nvPr/>
        </p:nvSpPr>
        <p:spPr>
          <a:xfrm>
            <a:off x="6954384" y="6034800"/>
            <a:ext cx="3987800" cy="330200"/>
          </a:xfrm>
          <a:prstGeom prst="rect">
            <a:avLst/>
          </a:prstGeom>
        </p:spPr>
        <p:txBody>
          <a:bodyPr vert="horz" wrap="square" lIns="0" tIns="12700" rIns="0" bIns="0" rtlCol="0">
            <a:spAutoFit/>
          </a:bodyPr>
          <a:lstStyle/>
          <a:p>
            <a:pPr marL="12700">
              <a:lnSpc>
                <a:spcPct val="100000"/>
              </a:lnSpc>
              <a:spcBef>
                <a:spcPts val="100"/>
              </a:spcBef>
            </a:pPr>
            <a:r>
              <a:rPr sz="2000" b="1" spc="-5" dirty="0">
                <a:solidFill>
                  <a:srgbClr val="595959"/>
                </a:solidFill>
                <a:latin typeface="Arial" panose="020B0604020202020204"/>
                <a:cs typeface="Arial" panose="020B0604020202020204"/>
              </a:rPr>
              <a:t>DISCOVER</a:t>
            </a:r>
            <a:r>
              <a:rPr sz="2000" b="1" spc="-30" dirty="0">
                <a:solidFill>
                  <a:srgbClr val="595959"/>
                </a:solidFill>
                <a:latin typeface="Arial" panose="020B0604020202020204"/>
                <a:cs typeface="Arial" panose="020B0604020202020204"/>
              </a:rPr>
              <a:t> </a:t>
            </a:r>
            <a:r>
              <a:rPr sz="2000" b="1" dirty="0">
                <a:solidFill>
                  <a:srgbClr val="595959"/>
                </a:solidFill>
                <a:latin typeface="Arial" panose="020B0604020202020204"/>
                <a:cs typeface="Arial" panose="020B0604020202020204"/>
              </a:rPr>
              <a:t>.</a:t>
            </a:r>
            <a:r>
              <a:rPr sz="2000" b="1" spc="-20" dirty="0">
                <a:solidFill>
                  <a:srgbClr val="595959"/>
                </a:solidFill>
                <a:latin typeface="Arial" panose="020B0604020202020204"/>
                <a:cs typeface="Arial" panose="020B0604020202020204"/>
              </a:rPr>
              <a:t> </a:t>
            </a:r>
            <a:r>
              <a:rPr sz="2000" b="1" spc="-5" dirty="0">
                <a:solidFill>
                  <a:srgbClr val="C00000"/>
                </a:solidFill>
                <a:latin typeface="Arial" panose="020B0604020202020204"/>
                <a:cs typeface="Arial" panose="020B0604020202020204"/>
              </a:rPr>
              <a:t>LEARN</a:t>
            </a:r>
            <a:r>
              <a:rPr sz="2000" b="1" spc="-20" dirty="0">
                <a:solidFill>
                  <a:srgbClr val="C00000"/>
                </a:solidFill>
                <a:latin typeface="Arial" panose="020B0604020202020204"/>
                <a:cs typeface="Arial" panose="020B0604020202020204"/>
              </a:rPr>
              <a:t> </a:t>
            </a:r>
            <a:r>
              <a:rPr sz="2000" b="1" dirty="0">
                <a:solidFill>
                  <a:srgbClr val="595959"/>
                </a:solidFill>
                <a:latin typeface="Arial" panose="020B0604020202020204"/>
                <a:cs typeface="Arial" panose="020B0604020202020204"/>
              </a:rPr>
              <a:t>.</a:t>
            </a:r>
            <a:r>
              <a:rPr sz="2000" b="1" spc="-25" dirty="0">
                <a:solidFill>
                  <a:srgbClr val="595959"/>
                </a:solidFill>
                <a:latin typeface="Arial" panose="020B0604020202020204"/>
                <a:cs typeface="Arial" panose="020B0604020202020204"/>
              </a:rPr>
              <a:t> </a:t>
            </a:r>
            <a:r>
              <a:rPr sz="2000" b="1" spc="-5" dirty="0">
                <a:solidFill>
                  <a:srgbClr val="595959"/>
                </a:solidFill>
                <a:latin typeface="Arial" panose="020B0604020202020204"/>
                <a:cs typeface="Arial" panose="020B0604020202020204"/>
              </a:rPr>
              <a:t>EMPOWER</a:t>
            </a:r>
            <a:endParaRPr sz="2000">
              <a:latin typeface="Arial" panose="020B0604020202020204"/>
              <a:cs typeface="Arial" panose="020B0604020202020204"/>
            </a:endParaRPr>
          </a:p>
        </p:txBody>
      </p:sp>
      <p:sp>
        <p:nvSpPr>
          <p:cNvPr id="12" name="object 12"/>
          <p:cNvSpPr/>
          <p:nvPr/>
        </p:nvSpPr>
        <p:spPr>
          <a:xfrm>
            <a:off x="6885779" y="6043645"/>
            <a:ext cx="45720" cy="370840"/>
          </a:xfrm>
          <a:custGeom>
            <a:avLst/>
            <a:gdLst/>
            <a:ahLst/>
            <a:cxnLst/>
            <a:rect l="l" t="t" r="r" b="b"/>
            <a:pathLst>
              <a:path w="45720" h="370839">
                <a:moveTo>
                  <a:pt x="45718" y="370619"/>
                </a:moveTo>
                <a:lnTo>
                  <a:pt x="0" y="370619"/>
                </a:lnTo>
                <a:lnTo>
                  <a:pt x="0" y="0"/>
                </a:lnTo>
                <a:lnTo>
                  <a:pt x="45718" y="0"/>
                </a:lnTo>
                <a:lnTo>
                  <a:pt x="45718" y="370619"/>
                </a:lnTo>
                <a:close/>
              </a:path>
            </a:pathLst>
          </a:custGeom>
          <a:solidFill>
            <a:srgbClr val="C00000"/>
          </a:solidFill>
        </p:spPr>
        <p:txBody>
          <a:bodyPr wrap="square" lIns="0" tIns="0" rIns="0" bIns="0" rtlCol="0"/>
          <a:lstStyle/>
          <a:p/>
        </p:txBody>
      </p:sp>
      <p:sp>
        <p:nvSpPr>
          <p:cNvPr id="13" name="object 13"/>
          <p:cNvSpPr txBox="1"/>
          <p:nvPr/>
        </p:nvSpPr>
        <p:spPr>
          <a:xfrm>
            <a:off x="1785813" y="5998102"/>
            <a:ext cx="319722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Times New Roman" panose="02020603050405020304"/>
                <a:cs typeface="Times New Roman" panose="02020603050405020304"/>
              </a:rPr>
              <a:t>Departmen</a:t>
            </a:r>
            <a:r>
              <a:rPr sz="2400" b="1" dirty="0">
                <a:solidFill>
                  <a:srgbClr val="FF0000"/>
                </a:solidFill>
                <a:latin typeface="Times New Roman" panose="02020603050405020304"/>
                <a:cs typeface="Times New Roman" panose="02020603050405020304"/>
              </a:rPr>
              <a:t>t</a:t>
            </a:r>
            <a:r>
              <a:rPr sz="2400" b="1" spc="-5" dirty="0">
                <a:solidFill>
                  <a:srgbClr val="FF0000"/>
                </a:solidFill>
                <a:latin typeface="Times New Roman" panose="02020603050405020304"/>
                <a:cs typeface="Times New Roman" panose="02020603050405020304"/>
              </a:rPr>
              <a:t> </a:t>
            </a:r>
            <a:r>
              <a:rPr sz="2400" b="1" dirty="0">
                <a:solidFill>
                  <a:srgbClr val="FF0000"/>
                </a:solidFill>
                <a:latin typeface="Times New Roman" panose="02020603050405020304"/>
                <a:cs typeface="Times New Roman" panose="02020603050405020304"/>
              </a:rPr>
              <a:t>of</a:t>
            </a:r>
            <a:r>
              <a:rPr sz="2400" b="1" spc="-135" dirty="0">
                <a:solidFill>
                  <a:srgbClr val="FF0000"/>
                </a:solidFill>
                <a:latin typeface="Times New Roman" panose="02020603050405020304"/>
                <a:cs typeface="Times New Roman" panose="02020603050405020304"/>
              </a:rPr>
              <a:t> </a:t>
            </a:r>
            <a:r>
              <a:rPr sz="2400" b="1" spc="-5" dirty="0">
                <a:solidFill>
                  <a:srgbClr val="FF0000"/>
                </a:solidFill>
                <a:latin typeface="Times New Roman" panose="02020603050405020304"/>
                <a:cs typeface="Times New Roman" panose="02020603050405020304"/>
              </a:rPr>
              <a:t>AI</a:t>
            </a:r>
            <a:r>
              <a:rPr sz="2400" b="1" spc="-220" dirty="0">
                <a:solidFill>
                  <a:srgbClr val="FF0000"/>
                </a:solidFill>
                <a:latin typeface="Times New Roman" panose="02020603050405020304"/>
                <a:cs typeface="Times New Roman" panose="02020603050405020304"/>
              </a:rPr>
              <a:t>T</a:t>
            </a:r>
            <a:r>
              <a:rPr sz="2400" b="1" dirty="0">
                <a:solidFill>
                  <a:srgbClr val="FF0000"/>
                </a:solidFill>
                <a:latin typeface="Times New Roman" panose="02020603050405020304"/>
                <a:cs typeface="Times New Roman" panose="02020603050405020304"/>
              </a:rPr>
              <a:t>-CSE</a:t>
            </a:r>
            <a:endParaRPr sz="2400">
              <a:latin typeface="Times New Roman" panose="02020603050405020304"/>
              <a:cs typeface="Times New Roman" panose="02020603050405020304"/>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14" name="object 14"/>
          <p:cNvSpPr txBox="1">
            <a:spLocks noGrp="1"/>
          </p:cNvSpPr>
          <p:nvPr>
            <p:ph type="title"/>
          </p:nvPr>
        </p:nvSpPr>
        <p:spPr>
          <a:xfrm>
            <a:off x="4477125" y="301454"/>
            <a:ext cx="2868295" cy="574040"/>
          </a:xfrm>
          <a:prstGeom prst="rect">
            <a:avLst/>
          </a:prstGeom>
        </p:spPr>
        <p:txBody>
          <a:bodyPr vert="horz" wrap="square" lIns="0" tIns="12700" rIns="0" bIns="0" rtlCol="0">
            <a:spAutoFit/>
          </a:bodyPr>
          <a:lstStyle/>
          <a:p>
            <a:pPr marL="12700">
              <a:lnSpc>
                <a:spcPct val="100000"/>
              </a:lnSpc>
              <a:spcBef>
                <a:spcPts val="100"/>
              </a:spcBef>
            </a:pPr>
            <a:r>
              <a:rPr sz="3600" spc="-5" dirty="0">
                <a:latin typeface="Arial Black" panose="020B0A04020102020204"/>
                <a:cs typeface="Arial Black" panose="020B0A04020102020204"/>
              </a:rPr>
              <a:t>CU</a:t>
            </a:r>
            <a:r>
              <a:rPr sz="3600" spc="-100" dirty="0">
                <a:latin typeface="Arial Black" panose="020B0A04020102020204"/>
                <a:cs typeface="Arial Black" panose="020B0A04020102020204"/>
              </a:rPr>
              <a:t> </a:t>
            </a:r>
            <a:r>
              <a:rPr sz="3600" spc="-5" dirty="0">
                <a:latin typeface="Arial Black" panose="020B0A04020102020204"/>
                <a:cs typeface="Arial Black" panose="020B0A04020102020204"/>
              </a:rPr>
              <a:t>Shooter</a:t>
            </a:r>
            <a:endParaRPr sz="3600">
              <a:latin typeface="Arial Black" panose="020B0A04020102020204"/>
              <a:cs typeface="Arial Black" panose="020B0A04020102020204"/>
            </a:endParaRPr>
          </a:p>
        </p:txBody>
      </p:sp>
      <p:sp>
        <p:nvSpPr>
          <p:cNvPr id="15" name="object 15"/>
          <p:cNvSpPr txBox="1"/>
          <p:nvPr/>
        </p:nvSpPr>
        <p:spPr>
          <a:xfrm>
            <a:off x="1896150" y="3964339"/>
            <a:ext cx="3418840" cy="124333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Calibri" panose="020F0502020204030204"/>
                <a:cs typeface="Calibri" panose="020F0502020204030204"/>
              </a:rPr>
              <a:t>Submitted</a:t>
            </a:r>
            <a:r>
              <a:rPr sz="2000" b="1" spc="-35" dirty="0">
                <a:latin typeface="Calibri" panose="020F0502020204030204"/>
                <a:cs typeface="Calibri" panose="020F0502020204030204"/>
              </a:rPr>
              <a:t> </a:t>
            </a:r>
            <a:r>
              <a:rPr sz="2000" b="1" spc="-10" dirty="0">
                <a:latin typeface="Calibri" panose="020F0502020204030204"/>
                <a:cs typeface="Calibri" panose="020F0502020204030204"/>
              </a:rPr>
              <a:t>by</a:t>
            </a:r>
            <a:r>
              <a:rPr sz="2000" b="1" spc="-30" dirty="0">
                <a:latin typeface="Calibri" panose="020F0502020204030204"/>
                <a:cs typeface="Calibri" panose="020F0502020204030204"/>
              </a:rPr>
              <a:t> </a:t>
            </a:r>
            <a:r>
              <a:rPr sz="2000" b="1" dirty="0">
                <a:latin typeface="Calibri" panose="020F0502020204030204"/>
                <a:cs typeface="Calibri" panose="020F0502020204030204"/>
              </a:rPr>
              <a:t>:</a:t>
            </a:r>
            <a:endParaRPr sz="2000">
              <a:latin typeface="Calibri" panose="020F0502020204030204"/>
              <a:cs typeface="Calibri" panose="020F0502020204030204"/>
            </a:endParaRPr>
          </a:p>
          <a:p>
            <a:pPr marL="12700" marR="633730">
              <a:lnSpc>
                <a:spcPct val="100000"/>
              </a:lnSpc>
            </a:pPr>
            <a:r>
              <a:rPr sz="2000" spc="-5" dirty="0">
                <a:latin typeface="Calibri" panose="020F0502020204030204"/>
                <a:cs typeface="Calibri" panose="020F0502020204030204"/>
              </a:rPr>
              <a:t>Rishabh</a:t>
            </a:r>
            <a:r>
              <a:rPr sz="2000" spc="-40" dirty="0">
                <a:latin typeface="Calibri" panose="020F0502020204030204"/>
                <a:cs typeface="Calibri" panose="020F0502020204030204"/>
              </a:rPr>
              <a:t> </a:t>
            </a:r>
            <a:r>
              <a:rPr sz="2000" spc="-5" dirty="0">
                <a:latin typeface="Calibri" panose="020F0502020204030204"/>
                <a:cs typeface="Calibri" panose="020F0502020204030204"/>
              </a:rPr>
              <a:t>Bajpai</a:t>
            </a:r>
            <a:r>
              <a:rPr lang="en-IN" sz="2000" spc="-5" dirty="0">
                <a:latin typeface="Calibri" panose="020F0502020204030204"/>
                <a:cs typeface="Calibri" panose="020F0502020204030204"/>
              </a:rPr>
              <a:t> </a:t>
            </a:r>
            <a:endParaRPr lang="en-IN" sz="2000" spc="-5" dirty="0">
              <a:latin typeface="Calibri" panose="020F0502020204030204"/>
              <a:cs typeface="Calibri" panose="020F0502020204030204"/>
            </a:endParaRPr>
          </a:p>
          <a:p>
            <a:pPr marL="12700" marR="633730">
              <a:lnSpc>
                <a:spcPct val="100000"/>
              </a:lnSpc>
            </a:pPr>
            <a:r>
              <a:rPr sz="2000" spc="-5" dirty="0">
                <a:latin typeface="Calibri" panose="020F0502020204030204"/>
                <a:cs typeface="Calibri" panose="020F0502020204030204"/>
              </a:rPr>
              <a:t>17BCS4143</a:t>
            </a:r>
            <a:endParaRPr sz="2000">
              <a:latin typeface="Calibri" panose="020F0502020204030204"/>
              <a:cs typeface="Calibri" panose="020F0502020204030204"/>
            </a:endParaRPr>
          </a:p>
          <a:p>
            <a:pPr marL="12700" marR="5080">
              <a:lnSpc>
                <a:spcPct val="100000"/>
              </a:lnSpc>
            </a:pPr>
            <a:endParaRPr sz="2000">
              <a:latin typeface="Calibri" panose="020F0502020204030204"/>
              <a:cs typeface="Calibri" panose="020F0502020204030204"/>
            </a:endParaRPr>
          </a:p>
        </p:txBody>
      </p:sp>
      <p:sp>
        <p:nvSpPr>
          <p:cNvPr id="16" name="object 16"/>
          <p:cNvSpPr txBox="1"/>
          <p:nvPr/>
        </p:nvSpPr>
        <p:spPr>
          <a:xfrm>
            <a:off x="7754274" y="4740895"/>
            <a:ext cx="2720340" cy="628015"/>
          </a:xfrm>
          <a:prstGeom prst="rect">
            <a:avLst/>
          </a:prstGeom>
        </p:spPr>
        <p:txBody>
          <a:bodyPr vert="horz" wrap="square" lIns="0" tIns="12700" rIns="0" bIns="0" rtlCol="0">
            <a:spAutoFit/>
          </a:bodyPr>
          <a:lstStyle/>
          <a:p>
            <a:pPr marL="12700">
              <a:lnSpc>
                <a:spcPct val="100000"/>
              </a:lnSpc>
              <a:spcBef>
                <a:spcPts val="100"/>
              </a:spcBef>
            </a:pPr>
            <a:r>
              <a:rPr sz="2000" b="1" spc="-5" dirty="0">
                <a:latin typeface="Calibri" panose="020F0502020204030204"/>
                <a:cs typeface="Calibri" panose="020F0502020204030204"/>
              </a:rPr>
              <a:t>Under</a:t>
            </a:r>
            <a:r>
              <a:rPr sz="2000" b="1" spc="-30" dirty="0">
                <a:latin typeface="Calibri" panose="020F0502020204030204"/>
                <a:cs typeface="Calibri" panose="020F0502020204030204"/>
              </a:rPr>
              <a:t> </a:t>
            </a:r>
            <a:r>
              <a:rPr sz="2000" b="1" spc="-5" dirty="0">
                <a:latin typeface="Calibri" panose="020F0502020204030204"/>
                <a:cs typeface="Calibri" panose="020F0502020204030204"/>
              </a:rPr>
              <a:t>the</a:t>
            </a:r>
            <a:r>
              <a:rPr sz="2000" b="1" spc="-25" dirty="0">
                <a:latin typeface="Calibri" panose="020F0502020204030204"/>
                <a:cs typeface="Calibri" panose="020F0502020204030204"/>
              </a:rPr>
              <a:t> </a:t>
            </a:r>
            <a:r>
              <a:rPr sz="2000" b="1" spc="-5" dirty="0">
                <a:latin typeface="Calibri" panose="020F0502020204030204"/>
                <a:cs typeface="Calibri" panose="020F0502020204030204"/>
              </a:rPr>
              <a:t>Supervision</a:t>
            </a:r>
            <a:r>
              <a:rPr sz="2000" b="1" spc="-25" dirty="0">
                <a:latin typeface="Calibri" panose="020F0502020204030204"/>
                <a:cs typeface="Calibri" panose="020F0502020204030204"/>
              </a:rPr>
              <a:t> </a:t>
            </a:r>
            <a:r>
              <a:rPr sz="2000" b="1" spc="-5" dirty="0">
                <a:latin typeface="Calibri" panose="020F0502020204030204"/>
                <a:cs typeface="Calibri" panose="020F0502020204030204"/>
              </a:rPr>
              <a:t>of:</a:t>
            </a:r>
            <a:endParaRPr sz="2000">
              <a:latin typeface="Calibri" panose="020F0502020204030204"/>
              <a:cs typeface="Calibri" panose="020F0502020204030204"/>
            </a:endParaRPr>
          </a:p>
          <a:p>
            <a:pPr marL="12700">
              <a:lnSpc>
                <a:spcPct val="100000"/>
              </a:lnSpc>
            </a:pPr>
            <a:r>
              <a:rPr sz="2000" spc="-5" dirty="0">
                <a:latin typeface="Calibri" panose="020F0502020204030204"/>
                <a:cs typeface="Calibri" panose="020F0502020204030204"/>
              </a:rPr>
              <a:t>Kundan</a:t>
            </a:r>
            <a:r>
              <a:rPr sz="2000" spc="-45" dirty="0">
                <a:latin typeface="Calibri" panose="020F0502020204030204"/>
                <a:cs typeface="Calibri" panose="020F0502020204030204"/>
              </a:rPr>
              <a:t> </a:t>
            </a:r>
            <a:r>
              <a:rPr sz="2000" spc="-5" dirty="0">
                <a:latin typeface="Calibri" panose="020F0502020204030204"/>
                <a:cs typeface="Calibri" panose="020F0502020204030204"/>
              </a:rPr>
              <a:t>Munjal</a:t>
            </a:r>
            <a:endParaRPr sz="2000">
              <a:latin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27575" y="669900"/>
            <a:ext cx="10758309" cy="6051549"/>
          </a:xfrm>
          <a:prstGeom prst="rect">
            <a:avLst/>
          </a:prstGeom>
        </p:spPr>
      </p:pic>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61175" y="669900"/>
            <a:ext cx="10758309" cy="6051549"/>
          </a:xfrm>
          <a:prstGeom prst="rect">
            <a:avLst/>
          </a:prstGeom>
        </p:spPr>
      </p:pic>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37457"/>
            <a:ext cx="3000375" cy="695960"/>
          </a:xfrm>
          <a:prstGeom prst="rect">
            <a:avLst/>
          </a:prstGeom>
        </p:spPr>
        <p:txBody>
          <a:bodyPr vert="horz" wrap="square" lIns="0" tIns="12700" rIns="0" bIns="0" rtlCol="0">
            <a:spAutoFit/>
          </a:bodyPr>
          <a:lstStyle/>
          <a:p>
            <a:pPr marL="12700">
              <a:lnSpc>
                <a:spcPct val="100000"/>
              </a:lnSpc>
              <a:spcBef>
                <a:spcPts val="100"/>
              </a:spcBef>
            </a:pPr>
            <a:r>
              <a:rPr sz="4400" spc="-15" dirty="0"/>
              <a:t>Future</a:t>
            </a:r>
            <a:r>
              <a:rPr sz="4400" spc="-80" dirty="0"/>
              <a:t> </a:t>
            </a:r>
            <a:r>
              <a:rPr sz="4400" spc="-15" dirty="0"/>
              <a:t>Scope</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3" name="object 3"/>
          <p:cNvSpPr txBox="1"/>
          <p:nvPr/>
        </p:nvSpPr>
        <p:spPr>
          <a:xfrm>
            <a:off x="964565" y="1718310"/>
            <a:ext cx="10292715" cy="2681605"/>
          </a:xfrm>
          <a:prstGeom prst="rect">
            <a:avLst/>
          </a:prstGeom>
        </p:spPr>
        <p:txBody>
          <a:bodyPr vert="horz" wrap="square" lIns="0" tIns="96520" rIns="0" bIns="0" rtlCol="0">
            <a:spAutoFit/>
          </a:bodyPr>
          <a:lstStyle/>
          <a:p>
            <a:pPr marL="187960" indent="-175895">
              <a:lnSpc>
                <a:spcPct val="100000"/>
              </a:lnSpc>
              <a:spcBef>
                <a:spcPts val="760"/>
              </a:spcBef>
              <a:buFont typeface="Arial" panose="020B0604020202020204"/>
              <a:buChar char="•"/>
              <a:tabLst>
                <a:tab pos="188595" algn="l"/>
              </a:tabLst>
            </a:pPr>
            <a:r>
              <a:rPr sz="2800">
                <a:latin typeface="Calibri" panose="020F0502020204030204"/>
                <a:cs typeface="Calibri" panose="020F0502020204030204"/>
              </a:rPr>
              <a:t>More entertaining and more graphics can be added in future. It is forecasted that the gaming industry will generate great opportunities for game developers over the next two years. The gaming industry has grown its presence over various platforms – mobile, console, PC, online gaming and the industry is growing really fast along with the presence on all these platforms.</a:t>
            </a:r>
            <a:endParaRPr sz="2800">
              <a:latin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11225" y="637457"/>
            <a:ext cx="2517140" cy="689610"/>
          </a:xfrm>
          <a:prstGeom prst="rect">
            <a:avLst/>
          </a:prstGeom>
        </p:spPr>
        <p:txBody>
          <a:bodyPr vert="horz" wrap="square" lIns="0" tIns="12700" rIns="0" bIns="0" rtlCol="0">
            <a:spAutoFit/>
          </a:bodyPr>
          <a:lstStyle/>
          <a:p>
            <a:pPr marL="12700">
              <a:lnSpc>
                <a:spcPct val="100000"/>
              </a:lnSpc>
              <a:spcBef>
                <a:spcPts val="100"/>
              </a:spcBef>
            </a:pPr>
            <a:r>
              <a:rPr sz="4400" spc="-35" dirty="0"/>
              <a:t>References</a:t>
            </a:r>
            <a:endParaRPr sz="4400"/>
          </a:p>
        </p:txBody>
      </p:sp>
      <p:sp>
        <p:nvSpPr>
          <p:cNvPr id="7" name="Subtitle 6"/>
          <p:cNvSpPr>
            <a:spLocks noGrp="1"/>
          </p:cNvSpPr>
          <p:nvPr>
            <p:ph type="subTitle" idx="4"/>
          </p:nvPr>
        </p:nvSpPr>
        <p:spPr>
          <a:xfrm>
            <a:off x="685800" y="1676400"/>
            <a:ext cx="10325100" cy="4916805"/>
          </a:xfrm>
        </p:spPr>
        <p:txBody>
          <a:bodyPr wrap="square"/>
          <a:p>
            <a:pPr marL="179070" indent="-166370">
              <a:lnSpc>
                <a:spcPct val="100000"/>
              </a:lnSpc>
              <a:spcBef>
                <a:spcPts val="100"/>
              </a:spcBef>
              <a:buChar char="•"/>
              <a:tabLst>
                <a:tab pos="179070" algn="l"/>
              </a:tabLst>
            </a:pPr>
            <a:r>
              <a:rPr>
                <a:latin typeface="Times New Roman" panose="02020603050405020304"/>
                <a:cs typeface="Times New Roman" panose="02020603050405020304"/>
                <a:sym typeface="+mn-ea"/>
              </a:rPr>
              <a:t>C. Anderson (2007). The Innovation in Gaming Isn't on the Screen. R.T. Beckwith, L. Brandt, B.M. Slator (2006). Electric Worlds in the Classroom:</a:t>
            </a:r>
            <a:endParaRPr>
              <a:latin typeface="Times New Roman" panose="02020603050405020304"/>
              <a:cs typeface="Times New Roman" panose="02020603050405020304"/>
            </a:endParaRPr>
          </a:p>
          <a:p>
            <a:pPr marL="179070" indent="-166370">
              <a:lnSpc>
                <a:spcPct val="100000"/>
              </a:lnSpc>
              <a:spcBef>
                <a:spcPts val="100"/>
              </a:spcBef>
              <a:buChar char="•"/>
              <a:tabLst>
                <a:tab pos="179070" algn="l"/>
              </a:tabLst>
            </a:pPr>
            <a:r>
              <a:rPr>
                <a:latin typeface="Times New Roman" panose="02020603050405020304"/>
                <a:cs typeface="Times New Roman" panose="02020603050405020304"/>
                <a:sym typeface="+mn-ea"/>
              </a:rPr>
              <a:t>Teaching And Learning With Role-Based Computer Games. Teachers College</a:t>
            </a:r>
            <a:endParaRPr>
              <a:latin typeface="Times New Roman" panose="02020603050405020304"/>
              <a:cs typeface="Times New Roman" panose="02020603050405020304"/>
            </a:endParaRPr>
          </a:p>
          <a:p>
            <a:pPr marL="179070" indent="-166370">
              <a:lnSpc>
                <a:spcPct val="100000"/>
              </a:lnSpc>
              <a:spcBef>
                <a:spcPts val="100"/>
              </a:spcBef>
              <a:buChar char="•"/>
              <a:tabLst>
                <a:tab pos="179070" algn="l"/>
              </a:tabLst>
            </a:pPr>
            <a:r>
              <a:rPr>
                <a:latin typeface="Times New Roman" panose="02020603050405020304"/>
                <a:cs typeface="Times New Roman" panose="02020603050405020304"/>
                <a:sym typeface="+mn-ea"/>
              </a:rPr>
              <a:t>Press. 182 p. D.A. Bowman, C. North, J. Chen, N.F. Polys, P.S. Pyla, and U. Yilmaz</a:t>
            </a:r>
            <a:endParaRPr>
              <a:latin typeface="Times New Roman" panose="02020603050405020304"/>
              <a:cs typeface="Times New Roman" panose="02020603050405020304"/>
            </a:endParaRPr>
          </a:p>
          <a:p>
            <a:pPr marL="179070" indent="-166370">
              <a:lnSpc>
                <a:spcPct val="100000"/>
              </a:lnSpc>
              <a:spcBef>
                <a:spcPts val="100"/>
              </a:spcBef>
              <a:buChar char="•"/>
              <a:tabLst>
                <a:tab pos="179070" algn="l"/>
              </a:tabLst>
            </a:pPr>
            <a:r>
              <a:rPr>
                <a:latin typeface="Times New Roman" panose="02020603050405020304"/>
                <a:cs typeface="Times New Roman" panose="02020603050405020304"/>
                <a:sym typeface="+mn-ea"/>
              </a:rPr>
              <a:t>(2003). Information-Rich Virtual Environments: Theory, Tools, and Research</a:t>
            </a:r>
            <a:endParaRPr>
              <a:latin typeface="Times New Roman" panose="02020603050405020304"/>
              <a:cs typeface="Times New Roman" panose="02020603050405020304"/>
            </a:endParaRPr>
          </a:p>
          <a:p>
            <a:pPr marL="179070" indent="-166370">
              <a:lnSpc>
                <a:spcPct val="100000"/>
              </a:lnSpc>
              <a:spcBef>
                <a:spcPts val="100"/>
              </a:spcBef>
              <a:buChar char="•"/>
              <a:tabLst>
                <a:tab pos="179070" algn="l"/>
              </a:tabLst>
            </a:pPr>
            <a:r>
              <a:rPr>
                <a:latin typeface="Times New Roman" panose="02020603050405020304"/>
                <a:cs typeface="Times New Roman" panose="02020603050405020304"/>
                <a:sym typeface="+mn-ea"/>
              </a:rPr>
              <a:t>Agenda. Proceedings of the ACM symposium on Virtual reality software and</a:t>
            </a:r>
            <a:endParaRPr>
              <a:latin typeface="Times New Roman" panose="02020603050405020304"/>
              <a:cs typeface="Times New Roman" panose="02020603050405020304"/>
            </a:endParaRPr>
          </a:p>
          <a:p>
            <a:pPr marL="179070" indent="-166370">
              <a:lnSpc>
                <a:spcPct val="100000"/>
              </a:lnSpc>
              <a:spcBef>
                <a:spcPts val="100"/>
              </a:spcBef>
              <a:buChar char="•"/>
              <a:tabLst>
                <a:tab pos="179070" algn="l"/>
              </a:tabLst>
            </a:pPr>
            <a:r>
              <a:rPr>
                <a:latin typeface="Times New Roman" panose="02020603050405020304"/>
                <a:cs typeface="Times New Roman" panose="02020603050405020304"/>
                <a:sym typeface="+mn-ea"/>
              </a:rPr>
              <a:t>technology, Osaka, Japan, 2003.</a:t>
            </a:r>
            <a:endParaRPr>
              <a:latin typeface="Times New Roman" panose="02020603050405020304"/>
              <a:cs typeface="Times New Roman" panose="02020603050405020304"/>
            </a:endParaRPr>
          </a:p>
          <a:p>
            <a:pPr marL="179070" indent="-166370">
              <a:lnSpc>
                <a:spcPct val="100000"/>
              </a:lnSpc>
              <a:spcBef>
                <a:spcPts val="100"/>
              </a:spcBef>
              <a:buChar char="•"/>
              <a:tabLst>
                <a:tab pos="179070" algn="l"/>
              </a:tabLst>
            </a:pPr>
            <a:r>
              <a:rPr>
                <a:latin typeface="Times New Roman" panose="02020603050405020304"/>
                <a:cs typeface="Times New Roman" panose="02020603050405020304"/>
                <a:sym typeface="+mn-ea"/>
              </a:rPr>
              <a:t>J. S. Brown, A. Collins and P. Duguid 1989. Situated Cognition and the Culture</a:t>
            </a:r>
            <a:endParaRPr>
              <a:latin typeface="Times New Roman" panose="02020603050405020304"/>
              <a:cs typeface="Times New Roman" panose="02020603050405020304"/>
            </a:endParaRPr>
          </a:p>
          <a:p>
            <a:pPr marL="179070" indent="-166370">
              <a:lnSpc>
                <a:spcPct val="100000"/>
              </a:lnSpc>
              <a:spcBef>
                <a:spcPts val="100"/>
              </a:spcBef>
              <a:buChar char="•"/>
              <a:tabLst>
                <a:tab pos="179070" algn="l"/>
              </a:tabLst>
            </a:pPr>
            <a:r>
              <a:rPr>
                <a:latin typeface="Times New Roman" panose="02020603050405020304"/>
                <a:cs typeface="Times New Roman" panose="02020603050405020304"/>
                <a:sym typeface="+mn-ea"/>
              </a:rPr>
              <a:t>From their website: "Game Research attempts to bring together knowledge on</a:t>
            </a:r>
            <a:endParaRPr>
              <a:latin typeface="Times New Roman" panose="02020603050405020304"/>
              <a:cs typeface="Times New Roman" panose="02020603050405020304"/>
            </a:endParaRPr>
          </a:p>
          <a:p>
            <a:pPr marL="179070" indent="-166370">
              <a:lnSpc>
                <a:spcPct val="100000"/>
              </a:lnSpc>
              <a:spcBef>
                <a:spcPts val="100"/>
              </a:spcBef>
              <a:buChar char="•"/>
              <a:tabLst>
                <a:tab pos="179070" algn="l"/>
              </a:tabLst>
            </a:pPr>
            <a:r>
              <a:rPr>
                <a:latin typeface="Times New Roman" panose="02020603050405020304"/>
                <a:cs typeface="Times New Roman" panose="02020603050405020304"/>
                <a:sym typeface="+mn-ea"/>
              </a:rPr>
              <a:t>computer games from the areas of art, business, and science. Traditionally</a:t>
            </a:r>
            <a:endParaRPr>
              <a:latin typeface="Times New Roman" panose="02020603050405020304"/>
              <a:cs typeface="Times New Roman" panose="02020603050405020304"/>
            </a:endParaRPr>
          </a:p>
          <a:p>
            <a:pPr marL="179070" indent="-166370">
              <a:lnSpc>
                <a:spcPct val="100000"/>
              </a:lnSpc>
              <a:spcBef>
                <a:spcPts val="100"/>
              </a:spcBef>
              <a:buChar char="•"/>
              <a:tabLst>
                <a:tab pos="179070" algn="l"/>
              </a:tabLst>
            </a:pPr>
            <a:r>
              <a:rPr>
                <a:latin typeface="Times New Roman" panose="02020603050405020304"/>
                <a:cs typeface="Times New Roman" panose="02020603050405020304"/>
                <a:sym typeface="+mn-ea"/>
              </a:rPr>
              <a:t>such cross-communication has been sparse to the detriment of all involved."</a:t>
            </a:r>
            <a:endParaRPr>
              <a:latin typeface="Times New Roman" panose="02020603050405020304"/>
              <a:cs typeface="Times New Roman" panose="02020603050405020304"/>
            </a:endParaRPr>
          </a:p>
          <a:p>
            <a:endParaRPr lang="en-US"/>
          </a:p>
        </p:txBody>
      </p:sp>
      <p:sp>
        <p:nvSpPr>
          <p:cNvPr id="4" name="object 4"/>
          <p:cNvSpPr txBox="1">
            <a:spLocks noGrp="1"/>
          </p:cNvSpPr>
          <p:nvPr>
            <p:ph type="sldNum" sz="quarter" idx="7"/>
          </p:nvPr>
        </p:nvSpPr>
        <p:spPr>
          <a:xfrm>
            <a:off x="11075491" y="6466763"/>
            <a:ext cx="23114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0789" y="2493145"/>
            <a:ext cx="3195320" cy="939800"/>
          </a:xfrm>
          <a:prstGeom prst="rect">
            <a:avLst/>
          </a:prstGeom>
        </p:spPr>
        <p:txBody>
          <a:bodyPr vert="horz" wrap="square" lIns="0" tIns="12700" rIns="0" bIns="0" rtlCol="0">
            <a:spAutoFit/>
          </a:bodyPr>
          <a:lstStyle/>
          <a:p>
            <a:pPr marL="12700">
              <a:lnSpc>
                <a:spcPct val="100000"/>
              </a:lnSpc>
              <a:spcBef>
                <a:spcPts val="100"/>
              </a:spcBef>
            </a:pPr>
            <a:r>
              <a:rPr spc="-5" dirty="0"/>
              <a:t>Thank</a:t>
            </a:r>
            <a:r>
              <a:rPr spc="-90" dirty="0"/>
              <a:t> </a:t>
            </a:r>
            <a:r>
              <a:rPr spc="-155" dirty="0"/>
              <a:t>You</a:t>
            </a:r>
            <a:endParaRPr spc="-155" dirty="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8700" y="462780"/>
            <a:ext cx="1823085" cy="695960"/>
          </a:xfrm>
          <a:prstGeom prst="rect">
            <a:avLst/>
          </a:prstGeom>
        </p:spPr>
        <p:txBody>
          <a:bodyPr vert="horz" wrap="square" lIns="0" tIns="12700" rIns="0" bIns="0" rtlCol="0">
            <a:spAutoFit/>
          </a:bodyPr>
          <a:lstStyle/>
          <a:p>
            <a:pPr marL="12700">
              <a:lnSpc>
                <a:spcPct val="100000"/>
              </a:lnSpc>
              <a:spcBef>
                <a:spcPts val="100"/>
              </a:spcBef>
            </a:pPr>
            <a:r>
              <a:rPr sz="4400" b="1" spc="-5" dirty="0">
                <a:latin typeface="Times New Roman" panose="02020603050405020304"/>
                <a:cs typeface="Times New Roman" panose="02020603050405020304"/>
              </a:rPr>
              <a:t>Outline</a:t>
            </a:r>
            <a:endParaRPr sz="4400">
              <a:latin typeface="Times New Roman" panose="02020603050405020304"/>
              <a:cs typeface="Times New Roman" panose="02020603050405020304"/>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3" name="object 3"/>
          <p:cNvSpPr txBox="1"/>
          <p:nvPr/>
        </p:nvSpPr>
        <p:spPr>
          <a:xfrm>
            <a:off x="964547" y="1480930"/>
            <a:ext cx="3446145" cy="3602990"/>
          </a:xfrm>
          <a:prstGeom prst="rect">
            <a:avLst/>
          </a:prstGeom>
        </p:spPr>
        <p:txBody>
          <a:bodyPr vert="horz" wrap="square" lIns="0" tIns="97155" rIns="0" bIns="0" rtlCol="0">
            <a:spAutoFit/>
          </a:bodyPr>
          <a:lstStyle/>
          <a:p>
            <a:pPr marL="187960" indent="-175895">
              <a:lnSpc>
                <a:spcPct val="100000"/>
              </a:lnSpc>
              <a:spcBef>
                <a:spcPts val="765"/>
              </a:spcBef>
              <a:buFont typeface="Arial" panose="020B0604020202020204"/>
              <a:buChar char="•"/>
              <a:tabLst>
                <a:tab pos="188595" algn="l"/>
              </a:tabLst>
            </a:pPr>
            <a:r>
              <a:rPr sz="2800" dirty="0">
                <a:latin typeface="Times New Roman" panose="02020603050405020304"/>
                <a:cs typeface="Times New Roman" panose="02020603050405020304"/>
              </a:rPr>
              <a:t>Introduction</a:t>
            </a:r>
            <a:r>
              <a:rPr sz="2800" spc="-4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to</a:t>
            </a:r>
            <a:r>
              <a:rPr sz="2800" spc="-45"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Project</a:t>
            </a:r>
            <a:endParaRPr sz="2800">
              <a:latin typeface="Times New Roman" panose="02020603050405020304"/>
              <a:cs typeface="Times New Roman" panose="02020603050405020304"/>
            </a:endParaRPr>
          </a:p>
          <a:p>
            <a:pPr marL="187960" indent="-175895">
              <a:lnSpc>
                <a:spcPct val="100000"/>
              </a:lnSpc>
              <a:spcBef>
                <a:spcPts val="660"/>
              </a:spcBef>
              <a:buFont typeface="Arial" panose="020B0604020202020204"/>
              <a:buChar char="•"/>
              <a:tabLst>
                <a:tab pos="188595" algn="l"/>
              </a:tabLst>
            </a:pPr>
            <a:r>
              <a:rPr sz="2800" spc="-5" dirty="0">
                <a:latin typeface="Times New Roman" panose="02020603050405020304"/>
                <a:cs typeface="Times New Roman" panose="02020603050405020304"/>
              </a:rPr>
              <a:t>Problem</a:t>
            </a:r>
            <a:r>
              <a:rPr sz="2800" spc="-5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Formulation</a:t>
            </a:r>
            <a:endParaRPr sz="2800">
              <a:latin typeface="Times New Roman" panose="02020603050405020304"/>
              <a:cs typeface="Times New Roman" panose="02020603050405020304"/>
            </a:endParaRPr>
          </a:p>
          <a:p>
            <a:pPr marL="187960" indent="-175895">
              <a:lnSpc>
                <a:spcPct val="100000"/>
              </a:lnSpc>
              <a:spcBef>
                <a:spcPts val="665"/>
              </a:spcBef>
              <a:buFont typeface="Arial" panose="020B0604020202020204"/>
              <a:buChar char="•"/>
              <a:tabLst>
                <a:tab pos="188595" algn="l"/>
              </a:tabLst>
            </a:pPr>
            <a:r>
              <a:rPr sz="2800" spc="-5" dirty="0">
                <a:latin typeface="Times New Roman" panose="02020603050405020304"/>
                <a:cs typeface="Times New Roman" panose="02020603050405020304"/>
              </a:rPr>
              <a:t>Objectives</a:t>
            </a:r>
            <a:r>
              <a:rPr sz="2800" spc="-35" dirty="0">
                <a:latin typeface="Times New Roman" panose="02020603050405020304"/>
                <a:cs typeface="Times New Roman" panose="02020603050405020304"/>
              </a:rPr>
              <a:t> </a:t>
            </a:r>
            <a:r>
              <a:rPr sz="2800" dirty="0">
                <a:latin typeface="Times New Roman" panose="02020603050405020304"/>
                <a:cs typeface="Times New Roman" panose="02020603050405020304"/>
              </a:rPr>
              <a:t>of</a:t>
            </a:r>
            <a:r>
              <a:rPr sz="2800" spc="-3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the</a:t>
            </a:r>
            <a:r>
              <a:rPr sz="2800" spc="-3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work</a:t>
            </a:r>
            <a:endParaRPr sz="2800">
              <a:latin typeface="Times New Roman" panose="02020603050405020304"/>
              <a:cs typeface="Times New Roman" panose="02020603050405020304"/>
            </a:endParaRPr>
          </a:p>
          <a:p>
            <a:pPr marL="187960" indent="-175895">
              <a:lnSpc>
                <a:spcPct val="100000"/>
              </a:lnSpc>
              <a:spcBef>
                <a:spcPts val="665"/>
              </a:spcBef>
              <a:buFont typeface="Arial" panose="020B0604020202020204"/>
              <a:buChar char="•"/>
              <a:tabLst>
                <a:tab pos="188595" algn="l"/>
              </a:tabLst>
            </a:pPr>
            <a:r>
              <a:rPr sz="2800" spc="-5" dirty="0">
                <a:latin typeface="Times New Roman" panose="02020603050405020304"/>
                <a:cs typeface="Times New Roman" panose="02020603050405020304"/>
              </a:rPr>
              <a:t>Methodology</a:t>
            </a:r>
            <a:r>
              <a:rPr sz="2800" spc="-50" dirty="0">
                <a:latin typeface="Times New Roman" panose="02020603050405020304"/>
                <a:cs typeface="Times New Roman" panose="02020603050405020304"/>
              </a:rPr>
              <a:t> </a:t>
            </a:r>
            <a:r>
              <a:rPr sz="2800" dirty="0">
                <a:latin typeface="Times New Roman" panose="02020603050405020304"/>
                <a:cs typeface="Times New Roman" panose="02020603050405020304"/>
              </a:rPr>
              <a:t>used</a:t>
            </a:r>
            <a:endParaRPr sz="2800">
              <a:latin typeface="Times New Roman" panose="02020603050405020304"/>
              <a:cs typeface="Times New Roman" panose="02020603050405020304"/>
            </a:endParaRPr>
          </a:p>
          <a:p>
            <a:pPr marL="187960" indent="-175895">
              <a:lnSpc>
                <a:spcPct val="100000"/>
              </a:lnSpc>
              <a:spcBef>
                <a:spcPts val="665"/>
              </a:spcBef>
              <a:buFont typeface="Arial" panose="020B0604020202020204"/>
              <a:buChar char="•"/>
              <a:tabLst>
                <a:tab pos="188595" algn="l"/>
              </a:tabLst>
            </a:pPr>
            <a:r>
              <a:rPr sz="2800" spc="-10" dirty="0">
                <a:latin typeface="Times New Roman" panose="02020603050405020304"/>
                <a:cs typeface="Times New Roman" panose="02020603050405020304"/>
              </a:rPr>
              <a:t>Results</a:t>
            </a:r>
            <a:r>
              <a:rPr sz="2800" spc="-4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and</a:t>
            </a:r>
            <a:r>
              <a:rPr sz="2800" spc="-3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Outputs</a:t>
            </a:r>
            <a:endParaRPr sz="2800">
              <a:latin typeface="Times New Roman" panose="02020603050405020304"/>
              <a:cs typeface="Times New Roman" panose="02020603050405020304"/>
            </a:endParaRPr>
          </a:p>
          <a:p>
            <a:pPr marL="187960" indent="-175895">
              <a:lnSpc>
                <a:spcPct val="100000"/>
              </a:lnSpc>
              <a:spcBef>
                <a:spcPts val="665"/>
              </a:spcBef>
              <a:buFont typeface="Arial" panose="020B0604020202020204"/>
              <a:buChar char="•"/>
              <a:tabLst>
                <a:tab pos="188595" algn="l"/>
              </a:tabLst>
            </a:pPr>
            <a:r>
              <a:rPr sz="2800" spc="-5" dirty="0">
                <a:latin typeface="Times New Roman" panose="02020603050405020304"/>
                <a:cs typeface="Times New Roman" panose="02020603050405020304"/>
              </a:rPr>
              <a:t>Future</a:t>
            </a:r>
            <a:r>
              <a:rPr sz="2800" spc="-50" dirty="0">
                <a:latin typeface="Times New Roman" panose="02020603050405020304"/>
                <a:cs typeface="Times New Roman" panose="02020603050405020304"/>
              </a:rPr>
              <a:t> </a:t>
            </a:r>
            <a:r>
              <a:rPr sz="2800" spc="-5" dirty="0">
                <a:latin typeface="Times New Roman" panose="02020603050405020304"/>
                <a:cs typeface="Times New Roman" panose="02020603050405020304"/>
              </a:rPr>
              <a:t>Scope</a:t>
            </a:r>
            <a:endParaRPr sz="2800">
              <a:latin typeface="Times New Roman" panose="02020603050405020304"/>
              <a:cs typeface="Times New Roman" panose="02020603050405020304"/>
            </a:endParaRPr>
          </a:p>
          <a:p>
            <a:pPr marL="187960" indent="-175895">
              <a:lnSpc>
                <a:spcPct val="100000"/>
              </a:lnSpc>
              <a:spcBef>
                <a:spcPts val="660"/>
              </a:spcBef>
              <a:buFont typeface="Arial" panose="020B0604020202020204"/>
              <a:buChar char="•"/>
              <a:tabLst>
                <a:tab pos="188595" algn="l"/>
              </a:tabLst>
            </a:pPr>
            <a:r>
              <a:rPr sz="2800" spc="-5" dirty="0">
                <a:latin typeface="Times New Roman" panose="02020603050405020304"/>
                <a:cs typeface="Times New Roman" panose="02020603050405020304"/>
              </a:rPr>
              <a:t>References</a:t>
            </a:r>
            <a:endParaRPr sz="28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ctrTitle"/>
          </p:nvPr>
        </p:nvSpPr>
        <p:spPr>
          <a:xfrm>
            <a:off x="1447800" y="533400"/>
            <a:ext cx="6624320" cy="1661795"/>
          </a:xfrm>
        </p:spPr>
        <p:txBody>
          <a:bodyPr wrap="square"/>
          <a:p>
            <a:r>
              <a:rPr sz="5400" spc="-15" dirty="0">
                <a:sym typeface="+mn-ea"/>
              </a:rPr>
              <a:t>Introduction</a:t>
            </a:r>
            <a:r>
              <a:rPr sz="5400" spc="-45" dirty="0">
                <a:sym typeface="+mn-ea"/>
              </a:rPr>
              <a:t> </a:t>
            </a:r>
            <a:r>
              <a:rPr sz="5400" spc="-25" dirty="0">
                <a:sym typeface="+mn-ea"/>
              </a:rPr>
              <a:t>to</a:t>
            </a:r>
            <a:r>
              <a:rPr sz="5400" spc="-40" dirty="0">
                <a:sym typeface="+mn-ea"/>
              </a:rPr>
              <a:t> </a:t>
            </a:r>
            <a:r>
              <a:rPr sz="5400" spc="-15" dirty="0">
                <a:sym typeface="+mn-ea"/>
              </a:rPr>
              <a:t>Project</a:t>
            </a:r>
            <a:br>
              <a:rPr sz="5400"/>
            </a:br>
            <a:endParaRPr lang="en-US" sz="5400"/>
          </a:p>
        </p:txBody>
      </p:sp>
      <p:sp>
        <p:nvSpPr>
          <p:cNvPr id="7" name="Subtitle 6"/>
          <p:cNvSpPr>
            <a:spLocks noGrp="1"/>
          </p:cNvSpPr>
          <p:nvPr>
            <p:ph type="subTitle" idx="4"/>
          </p:nvPr>
        </p:nvSpPr>
        <p:spPr>
          <a:xfrm>
            <a:off x="762000" y="2438400"/>
            <a:ext cx="10065385" cy="2954655"/>
          </a:xfrm>
        </p:spPr>
        <p:txBody>
          <a:bodyPr wrap="square"/>
          <a:p>
            <a:r>
              <a:rPr lang="en-US"/>
              <a:t>The games industry has had much growth in recent years. It is a great industry to</a:t>
            </a:r>
            <a:endParaRPr lang="en-US"/>
          </a:p>
          <a:p>
            <a:r>
              <a:rPr lang="en-US"/>
              <a:t>get involved in as it allows creativity, innovation and freedom for developers and</a:t>
            </a:r>
            <a:endParaRPr lang="en-US"/>
          </a:p>
          <a:p>
            <a:r>
              <a:rPr lang="en-US"/>
              <a:t>hobbyists. They get a chance to experiment with all forms of media including</a:t>
            </a:r>
            <a:endParaRPr lang="en-US"/>
          </a:p>
          <a:p>
            <a:r>
              <a:rPr lang="en-US"/>
              <a:t>sound design, environment design and programming. So we are working on a game called “CU SHOOTER” . This game will be played</a:t>
            </a:r>
            <a:endParaRPr lang="en-US"/>
          </a:p>
          <a:p>
            <a:r>
              <a:rPr lang="en-US"/>
              <a:t>inside a building and we need to kill 3 people in order to win.There are multiple</a:t>
            </a:r>
            <a:endParaRPr lang="en-US"/>
          </a:p>
          <a:p>
            <a:r>
              <a:rPr lang="en-US"/>
              <a:t>levels, To win this game you have to win all levels and in each level there are</a:t>
            </a:r>
            <a:endParaRPr lang="en-US"/>
          </a:p>
          <a:p>
            <a:r>
              <a:rPr lang="en-US"/>
              <a:t>multiple challenges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53745" y="1447800"/>
            <a:ext cx="10534015" cy="3939540"/>
          </a:xfrm>
        </p:spPr>
        <p:txBody>
          <a:bodyPr wrap="square"/>
          <a:p>
            <a:r>
              <a:rPr lang="en-US" sz="3200"/>
              <a:t>To develop this game we required some specific softwares:</a:t>
            </a:r>
            <a:br>
              <a:rPr lang="en-US" sz="3200"/>
            </a:br>
            <a:br>
              <a:rPr lang="en-US" sz="3200"/>
            </a:br>
            <a:r>
              <a:rPr lang="en-US" sz="3200"/>
              <a:t>Knowledge of c++</a:t>
            </a:r>
            <a:br>
              <a:rPr lang="en-US" sz="3200"/>
            </a:br>
            <a:r>
              <a:rPr lang="en-US" sz="3200"/>
              <a:t>Visual Studio</a:t>
            </a:r>
            <a:br>
              <a:rPr lang="en-US" sz="3200"/>
            </a:br>
            <a:r>
              <a:rPr lang="en-US" sz="3200"/>
              <a:t>Unreal engine</a:t>
            </a:r>
            <a:br>
              <a:rPr lang="en-US" sz="3200"/>
            </a:br>
            <a:r>
              <a:rPr lang="en-US" sz="3200"/>
              <a:t>Epic game launcher</a:t>
            </a:r>
            <a:br>
              <a:rPr lang="en-US" sz="3200"/>
            </a:br>
            <a:r>
              <a:rPr lang="en-US" sz="3200"/>
              <a:t>Windows platform</a:t>
            </a:r>
            <a:br>
              <a:rPr lang="en-US" sz="3200"/>
            </a:br>
            <a:r>
              <a:rPr lang="en-US" sz="3200"/>
              <a:t>c++ will be used in backend</a:t>
            </a:r>
            <a:endParaRPr lang="en-US"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37457"/>
            <a:ext cx="4834890" cy="695960"/>
          </a:xfrm>
          <a:prstGeom prst="rect">
            <a:avLst/>
          </a:prstGeom>
        </p:spPr>
        <p:txBody>
          <a:bodyPr vert="horz" wrap="square" lIns="0" tIns="12700" rIns="0" bIns="0" rtlCol="0">
            <a:spAutoFit/>
          </a:bodyPr>
          <a:lstStyle/>
          <a:p>
            <a:pPr marL="12700">
              <a:lnSpc>
                <a:spcPct val="100000"/>
              </a:lnSpc>
              <a:spcBef>
                <a:spcPts val="100"/>
              </a:spcBef>
            </a:pPr>
            <a:r>
              <a:rPr sz="4400" spc="-15" dirty="0"/>
              <a:t>Problem</a:t>
            </a:r>
            <a:r>
              <a:rPr sz="4400" spc="-75" dirty="0"/>
              <a:t> </a:t>
            </a:r>
            <a:r>
              <a:rPr sz="4400" spc="-15" dirty="0"/>
              <a:t>Formulation</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3" name="object 3"/>
          <p:cNvSpPr txBox="1"/>
          <p:nvPr/>
        </p:nvSpPr>
        <p:spPr>
          <a:xfrm>
            <a:off x="951208" y="2198700"/>
            <a:ext cx="9920605" cy="3388995"/>
          </a:xfrm>
          <a:prstGeom prst="rect">
            <a:avLst/>
          </a:prstGeom>
        </p:spPr>
        <p:txBody>
          <a:bodyPr vert="horz" wrap="square" lIns="0" tIns="62865" rIns="0" bIns="0" rtlCol="0">
            <a:spAutoFit/>
          </a:bodyPr>
          <a:lstStyle/>
          <a:p>
            <a:pPr marL="201295" marR="5080" indent="-179705">
              <a:lnSpc>
                <a:spcPts val="3130"/>
              </a:lnSpc>
              <a:spcBef>
                <a:spcPts val="495"/>
              </a:spcBef>
              <a:buFont typeface="Arial" panose="020B0604020202020204"/>
              <a:buChar char="•"/>
              <a:tabLst>
                <a:tab pos="201930" algn="l"/>
              </a:tabLst>
            </a:pPr>
            <a:r>
              <a:rPr sz="2900" spc="-5" dirty="0">
                <a:latin typeface="Calibri" panose="020F0502020204030204"/>
                <a:cs typeface="Calibri" panose="020F0502020204030204"/>
              </a:rPr>
              <a:t>This </a:t>
            </a:r>
            <a:r>
              <a:rPr sz="2900" spc="-15" dirty="0">
                <a:latin typeface="Calibri" panose="020F0502020204030204"/>
                <a:cs typeface="Calibri" panose="020F0502020204030204"/>
              </a:rPr>
              <a:t>project</a:t>
            </a:r>
            <a:r>
              <a:rPr sz="2900" spc="-5" dirty="0">
                <a:latin typeface="Calibri" panose="020F0502020204030204"/>
                <a:cs typeface="Calibri" panose="020F0502020204030204"/>
              </a:rPr>
              <a:t> is</a:t>
            </a:r>
            <a:r>
              <a:rPr sz="2900" dirty="0">
                <a:latin typeface="Calibri" panose="020F0502020204030204"/>
                <a:cs typeface="Calibri" panose="020F0502020204030204"/>
              </a:rPr>
              <a:t> </a:t>
            </a:r>
            <a:r>
              <a:rPr sz="2900" spc="-5" dirty="0">
                <a:latin typeface="Calibri" panose="020F0502020204030204"/>
                <a:cs typeface="Calibri" panose="020F0502020204030204"/>
              </a:rPr>
              <a:t>being </a:t>
            </a:r>
            <a:r>
              <a:rPr sz="2900" spc="-20" dirty="0">
                <a:latin typeface="Calibri" panose="020F0502020204030204"/>
                <a:cs typeface="Calibri" panose="020F0502020204030204"/>
              </a:rPr>
              <a:t>created</a:t>
            </a:r>
            <a:r>
              <a:rPr sz="2900" dirty="0">
                <a:latin typeface="Calibri" panose="020F0502020204030204"/>
                <a:cs typeface="Calibri" panose="020F0502020204030204"/>
              </a:rPr>
              <a:t> </a:t>
            </a:r>
            <a:r>
              <a:rPr sz="2900" spc="-5" dirty="0">
                <a:latin typeface="Calibri" panose="020F0502020204030204"/>
                <a:cs typeface="Calibri" panose="020F0502020204030204"/>
              </a:rPr>
              <a:t>in </a:t>
            </a:r>
            <a:r>
              <a:rPr sz="2900" spc="-15" dirty="0">
                <a:latin typeface="Calibri" panose="020F0502020204030204"/>
                <a:cs typeface="Calibri" panose="020F0502020204030204"/>
              </a:rPr>
              <a:t>order</a:t>
            </a:r>
            <a:r>
              <a:rPr sz="2900" dirty="0">
                <a:latin typeface="Calibri" panose="020F0502020204030204"/>
                <a:cs typeface="Calibri" panose="020F0502020204030204"/>
              </a:rPr>
              <a:t> </a:t>
            </a:r>
            <a:r>
              <a:rPr sz="2900" spc="-15" dirty="0">
                <a:latin typeface="Calibri" panose="020F0502020204030204"/>
                <a:cs typeface="Calibri" panose="020F0502020204030204"/>
              </a:rPr>
              <a:t>to</a:t>
            </a:r>
            <a:r>
              <a:rPr sz="2900" spc="-5" dirty="0">
                <a:latin typeface="Calibri" panose="020F0502020204030204"/>
                <a:cs typeface="Calibri" panose="020F0502020204030204"/>
              </a:rPr>
              <a:t> </a:t>
            </a:r>
            <a:r>
              <a:rPr sz="2900" spc="-10" dirty="0">
                <a:latin typeface="Calibri" panose="020F0502020204030204"/>
                <a:cs typeface="Calibri" panose="020F0502020204030204"/>
              </a:rPr>
              <a:t>decrease</a:t>
            </a:r>
            <a:r>
              <a:rPr sz="2900" dirty="0">
                <a:latin typeface="Calibri" panose="020F0502020204030204"/>
                <a:cs typeface="Calibri" panose="020F0502020204030204"/>
              </a:rPr>
              <a:t> </a:t>
            </a:r>
            <a:r>
              <a:rPr sz="2900" spc="-20" dirty="0">
                <a:latin typeface="Calibri" panose="020F0502020204030204"/>
                <a:cs typeface="Calibri" panose="020F0502020204030204"/>
              </a:rPr>
              <a:t>stress</a:t>
            </a:r>
            <a:r>
              <a:rPr sz="2900" spc="-5" dirty="0">
                <a:latin typeface="Calibri" panose="020F0502020204030204"/>
                <a:cs typeface="Calibri" panose="020F0502020204030204"/>
              </a:rPr>
              <a:t> of people </a:t>
            </a:r>
            <a:r>
              <a:rPr sz="2900" spc="-640" dirty="0">
                <a:latin typeface="Calibri" panose="020F0502020204030204"/>
                <a:cs typeface="Calibri" panose="020F0502020204030204"/>
              </a:rPr>
              <a:t> </a:t>
            </a:r>
            <a:r>
              <a:rPr sz="2900" spc="-5" dirty="0">
                <a:latin typeface="Calibri" panose="020F0502020204030204"/>
                <a:cs typeface="Calibri" panose="020F0502020204030204"/>
              </a:rPr>
              <a:t>during</a:t>
            </a:r>
            <a:r>
              <a:rPr sz="2900" spc="-10" dirty="0">
                <a:latin typeface="Calibri" panose="020F0502020204030204"/>
                <a:cs typeface="Calibri" panose="020F0502020204030204"/>
              </a:rPr>
              <a:t> this times </a:t>
            </a:r>
            <a:r>
              <a:rPr sz="2900" spc="-5" dirty="0">
                <a:latin typeface="Calibri" panose="020F0502020204030204"/>
                <a:cs typeface="Calibri" panose="020F0502020204030204"/>
              </a:rPr>
              <a:t>of </a:t>
            </a:r>
            <a:r>
              <a:rPr sz="2900" spc="-25" dirty="0">
                <a:latin typeface="Calibri" panose="020F0502020204030204"/>
                <a:cs typeface="Calibri" panose="020F0502020204030204"/>
              </a:rPr>
              <a:t>calamity.</a:t>
            </a:r>
            <a:endParaRPr sz="2900">
              <a:latin typeface="Calibri" panose="020F0502020204030204"/>
              <a:cs typeface="Calibri" panose="020F0502020204030204"/>
            </a:endParaRPr>
          </a:p>
          <a:p>
            <a:pPr>
              <a:lnSpc>
                <a:spcPct val="100000"/>
              </a:lnSpc>
              <a:spcBef>
                <a:spcPts val="25"/>
              </a:spcBef>
              <a:buChar char="•"/>
            </a:pPr>
            <a:endParaRPr sz="2200">
              <a:latin typeface="Calibri" panose="020F0502020204030204"/>
              <a:cs typeface="Calibri" panose="020F0502020204030204"/>
            </a:endParaRPr>
          </a:p>
          <a:p>
            <a:pPr marL="201295" indent="-189230">
              <a:lnSpc>
                <a:spcPct val="100000"/>
              </a:lnSpc>
              <a:buFont typeface="Arial" panose="020B0604020202020204"/>
              <a:buChar char="•"/>
              <a:tabLst>
                <a:tab pos="201930" algn="l"/>
              </a:tabLst>
            </a:pPr>
            <a:r>
              <a:rPr sz="3100" spc="-5" dirty="0">
                <a:latin typeface="Calibri" panose="020F0502020204030204"/>
                <a:cs typeface="Calibri" panose="020F0502020204030204"/>
              </a:rPr>
              <a:t>It</a:t>
            </a:r>
            <a:r>
              <a:rPr sz="3100" spc="-20" dirty="0">
                <a:latin typeface="Calibri" panose="020F0502020204030204"/>
                <a:cs typeface="Calibri" panose="020F0502020204030204"/>
              </a:rPr>
              <a:t> </a:t>
            </a:r>
            <a:r>
              <a:rPr sz="3100" spc="-5" dirty="0">
                <a:latin typeface="Calibri" panose="020F0502020204030204"/>
                <a:cs typeface="Calibri" panose="020F0502020204030204"/>
              </a:rPr>
              <a:t>is</a:t>
            </a:r>
            <a:r>
              <a:rPr sz="3100" spc="-10" dirty="0">
                <a:latin typeface="Calibri" panose="020F0502020204030204"/>
                <a:cs typeface="Calibri" panose="020F0502020204030204"/>
              </a:rPr>
              <a:t> </a:t>
            </a:r>
            <a:r>
              <a:rPr sz="3100" spc="-15" dirty="0">
                <a:latin typeface="Calibri" panose="020F0502020204030204"/>
                <a:cs typeface="Calibri" panose="020F0502020204030204"/>
              </a:rPr>
              <a:t>more </a:t>
            </a:r>
            <a:r>
              <a:rPr sz="3100" spc="-10" dirty="0">
                <a:latin typeface="Calibri" panose="020F0502020204030204"/>
                <a:cs typeface="Calibri" panose="020F0502020204030204"/>
              </a:rPr>
              <a:t>useful </a:t>
            </a:r>
            <a:r>
              <a:rPr sz="3100" spc="-5" dirty="0">
                <a:latin typeface="Calibri" panose="020F0502020204030204"/>
                <a:cs typeface="Calibri" panose="020F0502020204030204"/>
              </a:rPr>
              <a:t>in</a:t>
            </a:r>
            <a:r>
              <a:rPr sz="3100" spc="-15" dirty="0">
                <a:latin typeface="Calibri" panose="020F0502020204030204"/>
                <a:cs typeface="Calibri" panose="020F0502020204030204"/>
              </a:rPr>
              <a:t> </a:t>
            </a:r>
            <a:r>
              <a:rPr sz="3100" spc="-20" dirty="0">
                <a:latin typeface="Calibri" panose="020F0502020204030204"/>
                <a:cs typeface="Calibri" panose="020F0502020204030204"/>
              </a:rPr>
              <a:t>corona</a:t>
            </a:r>
            <a:r>
              <a:rPr sz="3100" spc="-10" dirty="0">
                <a:latin typeface="Calibri" panose="020F0502020204030204"/>
                <a:cs typeface="Calibri" panose="020F0502020204030204"/>
              </a:rPr>
              <a:t> </a:t>
            </a:r>
            <a:r>
              <a:rPr sz="3100" spc="-5" dirty="0">
                <a:latin typeface="Calibri" panose="020F0502020204030204"/>
                <a:cs typeface="Calibri" panose="020F0502020204030204"/>
              </a:rPr>
              <a:t>time.</a:t>
            </a:r>
            <a:endParaRPr sz="3100">
              <a:latin typeface="Calibri" panose="020F0502020204030204"/>
              <a:cs typeface="Calibri" panose="020F0502020204030204"/>
            </a:endParaRPr>
          </a:p>
          <a:p>
            <a:pPr>
              <a:lnSpc>
                <a:spcPct val="100000"/>
              </a:lnSpc>
              <a:spcBef>
                <a:spcPts val="40"/>
              </a:spcBef>
              <a:buChar char="•"/>
            </a:pPr>
            <a:endParaRPr sz="2750">
              <a:latin typeface="Calibri" panose="020F0502020204030204"/>
              <a:cs typeface="Calibri" panose="020F0502020204030204"/>
            </a:endParaRPr>
          </a:p>
          <a:p>
            <a:pPr marL="201295" marR="402590" indent="-189230">
              <a:lnSpc>
                <a:spcPts val="3350"/>
              </a:lnSpc>
              <a:buFont typeface="Arial" panose="020B0604020202020204"/>
              <a:buChar char="•"/>
              <a:tabLst>
                <a:tab pos="201930" algn="l"/>
              </a:tabLst>
            </a:pPr>
            <a:r>
              <a:rPr sz="3100" spc="-5" dirty="0">
                <a:latin typeface="Calibri" panose="020F0502020204030204"/>
                <a:cs typeface="Calibri" panose="020F0502020204030204"/>
              </a:rPr>
              <a:t>The </a:t>
            </a:r>
            <a:r>
              <a:rPr sz="3100" spc="-15" dirty="0">
                <a:latin typeface="Calibri" panose="020F0502020204030204"/>
                <a:cs typeface="Calibri" panose="020F0502020204030204"/>
              </a:rPr>
              <a:t>problem</a:t>
            </a:r>
            <a:r>
              <a:rPr sz="3100" spc="-5" dirty="0">
                <a:latin typeface="Calibri" panose="020F0502020204030204"/>
                <a:cs typeface="Calibri" panose="020F0502020204030204"/>
              </a:rPr>
              <a:t> </a:t>
            </a:r>
            <a:r>
              <a:rPr sz="3100" spc="-25" dirty="0">
                <a:latin typeface="Calibri" panose="020F0502020204030204"/>
                <a:cs typeface="Calibri" panose="020F0502020204030204"/>
              </a:rPr>
              <a:t>statement</a:t>
            </a:r>
            <a:r>
              <a:rPr sz="3100" spc="-10" dirty="0">
                <a:latin typeface="Calibri" panose="020F0502020204030204"/>
                <a:cs typeface="Calibri" panose="020F0502020204030204"/>
              </a:rPr>
              <a:t> </a:t>
            </a:r>
            <a:r>
              <a:rPr sz="3100" spc="-5" dirty="0">
                <a:latin typeface="Calibri" panose="020F0502020204030204"/>
                <a:cs typeface="Calibri" panose="020F0502020204030204"/>
              </a:rPr>
              <a:t>is </a:t>
            </a:r>
            <a:r>
              <a:rPr sz="3100" spc="-20" dirty="0">
                <a:latin typeface="Calibri" panose="020F0502020204030204"/>
                <a:cs typeface="Calibri" panose="020F0502020204030204"/>
              </a:rPr>
              <a:t>to</a:t>
            </a:r>
            <a:r>
              <a:rPr sz="3100" spc="-5" dirty="0">
                <a:latin typeface="Calibri" panose="020F0502020204030204"/>
                <a:cs typeface="Calibri" panose="020F0502020204030204"/>
              </a:rPr>
              <a:t> design </a:t>
            </a:r>
            <a:r>
              <a:rPr sz="3100" dirty="0">
                <a:latin typeface="Calibri" panose="020F0502020204030204"/>
                <a:cs typeface="Calibri" panose="020F0502020204030204"/>
              </a:rPr>
              <a:t>a</a:t>
            </a:r>
            <a:r>
              <a:rPr sz="3100" spc="-5" dirty="0">
                <a:latin typeface="Calibri" panose="020F0502020204030204"/>
                <a:cs typeface="Calibri" panose="020F0502020204030204"/>
              </a:rPr>
              <a:t> </a:t>
            </a:r>
            <a:r>
              <a:rPr sz="3100" spc="-10" dirty="0">
                <a:latin typeface="Calibri" panose="020F0502020204030204"/>
                <a:cs typeface="Calibri" panose="020F0502020204030204"/>
              </a:rPr>
              <a:t>shooter</a:t>
            </a:r>
            <a:r>
              <a:rPr sz="3100" spc="-5" dirty="0">
                <a:latin typeface="Calibri" panose="020F0502020204030204"/>
                <a:cs typeface="Calibri" panose="020F0502020204030204"/>
              </a:rPr>
              <a:t> </a:t>
            </a:r>
            <a:r>
              <a:rPr sz="3100" spc="-10" dirty="0">
                <a:latin typeface="Calibri" panose="020F0502020204030204"/>
                <a:cs typeface="Calibri" panose="020F0502020204030204"/>
              </a:rPr>
              <a:t>Game which </a:t>
            </a:r>
            <a:r>
              <a:rPr sz="3100" spc="-690" dirty="0">
                <a:latin typeface="Calibri" panose="020F0502020204030204"/>
                <a:cs typeface="Calibri" panose="020F0502020204030204"/>
              </a:rPr>
              <a:t> </a:t>
            </a:r>
            <a:r>
              <a:rPr sz="3100" spc="-15" dirty="0">
                <a:latin typeface="Calibri" panose="020F0502020204030204"/>
                <a:cs typeface="Calibri" panose="020F0502020204030204"/>
              </a:rPr>
              <a:t>provide</a:t>
            </a:r>
            <a:r>
              <a:rPr sz="3100" spc="-10" dirty="0">
                <a:latin typeface="Calibri" panose="020F0502020204030204"/>
                <a:cs typeface="Calibri" panose="020F0502020204030204"/>
              </a:rPr>
              <a:t> the </a:t>
            </a:r>
            <a:r>
              <a:rPr sz="3100" spc="-15" dirty="0">
                <a:latin typeface="Calibri" panose="020F0502020204030204"/>
                <a:cs typeface="Calibri" panose="020F0502020204030204"/>
              </a:rPr>
              <a:t>following</a:t>
            </a:r>
            <a:r>
              <a:rPr sz="3100" spc="-10" dirty="0">
                <a:latin typeface="Calibri" panose="020F0502020204030204"/>
                <a:cs typeface="Calibri" panose="020F0502020204030204"/>
              </a:rPr>
              <a:t> </a:t>
            </a:r>
            <a:r>
              <a:rPr sz="3100" spc="-20" dirty="0">
                <a:latin typeface="Calibri" panose="020F0502020204030204"/>
                <a:cs typeface="Calibri" panose="020F0502020204030204"/>
              </a:rPr>
              <a:t>functionality.</a:t>
            </a:r>
            <a:endParaRPr sz="3100">
              <a:latin typeface="Calibri" panose="020F0502020204030204"/>
              <a:cs typeface="Calibri" panose="020F0502020204030204"/>
            </a:endParaRPr>
          </a:p>
          <a:p>
            <a:pPr marL="201295" indent="-189230">
              <a:lnSpc>
                <a:spcPts val="3295"/>
              </a:lnSpc>
              <a:buFont typeface="Arial" panose="020B0604020202020204"/>
              <a:buChar char="•"/>
              <a:tabLst>
                <a:tab pos="201930" algn="l"/>
              </a:tabLst>
            </a:pPr>
            <a:r>
              <a:rPr sz="3100" spc="-20" dirty="0">
                <a:latin typeface="Calibri" panose="020F0502020204030204"/>
                <a:cs typeface="Calibri" panose="020F0502020204030204"/>
              </a:rPr>
              <a:t>Player</a:t>
            </a:r>
            <a:r>
              <a:rPr sz="3100" spc="-10" dirty="0">
                <a:latin typeface="Calibri" panose="020F0502020204030204"/>
                <a:cs typeface="Calibri" panose="020F0502020204030204"/>
              </a:rPr>
              <a:t> </a:t>
            </a:r>
            <a:r>
              <a:rPr sz="3100" spc="-5" dirty="0">
                <a:latin typeface="Calibri" panose="020F0502020204030204"/>
                <a:cs typeface="Calibri" panose="020F0502020204030204"/>
              </a:rPr>
              <a:t>shoot</a:t>
            </a:r>
            <a:r>
              <a:rPr sz="3100" spc="-10" dirty="0">
                <a:latin typeface="Calibri" panose="020F0502020204030204"/>
                <a:cs typeface="Calibri" panose="020F0502020204030204"/>
              </a:rPr>
              <a:t> </a:t>
            </a:r>
            <a:r>
              <a:rPr sz="3100" dirty="0">
                <a:latin typeface="Calibri" panose="020F0502020204030204"/>
                <a:cs typeface="Calibri" panose="020F0502020204030204"/>
              </a:rPr>
              <a:t>another</a:t>
            </a:r>
            <a:r>
              <a:rPr sz="3100" spc="-5" dirty="0">
                <a:latin typeface="Calibri" panose="020F0502020204030204"/>
                <a:cs typeface="Calibri" panose="020F0502020204030204"/>
              </a:rPr>
              <a:t> </a:t>
            </a:r>
            <a:r>
              <a:rPr sz="3100" spc="-20" dirty="0">
                <a:latin typeface="Calibri" panose="020F0502020204030204"/>
                <a:cs typeface="Calibri" panose="020F0502020204030204"/>
              </a:rPr>
              <a:t>player</a:t>
            </a:r>
            <a:r>
              <a:rPr sz="3100" spc="-10" dirty="0">
                <a:latin typeface="Calibri" panose="020F0502020204030204"/>
                <a:cs typeface="Calibri" panose="020F0502020204030204"/>
              </a:rPr>
              <a:t> </a:t>
            </a:r>
            <a:r>
              <a:rPr sz="3100" dirty="0">
                <a:latin typeface="Calibri" panose="020F0502020204030204"/>
                <a:cs typeface="Calibri" panose="020F0502020204030204"/>
              </a:rPr>
              <a:t>and</a:t>
            </a:r>
            <a:r>
              <a:rPr sz="3100" spc="-5" dirty="0">
                <a:latin typeface="Calibri" panose="020F0502020204030204"/>
                <a:cs typeface="Calibri" panose="020F0502020204030204"/>
              </a:rPr>
              <a:t> </a:t>
            </a:r>
            <a:r>
              <a:rPr sz="3100" spc="-20" dirty="0">
                <a:latin typeface="Calibri" panose="020F0502020204030204"/>
                <a:cs typeface="Calibri" panose="020F0502020204030204"/>
              </a:rPr>
              <a:t>get</a:t>
            </a:r>
            <a:r>
              <a:rPr sz="3100" spc="-15" dirty="0">
                <a:latin typeface="Calibri" panose="020F0502020204030204"/>
                <a:cs typeface="Calibri" panose="020F0502020204030204"/>
              </a:rPr>
              <a:t> </a:t>
            </a:r>
            <a:r>
              <a:rPr sz="3100" spc="-10" dirty="0">
                <a:latin typeface="Calibri" panose="020F0502020204030204"/>
                <a:cs typeface="Calibri" panose="020F0502020204030204"/>
              </a:rPr>
              <a:t>points </a:t>
            </a:r>
            <a:r>
              <a:rPr sz="3100" spc="-20" dirty="0">
                <a:latin typeface="Calibri" panose="020F0502020204030204"/>
                <a:cs typeface="Calibri" panose="020F0502020204030204"/>
              </a:rPr>
              <a:t>to</a:t>
            </a:r>
            <a:r>
              <a:rPr sz="3100" spc="-10" dirty="0">
                <a:latin typeface="Calibri" panose="020F0502020204030204"/>
                <a:cs typeface="Calibri" panose="020F0502020204030204"/>
              </a:rPr>
              <a:t> win the</a:t>
            </a:r>
            <a:r>
              <a:rPr sz="3100" spc="-15" dirty="0">
                <a:latin typeface="Calibri" panose="020F0502020204030204"/>
                <a:cs typeface="Calibri" panose="020F0502020204030204"/>
              </a:rPr>
              <a:t> game.</a:t>
            </a:r>
            <a:endParaRPr sz="3100">
              <a:latin typeface="Calibri" panose="020F0502020204030204"/>
              <a:cs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37457"/>
            <a:ext cx="2395855" cy="695960"/>
          </a:xfrm>
          <a:prstGeom prst="rect">
            <a:avLst/>
          </a:prstGeom>
        </p:spPr>
        <p:txBody>
          <a:bodyPr vert="horz" wrap="square" lIns="0" tIns="12700" rIns="0" bIns="0" rtlCol="0">
            <a:spAutoFit/>
          </a:bodyPr>
          <a:lstStyle/>
          <a:p>
            <a:pPr marL="12700">
              <a:lnSpc>
                <a:spcPct val="100000"/>
              </a:lnSpc>
              <a:spcBef>
                <a:spcPts val="100"/>
              </a:spcBef>
            </a:pPr>
            <a:r>
              <a:rPr sz="4400" spc="-10" dirty="0"/>
              <a:t>Objectives</a:t>
            </a:r>
            <a:endParaRPr sz="4400"/>
          </a:p>
        </p:txBody>
      </p:sp>
      <p:sp>
        <p:nvSpPr>
          <p:cNvPr id="3" name="object 3"/>
          <p:cNvSpPr/>
          <p:nvPr/>
        </p:nvSpPr>
        <p:spPr>
          <a:xfrm>
            <a:off x="913739" y="1518932"/>
            <a:ext cx="10261600" cy="4822190"/>
          </a:xfrm>
          <a:custGeom>
            <a:avLst/>
            <a:gdLst/>
            <a:ahLst/>
            <a:cxnLst/>
            <a:rect l="l" t="t" r="r" b="b"/>
            <a:pathLst>
              <a:path w="10261600" h="4822190">
                <a:moveTo>
                  <a:pt x="2057158" y="4395216"/>
                </a:moveTo>
                <a:lnTo>
                  <a:pt x="238785" y="4395216"/>
                </a:lnTo>
                <a:lnTo>
                  <a:pt x="238785" y="4821936"/>
                </a:lnTo>
                <a:lnTo>
                  <a:pt x="2057158" y="4821936"/>
                </a:lnTo>
                <a:lnTo>
                  <a:pt x="2057158" y="4395216"/>
                </a:lnTo>
                <a:close/>
              </a:path>
              <a:path w="10261600" h="4822190">
                <a:moveTo>
                  <a:pt x="6918896" y="2154936"/>
                </a:moveTo>
                <a:lnTo>
                  <a:pt x="238785" y="2154936"/>
                </a:lnTo>
                <a:lnTo>
                  <a:pt x="238785" y="2581656"/>
                </a:lnTo>
                <a:lnTo>
                  <a:pt x="6918896" y="2581656"/>
                </a:lnTo>
                <a:lnTo>
                  <a:pt x="6918896" y="2154936"/>
                </a:lnTo>
                <a:close/>
              </a:path>
              <a:path w="10261600" h="4822190">
                <a:moveTo>
                  <a:pt x="9777362" y="3051048"/>
                </a:moveTo>
                <a:lnTo>
                  <a:pt x="0" y="3051048"/>
                </a:lnTo>
                <a:lnTo>
                  <a:pt x="0" y="3477768"/>
                </a:lnTo>
                <a:lnTo>
                  <a:pt x="9777362" y="3477768"/>
                </a:lnTo>
                <a:lnTo>
                  <a:pt x="9777362" y="3051048"/>
                </a:lnTo>
                <a:close/>
              </a:path>
              <a:path w="10261600" h="4822190">
                <a:moveTo>
                  <a:pt x="10002012" y="682752"/>
                </a:moveTo>
                <a:lnTo>
                  <a:pt x="9309481" y="682752"/>
                </a:lnTo>
                <a:lnTo>
                  <a:pt x="9309481" y="341376"/>
                </a:lnTo>
                <a:lnTo>
                  <a:pt x="9666249" y="341376"/>
                </a:lnTo>
                <a:lnTo>
                  <a:pt x="9666249" y="0"/>
                </a:lnTo>
                <a:lnTo>
                  <a:pt x="238785" y="0"/>
                </a:lnTo>
                <a:lnTo>
                  <a:pt x="238785" y="341376"/>
                </a:lnTo>
                <a:lnTo>
                  <a:pt x="238785" y="682752"/>
                </a:lnTo>
                <a:lnTo>
                  <a:pt x="238785" y="1024128"/>
                </a:lnTo>
                <a:lnTo>
                  <a:pt x="238785" y="1365504"/>
                </a:lnTo>
                <a:lnTo>
                  <a:pt x="238785" y="1706880"/>
                </a:lnTo>
                <a:lnTo>
                  <a:pt x="0" y="1706880"/>
                </a:lnTo>
                <a:lnTo>
                  <a:pt x="0" y="2133600"/>
                </a:lnTo>
                <a:lnTo>
                  <a:pt x="9211399" y="2133600"/>
                </a:lnTo>
                <a:lnTo>
                  <a:pt x="9211399" y="1706880"/>
                </a:lnTo>
                <a:lnTo>
                  <a:pt x="1832673" y="1706880"/>
                </a:lnTo>
                <a:lnTo>
                  <a:pt x="1832673" y="1365504"/>
                </a:lnTo>
                <a:lnTo>
                  <a:pt x="9699587" y="1365504"/>
                </a:lnTo>
                <a:lnTo>
                  <a:pt x="9699587" y="1024128"/>
                </a:lnTo>
                <a:lnTo>
                  <a:pt x="10002012" y="1024128"/>
                </a:lnTo>
                <a:lnTo>
                  <a:pt x="10002012" y="682752"/>
                </a:lnTo>
                <a:close/>
              </a:path>
              <a:path w="10261600" h="4822190">
                <a:moveTo>
                  <a:pt x="10022662" y="2602992"/>
                </a:moveTo>
                <a:lnTo>
                  <a:pt x="0" y="2602992"/>
                </a:lnTo>
                <a:lnTo>
                  <a:pt x="0" y="3029712"/>
                </a:lnTo>
                <a:lnTo>
                  <a:pt x="10022662" y="3029712"/>
                </a:lnTo>
                <a:lnTo>
                  <a:pt x="10022662" y="2602992"/>
                </a:lnTo>
                <a:close/>
              </a:path>
              <a:path w="10261600" h="4822190">
                <a:moveTo>
                  <a:pt x="10061042" y="3947160"/>
                </a:moveTo>
                <a:lnTo>
                  <a:pt x="238785" y="3947160"/>
                </a:lnTo>
                <a:lnTo>
                  <a:pt x="238785" y="4373880"/>
                </a:lnTo>
                <a:lnTo>
                  <a:pt x="10061042" y="4373880"/>
                </a:lnTo>
                <a:lnTo>
                  <a:pt x="10061042" y="3947160"/>
                </a:lnTo>
                <a:close/>
              </a:path>
              <a:path w="10261600" h="4822190">
                <a:moveTo>
                  <a:pt x="10261028" y="3499104"/>
                </a:moveTo>
                <a:lnTo>
                  <a:pt x="238785" y="3499104"/>
                </a:lnTo>
                <a:lnTo>
                  <a:pt x="238785" y="3925824"/>
                </a:lnTo>
                <a:lnTo>
                  <a:pt x="10261028" y="3925824"/>
                </a:lnTo>
                <a:lnTo>
                  <a:pt x="10261028" y="3499104"/>
                </a:lnTo>
                <a:close/>
              </a:path>
            </a:pathLst>
          </a:custGeom>
          <a:solidFill>
            <a:srgbClr val="FFFFFF"/>
          </a:solidFill>
        </p:spPr>
        <p:txBody>
          <a:bodyPr wrap="square" lIns="0" tIns="0" rIns="0" bIns="0" rtlCol="0"/>
          <a:lstStyle/>
          <a:p/>
        </p:txBody>
      </p:sp>
      <p:sp>
        <p:nvSpPr>
          <p:cNvPr id="4" name="object 4"/>
          <p:cNvSpPr txBox="1"/>
          <p:nvPr/>
        </p:nvSpPr>
        <p:spPr>
          <a:xfrm>
            <a:off x="901047" y="1423725"/>
            <a:ext cx="10281285" cy="4916170"/>
          </a:xfrm>
          <a:prstGeom prst="rect">
            <a:avLst/>
          </a:prstGeom>
        </p:spPr>
        <p:txBody>
          <a:bodyPr vert="horz" wrap="square" lIns="0" tIns="97790" rIns="0" bIns="0" rtlCol="0">
            <a:spAutoFit/>
          </a:bodyPr>
          <a:lstStyle/>
          <a:p>
            <a:pPr marL="251460" marR="265430" indent="-175895">
              <a:lnSpc>
                <a:spcPct val="80000"/>
              </a:lnSpc>
              <a:spcBef>
                <a:spcPts val="770"/>
              </a:spcBef>
              <a:buClr>
                <a:srgbClr val="000000"/>
              </a:buClr>
              <a:buChar char="•"/>
              <a:tabLst>
                <a:tab pos="252095" algn="l"/>
              </a:tabLst>
            </a:pPr>
            <a:r>
              <a:rPr sz="2800" spc="-5" dirty="0">
                <a:solidFill>
                  <a:srgbClr val="202124"/>
                </a:solidFill>
                <a:latin typeface="Arial" panose="020B0604020202020204"/>
                <a:cs typeface="Arial" panose="020B0604020202020204"/>
              </a:rPr>
              <a:t>to develop </a:t>
            </a:r>
            <a:r>
              <a:rPr sz="2800" dirty="0">
                <a:solidFill>
                  <a:srgbClr val="202124"/>
                </a:solidFill>
                <a:latin typeface="Arial" panose="020B0604020202020204"/>
                <a:cs typeface="Arial" panose="020B0604020202020204"/>
              </a:rPr>
              <a:t>creativity </a:t>
            </a:r>
            <a:r>
              <a:rPr sz="2800" spc="-5" dirty="0">
                <a:solidFill>
                  <a:srgbClr val="202124"/>
                </a:solidFill>
                <a:latin typeface="Arial" panose="020B0604020202020204"/>
                <a:cs typeface="Arial" panose="020B0604020202020204"/>
              </a:rPr>
              <a:t>and individuality in problem </a:t>
            </a:r>
            <a:r>
              <a:rPr sz="2800" dirty="0">
                <a:solidFill>
                  <a:srgbClr val="202124"/>
                </a:solidFill>
                <a:latin typeface="Arial" panose="020B0604020202020204"/>
                <a:cs typeface="Arial" panose="020B0604020202020204"/>
              </a:rPr>
              <a:t>solving </a:t>
            </a:r>
            <a:r>
              <a:rPr sz="2800" spc="-5" dirty="0">
                <a:solidFill>
                  <a:srgbClr val="202124"/>
                </a:solidFill>
                <a:latin typeface="Arial" panose="020B0604020202020204"/>
                <a:cs typeface="Arial" panose="020B0604020202020204"/>
              </a:rPr>
              <a:t>and </a:t>
            </a:r>
            <a:r>
              <a:rPr sz="2800"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performing tasks. to prepare </a:t>
            </a:r>
            <a:r>
              <a:rPr sz="2800" dirty="0">
                <a:solidFill>
                  <a:srgbClr val="202124"/>
                </a:solidFill>
                <a:latin typeface="Arial" panose="020B0604020202020204"/>
                <a:cs typeface="Arial" panose="020B0604020202020204"/>
              </a:rPr>
              <a:t>students </a:t>
            </a:r>
            <a:r>
              <a:rPr sz="2800" spc="-5" dirty="0">
                <a:solidFill>
                  <a:srgbClr val="202124"/>
                </a:solidFill>
                <a:latin typeface="Arial" panose="020B0604020202020204"/>
                <a:cs typeface="Arial" panose="020B0604020202020204"/>
              </a:rPr>
              <a:t>to work in teams. to </a:t>
            </a:r>
            <a:r>
              <a:rPr sz="2800"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prepare</a:t>
            </a:r>
            <a:r>
              <a:rPr sz="2800" spc="-15" dirty="0">
                <a:solidFill>
                  <a:srgbClr val="202124"/>
                </a:solidFill>
                <a:latin typeface="Arial" panose="020B0604020202020204"/>
                <a:cs typeface="Arial" panose="020B0604020202020204"/>
              </a:rPr>
              <a:t> </a:t>
            </a:r>
            <a:r>
              <a:rPr sz="2800" dirty="0">
                <a:solidFill>
                  <a:srgbClr val="202124"/>
                </a:solidFill>
                <a:latin typeface="Arial" panose="020B0604020202020204"/>
                <a:cs typeface="Arial" panose="020B0604020202020204"/>
              </a:rPr>
              <a:t>students</a:t>
            </a:r>
            <a:r>
              <a:rPr sz="2800" spc="-15"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to</a:t>
            </a:r>
            <a:r>
              <a:rPr sz="2800" spc="-20"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improve</a:t>
            </a:r>
            <a:r>
              <a:rPr sz="2800" spc="-15"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their</a:t>
            </a:r>
            <a:r>
              <a:rPr sz="2800" spc="-20" dirty="0">
                <a:solidFill>
                  <a:srgbClr val="202124"/>
                </a:solidFill>
                <a:latin typeface="Arial" panose="020B0604020202020204"/>
                <a:cs typeface="Arial" panose="020B0604020202020204"/>
              </a:rPr>
              <a:t> </a:t>
            </a:r>
            <a:r>
              <a:rPr sz="2800" dirty="0">
                <a:solidFill>
                  <a:srgbClr val="202124"/>
                </a:solidFill>
                <a:latin typeface="Arial" panose="020B0604020202020204"/>
                <a:cs typeface="Arial" panose="020B0604020202020204"/>
              </a:rPr>
              <a:t>skills</a:t>
            </a:r>
            <a:r>
              <a:rPr sz="2800" spc="-15"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and</a:t>
            </a:r>
            <a:r>
              <a:rPr sz="2800" spc="-10" dirty="0">
                <a:solidFill>
                  <a:srgbClr val="202124"/>
                </a:solidFill>
                <a:latin typeface="Arial" panose="020B0604020202020204"/>
                <a:cs typeface="Arial" panose="020B0604020202020204"/>
              </a:rPr>
              <a:t> </a:t>
            </a:r>
            <a:r>
              <a:rPr sz="2800" dirty="0">
                <a:solidFill>
                  <a:srgbClr val="202124"/>
                </a:solidFill>
                <a:latin typeface="Arial" panose="020B0604020202020204"/>
                <a:cs typeface="Arial" panose="020B0604020202020204"/>
              </a:rPr>
              <a:t>knowledge</a:t>
            </a:r>
            <a:r>
              <a:rPr sz="2800" spc="-15" dirty="0">
                <a:solidFill>
                  <a:srgbClr val="202124"/>
                </a:solidFill>
                <a:latin typeface="Arial" panose="020B0604020202020204"/>
                <a:cs typeface="Arial" panose="020B0604020202020204"/>
              </a:rPr>
              <a:t> </a:t>
            </a:r>
            <a:r>
              <a:rPr sz="2800" dirty="0">
                <a:solidFill>
                  <a:srgbClr val="202124"/>
                </a:solidFill>
                <a:latin typeface="Arial" panose="020B0604020202020204"/>
                <a:cs typeface="Arial" panose="020B0604020202020204"/>
              </a:rPr>
              <a:t>related </a:t>
            </a:r>
            <a:r>
              <a:rPr sz="2800" spc="-765"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to </a:t>
            </a:r>
            <a:r>
              <a:rPr sz="2800" dirty="0">
                <a:solidFill>
                  <a:srgbClr val="202124"/>
                </a:solidFill>
                <a:latin typeface="Arial" panose="020B0604020202020204"/>
                <a:cs typeface="Arial" panose="020B0604020202020204"/>
              </a:rPr>
              <a:t>specific </a:t>
            </a:r>
            <a:r>
              <a:rPr sz="2800" spc="-5" dirty="0">
                <a:solidFill>
                  <a:srgbClr val="202124"/>
                </a:solidFill>
                <a:latin typeface="Arial" panose="020B0604020202020204"/>
                <a:cs typeface="Arial" panose="020B0604020202020204"/>
              </a:rPr>
              <a:t>job positions </a:t>
            </a:r>
            <a:r>
              <a:rPr sz="2800" spc="-25" dirty="0">
                <a:solidFill>
                  <a:srgbClr val="202124"/>
                </a:solidFill>
                <a:latin typeface="Arial" panose="020B0604020202020204"/>
                <a:cs typeface="Arial" panose="020B0604020202020204"/>
              </a:rPr>
              <a:t>individually. </a:t>
            </a:r>
            <a:r>
              <a:rPr sz="2800" spc="-5" dirty="0">
                <a:solidFill>
                  <a:srgbClr val="202124"/>
                </a:solidFill>
                <a:latin typeface="Arial" panose="020B0604020202020204"/>
                <a:cs typeface="Arial" panose="020B0604020202020204"/>
              </a:rPr>
              <a:t>to enable </a:t>
            </a:r>
            <a:r>
              <a:rPr sz="2800" dirty="0">
                <a:solidFill>
                  <a:srgbClr val="202124"/>
                </a:solidFill>
                <a:latin typeface="Arial" panose="020B0604020202020204"/>
                <a:cs typeface="Arial" panose="020B0604020202020204"/>
              </a:rPr>
              <a:t>students </a:t>
            </a:r>
            <a:r>
              <a:rPr sz="2800" spc="-5" dirty="0">
                <a:solidFill>
                  <a:srgbClr val="202124"/>
                </a:solidFill>
                <a:latin typeface="Arial" panose="020B0604020202020204"/>
                <a:cs typeface="Arial" panose="020B0604020202020204"/>
              </a:rPr>
              <a:t>to do </a:t>
            </a:r>
            <a:r>
              <a:rPr sz="2800" dirty="0">
                <a:solidFill>
                  <a:srgbClr val="202124"/>
                </a:solidFill>
                <a:latin typeface="Arial" panose="020B0604020202020204"/>
                <a:cs typeface="Arial" panose="020B0604020202020204"/>
              </a:rPr>
              <a:t> </a:t>
            </a:r>
            <a:r>
              <a:rPr sz="2800" spc="-20" dirty="0">
                <a:solidFill>
                  <a:srgbClr val="202124"/>
                </a:solidFill>
                <a:latin typeface="Arial" panose="020B0604020202020204"/>
                <a:cs typeface="Arial" panose="020B0604020202020204"/>
              </a:rPr>
              <a:t>self-study.</a:t>
            </a:r>
            <a:endParaRPr sz="2800">
              <a:latin typeface="Arial" panose="020B0604020202020204"/>
              <a:cs typeface="Arial" panose="020B0604020202020204"/>
            </a:endParaRPr>
          </a:p>
          <a:p>
            <a:pPr marL="251460" indent="-239395">
              <a:lnSpc>
                <a:spcPts val="3225"/>
              </a:lnSpc>
              <a:buChar char="•"/>
              <a:tabLst>
                <a:tab pos="252095" algn="l"/>
              </a:tabLst>
            </a:pPr>
            <a:r>
              <a:rPr sz="2800" spc="-5" dirty="0">
                <a:solidFill>
                  <a:srgbClr val="272727"/>
                </a:solidFill>
                <a:latin typeface="Arial" panose="020B0604020202020204"/>
                <a:cs typeface="Arial" panose="020B0604020202020204"/>
              </a:rPr>
              <a:t>to</a:t>
            </a:r>
            <a:r>
              <a:rPr sz="2800" spc="-2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prepare</a:t>
            </a:r>
            <a:r>
              <a:rPr sz="2800" spc="-15" dirty="0">
                <a:solidFill>
                  <a:srgbClr val="272727"/>
                </a:solidFill>
                <a:latin typeface="Arial" panose="020B0604020202020204"/>
                <a:cs typeface="Arial" panose="020B0604020202020204"/>
              </a:rPr>
              <a:t> </a:t>
            </a:r>
            <a:r>
              <a:rPr sz="2800" dirty="0">
                <a:solidFill>
                  <a:srgbClr val="272727"/>
                </a:solidFill>
                <a:latin typeface="Arial" panose="020B0604020202020204"/>
                <a:cs typeface="Arial" panose="020B0604020202020204"/>
              </a:rPr>
              <a:t>students</a:t>
            </a:r>
            <a:r>
              <a:rPr sz="2800" spc="-1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to</a:t>
            </a:r>
            <a:r>
              <a:rPr sz="2800" spc="-2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improve</a:t>
            </a:r>
            <a:r>
              <a:rPr sz="2800" spc="-1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their</a:t>
            </a:r>
            <a:r>
              <a:rPr sz="2800" spc="-20" dirty="0">
                <a:solidFill>
                  <a:srgbClr val="272727"/>
                </a:solidFill>
                <a:latin typeface="Arial" panose="020B0604020202020204"/>
                <a:cs typeface="Arial" panose="020B0604020202020204"/>
              </a:rPr>
              <a:t> </a:t>
            </a:r>
            <a:r>
              <a:rPr sz="2800" dirty="0">
                <a:solidFill>
                  <a:srgbClr val="272727"/>
                </a:solidFill>
                <a:latin typeface="Arial" panose="020B0604020202020204"/>
                <a:cs typeface="Arial" panose="020B0604020202020204"/>
              </a:rPr>
              <a:t>skills</a:t>
            </a:r>
            <a:r>
              <a:rPr sz="2800" spc="-1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and</a:t>
            </a:r>
            <a:r>
              <a:rPr sz="2800" spc="-15" dirty="0">
                <a:solidFill>
                  <a:srgbClr val="272727"/>
                </a:solidFill>
                <a:latin typeface="Arial" panose="020B0604020202020204"/>
                <a:cs typeface="Arial" panose="020B0604020202020204"/>
              </a:rPr>
              <a:t> </a:t>
            </a:r>
            <a:r>
              <a:rPr sz="2800" dirty="0">
                <a:solidFill>
                  <a:srgbClr val="272727"/>
                </a:solidFill>
                <a:latin typeface="Arial" panose="020B0604020202020204"/>
                <a:cs typeface="Arial" panose="020B0604020202020204"/>
              </a:rPr>
              <a:t>knowledge</a:t>
            </a:r>
            <a:endParaRPr sz="2800">
              <a:latin typeface="Arial" panose="020B0604020202020204"/>
              <a:cs typeface="Arial" panose="020B0604020202020204"/>
            </a:endParaRPr>
          </a:p>
          <a:p>
            <a:pPr marL="251460">
              <a:lnSpc>
                <a:spcPct val="100000"/>
              </a:lnSpc>
              <a:spcBef>
                <a:spcPts val="170"/>
              </a:spcBef>
            </a:pPr>
            <a:r>
              <a:rPr sz="2800" dirty="0">
                <a:solidFill>
                  <a:srgbClr val="272727"/>
                </a:solidFill>
                <a:latin typeface="Arial" panose="020B0604020202020204"/>
                <a:cs typeface="Arial" panose="020B0604020202020204"/>
              </a:rPr>
              <a:t>related</a:t>
            </a:r>
            <a:r>
              <a:rPr sz="2800" spc="-2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to</a:t>
            </a:r>
            <a:r>
              <a:rPr sz="2800" spc="-25" dirty="0">
                <a:solidFill>
                  <a:srgbClr val="272727"/>
                </a:solidFill>
                <a:latin typeface="Arial" panose="020B0604020202020204"/>
                <a:cs typeface="Arial" panose="020B0604020202020204"/>
              </a:rPr>
              <a:t> </a:t>
            </a:r>
            <a:r>
              <a:rPr sz="2800" dirty="0">
                <a:solidFill>
                  <a:srgbClr val="272727"/>
                </a:solidFill>
                <a:latin typeface="Arial" panose="020B0604020202020204"/>
                <a:cs typeface="Arial" panose="020B0604020202020204"/>
              </a:rPr>
              <a:t>specific</a:t>
            </a:r>
            <a:r>
              <a:rPr sz="2800" spc="-2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job</a:t>
            </a:r>
            <a:r>
              <a:rPr sz="2800" spc="-15"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positions</a:t>
            </a:r>
            <a:r>
              <a:rPr sz="2800" spc="-2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individually</a:t>
            </a:r>
            <a:endParaRPr sz="2800">
              <a:latin typeface="Arial" panose="020B0604020202020204"/>
              <a:cs typeface="Arial" panose="020B0604020202020204"/>
            </a:endParaRPr>
          </a:p>
          <a:p>
            <a:pPr marL="251460" indent="-239395">
              <a:lnSpc>
                <a:spcPct val="100000"/>
              </a:lnSpc>
              <a:spcBef>
                <a:spcPts val="165"/>
              </a:spcBef>
              <a:buChar char="•"/>
              <a:tabLst>
                <a:tab pos="252095" algn="l"/>
              </a:tabLst>
            </a:pPr>
            <a:r>
              <a:rPr sz="2800" spc="-5" dirty="0">
                <a:solidFill>
                  <a:srgbClr val="272727"/>
                </a:solidFill>
                <a:latin typeface="Arial" panose="020B0604020202020204"/>
                <a:cs typeface="Arial" panose="020B0604020202020204"/>
              </a:rPr>
              <a:t>to</a:t>
            </a:r>
            <a:r>
              <a:rPr sz="2800" spc="-2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enable</a:t>
            </a:r>
            <a:r>
              <a:rPr sz="2800" spc="-10" dirty="0">
                <a:solidFill>
                  <a:srgbClr val="272727"/>
                </a:solidFill>
                <a:latin typeface="Arial" panose="020B0604020202020204"/>
                <a:cs typeface="Arial" panose="020B0604020202020204"/>
              </a:rPr>
              <a:t> </a:t>
            </a:r>
            <a:r>
              <a:rPr sz="2800" dirty="0">
                <a:solidFill>
                  <a:srgbClr val="272727"/>
                </a:solidFill>
                <a:latin typeface="Arial" panose="020B0604020202020204"/>
                <a:cs typeface="Arial" panose="020B0604020202020204"/>
              </a:rPr>
              <a:t>students</a:t>
            </a:r>
            <a:r>
              <a:rPr sz="2800" spc="-1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to</a:t>
            </a:r>
            <a:r>
              <a:rPr sz="2800" spc="-15"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develop</a:t>
            </a:r>
            <a:r>
              <a:rPr sz="2800" spc="-1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games</a:t>
            </a:r>
            <a:r>
              <a:rPr sz="2800" spc="-15"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individually</a:t>
            </a:r>
            <a:r>
              <a:rPr sz="2800" spc="-1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and</a:t>
            </a:r>
            <a:r>
              <a:rPr sz="2800" spc="-1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in</a:t>
            </a:r>
            <a:r>
              <a:rPr sz="2800" spc="-10" dirty="0">
                <a:solidFill>
                  <a:srgbClr val="272727"/>
                </a:solidFill>
                <a:latin typeface="Arial" panose="020B0604020202020204"/>
                <a:cs typeface="Arial" panose="020B0604020202020204"/>
              </a:rPr>
              <a:t> </a:t>
            </a:r>
            <a:r>
              <a:rPr sz="2800" spc="-5" dirty="0">
                <a:solidFill>
                  <a:srgbClr val="272727"/>
                </a:solidFill>
                <a:latin typeface="Arial" panose="020B0604020202020204"/>
                <a:cs typeface="Arial" panose="020B0604020202020204"/>
              </a:rPr>
              <a:t>teams</a:t>
            </a:r>
            <a:endParaRPr sz="2800">
              <a:latin typeface="Arial" panose="020B0604020202020204"/>
              <a:cs typeface="Arial" panose="020B0604020202020204"/>
            </a:endParaRPr>
          </a:p>
          <a:p>
            <a:pPr marL="251460" marR="5080" indent="-239395">
              <a:lnSpc>
                <a:spcPct val="105000"/>
              </a:lnSpc>
              <a:buClr>
                <a:srgbClr val="272727"/>
              </a:buClr>
              <a:buChar char="•"/>
              <a:tabLst>
                <a:tab pos="252095" algn="l"/>
              </a:tabLst>
            </a:pPr>
            <a:r>
              <a:rPr sz="2800" spc="-5" dirty="0">
                <a:solidFill>
                  <a:srgbClr val="202124"/>
                </a:solidFill>
                <a:latin typeface="Arial" panose="020B0604020202020204"/>
                <a:cs typeface="Arial" panose="020B0604020202020204"/>
              </a:rPr>
              <a:t>How</a:t>
            </a:r>
            <a:r>
              <a:rPr sz="2800" spc="5"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to</a:t>
            </a:r>
            <a:r>
              <a:rPr sz="2800" spc="5"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Win</a:t>
            </a:r>
            <a:r>
              <a:rPr sz="2800"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Games</a:t>
            </a:r>
            <a:r>
              <a:rPr sz="2800" spc="5"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and</a:t>
            </a:r>
            <a:r>
              <a:rPr sz="2800" spc="5"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Influence</a:t>
            </a:r>
            <a:r>
              <a:rPr sz="2800" spc="5" dirty="0">
                <a:solidFill>
                  <a:srgbClr val="202124"/>
                </a:solidFill>
                <a:latin typeface="Arial" panose="020B0604020202020204"/>
                <a:cs typeface="Arial" panose="020B0604020202020204"/>
              </a:rPr>
              <a:t> </a:t>
            </a:r>
            <a:r>
              <a:rPr sz="2800" spc="-10" dirty="0">
                <a:solidFill>
                  <a:srgbClr val="202124"/>
                </a:solidFill>
                <a:latin typeface="Arial" panose="020B0604020202020204"/>
                <a:cs typeface="Arial" panose="020B0604020202020204"/>
              </a:rPr>
              <a:t>People.</a:t>
            </a:r>
            <a:r>
              <a:rPr sz="2800" dirty="0">
                <a:solidFill>
                  <a:srgbClr val="202124"/>
                </a:solidFill>
                <a:latin typeface="Arial" panose="020B0604020202020204"/>
                <a:cs typeface="Arial" panose="020B0604020202020204"/>
              </a:rPr>
              <a:t> </a:t>
            </a:r>
            <a:r>
              <a:rPr sz="2800" spc="-15" dirty="0">
                <a:solidFill>
                  <a:srgbClr val="202124"/>
                </a:solidFill>
                <a:latin typeface="Arial" panose="020B0604020202020204"/>
                <a:cs typeface="Arial" panose="020B0604020202020204"/>
              </a:rPr>
              <a:t>Victory</a:t>
            </a:r>
            <a:r>
              <a:rPr sz="2800" spc="10"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Objectives </a:t>
            </a:r>
            <a:r>
              <a:rPr sz="2800"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are the </a:t>
            </a:r>
            <a:r>
              <a:rPr sz="2800" dirty="0">
                <a:solidFill>
                  <a:srgbClr val="202124"/>
                </a:solidFill>
                <a:latin typeface="Arial" panose="020B0604020202020204"/>
                <a:cs typeface="Arial" panose="020B0604020202020204"/>
              </a:rPr>
              <a:t>most </a:t>
            </a:r>
            <a:r>
              <a:rPr sz="2800" spc="-5" dirty="0">
                <a:solidFill>
                  <a:srgbClr val="202124"/>
                </a:solidFill>
                <a:latin typeface="Arial" panose="020B0604020202020204"/>
                <a:cs typeface="Arial" panose="020B0604020202020204"/>
              </a:rPr>
              <a:t>basic and fundamental </a:t>
            </a:r>
            <a:r>
              <a:rPr sz="2800" b="1" spc="-5" dirty="0">
                <a:solidFill>
                  <a:srgbClr val="202124"/>
                </a:solidFill>
                <a:latin typeface="Arial" panose="020B0604020202020204"/>
                <a:cs typeface="Arial" panose="020B0604020202020204"/>
              </a:rPr>
              <a:t>goals </a:t>
            </a:r>
            <a:r>
              <a:rPr sz="2800" spc="-5" dirty="0">
                <a:solidFill>
                  <a:srgbClr val="202124"/>
                </a:solidFill>
                <a:latin typeface="Arial" panose="020B0604020202020204"/>
                <a:cs typeface="Arial" panose="020B0604020202020204"/>
              </a:rPr>
              <a:t>of the game. They're </a:t>
            </a:r>
            <a:r>
              <a:rPr sz="2800" spc="-765"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what the player is ultimately trying to achieve—what they need </a:t>
            </a:r>
            <a:r>
              <a:rPr sz="2800"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to</a:t>
            </a:r>
            <a:r>
              <a:rPr sz="2800" spc="-15"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do to</a:t>
            </a:r>
            <a:r>
              <a:rPr sz="2800" spc="-10" dirty="0">
                <a:solidFill>
                  <a:srgbClr val="202124"/>
                </a:solidFill>
                <a:latin typeface="Arial" panose="020B0604020202020204"/>
                <a:cs typeface="Arial" panose="020B0604020202020204"/>
              </a:rPr>
              <a:t> </a:t>
            </a:r>
            <a:r>
              <a:rPr sz="2800" spc="-5" dirty="0">
                <a:solidFill>
                  <a:srgbClr val="202124"/>
                </a:solidFill>
                <a:latin typeface="Arial" panose="020B0604020202020204"/>
                <a:cs typeface="Arial" panose="020B0604020202020204"/>
              </a:rPr>
              <a:t>win</a:t>
            </a:r>
            <a:endParaRPr sz="2800">
              <a:latin typeface="Arial" panose="020B0604020202020204"/>
              <a:cs typeface="Arial" panose="020B0604020202020204"/>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637457"/>
            <a:ext cx="4279900" cy="695960"/>
          </a:xfrm>
          <a:prstGeom prst="rect">
            <a:avLst/>
          </a:prstGeom>
        </p:spPr>
        <p:txBody>
          <a:bodyPr vert="horz" wrap="square" lIns="0" tIns="12700" rIns="0" bIns="0" rtlCol="0">
            <a:spAutoFit/>
          </a:bodyPr>
          <a:lstStyle/>
          <a:p>
            <a:pPr marL="12700">
              <a:lnSpc>
                <a:spcPct val="100000"/>
              </a:lnSpc>
              <a:spcBef>
                <a:spcPts val="100"/>
              </a:spcBef>
            </a:pPr>
            <a:r>
              <a:rPr sz="4400" spc="-15" dirty="0"/>
              <a:t>Methodology</a:t>
            </a:r>
            <a:r>
              <a:rPr sz="4400" spc="-55" dirty="0"/>
              <a:t> </a:t>
            </a:r>
            <a:r>
              <a:rPr sz="4400" spc="-5" dirty="0"/>
              <a:t>used</a:t>
            </a:r>
            <a:endParaRPr sz="44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3" name="object 3"/>
          <p:cNvSpPr txBox="1"/>
          <p:nvPr/>
        </p:nvSpPr>
        <p:spPr>
          <a:xfrm>
            <a:off x="964547" y="1726869"/>
            <a:ext cx="9906000" cy="4328160"/>
          </a:xfrm>
          <a:prstGeom prst="rect">
            <a:avLst/>
          </a:prstGeom>
        </p:spPr>
        <p:txBody>
          <a:bodyPr vert="horz" wrap="square" lIns="0" tIns="53975" rIns="0" bIns="0" rtlCol="0">
            <a:spAutoFit/>
          </a:bodyPr>
          <a:lstStyle/>
          <a:p>
            <a:pPr marL="187960" indent="-175895">
              <a:lnSpc>
                <a:spcPct val="100000"/>
              </a:lnSpc>
              <a:spcBef>
                <a:spcPts val="425"/>
              </a:spcBef>
              <a:buFont typeface="Arial" panose="020B0604020202020204"/>
              <a:buChar char="•"/>
              <a:tabLst>
                <a:tab pos="188595" algn="l"/>
              </a:tabLst>
            </a:pPr>
            <a:r>
              <a:rPr sz="2800" spc="-15" dirty="0">
                <a:latin typeface="Calibri" panose="020F0502020204030204"/>
                <a:cs typeface="Calibri" panose="020F0502020204030204"/>
              </a:rPr>
              <a:t>Knowledge</a:t>
            </a:r>
            <a:r>
              <a:rPr sz="2800" spc="-25" dirty="0">
                <a:latin typeface="Calibri" panose="020F0502020204030204"/>
                <a:cs typeface="Calibri" panose="020F0502020204030204"/>
              </a:rPr>
              <a:t> </a:t>
            </a:r>
            <a:r>
              <a:rPr sz="2800" spc="-5" dirty="0">
                <a:latin typeface="Calibri" panose="020F0502020204030204"/>
                <a:cs typeface="Calibri" panose="020F0502020204030204"/>
              </a:rPr>
              <a:t>of</a:t>
            </a:r>
            <a:r>
              <a:rPr sz="2800" spc="-25" dirty="0">
                <a:latin typeface="Calibri" panose="020F0502020204030204"/>
                <a:cs typeface="Calibri" panose="020F0502020204030204"/>
              </a:rPr>
              <a:t> </a:t>
            </a:r>
            <a:r>
              <a:rPr sz="2800" spc="-5" dirty="0">
                <a:latin typeface="Calibri" panose="020F0502020204030204"/>
                <a:cs typeface="Calibri" panose="020F0502020204030204"/>
              </a:rPr>
              <a:t>CPP</a:t>
            </a:r>
            <a:endParaRPr sz="2800">
              <a:latin typeface="Calibri" panose="020F0502020204030204"/>
              <a:cs typeface="Calibri" panose="020F0502020204030204"/>
            </a:endParaRPr>
          </a:p>
          <a:p>
            <a:pPr marL="187960" indent="-175895">
              <a:lnSpc>
                <a:spcPct val="100000"/>
              </a:lnSpc>
              <a:spcBef>
                <a:spcPts val="330"/>
              </a:spcBef>
              <a:buFont typeface="Arial" panose="020B0604020202020204"/>
              <a:buChar char="•"/>
              <a:tabLst>
                <a:tab pos="188595" algn="l"/>
              </a:tabLst>
            </a:pPr>
            <a:r>
              <a:rPr sz="2800" spc="-5" dirty="0">
                <a:latin typeface="Calibri" panose="020F0502020204030204"/>
                <a:cs typeface="Calibri" panose="020F0502020204030204"/>
              </a:rPr>
              <a:t>Visual</a:t>
            </a:r>
            <a:r>
              <a:rPr sz="2800" spc="-45" dirty="0">
                <a:latin typeface="Calibri" panose="020F0502020204030204"/>
                <a:cs typeface="Calibri" panose="020F0502020204030204"/>
              </a:rPr>
              <a:t> </a:t>
            </a:r>
            <a:r>
              <a:rPr sz="2800" spc="-10" dirty="0">
                <a:latin typeface="Calibri" panose="020F0502020204030204"/>
                <a:cs typeface="Calibri" panose="020F0502020204030204"/>
              </a:rPr>
              <a:t>studio</a:t>
            </a:r>
            <a:endParaRPr sz="2800">
              <a:latin typeface="Calibri" panose="020F0502020204030204"/>
              <a:cs typeface="Calibri" panose="020F0502020204030204"/>
            </a:endParaRPr>
          </a:p>
          <a:p>
            <a:pPr marL="187960" indent="-175895">
              <a:lnSpc>
                <a:spcPct val="100000"/>
              </a:lnSpc>
              <a:spcBef>
                <a:spcPts val="330"/>
              </a:spcBef>
              <a:buFont typeface="Arial" panose="020B0604020202020204"/>
              <a:buChar char="•"/>
              <a:tabLst>
                <a:tab pos="188595" algn="l"/>
              </a:tabLst>
            </a:pPr>
            <a:r>
              <a:rPr sz="2800" spc="-10" dirty="0">
                <a:latin typeface="Calibri" panose="020F0502020204030204"/>
                <a:cs typeface="Calibri" panose="020F0502020204030204"/>
              </a:rPr>
              <a:t>Unreal</a:t>
            </a:r>
            <a:r>
              <a:rPr sz="2800" spc="-50" dirty="0">
                <a:latin typeface="Calibri" panose="020F0502020204030204"/>
                <a:cs typeface="Calibri" panose="020F0502020204030204"/>
              </a:rPr>
              <a:t> </a:t>
            </a:r>
            <a:r>
              <a:rPr sz="2800" spc="-5" dirty="0">
                <a:latin typeface="Calibri" panose="020F0502020204030204"/>
                <a:cs typeface="Calibri" panose="020F0502020204030204"/>
              </a:rPr>
              <a:t>engine</a:t>
            </a:r>
            <a:endParaRPr sz="2800">
              <a:latin typeface="Calibri" panose="020F0502020204030204"/>
              <a:cs typeface="Calibri" panose="020F0502020204030204"/>
            </a:endParaRPr>
          </a:p>
          <a:p>
            <a:pPr marL="187960" indent="-175895">
              <a:lnSpc>
                <a:spcPct val="100000"/>
              </a:lnSpc>
              <a:spcBef>
                <a:spcPts val="325"/>
              </a:spcBef>
              <a:buFont typeface="Arial" panose="020B0604020202020204"/>
              <a:buChar char="•"/>
              <a:tabLst>
                <a:tab pos="188595" algn="l"/>
              </a:tabLst>
            </a:pPr>
            <a:r>
              <a:rPr sz="2800" spc="-5" dirty="0">
                <a:latin typeface="Calibri" panose="020F0502020204030204"/>
                <a:cs typeface="Calibri" panose="020F0502020204030204"/>
              </a:rPr>
              <a:t>Epic</a:t>
            </a:r>
            <a:r>
              <a:rPr sz="2800" spc="-35" dirty="0">
                <a:latin typeface="Calibri" panose="020F0502020204030204"/>
                <a:cs typeface="Calibri" panose="020F0502020204030204"/>
              </a:rPr>
              <a:t> </a:t>
            </a:r>
            <a:r>
              <a:rPr sz="2800" spc="-15" dirty="0">
                <a:latin typeface="Calibri" panose="020F0502020204030204"/>
                <a:cs typeface="Calibri" panose="020F0502020204030204"/>
              </a:rPr>
              <a:t>game</a:t>
            </a:r>
            <a:r>
              <a:rPr sz="2800" spc="-30" dirty="0">
                <a:latin typeface="Calibri" panose="020F0502020204030204"/>
                <a:cs typeface="Calibri" panose="020F0502020204030204"/>
              </a:rPr>
              <a:t> </a:t>
            </a:r>
            <a:r>
              <a:rPr sz="2800" spc="-5" dirty="0">
                <a:latin typeface="Calibri" panose="020F0502020204030204"/>
                <a:cs typeface="Calibri" panose="020F0502020204030204"/>
              </a:rPr>
              <a:t>launcher</a:t>
            </a:r>
            <a:endParaRPr sz="2800">
              <a:latin typeface="Calibri" panose="020F0502020204030204"/>
              <a:cs typeface="Calibri" panose="020F0502020204030204"/>
            </a:endParaRPr>
          </a:p>
          <a:p>
            <a:pPr marL="187960" indent="-175895">
              <a:lnSpc>
                <a:spcPct val="100000"/>
              </a:lnSpc>
              <a:spcBef>
                <a:spcPts val="330"/>
              </a:spcBef>
              <a:buFont typeface="Arial" panose="020B0604020202020204"/>
              <a:buChar char="•"/>
              <a:tabLst>
                <a:tab pos="188595" algn="l"/>
              </a:tabLst>
            </a:pPr>
            <a:r>
              <a:rPr sz="2800" spc="-10" dirty="0">
                <a:latin typeface="Calibri" panose="020F0502020204030204"/>
                <a:cs typeface="Calibri" panose="020F0502020204030204"/>
              </a:rPr>
              <a:t>Windows</a:t>
            </a:r>
            <a:r>
              <a:rPr sz="2800" spc="-45" dirty="0">
                <a:latin typeface="Calibri" panose="020F0502020204030204"/>
                <a:cs typeface="Calibri" panose="020F0502020204030204"/>
              </a:rPr>
              <a:t> </a:t>
            </a:r>
            <a:r>
              <a:rPr sz="2800" spc="-15" dirty="0">
                <a:latin typeface="Calibri" panose="020F0502020204030204"/>
                <a:cs typeface="Calibri" panose="020F0502020204030204"/>
              </a:rPr>
              <a:t>platform</a:t>
            </a:r>
            <a:endParaRPr sz="2800">
              <a:latin typeface="Calibri" panose="020F0502020204030204"/>
              <a:cs typeface="Calibri" panose="020F0502020204030204"/>
            </a:endParaRPr>
          </a:p>
          <a:p>
            <a:pPr marL="187960" marR="5080" indent="-131445">
              <a:lnSpc>
                <a:spcPts val="2690"/>
              </a:lnSpc>
              <a:spcBef>
                <a:spcPts val="975"/>
              </a:spcBef>
              <a:buSzPct val="64000"/>
              <a:buFont typeface="Arial" panose="020B0604020202020204"/>
              <a:buChar char="•"/>
              <a:tabLst>
                <a:tab pos="188595" algn="l"/>
                <a:tab pos="1704975" algn="l"/>
              </a:tabLst>
            </a:pPr>
            <a:r>
              <a:rPr sz="2800" spc="-15" dirty="0">
                <a:latin typeface="Calibri" panose="020F0502020204030204"/>
                <a:cs typeface="Calibri" panose="020F0502020204030204"/>
              </a:rPr>
              <a:t>From</a:t>
            </a:r>
            <a:r>
              <a:rPr sz="2800" spc="-5" dirty="0">
                <a:latin typeface="Calibri" panose="020F0502020204030204"/>
                <a:cs typeface="Calibri" panose="020F0502020204030204"/>
              </a:rPr>
              <a:t> </a:t>
            </a:r>
            <a:r>
              <a:rPr sz="2800" spc="-10" dirty="0">
                <a:latin typeface="Calibri" panose="020F0502020204030204"/>
                <a:cs typeface="Calibri" panose="020F0502020204030204"/>
              </a:rPr>
              <a:t>this	</a:t>
            </a:r>
            <a:r>
              <a:rPr sz="2800" spc="-5" dirty="0">
                <a:latin typeface="Calibri" panose="020F0502020204030204"/>
                <a:cs typeface="Calibri" panose="020F0502020204030204"/>
              </a:rPr>
              <a:t>smart </a:t>
            </a:r>
            <a:r>
              <a:rPr sz="2800" spc="-15" dirty="0">
                <a:latin typeface="Calibri" panose="020F0502020204030204"/>
                <a:cs typeface="Calibri" panose="020F0502020204030204"/>
              </a:rPr>
              <a:t>game,</a:t>
            </a:r>
            <a:r>
              <a:rPr sz="2800" spc="-10" dirty="0">
                <a:latin typeface="Calibri" panose="020F0502020204030204"/>
                <a:cs typeface="Calibri" panose="020F0502020204030204"/>
              </a:rPr>
              <a:t> </a:t>
            </a:r>
            <a:r>
              <a:rPr sz="2800" spc="-5" dirty="0">
                <a:latin typeface="Calibri" panose="020F0502020204030204"/>
                <a:cs typeface="Calibri" panose="020F0502020204030204"/>
              </a:rPr>
              <a:t>user </a:t>
            </a:r>
            <a:r>
              <a:rPr sz="2800" spc="-10" dirty="0">
                <a:latin typeface="Calibri" panose="020F0502020204030204"/>
                <a:cs typeface="Calibri" panose="020F0502020204030204"/>
              </a:rPr>
              <a:t>can </a:t>
            </a:r>
            <a:r>
              <a:rPr sz="2800" spc="-15" dirty="0">
                <a:latin typeface="Calibri" panose="020F0502020204030204"/>
                <a:cs typeface="Calibri" panose="020F0502020204030204"/>
              </a:rPr>
              <a:t>relief</a:t>
            </a:r>
            <a:r>
              <a:rPr sz="2800" spc="-5" dirty="0">
                <a:latin typeface="Calibri" panose="020F0502020204030204"/>
                <a:cs typeface="Calibri" panose="020F0502020204030204"/>
              </a:rPr>
              <a:t> </a:t>
            </a:r>
            <a:r>
              <a:rPr sz="2800" spc="-10" dirty="0">
                <a:latin typeface="Calibri" panose="020F0502020204030204"/>
                <a:cs typeface="Calibri" panose="020F0502020204030204"/>
              </a:rPr>
              <a:t>the</a:t>
            </a:r>
            <a:r>
              <a:rPr sz="2800" spc="-15" dirty="0">
                <a:latin typeface="Calibri" panose="020F0502020204030204"/>
                <a:cs typeface="Calibri" panose="020F0502020204030204"/>
              </a:rPr>
              <a:t> stress</a:t>
            </a:r>
            <a:r>
              <a:rPr sz="2800" spc="-5" dirty="0">
                <a:latin typeface="Calibri" panose="020F0502020204030204"/>
                <a:cs typeface="Calibri" panose="020F0502020204030204"/>
              </a:rPr>
              <a:t> </a:t>
            </a:r>
            <a:r>
              <a:rPr sz="2800" dirty="0">
                <a:latin typeface="Calibri" panose="020F0502020204030204"/>
                <a:cs typeface="Calibri" panose="020F0502020204030204"/>
              </a:rPr>
              <a:t>and</a:t>
            </a:r>
            <a:r>
              <a:rPr sz="2800" spc="-10" dirty="0">
                <a:latin typeface="Calibri" panose="020F0502020204030204"/>
                <a:cs typeface="Calibri" panose="020F0502020204030204"/>
              </a:rPr>
              <a:t> </a:t>
            </a:r>
            <a:r>
              <a:rPr sz="2800" spc="-20" dirty="0">
                <a:latin typeface="Calibri" panose="020F0502020204030204"/>
                <a:cs typeface="Calibri" panose="020F0502020204030204"/>
              </a:rPr>
              <a:t>play</a:t>
            </a:r>
            <a:r>
              <a:rPr sz="2800" spc="-5" dirty="0">
                <a:latin typeface="Calibri" panose="020F0502020204030204"/>
                <a:cs typeface="Calibri" panose="020F0502020204030204"/>
              </a:rPr>
              <a:t> easily</a:t>
            </a:r>
            <a:r>
              <a:rPr sz="2800" spc="-10" dirty="0">
                <a:latin typeface="Calibri" panose="020F0502020204030204"/>
                <a:cs typeface="Calibri" panose="020F0502020204030204"/>
              </a:rPr>
              <a:t> </a:t>
            </a:r>
            <a:r>
              <a:rPr sz="2800" dirty="0">
                <a:latin typeface="Calibri" panose="020F0502020204030204"/>
                <a:cs typeface="Calibri" panose="020F0502020204030204"/>
              </a:rPr>
              <a:t>and </a:t>
            </a:r>
            <a:r>
              <a:rPr sz="2800" spc="-615" dirty="0">
                <a:latin typeface="Calibri" panose="020F0502020204030204"/>
                <a:cs typeface="Calibri" panose="020F0502020204030204"/>
              </a:rPr>
              <a:t> </a:t>
            </a:r>
            <a:r>
              <a:rPr sz="2800" spc="-40" dirty="0">
                <a:latin typeface="Calibri" panose="020F0502020204030204"/>
                <a:cs typeface="Calibri" panose="020F0502020204030204"/>
              </a:rPr>
              <a:t>enjoy.</a:t>
            </a:r>
            <a:r>
              <a:rPr sz="2800" spc="-5" dirty="0">
                <a:latin typeface="Calibri" panose="020F0502020204030204"/>
                <a:cs typeface="Calibri" panose="020F0502020204030204"/>
              </a:rPr>
              <a:t> </a:t>
            </a:r>
            <a:r>
              <a:rPr sz="2800" spc="-10" dirty="0">
                <a:latin typeface="Calibri" panose="020F0502020204030204"/>
                <a:cs typeface="Calibri" panose="020F0502020204030204"/>
              </a:rPr>
              <a:t>They</a:t>
            </a:r>
            <a:r>
              <a:rPr sz="2800" spc="-5" dirty="0">
                <a:latin typeface="Calibri" panose="020F0502020204030204"/>
                <a:cs typeface="Calibri" panose="020F0502020204030204"/>
              </a:rPr>
              <a:t> </a:t>
            </a:r>
            <a:r>
              <a:rPr sz="2800" spc="-15" dirty="0">
                <a:latin typeface="Calibri" panose="020F0502020204030204"/>
                <a:cs typeface="Calibri" panose="020F0502020204030204"/>
              </a:rPr>
              <a:t>provide</a:t>
            </a:r>
            <a:r>
              <a:rPr sz="2800" spc="-5" dirty="0">
                <a:latin typeface="Calibri" panose="020F0502020204030204"/>
                <a:cs typeface="Calibri" panose="020F0502020204030204"/>
              </a:rPr>
              <a:t> </a:t>
            </a:r>
            <a:r>
              <a:rPr sz="2800" spc="-10" dirty="0">
                <a:latin typeface="Calibri" panose="020F0502020204030204"/>
                <a:cs typeface="Calibri" panose="020F0502020204030204"/>
              </a:rPr>
              <a:t>the new</a:t>
            </a:r>
            <a:r>
              <a:rPr sz="2800" spc="-5" dirty="0">
                <a:latin typeface="Calibri" panose="020F0502020204030204"/>
                <a:cs typeface="Calibri" panose="020F0502020204030204"/>
              </a:rPr>
              <a:t> </a:t>
            </a:r>
            <a:r>
              <a:rPr sz="2800" spc="-10" dirty="0">
                <a:latin typeface="Calibri" panose="020F0502020204030204"/>
                <a:cs typeface="Calibri" panose="020F0502020204030204"/>
              </a:rPr>
              <a:t>maps</a:t>
            </a:r>
            <a:r>
              <a:rPr sz="2800" spc="-5" dirty="0">
                <a:latin typeface="Calibri" panose="020F0502020204030204"/>
                <a:cs typeface="Calibri" panose="020F0502020204030204"/>
              </a:rPr>
              <a:t> ,guns </a:t>
            </a:r>
            <a:r>
              <a:rPr sz="2800" dirty="0">
                <a:latin typeface="Calibri" panose="020F0502020204030204"/>
                <a:cs typeface="Calibri" panose="020F0502020204030204"/>
              </a:rPr>
              <a:t>,</a:t>
            </a:r>
            <a:r>
              <a:rPr sz="2800" spc="-5" dirty="0">
                <a:latin typeface="Calibri" panose="020F0502020204030204"/>
                <a:cs typeface="Calibri" panose="020F0502020204030204"/>
              </a:rPr>
              <a:t> </a:t>
            </a:r>
            <a:r>
              <a:rPr sz="2800" dirty="0">
                <a:latin typeface="Calibri" panose="020F0502020204030204"/>
                <a:cs typeface="Calibri" panose="020F0502020204030204"/>
              </a:rPr>
              <a:t>and</a:t>
            </a:r>
            <a:r>
              <a:rPr sz="2800" spc="-5" dirty="0">
                <a:latin typeface="Calibri" panose="020F0502020204030204"/>
                <a:cs typeface="Calibri" panose="020F0502020204030204"/>
              </a:rPr>
              <a:t> </a:t>
            </a:r>
            <a:r>
              <a:rPr sz="2800" spc="-15" dirty="0">
                <a:latin typeface="Calibri" panose="020F0502020204030204"/>
                <a:cs typeface="Calibri" panose="020F0502020204030204"/>
              </a:rPr>
              <a:t>free</a:t>
            </a:r>
            <a:r>
              <a:rPr sz="2800" spc="-5" dirty="0">
                <a:latin typeface="Calibri" panose="020F0502020204030204"/>
                <a:cs typeface="Calibri" panose="020F0502020204030204"/>
              </a:rPr>
              <a:t> skins.</a:t>
            </a:r>
            <a:endParaRPr sz="2800">
              <a:latin typeface="Calibri" panose="020F0502020204030204"/>
              <a:cs typeface="Calibri" panose="020F0502020204030204"/>
            </a:endParaRPr>
          </a:p>
          <a:p>
            <a:pPr marL="187960" marR="255905" indent="-131445">
              <a:lnSpc>
                <a:spcPct val="80000"/>
              </a:lnSpc>
              <a:spcBef>
                <a:spcPts val="1020"/>
              </a:spcBef>
              <a:buSzPct val="64000"/>
              <a:buFont typeface="Arial" panose="020B0604020202020204"/>
              <a:buChar char="•"/>
              <a:tabLst>
                <a:tab pos="188595" algn="l"/>
              </a:tabLst>
            </a:pPr>
            <a:r>
              <a:rPr sz="2800" spc="-5" dirty="0">
                <a:latin typeface="Calibri" panose="020F0502020204030204"/>
                <a:cs typeface="Calibri" panose="020F0502020204030204"/>
              </a:rPr>
              <a:t>In</a:t>
            </a:r>
            <a:r>
              <a:rPr sz="2800" spc="-10" dirty="0">
                <a:latin typeface="Calibri" panose="020F0502020204030204"/>
                <a:cs typeface="Calibri" panose="020F0502020204030204"/>
              </a:rPr>
              <a:t> the technology</a:t>
            </a:r>
            <a:r>
              <a:rPr sz="2800" spc="-5" dirty="0">
                <a:latin typeface="Calibri" panose="020F0502020204030204"/>
                <a:cs typeface="Calibri" panose="020F0502020204030204"/>
              </a:rPr>
              <a:t> </a:t>
            </a:r>
            <a:r>
              <a:rPr sz="2800" spc="-10" dirty="0">
                <a:latin typeface="Calibri" panose="020F0502020204030204"/>
                <a:cs typeface="Calibri" panose="020F0502020204030204"/>
              </a:rPr>
              <a:t>world,</a:t>
            </a:r>
            <a:r>
              <a:rPr sz="2800" spc="-5" dirty="0">
                <a:latin typeface="Calibri" panose="020F0502020204030204"/>
                <a:cs typeface="Calibri" panose="020F0502020204030204"/>
              </a:rPr>
              <a:t> </a:t>
            </a:r>
            <a:r>
              <a:rPr sz="2800" spc="-10" dirty="0">
                <a:latin typeface="Calibri" panose="020F0502020204030204"/>
                <a:cs typeface="Calibri" panose="020F0502020204030204"/>
              </a:rPr>
              <a:t>this </a:t>
            </a:r>
            <a:r>
              <a:rPr sz="2800" spc="-5" dirty="0">
                <a:latin typeface="Calibri" panose="020F0502020204030204"/>
                <a:cs typeface="Calibri" panose="020F0502020204030204"/>
              </a:rPr>
              <a:t>shooting </a:t>
            </a:r>
            <a:r>
              <a:rPr sz="2800" spc="-15" dirty="0">
                <a:latin typeface="Calibri" panose="020F0502020204030204"/>
                <a:cs typeface="Calibri" panose="020F0502020204030204"/>
              </a:rPr>
              <a:t>game</a:t>
            </a:r>
            <a:r>
              <a:rPr sz="2800" dirty="0">
                <a:latin typeface="Calibri" panose="020F0502020204030204"/>
                <a:cs typeface="Calibri" panose="020F0502020204030204"/>
              </a:rPr>
              <a:t> </a:t>
            </a:r>
            <a:r>
              <a:rPr sz="2800" spc="-5" dirty="0">
                <a:latin typeface="Calibri" panose="020F0502020204030204"/>
                <a:cs typeface="Calibri" panose="020F0502020204030204"/>
              </a:rPr>
              <a:t>is </a:t>
            </a:r>
            <a:r>
              <a:rPr sz="2800" spc="-10" dirty="0">
                <a:latin typeface="Calibri" panose="020F0502020204030204"/>
                <a:cs typeface="Calibri" panose="020F0502020204030204"/>
              </a:rPr>
              <a:t>very</a:t>
            </a:r>
            <a:r>
              <a:rPr sz="2800" spc="-5" dirty="0">
                <a:latin typeface="Calibri" panose="020F0502020204030204"/>
                <a:cs typeface="Calibri" panose="020F0502020204030204"/>
              </a:rPr>
              <a:t> </a:t>
            </a:r>
            <a:r>
              <a:rPr sz="2800" spc="-10" dirty="0">
                <a:latin typeface="Calibri" panose="020F0502020204030204"/>
                <a:cs typeface="Calibri" panose="020F0502020204030204"/>
              </a:rPr>
              <a:t>helpful</a:t>
            </a:r>
            <a:r>
              <a:rPr sz="2800" spc="-5" dirty="0">
                <a:latin typeface="Calibri" panose="020F0502020204030204"/>
                <a:cs typeface="Calibri" panose="020F0502020204030204"/>
              </a:rPr>
              <a:t> </a:t>
            </a:r>
            <a:r>
              <a:rPr sz="2800" spc="-25" dirty="0">
                <a:latin typeface="Calibri" panose="020F0502020204030204"/>
                <a:cs typeface="Calibri" panose="020F0502020204030204"/>
              </a:rPr>
              <a:t>for</a:t>
            </a:r>
            <a:r>
              <a:rPr sz="2800" spc="-5" dirty="0">
                <a:latin typeface="Calibri" panose="020F0502020204030204"/>
                <a:cs typeface="Calibri" panose="020F0502020204030204"/>
              </a:rPr>
              <a:t> </a:t>
            </a:r>
            <a:r>
              <a:rPr sz="2800" dirty="0">
                <a:latin typeface="Calibri" panose="020F0502020204030204"/>
                <a:cs typeface="Calibri" panose="020F0502020204030204"/>
              </a:rPr>
              <a:t>all </a:t>
            </a:r>
            <a:r>
              <a:rPr sz="2800" spc="5" dirty="0">
                <a:latin typeface="Calibri" panose="020F0502020204030204"/>
                <a:cs typeface="Calibri" panose="020F0502020204030204"/>
              </a:rPr>
              <a:t> </a:t>
            </a:r>
            <a:r>
              <a:rPr sz="2800" spc="-5" dirty="0">
                <a:latin typeface="Calibri" panose="020F0502020204030204"/>
                <a:cs typeface="Calibri" panose="020F0502020204030204"/>
              </a:rPr>
              <a:t>peoples</a:t>
            </a:r>
            <a:r>
              <a:rPr sz="2800" spc="-10" dirty="0">
                <a:latin typeface="Calibri" panose="020F0502020204030204"/>
                <a:cs typeface="Calibri" panose="020F0502020204030204"/>
              </a:rPr>
              <a:t> </a:t>
            </a:r>
            <a:r>
              <a:rPr sz="2800" spc="-5" dirty="0">
                <a:latin typeface="Calibri" panose="020F0502020204030204"/>
                <a:cs typeface="Calibri" panose="020F0502020204030204"/>
              </a:rPr>
              <a:t>because its use is </a:t>
            </a:r>
            <a:r>
              <a:rPr sz="2800" spc="-20" dirty="0">
                <a:latin typeface="Calibri" panose="020F0502020204030204"/>
                <a:cs typeface="Calibri" panose="020F0502020204030204"/>
              </a:rPr>
              <a:t>easy</a:t>
            </a:r>
            <a:r>
              <a:rPr sz="2800" spc="-5" dirty="0">
                <a:latin typeface="Calibri" panose="020F0502020204030204"/>
                <a:cs typeface="Calibri" panose="020F0502020204030204"/>
              </a:rPr>
              <a:t> but</a:t>
            </a:r>
            <a:r>
              <a:rPr sz="2800" spc="-10" dirty="0">
                <a:latin typeface="Calibri" panose="020F0502020204030204"/>
                <a:cs typeface="Calibri" panose="020F0502020204030204"/>
              </a:rPr>
              <a:t> </a:t>
            </a:r>
            <a:r>
              <a:rPr sz="2800" spc="-25" dirty="0">
                <a:latin typeface="Calibri" panose="020F0502020204030204"/>
                <a:cs typeface="Calibri" panose="020F0502020204030204"/>
              </a:rPr>
              <a:t>it’s</a:t>
            </a:r>
            <a:r>
              <a:rPr sz="2800" spc="-5" dirty="0">
                <a:latin typeface="Calibri" panose="020F0502020204030204"/>
                <a:cs typeface="Calibri" panose="020F0502020204030204"/>
              </a:rPr>
              <a:t> </a:t>
            </a:r>
            <a:r>
              <a:rPr sz="2800" spc="-15" dirty="0">
                <a:latin typeface="Calibri" panose="020F0502020204030204"/>
                <a:cs typeface="Calibri" panose="020F0502020204030204"/>
              </a:rPr>
              <a:t>level</a:t>
            </a:r>
            <a:r>
              <a:rPr sz="2800" spc="-5" dirty="0">
                <a:latin typeface="Calibri" panose="020F0502020204030204"/>
                <a:cs typeface="Calibri" panose="020F0502020204030204"/>
              </a:rPr>
              <a:t> </a:t>
            </a:r>
            <a:r>
              <a:rPr sz="2800" dirty="0">
                <a:latin typeface="Calibri" panose="020F0502020204030204"/>
                <a:cs typeface="Calibri" panose="020F0502020204030204"/>
              </a:rPr>
              <a:t>and</a:t>
            </a:r>
            <a:r>
              <a:rPr sz="2800" spc="-5" dirty="0">
                <a:latin typeface="Calibri" panose="020F0502020204030204"/>
                <a:cs typeface="Calibri" panose="020F0502020204030204"/>
              </a:rPr>
              <a:t> mode </a:t>
            </a:r>
            <a:r>
              <a:rPr sz="2800" spc="-15" dirty="0">
                <a:latin typeface="Calibri" panose="020F0502020204030204"/>
                <a:cs typeface="Calibri" panose="020F0502020204030204"/>
              </a:rPr>
              <a:t>are</a:t>
            </a:r>
            <a:r>
              <a:rPr sz="2800" spc="-5" dirty="0">
                <a:latin typeface="Calibri" panose="020F0502020204030204"/>
                <a:cs typeface="Calibri" panose="020F0502020204030204"/>
              </a:rPr>
              <a:t> </a:t>
            </a:r>
            <a:r>
              <a:rPr sz="2800" spc="-15" dirty="0">
                <a:latin typeface="Calibri" panose="020F0502020204030204"/>
                <a:cs typeface="Calibri" panose="020F0502020204030204"/>
              </a:rPr>
              <a:t>hard</a:t>
            </a:r>
            <a:r>
              <a:rPr sz="2800" spc="-5" dirty="0">
                <a:latin typeface="Calibri" panose="020F0502020204030204"/>
                <a:cs typeface="Calibri" panose="020F0502020204030204"/>
              </a:rPr>
              <a:t> </a:t>
            </a:r>
            <a:r>
              <a:rPr sz="2800" spc="-15" dirty="0">
                <a:latin typeface="Calibri" panose="020F0502020204030204"/>
                <a:cs typeface="Calibri" panose="020F0502020204030204"/>
              </a:rPr>
              <a:t>to </a:t>
            </a:r>
            <a:r>
              <a:rPr sz="2800" spc="-620" dirty="0">
                <a:latin typeface="Calibri" panose="020F0502020204030204"/>
                <a:cs typeface="Calibri" panose="020F0502020204030204"/>
              </a:rPr>
              <a:t> </a:t>
            </a:r>
            <a:r>
              <a:rPr sz="2800" spc="-20" dirty="0">
                <a:latin typeface="Calibri" panose="020F0502020204030204"/>
                <a:cs typeface="Calibri" panose="020F0502020204030204"/>
              </a:rPr>
              <a:t>play</a:t>
            </a:r>
            <a:r>
              <a:rPr sz="2800" spc="-10" dirty="0">
                <a:latin typeface="Calibri" panose="020F0502020204030204"/>
                <a:cs typeface="Calibri" panose="020F0502020204030204"/>
              </a:rPr>
              <a:t> </a:t>
            </a:r>
            <a:r>
              <a:rPr sz="2800" spc="-15" dirty="0">
                <a:latin typeface="Calibri" panose="020F0502020204030204"/>
                <a:cs typeface="Calibri" panose="020F0502020204030204"/>
              </a:rPr>
              <a:t>everyone.</a:t>
            </a:r>
            <a:endParaRPr sz="2800">
              <a:latin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14400" y="2125980"/>
            <a:ext cx="10363200" cy="1846580"/>
          </a:xfrm>
        </p:spPr>
        <p:txBody>
          <a:bodyPr/>
          <a:p>
            <a:r>
              <a:rPr spc="-10" dirty="0">
                <a:latin typeface="Times New Roman" panose="02020603050405020304"/>
                <a:cs typeface="Times New Roman" panose="02020603050405020304"/>
                <a:sym typeface="+mn-ea"/>
              </a:rPr>
              <a:t>Results</a:t>
            </a:r>
            <a:r>
              <a:rPr spc="-4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and</a:t>
            </a:r>
            <a:r>
              <a:rPr spc="-30" dirty="0">
                <a:latin typeface="Times New Roman" panose="02020603050405020304"/>
                <a:cs typeface="Times New Roman" panose="02020603050405020304"/>
                <a:sym typeface="+mn-ea"/>
              </a:rPr>
              <a:t> </a:t>
            </a:r>
            <a:r>
              <a:rPr spc="-5" dirty="0">
                <a:latin typeface="Times New Roman" panose="02020603050405020304"/>
                <a:cs typeface="Times New Roman" panose="02020603050405020304"/>
                <a:sym typeface="+mn-ea"/>
              </a:rPr>
              <a:t>Outputs</a:t>
            </a:r>
            <a:br>
              <a:rPr>
                <a:latin typeface="Times New Roman" panose="02020603050405020304"/>
                <a:cs typeface="Times New Roman" panose="02020603050405020304"/>
              </a:rPr>
            </a:b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00789" y="2493145"/>
            <a:ext cx="3590421" cy="1837055"/>
          </a:xfrm>
        </p:spPr>
        <p:txBody>
          <a:bodyPr/>
          <a:p>
            <a:endParaRPr lang="en-US"/>
          </a:p>
        </p:txBody>
      </p:sp>
      <p:pic>
        <p:nvPicPr>
          <p:cNvPr id="2" name="object 2"/>
          <p:cNvPicPr/>
          <p:nvPr/>
        </p:nvPicPr>
        <p:blipFill>
          <a:blip r:embed="rId1" cstate="print"/>
          <a:stretch>
            <a:fillRect/>
          </a:stretch>
        </p:blipFill>
        <p:spPr>
          <a:xfrm>
            <a:off x="858520" y="1160145"/>
            <a:ext cx="10722610" cy="5294630"/>
          </a:xfrm>
          <a:prstGeom prst="rect">
            <a:avLst/>
          </a:prstGeom>
        </p:spPr>
      </p:pic>
      <p:sp>
        <p:nvSpPr>
          <p:cNvPr id="3" name="object 3"/>
          <p:cNvSpPr txBox="1">
            <a:spLocks noGrp="1"/>
          </p:cNvSpPr>
          <p:nvPr>
            <p:ph type="sldNum" sz="quarter" idx="7"/>
          </p:nvPr>
        </p:nvSpPr>
        <p:spPr>
          <a:xfrm>
            <a:off x="11075491" y="6466763"/>
            <a:ext cx="231140" cy="158750"/>
          </a:xfrm>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3633</Words>
  <Application>WPS Presentation</Application>
  <PresentationFormat>On-screen Show (4:3)</PresentationFormat>
  <Paragraphs>113</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Calibri</vt:lpstr>
      <vt:lpstr>Arial</vt:lpstr>
      <vt:lpstr>Times New Roman</vt:lpstr>
      <vt:lpstr>Arial Black</vt:lpstr>
      <vt:lpstr>Microsoft YaHei</vt:lpstr>
      <vt:lpstr>Arial Unicode MS</vt:lpstr>
      <vt:lpstr>Calibri</vt:lpstr>
      <vt:lpstr>Office Theme</vt:lpstr>
      <vt:lpstr>CU Shooter</vt:lpstr>
      <vt:lpstr>Outline</vt:lpstr>
      <vt:lpstr>Introduction to Project </vt:lpstr>
      <vt:lpstr>To develop this game we required some specific softwares:  Knowledge of c++ Visual Studio Unreal engine Epic game launcher Windows platform c++ will be used in backend</vt:lpstr>
      <vt:lpstr>Problem Formulation</vt:lpstr>
      <vt:lpstr>Objectives</vt:lpstr>
      <vt:lpstr>Methodology used</vt:lpstr>
      <vt:lpstr>Results and Outputs </vt:lpstr>
      <vt:lpstr>PowerPoint 演示文稿</vt:lpstr>
      <vt:lpstr>PowerPoint 演示文稿</vt:lpstr>
      <vt:lpstr>PowerPoint 演示文稿</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 Shooter</dc:title>
  <dc:creator/>
  <cp:lastModifiedBy>Rishabh Bajpai</cp:lastModifiedBy>
  <cp:revision>3</cp:revision>
  <dcterms:created xsi:type="dcterms:W3CDTF">2021-04-27T07:02:00Z</dcterms:created>
  <dcterms:modified xsi:type="dcterms:W3CDTF">2021-05-07T17:11:25Z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2021-04-26T16:30:00Z</vt:filetime>
  </property>
  <property fmtid="{D5CDD505-2E9C-101B-9397-08002B2CF9AE}" pid="3" name="KSOProductBuildVer">
    <vt:lpwstr>1033-11.2.0.10114</vt:lpwstr>
  </property>
</Properties>
</file>