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embeddedFontLs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2" roundtripDataSignature="AMtx7mjmtUyuDmo4BaontOzf+ZMyRxmk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7"/>
          <p:cNvSpPr txBox="1"/>
          <p:nvPr>
            <p:ph type="title"/>
          </p:nvPr>
        </p:nvSpPr>
        <p:spPr>
          <a:xfrm>
            <a:off x="4300789" y="2493145"/>
            <a:ext cx="3590421"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7"/>
          <p:cNvSpPr txBox="1"/>
          <p:nvPr>
            <p:ph idx="1" type="body"/>
          </p:nvPr>
        </p:nvSpPr>
        <p:spPr>
          <a:xfrm>
            <a:off x="2679081" y="1046378"/>
            <a:ext cx="6833837" cy="27978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1" sz="2400">
                <a:solidFill>
                  <a:schemeClr val="dk1"/>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18"/>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19"/>
          <p:cNvSpPr txBox="1"/>
          <p:nvPr>
            <p:ph type="title"/>
          </p:nvPr>
        </p:nvSpPr>
        <p:spPr>
          <a:xfrm>
            <a:off x="4300789" y="2493145"/>
            <a:ext cx="3590421"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1"/>
          <p:cNvSpPr txBox="1"/>
          <p:nvPr>
            <p:ph type="title"/>
          </p:nvPr>
        </p:nvSpPr>
        <p:spPr>
          <a:xfrm>
            <a:off x="4300789" y="2493145"/>
            <a:ext cx="3590421"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21"/>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6"/>
          <p:cNvPicPr preferRelativeResize="0"/>
          <p:nvPr/>
        </p:nvPicPr>
        <p:blipFill rotWithShape="1">
          <a:blip r:embed="rId1">
            <a:alphaModFix/>
          </a:blip>
          <a:srcRect b="0" l="0" r="0" t="0"/>
          <a:stretch/>
        </p:blipFill>
        <p:spPr>
          <a:xfrm>
            <a:off x="121872" y="0"/>
            <a:ext cx="11948255" cy="6857999"/>
          </a:xfrm>
          <a:prstGeom prst="rect">
            <a:avLst/>
          </a:prstGeom>
          <a:noFill/>
          <a:ln>
            <a:noFill/>
          </a:ln>
        </p:spPr>
      </p:pic>
      <p:sp>
        <p:nvSpPr>
          <p:cNvPr id="7" name="Google Shape;7;p16"/>
          <p:cNvSpPr txBox="1"/>
          <p:nvPr>
            <p:ph type="title"/>
          </p:nvPr>
        </p:nvSpPr>
        <p:spPr>
          <a:xfrm>
            <a:off x="4300789" y="2493145"/>
            <a:ext cx="3590421" cy="9398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6"/>
          <p:cNvSpPr txBox="1"/>
          <p:nvPr>
            <p:ph idx="1" type="body"/>
          </p:nvPr>
        </p:nvSpPr>
        <p:spPr>
          <a:xfrm>
            <a:off x="2679081" y="1046378"/>
            <a:ext cx="6833837" cy="27978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1"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6"/>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grpSp>
        <p:nvGrpSpPr>
          <p:cNvPr id="44" name="Google Shape;44;p1"/>
          <p:cNvGrpSpPr/>
          <p:nvPr/>
        </p:nvGrpSpPr>
        <p:grpSpPr>
          <a:xfrm>
            <a:off x="0" y="5901985"/>
            <a:ext cx="12192000" cy="956105"/>
            <a:chOff x="0" y="5901985"/>
            <a:chExt cx="12192000" cy="956105"/>
          </a:xfrm>
        </p:grpSpPr>
        <p:sp>
          <p:nvSpPr>
            <p:cNvPr id="45" name="Google Shape;45;p1"/>
            <p:cNvSpPr/>
            <p:nvPr/>
          </p:nvSpPr>
          <p:spPr>
            <a:xfrm>
              <a:off x="0" y="6053794"/>
              <a:ext cx="12192000" cy="439420"/>
            </a:xfrm>
            <a:custGeom>
              <a:rect b="b" l="l" r="r" t="t"/>
              <a:pathLst>
                <a:path extrusionOk="0" h="439420" w="12192000">
                  <a:moveTo>
                    <a:pt x="0" y="439196"/>
                  </a:moveTo>
                  <a:lnTo>
                    <a:pt x="0" y="0"/>
                  </a:lnTo>
                  <a:lnTo>
                    <a:pt x="12191999" y="0"/>
                  </a:lnTo>
                  <a:lnTo>
                    <a:pt x="12191999" y="439196"/>
                  </a:lnTo>
                  <a:lnTo>
                    <a:pt x="0" y="43919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302197" y="5901985"/>
              <a:ext cx="45720" cy="614045"/>
            </a:xfrm>
            <a:custGeom>
              <a:rect b="b" l="l" r="r" t="t"/>
              <a:pathLst>
                <a:path extrusionOk="0" h="614045" w="45720">
                  <a:moveTo>
                    <a:pt x="45718" y="613880"/>
                  </a:moveTo>
                  <a:lnTo>
                    <a:pt x="0" y="613880"/>
                  </a:lnTo>
                  <a:lnTo>
                    <a:pt x="0" y="0"/>
                  </a:lnTo>
                  <a:lnTo>
                    <a:pt x="45718" y="0"/>
                  </a:lnTo>
                  <a:lnTo>
                    <a:pt x="45718" y="613880"/>
                  </a:lnTo>
                  <a:close/>
                </a:path>
              </a:pathLst>
            </a:custGeom>
            <a:solidFill>
              <a:srgbClr val="C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1"/>
            <p:cNvSpPr/>
            <p:nvPr/>
          </p:nvSpPr>
          <p:spPr>
            <a:xfrm>
              <a:off x="9506856" y="5939880"/>
              <a:ext cx="1292225" cy="918210"/>
            </a:xfrm>
            <a:custGeom>
              <a:rect b="b" l="l" r="r" t="t"/>
              <a:pathLst>
                <a:path extrusionOk="0" h="918209" w="1292225">
                  <a:moveTo>
                    <a:pt x="267242" y="918119"/>
                  </a:moveTo>
                  <a:lnTo>
                    <a:pt x="0" y="918119"/>
                  </a:lnTo>
                  <a:lnTo>
                    <a:pt x="0" y="0"/>
                  </a:lnTo>
                  <a:lnTo>
                    <a:pt x="1291771" y="0"/>
                  </a:lnTo>
                  <a:lnTo>
                    <a:pt x="267242" y="918119"/>
                  </a:lnTo>
                  <a:close/>
                </a:path>
              </a:pathLst>
            </a:custGeom>
            <a:solidFill>
              <a:srgbClr val="F1F1F1">
                <a:alpha val="1607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8" name="Google Shape;48;p1"/>
          <p:cNvGrpSpPr/>
          <p:nvPr/>
        </p:nvGrpSpPr>
        <p:grpSpPr>
          <a:xfrm>
            <a:off x="2679081" y="0"/>
            <a:ext cx="9513031" cy="5788025"/>
            <a:chOff x="2679081" y="0"/>
            <a:chExt cx="9513031" cy="5788025"/>
          </a:xfrm>
        </p:grpSpPr>
        <p:sp>
          <p:nvSpPr>
            <p:cNvPr id="49" name="Google Shape;49;p1"/>
            <p:cNvSpPr/>
            <p:nvPr/>
          </p:nvSpPr>
          <p:spPr>
            <a:xfrm>
              <a:off x="7045437" y="0"/>
              <a:ext cx="5146675" cy="5788025"/>
            </a:xfrm>
            <a:custGeom>
              <a:rect b="b" l="l" r="r" t="t"/>
              <a:pathLst>
                <a:path extrusionOk="0" h="5788025" w="5146675">
                  <a:moveTo>
                    <a:pt x="5146561" y="5787479"/>
                  </a:moveTo>
                  <a:lnTo>
                    <a:pt x="0" y="5787479"/>
                  </a:lnTo>
                  <a:lnTo>
                    <a:pt x="5089436" y="0"/>
                  </a:lnTo>
                  <a:lnTo>
                    <a:pt x="5146561" y="0"/>
                  </a:lnTo>
                  <a:lnTo>
                    <a:pt x="5146561" y="5787479"/>
                  </a:lnTo>
                  <a:close/>
                </a:path>
              </a:pathLst>
            </a:custGeom>
            <a:solidFill>
              <a:srgbClr val="F1F1F1">
                <a:alpha val="1607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0" name="Google Shape;50;p1"/>
            <p:cNvPicPr preferRelativeResize="0"/>
            <p:nvPr/>
          </p:nvPicPr>
          <p:blipFill rotWithShape="1">
            <a:blip r:embed="rId3">
              <a:alphaModFix/>
            </a:blip>
            <a:srcRect b="0" l="0" r="0" t="0"/>
            <a:stretch/>
          </p:blipFill>
          <p:spPr>
            <a:xfrm>
              <a:off x="2679081" y="1046378"/>
              <a:ext cx="6829500" cy="2797199"/>
            </a:xfrm>
            <a:prstGeom prst="rect">
              <a:avLst/>
            </a:prstGeom>
            <a:noFill/>
            <a:ln>
              <a:noFill/>
            </a:ln>
          </p:spPr>
        </p:pic>
      </p:grpSp>
      <p:sp>
        <p:nvSpPr>
          <p:cNvPr id="51" name="Google Shape;51;p1"/>
          <p:cNvSpPr txBox="1"/>
          <p:nvPr>
            <p:ph idx="1" type="body"/>
          </p:nvPr>
        </p:nvSpPr>
        <p:spPr>
          <a:xfrm>
            <a:off x="2679081" y="1046378"/>
            <a:ext cx="6833837" cy="2691130"/>
          </a:xfrm>
          <a:prstGeom prst="rect">
            <a:avLst/>
          </a:prstGeom>
          <a:noFill/>
          <a:ln>
            <a:noFill/>
          </a:ln>
        </p:spPr>
        <p:txBody>
          <a:bodyPr anchorCtr="0" anchor="t" bIns="0" lIns="0" spcFirstLastPara="1" rIns="0" wrap="square" tIns="106025">
            <a:spAutoFit/>
          </a:bodyPr>
          <a:lstStyle/>
          <a:p>
            <a:pPr indent="0" lvl="0" marL="0" rtl="0" algn="ctr">
              <a:lnSpc>
                <a:spcPct val="100000"/>
              </a:lnSpc>
              <a:spcBef>
                <a:spcPts val="0"/>
              </a:spcBef>
              <a:spcAft>
                <a:spcPts val="0"/>
              </a:spcAft>
              <a:buSzPts val="1400"/>
              <a:buNone/>
            </a:pPr>
            <a:r>
              <a:rPr lang="en-US"/>
              <a:t>Submitted in the partial fulfillment for the award of</a:t>
            </a:r>
            <a:endParaRPr/>
          </a:p>
          <a:p>
            <a:pPr indent="0" lvl="0" marL="0" rtl="0" algn="ctr">
              <a:lnSpc>
                <a:spcPct val="100000"/>
              </a:lnSpc>
              <a:spcBef>
                <a:spcPts val="1440"/>
              </a:spcBef>
              <a:spcAft>
                <a:spcPts val="0"/>
              </a:spcAft>
              <a:buSzPts val="1400"/>
              <a:buNone/>
            </a:pPr>
            <a:r>
              <a:rPr lang="en-US"/>
              <a:t>the degree of</a:t>
            </a:r>
            <a:endParaRPr/>
          </a:p>
          <a:p>
            <a:pPr indent="0" lvl="0" marL="0" rtl="0" algn="ctr">
              <a:lnSpc>
                <a:spcPct val="100000"/>
              </a:lnSpc>
              <a:spcBef>
                <a:spcPts val="1440"/>
              </a:spcBef>
              <a:spcAft>
                <a:spcPts val="0"/>
              </a:spcAft>
              <a:buSzPts val="1400"/>
              <a:buNone/>
            </a:pPr>
            <a:r>
              <a:rPr b="1" i="0" lang="en-US">
                <a:latin typeface="Calibri"/>
                <a:ea typeface="Calibri"/>
                <a:cs typeface="Calibri"/>
                <a:sym typeface="Calibri"/>
              </a:rPr>
              <a:t>BACHELOR OF ENGINEERING</a:t>
            </a:r>
            <a:endParaRPr b="1" i="0">
              <a:latin typeface="Calibri"/>
              <a:ea typeface="Calibri"/>
              <a:cs typeface="Calibri"/>
              <a:sym typeface="Calibri"/>
            </a:endParaRPr>
          </a:p>
          <a:p>
            <a:pPr indent="0" lvl="0" marL="64135" rtl="0" algn="ctr">
              <a:lnSpc>
                <a:spcPct val="100000"/>
              </a:lnSpc>
              <a:spcBef>
                <a:spcPts val="1440"/>
              </a:spcBef>
              <a:spcAft>
                <a:spcPts val="0"/>
              </a:spcAft>
              <a:buSzPts val="1400"/>
              <a:buNone/>
            </a:pPr>
            <a:r>
              <a:rPr lang="en-US"/>
              <a:t>IN</a:t>
            </a:r>
            <a:endParaRPr/>
          </a:p>
          <a:p>
            <a:pPr indent="0" lvl="0" marL="0" rtl="0" algn="ctr">
              <a:lnSpc>
                <a:spcPct val="100000"/>
              </a:lnSpc>
              <a:spcBef>
                <a:spcPts val="1440"/>
              </a:spcBef>
              <a:spcAft>
                <a:spcPts val="0"/>
              </a:spcAft>
              <a:buSzPts val="1400"/>
              <a:buNone/>
            </a:pPr>
            <a:r>
              <a:rPr b="1" i="0" lang="en-US">
                <a:latin typeface="Calibri"/>
                <a:ea typeface="Calibri"/>
                <a:cs typeface="Calibri"/>
                <a:sym typeface="Calibri"/>
              </a:rPr>
              <a:t>Computer Science Engineering</a:t>
            </a:r>
            <a:endParaRPr b="1" i="0">
              <a:latin typeface="Calibri"/>
              <a:ea typeface="Calibri"/>
              <a:cs typeface="Calibri"/>
              <a:sym typeface="Calibri"/>
            </a:endParaRPr>
          </a:p>
        </p:txBody>
      </p:sp>
      <p:sp>
        <p:nvSpPr>
          <p:cNvPr id="52" name="Google Shape;52;p1"/>
          <p:cNvSpPr/>
          <p:nvPr/>
        </p:nvSpPr>
        <p:spPr>
          <a:xfrm>
            <a:off x="9942493" y="5336987"/>
            <a:ext cx="2249805" cy="1521460"/>
          </a:xfrm>
          <a:custGeom>
            <a:rect b="b" l="l" r="r" t="t"/>
            <a:pathLst>
              <a:path extrusionOk="0" h="1521459" w="2249804">
                <a:moveTo>
                  <a:pt x="2249506" y="1521012"/>
                </a:moveTo>
                <a:lnTo>
                  <a:pt x="0" y="1521012"/>
                </a:lnTo>
                <a:lnTo>
                  <a:pt x="2249506" y="0"/>
                </a:lnTo>
                <a:lnTo>
                  <a:pt x="2249506" y="1521012"/>
                </a:lnTo>
                <a:close/>
              </a:path>
            </a:pathLst>
          </a:custGeom>
          <a:solidFill>
            <a:srgbClr val="C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
          <p:cNvSpPr txBox="1"/>
          <p:nvPr/>
        </p:nvSpPr>
        <p:spPr>
          <a:xfrm>
            <a:off x="6954384" y="6034800"/>
            <a:ext cx="39878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 </a:t>
            </a:r>
            <a:r>
              <a:rPr b="1" i="0" lang="en-US" sz="2000" u="none" cap="none" strike="noStrike">
                <a:solidFill>
                  <a:srgbClr val="595959"/>
                </a:solidFill>
                <a:latin typeface="Arial"/>
                <a:ea typeface="Arial"/>
                <a:cs typeface="Arial"/>
                <a:sym typeface="Arial"/>
              </a:rPr>
              <a:t>. EMPOWER</a:t>
            </a:r>
            <a:endParaRPr b="0" i="0" sz="2000" u="none" cap="none" strike="noStrike">
              <a:solidFill>
                <a:schemeClr val="dk1"/>
              </a:solidFill>
              <a:latin typeface="Arial"/>
              <a:ea typeface="Arial"/>
              <a:cs typeface="Arial"/>
              <a:sym typeface="Arial"/>
            </a:endParaRPr>
          </a:p>
        </p:txBody>
      </p:sp>
      <p:sp>
        <p:nvSpPr>
          <p:cNvPr id="54" name="Google Shape;54;p1"/>
          <p:cNvSpPr/>
          <p:nvPr/>
        </p:nvSpPr>
        <p:spPr>
          <a:xfrm>
            <a:off x="6885779" y="6043645"/>
            <a:ext cx="45720" cy="370840"/>
          </a:xfrm>
          <a:custGeom>
            <a:rect b="b" l="l" r="r" t="t"/>
            <a:pathLst>
              <a:path extrusionOk="0" h="370839" w="45720">
                <a:moveTo>
                  <a:pt x="45718" y="370619"/>
                </a:moveTo>
                <a:lnTo>
                  <a:pt x="0" y="370619"/>
                </a:lnTo>
                <a:lnTo>
                  <a:pt x="0" y="0"/>
                </a:lnTo>
                <a:lnTo>
                  <a:pt x="45718" y="0"/>
                </a:lnTo>
                <a:lnTo>
                  <a:pt x="45718" y="370619"/>
                </a:lnTo>
                <a:close/>
              </a:path>
            </a:pathLst>
          </a:custGeom>
          <a:solidFill>
            <a:srgbClr val="C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
          <p:cNvSpPr txBox="1"/>
          <p:nvPr/>
        </p:nvSpPr>
        <p:spPr>
          <a:xfrm>
            <a:off x="1785813" y="5998102"/>
            <a:ext cx="31972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2400" u="none" cap="none" strike="noStrike">
              <a:solidFill>
                <a:schemeClr val="dk1"/>
              </a:solidFill>
              <a:latin typeface="Times New Roman"/>
              <a:ea typeface="Times New Roman"/>
              <a:cs typeface="Times New Roman"/>
              <a:sym typeface="Times New Roman"/>
            </a:endParaRPr>
          </a:p>
        </p:txBody>
      </p:sp>
      <p:sp>
        <p:nvSpPr>
          <p:cNvPr id="56" name="Google Shape;56;p1"/>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57" name="Google Shape;57;p1"/>
          <p:cNvSpPr txBox="1"/>
          <p:nvPr>
            <p:ph type="title"/>
          </p:nvPr>
        </p:nvSpPr>
        <p:spPr>
          <a:xfrm>
            <a:off x="4477125" y="301454"/>
            <a:ext cx="2868295" cy="5664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latin typeface="Arial Black"/>
                <a:ea typeface="Arial Black"/>
                <a:cs typeface="Arial Black"/>
                <a:sym typeface="Arial Black"/>
              </a:rPr>
              <a:t>   TETRIS</a:t>
            </a:r>
            <a:endParaRPr sz="3600">
              <a:latin typeface="Arial Black"/>
              <a:ea typeface="Arial Black"/>
              <a:cs typeface="Arial Black"/>
              <a:sym typeface="Arial Black"/>
            </a:endParaRPr>
          </a:p>
        </p:txBody>
      </p:sp>
      <p:sp>
        <p:nvSpPr>
          <p:cNvPr id="58" name="Google Shape;58;p1"/>
          <p:cNvSpPr txBox="1"/>
          <p:nvPr/>
        </p:nvSpPr>
        <p:spPr>
          <a:xfrm>
            <a:off x="1896150" y="3964339"/>
            <a:ext cx="3418800" cy="1860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Submitted by :</a:t>
            </a:r>
            <a:endParaRPr b="0" i="0" sz="2000" u="none" cap="none" strike="noStrike">
              <a:solidFill>
                <a:schemeClr val="dk1"/>
              </a:solidFill>
              <a:latin typeface="Calibri"/>
              <a:ea typeface="Calibri"/>
              <a:cs typeface="Calibri"/>
              <a:sym typeface="Calibri"/>
            </a:endParaRPr>
          </a:p>
          <a:p>
            <a:pPr indent="0" lvl="0" marL="12700" marR="63373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Tushar Dhiman</a:t>
            </a:r>
            <a:endParaRPr b="0" i="0" sz="2000" u="none" cap="none" strike="noStrike">
              <a:solidFill>
                <a:schemeClr val="dk1"/>
              </a:solidFill>
              <a:latin typeface="Calibri"/>
              <a:ea typeface="Calibri"/>
              <a:cs typeface="Calibri"/>
              <a:sym typeface="Calibri"/>
            </a:endParaRPr>
          </a:p>
          <a:p>
            <a:pPr indent="0" lvl="0" marL="12700" marR="63373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17BCS4161</a:t>
            </a:r>
            <a:endParaRPr b="0" i="0" sz="2000" u="none" cap="none" strike="noStrike">
              <a:solidFill>
                <a:schemeClr val="dk1"/>
              </a:solidFill>
              <a:latin typeface="Calibri"/>
              <a:ea typeface="Calibri"/>
              <a:cs typeface="Calibri"/>
              <a:sym typeface="Calibri"/>
            </a:endParaRPr>
          </a:p>
          <a:p>
            <a:pPr indent="0" lvl="0" marL="12700" marR="63373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Rishabh Bajpai </a:t>
            </a:r>
            <a:endParaRPr b="0" i="0" sz="2000" u="none" cap="none" strike="noStrike">
              <a:solidFill>
                <a:schemeClr val="dk1"/>
              </a:solidFill>
              <a:latin typeface="Calibri"/>
              <a:ea typeface="Calibri"/>
              <a:cs typeface="Calibri"/>
              <a:sym typeface="Calibri"/>
            </a:endParaRPr>
          </a:p>
          <a:p>
            <a:pPr indent="0" lvl="0" marL="12700" marR="63373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17BCS4143</a:t>
            </a:r>
            <a:endParaRPr b="0" i="0" sz="2000" u="none" cap="none" strike="noStrike">
              <a:solidFill>
                <a:schemeClr val="dk1"/>
              </a:solidFill>
              <a:latin typeface="Calibri"/>
              <a:ea typeface="Calibri"/>
              <a:cs typeface="Calibri"/>
              <a:sym typeface="Calibri"/>
            </a:endParaRPr>
          </a:p>
          <a:p>
            <a:pPr indent="0" lvl="0" marL="12700" marR="508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59" name="Google Shape;59;p1"/>
          <p:cNvSpPr txBox="1"/>
          <p:nvPr/>
        </p:nvSpPr>
        <p:spPr>
          <a:xfrm>
            <a:off x="7754274" y="4740895"/>
            <a:ext cx="2720340" cy="6280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Under the Supervision of:</a:t>
            </a:r>
            <a:endParaRPr b="0" i="0" sz="20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Mrs. Akwinder</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4300789" y="2493145"/>
            <a:ext cx="3590400" cy="923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117" name="Google Shape;117;p10"/>
          <p:cNvPicPr preferRelativeResize="0"/>
          <p:nvPr/>
        </p:nvPicPr>
        <p:blipFill rotWithShape="1">
          <a:blip r:embed="rId3">
            <a:alphaModFix/>
          </a:blip>
          <a:srcRect b="0" l="0" r="0" t="0"/>
          <a:stretch/>
        </p:blipFill>
        <p:spPr>
          <a:xfrm>
            <a:off x="1140250" y="495750"/>
            <a:ext cx="10113475" cy="5816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4300789" y="2493145"/>
            <a:ext cx="3590400" cy="923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123" name="Google Shape;123;p11"/>
          <p:cNvPicPr preferRelativeResize="0"/>
          <p:nvPr/>
        </p:nvPicPr>
        <p:blipFill rotWithShape="1">
          <a:blip r:embed="rId3">
            <a:alphaModFix/>
          </a:blip>
          <a:srcRect b="0" l="0" r="0" t="0"/>
          <a:stretch/>
        </p:blipFill>
        <p:spPr>
          <a:xfrm>
            <a:off x="1179363" y="363550"/>
            <a:ext cx="10140460" cy="570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4300789" y="2493145"/>
            <a:ext cx="3590400" cy="923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129" name="Google Shape;129;p12"/>
          <p:cNvPicPr preferRelativeResize="0"/>
          <p:nvPr/>
        </p:nvPicPr>
        <p:blipFill rotWithShape="1">
          <a:blip r:embed="rId3">
            <a:alphaModFix/>
          </a:blip>
          <a:srcRect b="0" l="0" r="0" t="0"/>
          <a:stretch/>
        </p:blipFill>
        <p:spPr>
          <a:xfrm>
            <a:off x="1206350" y="511775"/>
            <a:ext cx="9931701" cy="583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911225" y="637457"/>
            <a:ext cx="300037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t>Future Scope</a:t>
            </a:r>
            <a:endParaRPr sz="4400"/>
          </a:p>
        </p:txBody>
      </p:sp>
      <p:sp>
        <p:nvSpPr>
          <p:cNvPr id="135" name="Google Shape;135;p13"/>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136" name="Google Shape;136;p13"/>
          <p:cNvSpPr txBox="1"/>
          <p:nvPr/>
        </p:nvSpPr>
        <p:spPr>
          <a:xfrm>
            <a:off x="964565" y="1718310"/>
            <a:ext cx="10292715" cy="2681605"/>
          </a:xfrm>
          <a:prstGeom prst="rect">
            <a:avLst/>
          </a:prstGeom>
          <a:noFill/>
          <a:ln>
            <a:noFill/>
          </a:ln>
        </p:spPr>
        <p:txBody>
          <a:bodyPr anchorCtr="0" anchor="t" bIns="0" lIns="0" spcFirstLastPara="1" rIns="0" wrap="square" tIns="96500">
            <a:spAutoFit/>
          </a:bodyPr>
          <a:lstStyle/>
          <a:p>
            <a:pPr indent="-177800" lvl="0" marL="18796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More entertaining and more graphics can be added in future. It is forecasted that the gaming industry will generate great opportunities for game developers over the next two years. The gaming industry has grown its presence over various platforms – mobile, console, PC, online gaming and the industry is growing really fast along with the presence on all these platforms.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911225" y="637457"/>
            <a:ext cx="2517140" cy="68961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t>References</a:t>
            </a:r>
            <a:endParaRPr sz="4400"/>
          </a:p>
        </p:txBody>
      </p:sp>
      <p:sp>
        <p:nvSpPr>
          <p:cNvPr id="142" name="Google Shape;142;p14"/>
          <p:cNvSpPr txBox="1"/>
          <p:nvPr>
            <p:ph idx="1" type="subTitle"/>
          </p:nvPr>
        </p:nvSpPr>
        <p:spPr>
          <a:xfrm>
            <a:off x="685800" y="1676400"/>
            <a:ext cx="10325100" cy="4916805"/>
          </a:xfrm>
          <a:prstGeom prst="rect">
            <a:avLst/>
          </a:prstGeom>
          <a:noFill/>
          <a:ln>
            <a:noFill/>
          </a:ln>
        </p:spPr>
        <p:txBody>
          <a:bodyPr anchorCtr="0" anchor="t" bIns="0" lIns="0" spcFirstLastPara="1" rIns="0" wrap="square" tIns="0">
            <a:spAutoFit/>
          </a:bodyPr>
          <a:lstStyle/>
          <a:p>
            <a:pPr indent="-166370" lvl="0" marL="179070" rtl="0" algn="l">
              <a:lnSpc>
                <a:spcPct val="100000"/>
              </a:lnSpc>
              <a:spcBef>
                <a:spcPts val="0"/>
              </a:spcBef>
              <a:spcAft>
                <a:spcPts val="0"/>
              </a:spcAft>
              <a:buClr>
                <a:schemeClr val="dk1"/>
              </a:buClr>
              <a:buSzPts val="2400"/>
              <a:buFont typeface="Times New Roman"/>
              <a:buChar char="•"/>
            </a:pPr>
            <a:r>
              <a:rPr lang="en-US">
                <a:latin typeface="Times New Roman"/>
                <a:ea typeface="Times New Roman"/>
                <a:cs typeface="Times New Roman"/>
                <a:sym typeface="Times New Roman"/>
              </a:rPr>
              <a:t>C. Anderson (2007). The Innovation in Gaming Isn't on the Screen. R.T. Beckwith, L. Brandt, B.M. Slator (2006). Electric Worlds in the Classroom:</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Teaching And Learning With Role-Based Computer Games. Teachers College</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Press. 182 p. D.A. Bowman, C. North, J. Chen, N.F. Polys, P.S. Pyla, and U. Yilmaz</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(2003). Information-Rich Virtual Environments: Theory, Tools, and Research</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Agenda. Proceedings of the ACM symposium on Virtual reality software and</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technology, Osaka, Japan, 2003.</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J. S. Brown, A. Collins and P. Duguid 1989. Situated Cognition and the Culture</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From their website: "Game Research attempts to bring together knowledge on</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computer games from the areas of art, business, and science. Traditionally</a:t>
            </a:r>
            <a:endParaRPr>
              <a:latin typeface="Times New Roman"/>
              <a:ea typeface="Times New Roman"/>
              <a:cs typeface="Times New Roman"/>
              <a:sym typeface="Times New Roman"/>
            </a:endParaRPr>
          </a:p>
          <a:p>
            <a:pPr indent="-166370" lvl="0" marL="179070" rtl="0" algn="l">
              <a:lnSpc>
                <a:spcPct val="100000"/>
              </a:lnSpc>
              <a:spcBef>
                <a:spcPts val="100"/>
              </a:spcBef>
              <a:spcAft>
                <a:spcPts val="0"/>
              </a:spcAft>
              <a:buClr>
                <a:schemeClr val="dk1"/>
              </a:buClr>
              <a:buSzPts val="2400"/>
              <a:buFont typeface="Times New Roman"/>
              <a:buChar char="•"/>
            </a:pPr>
            <a:r>
              <a:rPr lang="en-US">
                <a:latin typeface="Times New Roman"/>
                <a:ea typeface="Times New Roman"/>
                <a:cs typeface="Times New Roman"/>
                <a:sym typeface="Times New Roman"/>
              </a:rPr>
              <a:t>such cross-communication has been sparse to the detriment of all involved."</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143" name="Google Shape;143;p14"/>
          <p:cNvSpPr txBox="1"/>
          <p:nvPr>
            <p:ph idx="12" type="sldNum"/>
          </p:nvPr>
        </p:nvSpPr>
        <p:spPr>
          <a:xfrm>
            <a:off x="11075491" y="6466763"/>
            <a:ext cx="231140" cy="15875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4300789" y="2493145"/>
            <a:ext cx="3195320" cy="93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Thank You</a:t>
            </a:r>
            <a:endParaRPr/>
          </a:p>
        </p:txBody>
      </p:sp>
      <p:sp>
        <p:nvSpPr>
          <p:cNvPr id="149" name="Google Shape;149;p15"/>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3" name="Shape 63"/>
        <p:cNvGrpSpPr/>
        <p:nvPr/>
      </p:nvGrpSpPr>
      <p:grpSpPr>
        <a:xfrm>
          <a:off x="0" y="0"/>
          <a:ext cx="0" cy="0"/>
          <a:chOff x="0" y="0"/>
          <a:chExt cx="0" cy="0"/>
        </a:xfrm>
      </p:grpSpPr>
      <p:sp>
        <p:nvSpPr>
          <p:cNvPr id="64" name="Google Shape;64;p2"/>
          <p:cNvSpPr txBox="1"/>
          <p:nvPr>
            <p:ph type="title"/>
          </p:nvPr>
        </p:nvSpPr>
        <p:spPr>
          <a:xfrm>
            <a:off x="958700" y="462780"/>
            <a:ext cx="182308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4400">
                <a:latin typeface="Times New Roman"/>
                <a:ea typeface="Times New Roman"/>
                <a:cs typeface="Times New Roman"/>
                <a:sym typeface="Times New Roman"/>
              </a:rPr>
              <a:t>Outline</a:t>
            </a:r>
            <a:endParaRPr sz="4400">
              <a:latin typeface="Times New Roman"/>
              <a:ea typeface="Times New Roman"/>
              <a:cs typeface="Times New Roman"/>
              <a:sym typeface="Times New Roman"/>
            </a:endParaRPr>
          </a:p>
        </p:txBody>
      </p:sp>
      <p:sp>
        <p:nvSpPr>
          <p:cNvPr id="65" name="Google Shape;65;p2"/>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66" name="Google Shape;66;p2"/>
          <p:cNvSpPr txBox="1"/>
          <p:nvPr/>
        </p:nvSpPr>
        <p:spPr>
          <a:xfrm>
            <a:off x="964547" y="1480930"/>
            <a:ext cx="3446145" cy="3602990"/>
          </a:xfrm>
          <a:prstGeom prst="rect">
            <a:avLst/>
          </a:prstGeom>
          <a:noFill/>
          <a:ln>
            <a:noFill/>
          </a:ln>
        </p:spPr>
        <p:txBody>
          <a:bodyPr anchorCtr="0" anchor="t" bIns="0" lIns="0" spcFirstLastPara="1" rIns="0" wrap="square" tIns="97150">
            <a:spAutoFit/>
          </a:bodyPr>
          <a:lstStyle/>
          <a:p>
            <a:pPr indent="-177800" lvl="0" marL="18796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Introduction to Project</a:t>
            </a:r>
            <a:endParaRPr b="0" i="0" sz="2800" u="none" cap="none" strike="noStrike">
              <a:solidFill>
                <a:schemeClr val="dk1"/>
              </a:solidFill>
              <a:latin typeface="Times New Roman"/>
              <a:ea typeface="Times New Roman"/>
              <a:cs typeface="Times New Roman"/>
              <a:sym typeface="Times New Roman"/>
            </a:endParaRPr>
          </a:p>
          <a:p>
            <a:pPr indent="-177800" lvl="0" marL="187960" marR="0" rtl="0" algn="l">
              <a:lnSpc>
                <a:spcPct val="100000"/>
              </a:lnSpc>
              <a:spcBef>
                <a:spcPts val="6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Problem Formulation</a:t>
            </a:r>
            <a:endParaRPr b="0" i="0" sz="2800" u="none" cap="none" strike="noStrike">
              <a:solidFill>
                <a:schemeClr val="dk1"/>
              </a:solidFill>
              <a:latin typeface="Times New Roman"/>
              <a:ea typeface="Times New Roman"/>
              <a:cs typeface="Times New Roman"/>
              <a:sym typeface="Times New Roman"/>
            </a:endParaRPr>
          </a:p>
          <a:p>
            <a:pPr indent="-177800" lvl="0" marL="187960" marR="0" rtl="0" algn="l">
              <a:lnSpc>
                <a:spcPct val="100000"/>
              </a:lnSpc>
              <a:spcBef>
                <a:spcPts val="665"/>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Objectives of the work</a:t>
            </a:r>
            <a:endParaRPr b="0" i="0" sz="2800" u="none" cap="none" strike="noStrike">
              <a:solidFill>
                <a:schemeClr val="dk1"/>
              </a:solidFill>
              <a:latin typeface="Times New Roman"/>
              <a:ea typeface="Times New Roman"/>
              <a:cs typeface="Times New Roman"/>
              <a:sym typeface="Times New Roman"/>
            </a:endParaRPr>
          </a:p>
          <a:p>
            <a:pPr indent="-177800" lvl="0" marL="187960" marR="0" rtl="0" algn="l">
              <a:lnSpc>
                <a:spcPct val="100000"/>
              </a:lnSpc>
              <a:spcBef>
                <a:spcPts val="665"/>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Methodology used</a:t>
            </a:r>
            <a:endParaRPr b="0" i="0" sz="2800" u="none" cap="none" strike="noStrike">
              <a:solidFill>
                <a:schemeClr val="dk1"/>
              </a:solidFill>
              <a:latin typeface="Times New Roman"/>
              <a:ea typeface="Times New Roman"/>
              <a:cs typeface="Times New Roman"/>
              <a:sym typeface="Times New Roman"/>
            </a:endParaRPr>
          </a:p>
          <a:p>
            <a:pPr indent="-177800" lvl="0" marL="187960" marR="0" rtl="0" algn="l">
              <a:lnSpc>
                <a:spcPct val="100000"/>
              </a:lnSpc>
              <a:spcBef>
                <a:spcPts val="665"/>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Results and Outputs</a:t>
            </a:r>
            <a:endParaRPr b="0" i="0" sz="2800" u="none" cap="none" strike="noStrike">
              <a:solidFill>
                <a:schemeClr val="dk1"/>
              </a:solidFill>
              <a:latin typeface="Times New Roman"/>
              <a:ea typeface="Times New Roman"/>
              <a:cs typeface="Times New Roman"/>
              <a:sym typeface="Times New Roman"/>
            </a:endParaRPr>
          </a:p>
          <a:p>
            <a:pPr indent="-177800" lvl="0" marL="187960" marR="0" rtl="0" algn="l">
              <a:lnSpc>
                <a:spcPct val="100000"/>
              </a:lnSpc>
              <a:spcBef>
                <a:spcPts val="665"/>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Future Scope</a:t>
            </a:r>
            <a:endParaRPr b="0" i="0" sz="2800" u="none" cap="none" strike="noStrike">
              <a:solidFill>
                <a:schemeClr val="dk1"/>
              </a:solidFill>
              <a:latin typeface="Times New Roman"/>
              <a:ea typeface="Times New Roman"/>
              <a:cs typeface="Times New Roman"/>
              <a:sym typeface="Times New Roman"/>
            </a:endParaRPr>
          </a:p>
          <a:p>
            <a:pPr indent="-177800" lvl="0" marL="187960" marR="0" rtl="0" algn="l">
              <a:lnSpc>
                <a:spcPct val="100000"/>
              </a:lnSpc>
              <a:spcBef>
                <a:spcPts val="6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References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ctrTitle"/>
          </p:nvPr>
        </p:nvSpPr>
        <p:spPr>
          <a:xfrm>
            <a:off x="1447800" y="533400"/>
            <a:ext cx="6624320" cy="166179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5400"/>
              <a:t>Introduction to Project</a:t>
            </a:r>
            <a:br>
              <a:rPr lang="en-US" sz="5400"/>
            </a:br>
            <a:endParaRPr sz="5400"/>
          </a:p>
        </p:txBody>
      </p:sp>
      <p:sp>
        <p:nvSpPr>
          <p:cNvPr id="72" name="Google Shape;72;p3"/>
          <p:cNvSpPr txBox="1"/>
          <p:nvPr>
            <p:ph idx="1" type="subTitle"/>
          </p:nvPr>
        </p:nvSpPr>
        <p:spPr>
          <a:xfrm>
            <a:off x="762000" y="2438400"/>
            <a:ext cx="10065385" cy="33235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The games industry has had much growth in recent years. It is a great industry to</a:t>
            </a:r>
            <a:endParaRPr/>
          </a:p>
          <a:p>
            <a:pPr indent="0" lvl="0" marL="0" rtl="0" algn="l">
              <a:lnSpc>
                <a:spcPct val="100000"/>
              </a:lnSpc>
              <a:spcBef>
                <a:spcPts val="0"/>
              </a:spcBef>
              <a:spcAft>
                <a:spcPts val="0"/>
              </a:spcAft>
              <a:buSzPts val="1400"/>
              <a:buNone/>
            </a:pPr>
            <a:r>
              <a:rPr lang="en-US"/>
              <a:t>get involved in as it allows creativity, innovation and freedom for developers and</a:t>
            </a:r>
            <a:endParaRPr/>
          </a:p>
          <a:p>
            <a:pPr indent="0" lvl="0" marL="0" rtl="0" algn="l">
              <a:lnSpc>
                <a:spcPct val="100000"/>
              </a:lnSpc>
              <a:spcBef>
                <a:spcPts val="0"/>
              </a:spcBef>
              <a:spcAft>
                <a:spcPts val="0"/>
              </a:spcAft>
              <a:buSzPts val="1400"/>
              <a:buNone/>
            </a:pPr>
            <a:r>
              <a:rPr lang="en-US"/>
              <a:t>hobbyists. They get a chance to experiment with all forms of media including</a:t>
            </a:r>
            <a:endParaRPr/>
          </a:p>
          <a:p>
            <a:pPr indent="0" lvl="0" marL="0" rtl="0" algn="l">
              <a:lnSpc>
                <a:spcPct val="100000"/>
              </a:lnSpc>
              <a:spcBef>
                <a:spcPts val="0"/>
              </a:spcBef>
              <a:spcAft>
                <a:spcPts val="0"/>
              </a:spcAft>
              <a:buSzPts val="1400"/>
              <a:buNone/>
            </a:pPr>
            <a:r>
              <a:rPr lang="en-US"/>
              <a:t>sound design, environment design and programming. So we are working on a game called “TETRIS” . The purpose of this project was to build a Tetris video game system using System Verilog and Python language on a FPGA board. Our Tetris game is a single player game where the computer randomly generates tetromino blocks (in the shapes of O, J, L, Z, S, I) that the user can rotate using their game controller.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753745" y="1447800"/>
            <a:ext cx="10534015" cy="393954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3200"/>
              <a:t>To develop this game we required some specific softwares:</a:t>
            </a:r>
            <a:br>
              <a:rPr lang="en-US" sz="3200"/>
            </a:br>
            <a:br>
              <a:rPr lang="en-US" sz="3200"/>
            </a:br>
            <a:r>
              <a:rPr lang="en-US" sz="3200"/>
              <a:t>Knowledge of Python</a:t>
            </a:r>
            <a:br>
              <a:rPr lang="en-US" sz="3200"/>
            </a:br>
            <a:r>
              <a:rPr lang="en-US" sz="3200"/>
              <a:t>Visual Studio</a:t>
            </a:r>
            <a:br>
              <a:rPr lang="en-US" sz="3200"/>
            </a:br>
            <a:r>
              <a:rPr lang="en-US" sz="3200"/>
              <a:t>Unreal engine</a:t>
            </a:r>
            <a:br>
              <a:rPr lang="en-US" sz="3200"/>
            </a:br>
            <a:r>
              <a:rPr lang="en-US" sz="3200"/>
              <a:t>Epic game launcher</a:t>
            </a:r>
            <a:br>
              <a:rPr lang="en-US" sz="3200"/>
            </a:br>
            <a:r>
              <a:rPr lang="en-US" sz="3200"/>
              <a:t>Windows platform</a:t>
            </a:r>
            <a:br>
              <a:rPr lang="en-US" sz="3200"/>
            </a:br>
            <a:r>
              <a:rPr lang="en-US" sz="3200"/>
              <a:t>Python will be used in backend</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911225" y="637457"/>
            <a:ext cx="483489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t>Problem Formulation</a:t>
            </a:r>
            <a:endParaRPr sz="4400"/>
          </a:p>
        </p:txBody>
      </p:sp>
      <p:sp>
        <p:nvSpPr>
          <p:cNvPr id="83" name="Google Shape;83;p5"/>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84" name="Google Shape;84;p5"/>
          <p:cNvSpPr txBox="1"/>
          <p:nvPr/>
        </p:nvSpPr>
        <p:spPr>
          <a:xfrm>
            <a:off x="951208" y="2198700"/>
            <a:ext cx="9920700" cy="4010100"/>
          </a:xfrm>
          <a:prstGeom prst="rect">
            <a:avLst/>
          </a:prstGeom>
          <a:noFill/>
          <a:ln>
            <a:noFill/>
          </a:ln>
        </p:spPr>
        <p:txBody>
          <a:bodyPr anchorCtr="0" anchor="t" bIns="0" lIns="0" spcFirstLastPara="1" rIns="0" wrap="square" tIns="62850">
            <a:spAutoFit/>
          </a:bodyPr>
          <a:lstStyle/>
          <a:p>
            <a:pPr indent="-184150" lvl="0" marL="201295" marR="5080" rtl="0" algn="l">
              <a:lnSpc>
                <a:spcPct val="107931"/>
              </a:lnSpc>
              <a:spcBef>
                <a:spcPts val="0"/>
              </a:spcBef>
              <a:spcAft>
                <a:spcPts val="0"/>
              </a:spcAft>
              <a:buClr>
                <a:schemeClr val="dk1"/>
              </a:buClr>
              <a:buSzPts val="2900"/>
              <a:buFont typeface="Arial"/>
              <a:buChar char="•"/>
            </a:pPr>
            <a:r>
              <a:rPr b="0" i="0" lang="en-US" sz="2900" u="none" cap="none" strike="noStrike">
                <a:solidFill>
                  <a:schemeClr val="dk1"/>
                </a:solidFill>
                <a:latin typeface="Calibri"/>
                <a:ea typeface="Calibri"/>
                <a:cs typeface="Calibri"/>
                <a:sym typeface="Calibri"/>
              </a:rPr>
              <a:t>This project is being created in order to decrease stress of people  during this times of calamity.</a:t>
            </a:r>
            <a:endParaRPr b="0" i="0" sz="2200" u="none" cap="none" strike="noStrike">
              <a:solidFill>
                <a:schemeClr val="dk1"/>
              </a:solidFill>
              <a:latin typeface="Calibri"/>
              <a:ea typeface="Calibri"/>
              <a:cs typeface="Calibri"/>
              <a:sym typeface="Calibri"/>
            </a:endParaRPr>
          </a:p>
          <a:p>
            <a:pPr indent="-196850" lvl="0" marL="201295" marR="0" rtl="0" algn="l">
              <a:lnSpc>
                <a:spcPct val="10000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It is more useful in corona time.</a:t>
            </a:r>
            <a:endParaRPr b="0" i="0" sz="2750" u="none" cap="none" strike="noStrike">
              <a:solidFill>
                <a:schemeClr val="dk1"/>
              </a:solidFill>
              <a:latin typeface="Calibri"/>
              <a:ea typeface="Calibri"/>
              <a:cs typeface="Calibri"/>
              <a:sym typeface="Calibri"/>
            </a:endParaRPr>
          </a:p>
          <a:p>
            <a:pPr indent="-196850" lvl="0" marL="201295" marR="0" rtl="0" algn="l">
              <a:lnSpc>
                <a:spcPct val="10629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During software development, clones can occur in software intentionally or unintentionally.</a:t>
            </a:r>
            <a:endParaRPr b="0" i="0" sz="3100" u="none" cap="none" strike="noStrike">
              <a:solidFill>
                <a:schemeClr val="dk1"/>
              </a:solidFill>
              <a:latin typeface="Calibri"/>
              <a:ea typeface="Calibri"/>
              <a:cs typeface="Calibri"/>
              <a:sym typeface="Calibri"/>
            </a:endParaRPr>
          </a:p>
          <a:p>
            <a:pPr indent="-196850" lvl="0" marL="201295" marR="0" rtl="0" algn="l">
              <a:lnSpc>
                <a:spcPct val="10629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Developers tend to clone fragments of software during development to save efforts and expedite the development process.</a:t>
            </a:r>
            <a:endParaRPr b="0" i="0" sz="31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911225" y="637457"/>
            <a:ext cx="239585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t>Objectives</a:t>
            </a:r>
            <a:endParaRPr sz="4400"/>
          </a:p>
        </p:txBody>
      </p:sp>
      <p:sp>
        <p:nvSpPr>
          <p:cNvPr id="90" name="Google Shape;90;p6"/>
          <p:cNvSpPr/>
          <p:nvPr/>
        </p:nvSpPr>
        <p:spPr>
          <a:xfrm>
            <a:off x="913739" y="1518932"/>
            <a:ext cx="10261600" cy="4822190"/>
          </a:xfrm>
          <a:custGeom>
            <a:rect b="b" l="l" r="r" t="t"/>
            <a:pathLst>
              <a:path extrusionOk="0" h="4822190" w="10261600">
                <a:moveTo>
                  <a:pt x="2057158" y="4395216"/>
                </a:moveTo>
                <a:lnTo>
                  <a:pt x="238785" y="4395216"/>
                </a:lnTo>
                <a:lnTo>
                  <a:pt x="238785" y="4821936"/>
                </a:lnTo>
                <a:lnTo>
                  <a:pt x="2057158" y="4821936"/>
                </a:lnTo>
                <a:lnTo>
                  <a:pt x="2057158" y="4395216"/>
                </a:lnTo>
                <a:close/>
              </a:path>
              <a:path extrusionOk="0" h="4822190" w="10261600">
                <a:moveTo>
                  <a:pt x="6918896" y="2154936"/>
                </a:moveTo>
                <a:lnTo>
                  <a:pt x="238785" y="2154936"/>
                </a:lnTo>
                <a:lnTo>
                  <a:pt x="238785" y="2581656"/>
                </a:lnTo>
                <a:lnTo>
                  <a:pt x="6918896" y="2581656"/>
                </a:lnTo>
                <a:lnTo>
                  <a:pt x="6918896" y="2154936"/>
                </a:lnTo>
                <a:close/>
              </a:path>
              <a:path extrusionOk="0" h="4822190" w="10261600">
                <a:moveTo>
                  <a:pt x="9777362" y="3051048"/>
                </a:moveTo>
                <a:lnTo>
                  <a:pt x="0" y="3051048"/>
                </a:lnTo>
                <a:lnTo>
                  <a:pt x="0" y="3477768"/>
                </a:lnTo>
                <a:lnTo>
                  <a:pt x="9777362" y="3477768"/>
                </a:lnTo>
                <a:lnTo>
                  <a:pt x="9777362" y="3051048"/>
                </a:lnTo>
                <a:close/>
              </a:path>
              <a:path extrusionOk="0" h="4822190" w="10261600">
                <a:moveTo>
                  <a:pt x="10002012" y="682752"/>
                </a:moveTo>
                <a:lnTo>
                  <a:pt x="9309481" y="682752"/>
                </a:lnTo>
                <a:lnTo>
                  <a:pt x="9309481" y="341376"/>
                </a:lnTo>
                <a:lnTo>
                  <a:pt x="9666249" y="341376"/>
                </a:lnTo>
                <a:lnTo>
                  <a:pt x="9666249" y="0"/>
                </a:lnTo>
                <a:lnTo>
                  <a:pt x="238785" y="0"/>
                </a:lnTo>
                <a:lnTo>
                  <a:pt x="238785" y="341376"/>
                </a:lnTo>
                <a:lnTo>
                  <a:pt x="238785" y="682752"/>
                </a:lnTo>
                <a:lnTo>
                  <a:pt x="238785" y="1024128"/>
                </a:lnTo>
                <a:lnTo>
                  <a:pt x="238785" y="1365504"/>
                </a:lnTo>
                <a:lnTo>
                  <a:pt x="238785" y="1706880"/>
                </a:lnTo>
                <a:lnTo>
                  <a:pt x="0" y="1706880"/>
                </a:lnTo>
                <a:lnTo>
                  <a:pt x="0" y="2133600"/>
                </a:lnTo>
                <a:lnTo>
                  <a:pt x="9211399" y="2133600"/>
                </a:lnTo>
                <a:lnTo>
                  <a:pt x="9211399" y="1706880"/>
                </a:lnTo>
                <a:lnTo>
                  <a:pt x="1832673" y="1706880"/>
                </a:lnTo>
                <a:lnTo>
                  <a:pt x="1832673" y="1365504"/>
                </a:lnTo>
                <a:lnTo>
                  <a:pt x="9699587" y="1365504"/>
                </a:lnTo>
                <a:lnTo>
                  <a:pt x="9699587" y="1024128"/>
                </a:lnTo>
                <a:lnTo>
                  <a:pt x="10002012" y="1024128"/>
                </a:lnTo>
                <a:lnTo>
                  <a:pt x="10002012" y="682752"/>
                </a:lnTo>
                <a:close/>
              </a:path>
              <a:path extrusionOk="0" h="4822190" w="10261600">
                <a:moveTo>
                  <a:pt x="10022662" y="2602992"/>
                </a:moveTo>
                <a:lnTo>
                  <a:pt x="0" y="2602992"/>
                </a:lnTo>
                <a:lnTo>
                  <a:pt x="0" y="3029712"/>
                </a:lnTo>
                <a:lnTo>
                  <a:pt x="10022662" y="3029712"/>
                </a:lnTo>
                <a:lnTo>
                  <a:pt x="10022662" y="2602992"/>
                </a:lnTo>
                <a:close/>
              </a:path>
              <a:path extrusionOk="0" h="4822190" w="10261600">
                <a:moveTo>
                  <a:pt x="10061042" y="3947160"/>
                </a:moveTo>
                <a:lnTo>
                  <a:pt x="238785" y="3947160"/>
                </a:lnTo>
                <a:lnTo>
                  <a:pt x="238785" y="4373880"/>
                </a:lnTo>
                <a:lnTo>
                  <a:pt x="10061042" y="4373880"/>
                </a:lnTo>
                <a:lnTo>
                  <a:pt x="10061042" y="3947160"/>
                </a:lnTo>
                <a:close/>
              </a:path>
              <a:path extrusionOk="0" h="4822190" w="10261600">
                <a:moveTo>
                  <a:pt x="10261028" y="3499104"/>
                </a:moveTo>
                <a:lnTo>
                  <a:pt x="238785" y="3499104"/>
                </a:lnTo>
                <a:lnTo>
                  <a:pt x="238785" y="3925824"/>
                </a:lnTo>
                <a:lnTo>
                  <a:pt x="10261028" y="3925824"/>
                </a:lnTo>
                <a:lnTo>
                  <a:pt x="10261028" y="349910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6"/>
          <p:cNvSpPr txBox="1"/>
          <p:nvPr/>
        </p:nvSpPr>
        <p:spPr>
          <a:xfrm>
            <a:off x="901047" y="1423725"/>
            <a:ext cx="10281285" cy="4916170"/>
          </a:xfrm>
          <a:prstGeom prst="rect">
            <a:avLst/>
          </a:prstGeom>
          <a:noFill/>
          <a:ln>
            <a:noFill/>
          </a:ln>
        </p:spPr>
        <p:txBody>
          <a:bodyPr anchorCtr="0" anchor="t" bIns="0" lIns="0" spcFirstLastPara="1" rIns="0" wrap="square" tIns="97775">
            <a:spAutoFit/>
          </a:bodyPr>
          <a:lstStyle/>
          <a:p>
            <a:pPr indent="-177800" lvl="0" marL="251459" marR="265430" rtl="0" algn="l">
              <a:lnSpc>
                <a:spcPct val="80000"/>
              </a:lnSpc>
              <a:spcBef>
                <a:spcPts val="0"/>
              </a:spcBef>
              <a:spcAft>
                <a:spcPts val="0"/>
              </a:spcAft>
              <a:buClr>
                <a:srgbClr val="000000"/>
              </a:buClr>
              <a:buSzPts val="2800"/>
              <a:buFont typeface="Arial"/>
              <a:buChar char="•"/>
            </a:pPr>
            <a:r>
              <a:rPr b="0" i="0" lang="en-US" sz="2800" u="none" cap="none" strike="noStrike">
                <a:solidFill>
                  <a:srgbClr val="202124"/>
                </a:solidFill>
                <a:latin typeface="Arial"/>
                <a:ea typeface="Arial"/>
                <a:cs typeface="Arial"/>
                <a:sym typeface="Arial"/>
              </a:rPr>
              <a:t>to develop creativity and individuality in problem solving and  performing tasks. to prepare students to work in teams. to  prepare students to improve their skills and knowledge related  to specific job positions individually. to enable students to do  self-study.</a:t>
            </a:r>
            <a:endParaRPr b="0" i="0" sz="2800" u="none" cap="none" strike="noStrike">
              <a:solidFill>
                <a:schemeClr val="dk1"/>
              </a:solidFill>
              <a:latin typeface="Arial"/>
              <a:ea typeface="Arial"/>
              <a:cs typeface="Arial"/>
              <a:sym typeface="Arial"/>
            </a:endParaRPr>
          </a:p>
          <a:p>
            <a:pPr indent="-239394" lvl="0" marL="251459" marR="0" rtl="0" algn="l">
              <a:lnSpc>
                <a:spcPct val="115178"/>
              </a:lnSpc>
              <a:spcBef>
                <a:spcPts val="0"/>
              </a:spcBef>
              <a:spcAft>
                <a:spcPts val="0"/>
              </a:spcAft>
              <a:buClr>
                <a:srgbClr val="272727"/>
              </a:buClr>
              <a:buSzPts val="2800"/>
              <a:buFont typeface="Arial"/>
              <a:buChar char="•"/>
            </a:pPr>
            <a:r>
              <a:rPr b="0" i="0" lang="en-US" sz="2800" u="none" cap="none" strike="noStrike">
                <a:solidFill>
                  <a:srgbClr val="272727"/>
                </a:solidFill>
                <a:latin typeface="Arial"/>
                <a:ea typeface="Arial"/>
                <a:cs typeface="Arial"/>
                <a:sym typeface="Arial"/>
              </a:rPr>
              <a:t>to prepare students to improve their skills and knowledge</a:t>
            </a:r>
            <a:endParaRPr b="0" i="0" sz="2800" u="none" cap="none" strike="noStrike">
              <a:solidFill>
                <a:schemeClr val="dk1"/>
              </a:solidFill>
              <a:latin typeface="Arial"/>
              <a:ea typeface="Arial"/>
              <a:cs typeface="Arial"/>
              <a:sym typeface="Arial"/>
            </a:endParaRPr>
          </a:p>
          <a:p>
            <a:pPr indent="0" lvl="0" marL="251459" marR="0" rtl="0" algn="l">
              <a:lnSpc>
                <a:spcPct val="100000"/>
              </a:lnSpc>
              <a:spcBef>
                <a:spcPts val="170"/>
              </a:spcBef>
              <a:spcAft>
                <a:spcPts val="0"/>
              </a:spcAft>
              <a:buClr>
                <a:srgbClr val="000000"/>
              </a:buClr>
              <a:buSzPts val="2800"/>
              <a:buFont typeface="Arial"/>
              <a:buNone/>
            </a:pPr>
            <a:r>
              <a:rPr b="0" i="0" lang="en-US" sz="2800" u="none" cap="none" strike="noStrike">
                <a:solidFill>
                  <a:srgbClr val="272727"/>
                </a:solidFill>
                <a:latin typeface="Arial"/>
                <a:ea typeface="Arial"/>
                <a:cs typeface="Arial"/>
                <a:sym typeface="Arial"/>
              </a:rPr>
              <a:t>related to specific job positions individually</a:t>
            </a:r>
            <a:endParaRPr b="0" i="0" sz="2800" u="none" cap="none" strike="noStrike">
              <a:solidFill>
                <a:schemeClr val="dk1"/>
              </a:solidFill>
              <a:latin typeface="Arial"/>
              <a:ea typeface="Arial"/>
              <a:cs typeface="Arial"/>
              <a:sym typeface="Arial"/>
            </a:endParaRPr>
          </a:p>
          <a:p>
            <a:pPr indent="-239394" lvl="0" marL="251459" marR="0" rtl="0" algn="l">
              <a:lnSpc>
                <a:spcPct val="100000"/>
              </a:lnSpc>
              <a:spcBef>
                <a:spcPts val="165"/>
              </a:spcBef>
              <a:spcAft>
                <a:spcPts val="0"/>
              </a:spcAft>
              <a:buClr>
                <a:srgbClr val="272727"/>
              </a:buClr>
              <a:buSzPts val="2800"/>
              <a:buFont typeface="Arial"/>
              <a:buChar char="•"/>
            </a:pPr>
            <a:r>
              <a:rPr b="0" i="0" lang="en-US" sz="2800" u="none" cap="none" strike="noStrike">
                <a:solidFill>
                  <a:srgbClr val="272727"/>
                </a:solidFill>
                <a:latin typeface="Arial"/>
                <a:ea typeface="Arial"/>
                <a:cs typeface="Arial"/>
                <a:sym typeface="Arial"/>
              </a:rPr>
              <a:t>to enable students to develop games individually and in teams</a:t>
            </a:r>
            <a:endParaRPr b="0" i="0" sz="2800" u="none" cap="none" strike="noStrike">
              <a:solidFill>
                <a:schemeClr val="dk1"/>
              </a:solidFill>
              <a:latin typeface="Arial"/>
              <a:ea typeface="Arial"/>
              <a:cs typeface="Arial"/>
              <a:sym typeface="Arial"/>
            </a:endParaRPr>
          </a:p>
          <a:p>
            <a:pPr indent="-239394" lvl="0" marL="251459" marR="5080" rtl="0" algn="l">
              <a:lnSpc>
                <a:spcPct val="105000"/>
              </a:lnSpc>
              <a:spcBef>
                <a:spcPts val="0"/>
              </a:spcBef>
              <a:spcAft>
                <a:spcPts val="0"/>
              </a:spcAft>
              <a:buClr>
                <a:srgbClr val="272727"/>
              </a:buClr>
              <a:buSzPts val="2800"/>
              <a:buFont typeface="Arial"/>
              <a:buChar char="•"/>
            </a:pPr>
            <a:r>
              <a:rPr b="0" i="0" lang="en-US" sz="2800" u="none" cap="none" strike="noStrike">
                <a:solidFill>
                  <a:srgbClr val="202124"/>
                </a:solidFill>
                <a:latin typeface="Arial"/>
                <a:ea typeface="Arial"/>
                <a:cs typeface="Arial"/>
                <a:sym typeface="Arial"/>
              </a:rPr>
              <a:t>How to Win Games and Influence People. Victory Objectives  are the most basic and fundamental </a:t>
            </a:r>
            <a:r>
              <a:rPr b="1" i="0" lang="en-US" sz="2800" u="none" cap="none" strike="noStrike">
                <a:solidFill>
                  <a:srgbClr val="202124"/>
                </a:solidFill>
                <a:latin typeface="Arial"/>
                <a:ea typeface="Arial"/>
                <a:cs typeface="Arial"/>
                <a:sym typeface="Arial"/>
              </a:rPr>
              <a:t>goals </a:t>
            </a:r>
            <a:r>
              <a:rPr b="0" i="0" lang="en-US" sz="2800" u="none" cap="none" strike="noStrike">
                <a:solidFill>
                  <a:srgbClr val="202124"/>
                </a:solidFill>
                <a:latin typeface="Arial"/>
                <a:ea typeface="Arial"/>
                <a:cs typeface="Arial"/>
                <a:sym typeface="Arial"/>
              </a:rPr>
              <a:t>of the game. They're  what the player is ultimately trying to achieve—what they need  to do to win</a:t>
            </a:r>
            <a:endParaRPr b="0" i="0" sz="2800" u="none" cap="none" strike="noStrike">
              <a:solidFill>
                <a:schemeClr val="dk1"/>
              </a:solidFill>
              <a:latin typeface="Arial"/>
              <a:ea typeface="Arial"/>
              <a:cs typeface="Arial"/>
              <a:sym typeface="Arial"/>
            </a:endParaRPr>
          </a:p>
        </p:txBody>
      </p:sp>
      <p:sp>
        <p:nvSpPr>
          <p:cNvPr id="92" name="Google Shape;92;p6"/>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911225" y="637457"/>
            <a:ext cx="427990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t>Methodology used</a:t>
            </a:r>
            <a:endParaRPr sz="4400"/>
          </a:p>
        </p:txBody>
      </p:sp>
      <p:sp>
        <p:nvSpPr>
          <p:cNvPr id="98" name="Google Shape;98;p7"/>
          <p:cNvSpPr txBox="1"/>
          <p:nvPr>
            <p:ph idx="12" type="sldNum"/>
          </p:nvPr>
        </p:nvSpPr>
        <p:spPr>
          <a:xfrm>
            <a:off x="11075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99" name="Google Shape;99;p7"/>
          <p:cNvSpPr txBox="1"/>
          <p:nvPr/>
        </p:nvSpPr>
        <p:spPr>
          <a:xfrm>
            <a:off x="964547" y="1726869"/>
            <a:ext cx="9906000" cy="3667125"/>
          </a:xfrm>
          <a:prstGeom prst="rect">
            <a:avLst/>
          </a:prstGeom>
          <a:noFill/>
          <a:ln>
            <a:noFill/>
          </a:ln>
        </p:spPr>
        <p:txBody>
          <a:bodyPr anchorCtr="0" anchor="t" bIns="0" lIns="0" spcFirstLastPara="1" rIns="0" wrap="square" tIns="53975">
            <a:spAutoFit/>
          </a:bodyPr>
          <a:lstStyle/>
          <a:p>
            <a:pPr indent="-177800" lvl="0" marL="18796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Knowledge of Python</a:t>
            </a:r>
            <a:endParaRPr b="0" i="0" sz="2800" u="none" cap="none" strike="noStrike">
              <a:solidFill>
                <a:schemeClr val="dk1"/>
              </a:solidFill>
              <a:latin typeface="Calibri"/>
              <a:ea typeface="Calibri"/>
              <a:cs typeface="Calibri"/>
              <a:sym typeface="Calibri"/>
            </a:endParaRPr>
          </a:p>
          <a:p>
            <a:pPr indent="-177800" lvl="0" marL="187960" marR="0" rtl="0" algn="l">
              <a:lnSpc>
                <a:spcPct val="100000"/>
              </a:lnSpc>
              <a:spcBef>
                <a:spcPts val="33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Visual studio</a:t>
            </a:r>
            <a:endParaRPr b="0" i="0" sz="2800" u="none" cap="none" strike="noStrike">
              <a:solidFill>
                <a:schemeClr val="dk1"/>
              </a:solidFill>
              <a:latin typeface="Calibri"/>
              <a:ea typeface="Calibri"/>
              <a:cs typeface="Calibri"/>
              <a:sym typeface="Calibri"/>
            </a:endParaRPr>
          </a:p>
          <a:p>
            <a:pPr indent="-177800" lvl="0" marL="187960" marR="0" rtl="0" algn="l">
              <a:lnSpc>
                <a:spcPct val="100000"/>
              </a:lnSpc>
              <a:spcBef>
                <a:spcPts val="33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Unreal engine</a:t>
            </a:r>
            <a:endParaRPr b="0" i="0" sz="2800" u="none" cap="none" strike="noStrike">
              <a:solidFill>
                <a:schemeClr val="dk1"/>
              </a:solidFill>
              <a:latin typeface="Calibri"/>
              <a:ea typeface="Calibri"/>
              <a:cs typeface="Calibri"/>
              <a:sym typeface="Calibri"/>
            </a:endParaRPr>
          </a:p>
          <a:p>
            <a:pPr indent="-177800" lvl="0" marL="187960" marR="0" rtl="0" algn="l">
              <a:lnSpc>
                <a:spcPct val="100000"/>
              </a:lnSpc>
              <a:spcBef>
                <a:spcPts val="32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Epic game launcher</a:t>
            </a:r>
            <a:endParaRPr b="0" i="0" sz="2800" u="none" cap="none" strike="noStrike">
              <a:solidFill>
                <a:schemeClr val="dk1"/>
              </a:solidFill>
              <a:latin typeface="Calibri"/>
              <a:ea typeface="Calibri"/>
              <a:cs typeface="Calibri"/>
              <a:sym typeface="Calibri"/>
            </a:endParaRPr>
          </a:p>
          <a:p>
            <a:pPr indent="-177800" lvl="0" marL="187960" marR="0" rtl="0" algn="l">
              <a:lnSpc>
                <a:spcPct val="100000"/>
              </a:lnSpc>
              <a:spcBef>
                <a:spcPts val="33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Windows platform</a:t>
            </a:r>
            <a:endParaRPr b="0" i="0" sz="2800" u="none" cap="none" strike="noStrike">
              <a:solidFill>
                <a:schemeClr val="dk1"/>
              </a:solidFill>
              <a:latin typeface="Calibri"/>
              <a:ea typeface="Calibri"/>
              <a:cs typeface="Calibri"/>
              <a:sym typeface="Calibri"/>
            </a:endParaRPr>
          </a:p>
          <a:p>
            <a:pPr indent="-131445" lvl="0" marL="187960" marR="5080" rtl="0" algn="l">
              <a:lnSpc>
                <a:spcPct val="96071"/>
              </a:lnSpc>
              <a:spcBef>
                <a:spcPts val="975"/>
              </a:spcBef>
              <a:spcAft>
                <a:spcPts val="0"/>
              </a:spcAft>
              <a:buClr>
                <a:schemeClr val="dk1"/>
              </a:buClr>
              <a:buSzPts val="1792"/>
              <a:buFont typeface="Arial"/>
              <a:buChar char="•"/>
            </a:pPr>
            <a:r>
              <a:rPr b="0" i="0" lang="en-US" sz="2800" u="none" cap="none" strike="noStrike">
                <a:solidFill>
                  <a:schemeClr val="dk1"/>
                </a:solidFill>
                <a:latin typeface="Calibri"/>
                <a:ea typeface="Calibri"/>
                <a:cs typeface="Calibri"/>
                <a:sym typeface="Calibri"/>
              </a:rPr>
              <a:t>From this	smart game, user can relief the stress and play easily and  enjoy. They provide the new maps and free skins.</a:t>
            </a:r>
            <a:endParaRPr b="0" i="0" sz="2800" u="none" cap="none" strike="noStrike">
              <a:solidFill>
                <a:schemeClr val="dk1"/>
              </a:solidFill>
              <a:latin typeface="Calibri"/>
              <a:ea typeface="Calibri"/>
              <a:cs typeface="Calibri"/>
              <a:sym typeface="Calibri"/>
            </a:endParaRPr>
          </a:p>
          <a:p>
            <a:pPr indent="0" lvl="0" marL="56514" marR="255905" rtl="0" algn="l">
              <a:lnSpc>
                <a:spcPct val="80000"/>
              </a:lnSpc>
              <a:spcBef>
                <a:spcPts val="1020"/>
              </a:spcBef>
              <a:spcAft>
                <a:spcPts val="0"/>
              </a:spcAft>
              <a:buClr>
                <a:schemeClr val="dk1"/>
              </a:buClr>
              <a:buSzPts val="1792"/>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914400" y="2125980"/>
            <a:ext cx="10363200" cy="184658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Results and Outputs</a:t>
            </a:r>
            <a:br>
              <a:rPr lang="en-US">
                <a:latin typeface="Times New Roman"/>
                <a:ea typeface="Times New Roman"/>
                <a:cs typeface="Times New Roman"/>
                <a:sym typeface="Times New Roman"/>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4300789" y="2493145"/>
            <a:ext cx="3590421" cy="18370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110" name="Google Shape;110;p9"/>
          <p:cNvSpPr txBox="1"/>
          <p:nvPr>
            <p:ph idx="12" type="sldNum"/>
          </p:nvPr>
        </p:nvSpPr>
        <p:spPr>
          <a:xfrm>
            <a:off x="11075491" y="6466763"/>
            <a:ext cx="231140" cy="158750"/>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pic>
        <p:nvPicPr>
          <p:cNvPr id="111" name="Google Shape;111;p9"/>
          <p:cNvPicPr preferRelativeResize="0"/>
          <p:nvPr/>
        </p:nvPicPr>
        <p:blipFill rotWithShape="1">
          <a:blip r:embed="rId3">
            <a:alphaModFix/>
          </a:blip>
          <a:srcRect b="0" l="0" r="0" t="0"/>
          <a:stretch/>
        </p:blipFill>
        <p:spPr>
          <a:xfrm>
            <a:off x="1041100" y="479225"/>
            <a:ext cx="10576176" cy="5535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