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40" r:id="rId5"/>
    <p:sldId id="414" r:id="rId6"/>
    <p:sldId id="396" r:id="rId7"/>
    <p:sldId id="397" r:id="rId8"/>
    <p:sldId id="398" r:id="rId9"/>
    <p:sldId id="400" r:id="rId10"/>
    <p:sldId id="399" r:id="rId11"/>
    <p:sldId id="404" r:id="rId12"/>
    <p:sldId id="406" r:id="rId13"/>
    <p:sldId id="401" r:id="rId14"/>
    <p:sldId id="415" r:id="rId15"/>
    <p:sldId id="403" r:id="rId16"/>
    <p:sldId id="408" r:id="rId17"/>
    <p:sldId id="407" r:id="rId18"/>
    <p:sldId id="409" r:id="rId19"/>
    <p:sldId id="410" r:id="rId20"/>
    <p:sldId id="412" r:id="rId21"/>
    <p:sldId id="413" r:id="rId22"/>
  </p:sldIdLst>
  <p:sldSz cx="9144000" cy="6858000" type="screen4x3"/>
  <p:notesSz cx="69469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2"/>
    <a:srgbClr val="00399C"/>
    <a:srgbClr val="0039A6"/>
    <a:srgbClr val="005696"/>
    <a:srgbClr val="104D94"/>
    <a:srgbClr val="295D6B"/>
    <a:srgbClr val="2A2034"/>
    <a:srgbClr val="FF2121"/>
    <a:srgbClr val="5A1408"/>
    <a:srgbClr val="849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6" autoAdjust="0"/>
    <p:restoredTop sz="88688" autoAdjust="0"/>
  </p:normalViewPr>
  <p:slideViewPr>
    <p:cSldViewPr snapToGrid="0">
      <p:cViewPr>
        <p:scale>
          <a:sx n="100" d="100"/>
          <a:sy n="100" d="100"/>
        </p:scale>
        <p:origin x="-570" y="-30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48" y="78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-2466" y="-96"/>
      </p:cViewPr>
      <p:guideLst>
        <p:guide orient="horz" pos="2904"/>
        <p:guide pos="2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0642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Lockheed Martin Proprietary Information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4668" y="0"/>
            <a:ext cx="3010642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56AB3-4E58-4A98-9F29-C1FCE17F2D71}" type="datetimeFigureOut">
              <a:rPr lang="en-US" smtClean="0"/>
              <a:pPr/>
              <a:t>3/26/2015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41"/>
            <a:ext cx="3010642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 smtClean="0"/>
          </a:p>
          <a:p>
            <a:r>
              <a:rPr lang="en-US" dirty="0" smtClean="0"/>
              <a:t>Lockheed Martin Proprietary Information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4668" y="8758241"/>
            <a:ext cx="3010642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4BEEB-5BFA-4D46-87F6-3378F3372F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99365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0642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Lockheed Martin Proprietary Information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4668" y="0"/>
            <a:ext cx="3010642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5D699-90CC-4763-81F1-6C5435C75815}" type="datetimeFigureOut">
              <a:rPr lang="en-US" smtClean="0"/>
              <a:pPr/>
              <a:t>3/26/2015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9" y="4379916"/>
            <a:ext cx="5556884" cy="4148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8241"/>
            <a:ext cx="3010642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 smtClean="0"/>
          </a:p>
          <a:p>
            <a:r>
              <a:rPr lang="en-US" dirty="0" smtClean="0"/>
              <a:t>Lockheed Martin Proprietary Information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4668" y="8758241"/>
            <a:ext cx="3010642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70E55-C5DF-49D9-B6A1-22B2857B25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0019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Lockheed Martin Proprietary Information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Lockheed Martin Proprietary Information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0E55-C5DF-49D9-B6A1-22B2857B256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155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Bona Fides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Lockheed Martin Proprietary Information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Lockheed Martin Proprietary Information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0E55-C5DF-49D9-B6A1-22B2857B256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22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IAVM:</a:t>
            </a:r>
            <a:r>
              <a:rPr lang="en-US" baseline="0" dirty="0" smtClean="0"/>
              <a:t> Information Assurance Vulnerability Management – Issued weekly by DISA for USCYBERCOM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Lockheed Martin Proprietary Information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Lockheed Martin Proprietary Information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0E55-C5DF-49D9-B6A1-22B2857B256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81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CPE: Common</a:t>
            </a:r>
            <a:r>
              <a:rPr lang="en-US" baseline="0" dirty="0" smtClean="0"/>
              <a:t> Platform Enumeration – A dictionary of hardware, software, and operating systems</a:t>
            </a:r>
          </a:p>
          <a:p>
            <a:r>
              <a:rPr lang="en-US" baseline="0" dirty="0" smtClean="0"/>
              <a:t>AI: Asset Identification -  Inventories network equipment, network services, workstations, servers and software</a:t>
            </a:r>
          </a:p>
          <a:p>
            <a:r>
              <a:rPr lang="en-US" baseline="0" dirty="0" smtClean="0"/>
              <a:t>CVE: Common Vulnerabilities and Exposures – Includes OVAL definition of applicable software and platforms</a:t>
            </a:r>
          </a:p>
          <a:p>
            <a:r>
              <a:rPr lang="en-US" baseline="0" dirty="0" smtClean="0"/>
              <a:t>CVRF: Common Vulnerability Reporting Framework – Commercial vulnerability report similar to CVE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Lockheed Martin Proprietary Information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Lockheed Martin Proprietary Information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0E55-C5DF-49D9-B6A1-22B2857B256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99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IAVMs</a:t>
            </a:r>
            <a:r>
              <a:rPr lang="en-US" baseline="0" dirty="0" smtClean="0"/>
              <a:t> published in three forms: HTML, XML and DISA report of IAVM-to-CVE (which comes a few days later).</a:t>
            </a:r>
          </a:p>
          <a:p>
            <a:r>
              <a:rPr lang="en-US" baseline="0" dirty="0" smtClean="0"/>
              <a:t>IAVM information not always consistent between three formats.</a:t>
            </a:r>
          </a:p>
          <a:p>
            <a:r>
              <a:rPr lang="en-US" baseline="0" dirty="0" smtClean="0"/>
              <a:t>Red Hat CVRF not suitable for processing; discussed below</a:t>
            </a:r>
          </a:p>
          <a:p>
            <a:r>
              <a:rPr lang="en-US" baseline="0" dirty="0" smtClean="0"/>
              <a:t>Juniper HTML to sparse to easily process; discussed below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5F889-D8C1-4B96-92B7-4A0D05D209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96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 2014-2015 IAVMs</a:t>
            </a:r>
            <a:r>
              <a:rPr lang="en-US" baseline="0" dirty="0" smtClean="0"/>
              <a:t> through 21 Mar 2015 and excludes superseded SMR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Lockheed Martin Proprietary Information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Lockheed Martin Proprietary Information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0E55-C5DF-49D9-B6A1-22B2857B256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427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8216" y="2751138"/>
            <a:ext cx="6300122" cy="707886"/>
          </a:xfr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lang="en-US" sz="40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7538" y="3490913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en-US" sz="24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3" descr="logo_h_2color.w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04800"/>
            <a:ext cx="275907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ISGS_Defense_Final_Logo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39700" y="3194050"/>
            <a:ext cx="1069975" cy="509588"/>
          </a:xfrm>
          <a:prstGeom prst="rect">
            <a:avLst/>
          </a:prstGeom>
          <a:ln w="3175">
            <a:noFill/>
          </a:ln>
          <a:effectLst/>
        </p:spPr>
      </p:pic>
      <p:cxnSp>
        <p:nvCxnSpPr>
          <p:cNvPr id="9" name="Straight Connector 8"/>
          <p:cNvCxnSpPr/>
          <p:nvPr userDrawn="1"/>
        </p:nvCxnSpPr>
        <p:spPr>
          <a:xfrm rot="5400000" flipH="1" flipV="1">
            <a:off x="-374385" y="3395853"/>
            <a:ext cx="3417056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rgbClr val="0039A6"/>
                </a:gs>
                <a:gs pos="5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rot="5400000" flipH="1" flipV="1">
            <a:off x="202391" y="3395853"/>
            <a:ext cx="2368443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rgbClr val="0039A6"/>
                </a:gs>
                <a:gs pos="5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>
            <a:off x="4512039" y="3455988"/>
            <a:ext cx="4631961" cy="0"/>
          </a:xfrm>
          <a:prstGeom prst="line">
            <a:avLst/>
          </a:prstGeom>
          <a:ln w="19050">
            <a:gradFill flip="none" rotWithShape="1">
              <a:gsLst>
                <a:gs pos="50000">
                  <a:srgbClr val="0039A6"/>
                </a:gs>
                <a:gs pos="5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rot="10800000" flipH="1" flipV="1">
            <a:off x="2867055" y="6632575"/>
            <a:ext cx="3417056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rgbClr val="0039A6"/>
                </a:gs>
                <a:gs pos="5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4" cstate="print">
            <a:lum bright="82000" contrast="-96000"/>
            <a:grayscl/>
          </a:blip>
          <a:srcRect/>
          <a:stretch>
            <a:fillRect/>
          </a:stretch>
        </p:blipFill>
        <p:spPr bwMode="auto">
          <a:xfrm>
            <a:off x="6591033" y="6026514"/>
            <a:ext cx="1624012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5798" y="2684232"/>
            <a:ext cx="6300122" cy="707886"/>
          </a:xfr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0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3" descr="logo_h_2color.w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04800"/>
            <a:ext cx="275907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 userDrawn="1"/>
        </p:nvCxnSpPr>
        <p:spPr>
          <a:xfrm flipH="1">
            <a:off x="2333824" y="3455988"/>
            <a:ext cx="4631961" cy="0"/>
          </a:xfrm>
          <a:prstGeom prst="line">
            <a:avLst/>
          </a:prstGeom>
          <a:ln w="19050">
            <a:gradFill flip="none" rotWithShape="1">
              <a:gsLst>
                <a:gs pos="50000">
                  <a:srgbClr val="0039A6"/>
                </a:gs>
                <a:gs pos="0">
                  <a:schemeClr val="bg1">
                    <a:alpha val="0"/>
                  </a:schemeClr>
                </a:gs>
                <a:gs pos="5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SGS_Defense_Final_Logo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68288" y="6396038"/>
            <a:ext cx="822325" cy="392112"/>
          </a:xfrm>
          <a:prstGeom prst="rect">
            <a:avLst/>
          </a:prstGeom>
          <a:ln w="3175">
            <a:noFill/>
          </a:ln>
          <a:effectLst/>
        </p:spPr>
      </p:pic>
      <p:cxnSp>
        <p:nvCxnSpPr>
          <p:cNvPr id="13" name="Straight Connector 12"/>
          <p:cNvCxnSpPr/>
          <p:nvPr userDrawn="1"/>
        </p:nvCxnSpPr>
        <p:spPr>
          <a:xfrm rot="5400000" flipH="1" flipV="1">
            <a:off x="8437654" y="3427628"/>
            <a:ext cx="557212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rgbClr val="114993"/>
                </a:gs>
                <a:gs pos="5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 flipH="1" flipV="1">
            <a:off x="8469796" y="3427628"/>
            <a:ext cx="431004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rgbClr val="114993"/>
                </a:gs>
                <a:gs pos="5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24"/>
          <p:cNvSpPr txBox="1">
            <a:spLocks/>
          </p:cNvSpPr>
          <p:nvPr userDrawn="1"/>
        </p:nvSpPr>
        <p:spPr>
          <a:xfrm>
            <a:off x="8739554" y="3245228"/>
            <a:ext cx="404446" cy="37490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E2EAF4"/>
              </a:gs>
              <a:gs pos="100000">
                <a:schemeClr val="bg1"/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958EE-2E1F-4A6C-85D1-C1784AE4850A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367158" y="3617291"/>
            <a:ext cx="6400800" cy="81345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 rot="10800000" flipH="1" flipV="1">
            <a:off x="2867055" y="6632575"/>
            <a:ext cx="3417056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rgbClr val="0039A6"/>
                </a:gs>
                <a:gs pos="5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531" y="1328969"/>
            <a:ext cx="7827985" cy="4906578"/>
          </a:xfrm>
          <a:prstGeom prst="rect">
            <a:avLst/>
          </a:prstGeom>
        </p:spPr>
        <p:txBody>
          <a:bodyPr>
            <a:noAutofit/>
          </a:bodyPr>
          <a:lstStyle>
            <a:lvl1pPr marL="282575" indent="-282575">
              <a:defRPr/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 lang="en-US" sz="1600" kern="1200" dirty="0" smtClean="0">
                <a:solidFill>
                  <a:schemeClr val="accent6"/>
                </a:solidFill>
                <a:latin typeface="Arial" charset="0"/>
                <a:ea typeface="+mn-ea"/>
                <a:cs typeface="+mn-cs"/>
              </a:defRPr>
            </a:lvl3pPr>
            <a:lvl4pPr>
              <a:defRPr lang="en-US" sz="1600" kern="1200" dirty="0" smtClean="0">
                <a:solidFill>
                  <a:schemeClr val="accent6"/>
                </a:solidFill>
                <a:latin typeface="Arial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accent6"/>
                </a:solidFill>
                <a:latin typeface="Arial" charset="0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Slide Number Placeholder 24"/>
          <p:cNvSpPr txBox="1">
            <a:spLocks/>
          </p:cNvSpPr>
          <p:nvPr userDrawn="1"/>
        </p:nvSpPr>
        <p:spPr>
          <a:xfrm>
            <a:off x="8739554" y="3245228"/>
            <a:ext cx="404446" cy="37490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E2EAF4"/>
              </a:gs>
              <a:gs pos="100000">
                <a:schemeClr val="bg1"/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958EE-2E1F-4A6C-85D1-C1784AE4850A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rot="5400000" flipH="1" flipV="1">
            <a:off x="8437654" y="3427628"/>
            <a:ext cx="557212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rgbClr val="114993"/>
                </a:gs>
                <a:gs pos="5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rot="5400000" flipH="1" flipV="1">
            <a:off x="8469796" y="3427628"/>
            <a:ext cx="431004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rgbClr val="114993"/>
                </a:gs>
                <a:gs pos="5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-by-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532" y="1328969"/>
            <a:ext cx="3548962" cy="4906578"/>
          </a:xfrm>
          <a:prstGeom prst="rect">
            <a:avLst/>
          </a:prstGeom>
        </p:spPr>
        <p:txBody>
          <a:bodyPr>
            <a:noAutofit/>
          </a:bodyPr>
          <a:lstStyle>
            <a:lvl1pPr marL="282575" indent="-282575">
              <a:defRPr/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 lang="en-US" sz="1600" kern="1200" dirty="0" smtClean="0">
                <a:solidFill>
                  <a:schemeClr val="accent6"/>
                </a:solidFill>
                <a:latin typeface="Arial" charset="0"/>
                <a:ea typeface="+mn-ea"/>
                <a:cs typeface="+mn-cs"/>
              </a:defRPr>
            </a:lvl3pPr>
            <a:lvl4pPr>
              <a:defRPr lang="en-US" sz="1600" kern="1200" dirty="0" smtClean="0">
                <a:solidFill>
                  <a:schemeClr val="accent6"/>
                </a:solidFill>
                <a:latin typeface="Arial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accent6"/>
                </a:solidFill>
                <a:latin typeface="Arial" charset="0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Slide Number Placeholder 24"/>
          <p:cNvSpPr txBox="1">
            <a:spLocks/>
          </p:cNvSpPr>
          <p:nvPr userDrawn="1"/>
        </p:nvSpPr>
        <p:spPr>
          <a:xfrm>
            <a:off x="8739554" y="3245228"/>
            <a:ext cx="404446" cy="37490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E2EAF4"/>
              </a:gs>
              <a:gs pos="100000">
                <a:schemeClr val="bg1"/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958EE-2E1F-4A6C-85D1-C1784AE4850A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4636034" y="1328969"/>
            <a:ext cx="3548962" cy="4906578"/>
          </a:xfrm>
          <a:prstGeom prst="rect">
            <a:avLst/>
          </a:prstGeom>
        </p:spPr>
        <p:txBody>
          <a:bodyPr>
            <a:noAutofit/>
          </a:bodyPr>
          <a:lstStyle>
            <a:lvl1pPr marL="282575" indent="-282575">
              <a:defRPr/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 lang="en-US" sz="1600" kern="1200" dirty="0" smtClean="0">
                <a:solidFill>
                  <a:schemeClr val="accent6"/>
                </a:solidFill>
                <a:latin typeface="Arial" charset="0"/>
                <a:ea typeface="+mn-ea"/>
                <a:cs typeface="+mn-cs"/>
              </a:defRPr>
            </a:lvl3pPr>
            <a:lvl4pPr>
              <a:defRPr lang="en-US" sz="1600" kern="1200" dirty="0" smtClean="0">
                <a:solidFill>
                  <a:schemeClr val="accent6"/>
                </a:solidFill>
                <a:latin typeface="Arial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accent6"/>
                </a:solidFill>
                <a:latin typeface="Arial" charset="0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 rot="5400000" flipH="1" flipV="1">
            <a:off x="8437654" y="3427628"/>
            <a:ext cx="557212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rgbClr val="114993"/>
                </a:gs>
                <a:gs pos="5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rot="5400000" flipH="1" flipV="1">
            <a:off x="8469796" y="3427628"/>
            <a:ext cx="431004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rgbClr val="114993"/>
                </a:gs>
                <a:gs pos="5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531" y="1328969"/>
            <a:ext cx="4002445" cy="4906578"/>
          </a:xfrm>
          <a:prstGeom prst="rect">
            <a:avLst/>
          </a:prstGeom>
        </p:spPr>
        <p:txBody>
          <a:bodyPr>
            <a:noAutofit/>
          </a:bodyPr>
          <a:lstStyle>
            <a:lvl1pPr marL="282575" indent="-282575">
              <a:defRPr/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 lang="en-US" sz="1600" kern="1200" dirty="0" smtClean="0">
                <a:solidFill>
                  <a:schemeClr val="accent6"/>
                </a:solidFill>
                <a:latin typeface="Arial" charset="0"/>
                <a:ea typeface="+mn-ea"/>
                <a:cs typeface="+mn-cs"/>
              </a:defRPr>
            </a:lvl3pPr>
            <a:lvl4pPr>
              <a:defRPr lang="en-US" sz="1600" kern="1200" dirty="0" smtClean="0">
                <a:solidFill>
                  <a:schemeClr val="accent6"/>
                </a:solidFill>
                <a:latin typeface="Arial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accent6"/>
                </a:solidFill>
                <a:latin typeface="Arial" charset="0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Slide Number Placeholder 24"/>
          <p:cNvSpPr txBox="1">
            <a:spLocks/>
          </p:cNvSpPr>
          <p:nvPr userDrawn="1"/>
        </p:nvSpPr>
        <p:spPr>
          <a:xfrm>
            <a:off x="8739554" y="3245228"/>
            <a:ext cx="404446" cy="37490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E2EAF4"/>
              </a:gs>
              <a:gs pos="100000">
                <a:schemeClr val="bg1"/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958EE-2E1F-4A6C-85D1-C1784AE4850A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rot="5400000" flipH="1" flipV="1">
            <a:off x="8437654" y="3427628"/>
            <a:ext cx="557212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rgbClr val="114993"/>
                </a:gs>
                <a:gs pos="5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rot="5400000" flipH="1" flipV="1">
            <a:off x="8469796" y="3427628"/>
            <a:ext cx="431004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rgbClr val="114993"/>
                </a:gs>
                <a:gs pos="5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lide Number Placeholder 24"/>
          <p:cNvSpPr txBox="1">
            <a:spLocks/>
          </p:cNvSpPr>
          <p:nvPr userDrawn="1"/>
        </p:nvSpPr>
        <p:spPr>
          <a:xfrm>
            <a:off x="8739554" y="3245228"/>
            <a:ext cx="404446" cy="37490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E2EAF4"/>
              </a:gs>
              <a:gs pos="100000">
                <a:schemeClr val="bg1"/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958EE-2E1F-4A6C-85D1-C1784AE4850A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 rot="5400000" flipH="1" flipV="1">
            <a:off x="8437654" y="3427628"/>
            <a:ext cx="557212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rgbClr val="114993"/>
                </a:gs>
                <a:gs pos="5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rot="5400000" flipH="1" flipV="1">
            <a:off x="8469796" y="3427628"/>
            <a:ext cx="431004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rgbClr val="114993"/>
                </a:gs>
                <a:gs pos="5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0" descr="star_blu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3013" y="298450"/>
            <a:ext cx="1171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3" descr="ISGS_Defense_Final_Logo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39700" y="3194050"/>
            <a:ext cx="1069975" cy="509588"/>
          </a:xfrm>
          <a:prstGeom prst="rect">
            <a:avLst/>
          </a:prstGeom>
          <a:ln w="3175">
            <a:noFill/>
          </a:ln>
          <a:effectLst/>
        </p:spPr>
      </p:pic>
      <p:cxnSp>
        <p:nvCxnSpPr>
          <p:cNvPr id="25" name="Straight Connector 24"/>
          <p:cNvCxnSpPr/>
          <p:nvPr userDrawn="1"/>
        </p:nvCxnSpPr>
        <p:spPr>
          <a:xfrm rot="5400000" flipH="1" flipV="1">
            <a:off x="-374385" y="3395853"/>
            <a:ext cx="3417056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rgbClr val="0039A6"/>
                </a:gs>
                <a:gs pos="5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rot="5400000" flipH="1" flipV="1">
            <a:off x="202391" y="3395853"/>
            <a:ext cx="2368443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rgbClr val="0039A6"/>
                </a:gs>
                <a:gs pos="5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3"/>
          <p:cNvPicPr>
            <a:picLocks noChangeAspect="1" noChangeArrowheads="1"/>
          </p:cNvPicPr>
          <p:nvPr userDrawn="1"/>
        </p:nvPicPr>
        <p:blipFill>
          <a:blip r:embed="rId4" cstate="print">
            <a:lum bright="82000" contrast="-96000"/>
            <a:grayscl/>
          </a:blip>
          <a:srcRect/>
          <a:stretch>
            <a:fillRect/>
          </a:stretch>
        </p:blipFill>
        <p:spPr bwMode="auto">
          <a:xfrm>
            <a:off x="2463800" y="2651125"/>
            <a:ext cx="4256088" cy="160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lide Number Placeholder 24"/>
          <p:cNvSpPr txBox="1">
            <a:spLocks/>
          </p:cNvSpPr>
          <p:nvPr userDrawn="1"/>
        </p:nvSpPr>
        <p:spPr>
          <a:xfrm>
            <a:off x="8739554" y="3245228"/>
            <a:ext cx="404446" cy="37490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E2EAF4"/>
              </a:gs>
              <a:gs pos="100000">
                <a:schemeClr val="bg1"/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958EE-2E1F-4A6C-85D1-C1784AE4850A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 rot="5400000" flipH="1" flipV="1">
            <a:off x="8437654" y="3427628"/>
            <a:ext cx="557212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rgbClr val="114993"/>
                </a:gs>
                <a:gs pos="5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 flipH="1" flipV="1">
            <a:off x="8469796" y="3427628"/>
            <a:ext cx="431004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rgbClr val="114993"/>
                </a:gs>
                <a:gs pos="5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10800000" flipH="1" flipV="1">
            <a:off x="2867055" y="6632575"/>
            <a:ext cx="3417056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rgbClr val="0039A6"/>
                </a:gs>
                <a:gs pos="5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/>
          <p:cNvPicPr>
            <a:picLocks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15940" y="5976670"/>
            <a:ext cx="838200" cy="83820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346531" y="132896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944563"/>
            <a:ext cx="4631961" cy="0"/>
          </a:xfrm>
          <a:prstGeom prst="line">
            <a:avLst/>
          </a:prstGeom>
          <a:ln w="19050">
            <a:gradFill flip="none" rotWithShape="1">
              <a:gsLst>
                <a:gs pos="50000">
                  <a:srgbClr val="0039A6"/>
                </a:gs>
                <a:gs pos="5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993775"/>
            <a:ext cx="3590144" cy="0"/>
          </a:xfrm>
          <a:prstGeom prst="line">
            <a:avLst/>
          </a:prstGeom>
          <a:ln w="19050">
            <a:gradFill flip="none" rotWithShape="1">
              <a:gsLst>
                <a:gs pos="50000">
                  <a:srgbClr val="0039A6"/>
                </a:gs>
                <a:gs pos="5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SGS_Defense_Final_Logo.emf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8288" y="6396038"/>
            <a:ext cx="822325" cy="392112"/>
          </a:xfrm>
          <a:prstGeom prst="rect">
            <a:avLst/>
          </a:prstGeom>
          <a:ln w="3175">
            <a:noFill/>
          </a:ln>
          <a:effectLst/>
        </p:spPr>
      </p:pic>
      <p:pic>
        <p:nvPicPr>
          <p:cNvPr id="11" name="Picture 10" descr="star_blue.pn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93013" y="298450"/>
            <a:ext cx="1171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Connector 14"/>
          <p:cNvCxnSpPr/>
          <p:nvPr/>
        </p:nvCxnSpPr>
        <p:spPr>
          <a:xfrm rot="10800000" flipH="1" flipV="1">
            <a:off x="2867055" y="6632575"/>
            <a:ext cx="3417056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rgbClr val="0039A6"/>
                </a:gs>
                <a:gs pos="5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150813" y="0"/>
            <a:ext cx="7593365" cy="936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 anchorCtr="0"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61" r:id="rId4"/>
    <p:sldLayoutId id="2147483660" r:id="rId5"/>
    <p:sldLayoutId id="2147483654" r:id="rId6"/>
    <p:sldLayoutId id="2147483656" r:id="rId7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800" kern="1200" smtClean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2575" indent="-282575" algn="l" rtl="0" eaLnBrk="1" fontAlgn="base" hangingPunct="1">
        <a:lnSpc>
          <a:spcPts val="2400"/>
        </a:lnSpc>
        <a:spcBef>
          <a:spcPts val="600"/>
        </a:spcBef>
        <a:spcAft>
          <a:spcPct val="0"/>
        </a:spcAft>
        <a:buClr>
          <a:srgbClr val="114993"/>
        </a:buClr>
        <a:buSzPct val="100000"/>
        <a:buFont typeface="Wingdings" pitchFamily="2" charset="2"/>
        <a:buChar char=""/>
        <a:defRPr lang="en-US" sz="2000" kern="1200" dirty="0" smtClean="0">
          <a:solidFill>
            <a:schemeClr val="tx1"/>
          </a:solidFill>
          <a:latin typeface="Arial" charset="0"/>
          <a:ea typeface="+mn-ea"/>
          <a:cs typeface="+mn-cs"/>
        </a:defRPr>
      </a:lvl1pPr>
      <a:lvl2pPr marL="854075" indent="-171450" algn="l" rtl="0" eaLnBrk="1" fontAlgn="base" hangingPunct="1">
        <a:lnSpc>
          <a:spcPts val="2400"/>
        </a:lnSpc>
        <a:spcBef>
          <a:spcPts val="600"/>
        </a:spcBef>
        <a:spcAft>
          <a:spcPct val="0"/>
        </a:spcAft>
        <a:buSzPct val="100000"/>
        <a:buFont typeface="Arial" charset="0"/>
        <a:buChar char="–"/>
        <a:tabLst/>
        <a:defRPr lang="en-US" sz="1600" kern="1200" dirty="0" smtClean="0">
          <a:solidFill>
            <a:schemeClr val="accent6"/>
          </a:solidFill>
          <a:latin typeface="Arial" charset="0"/>
          <a:ea typeface="+mn-ea"/>
          <a:cs typeface="+mn-cs"/>
        </a:defRPr>
      </a:lvl2pPr>
      <a:lvl3pPr marL="1143000" indent="-228600" algn="l" rtl="0" eaLnBrk="1" fontAlgn="base" hangingPunct="1">
        <a:lnSpc>
          <a:spcPts val="2400"/>
        </a:lnSpc>
        <a:spcBef>
          <a:spcPts val="600"/>
        </a:spcBef>
        <a:spcAft>
          <a:spcPct val="0"/>
        </a:spcAft>
        <a:buSzPct val="100000"/>
        <a:buFont typeface="Arial" charset="0"/>
        <a:buChar char="•"/>
        <a:defRPr lang="en-US" sz="1600" kern="1200" dirty="0" smtClean="0">
          <a:solidFill>
            <a:schemeClr val="accent6"/>
          </a:solidFill>
          <a:latin typeface="Arial" charset="0"/>
          <a:ea typeface="+mn-ea"/>
          <a:cs typeface="+mn-cs"/>
        </a:defRPr>
      </a:lvl3pPr>
      <a:lvl4pPr marL="1600200" indent="-228600" algn="l" rtl="0" eaLnBrk="1" fontAlgn="base" hangingPunct="1">
        <a:lnSpc>
          <a:spcPts val="2400"/>
        </a:lnSpc>
        <a:spcBef>
          <a:spcPts val="600"/>
        </a:spcBef>
        <a:spcAft>
          <a:spcPct val="0"/>
        </a:spcAft>
        <a:buSzPct val="100000"/>
        <a:buFont typeface="Arial" charset="0"/>
        <a:buChar char="–"/>
        <a:defRPr lang="en-US" sz="1600" kern="1200" dirty="0" smtClean="0">
          <a:solidFill>
            <a:schemeClr val="accent6"/>
          </a:solidFill>
          <a:latin typeface="Arial" charset="0"/>
          <a:ea typeface="+mn-ea"/>
          <a:cs typeface="+mn-cs"/>
        </a:defRPr>
      </a:lvl4pPr>
      <a:lvl5pPr marL="2057400" indent="-228600" algn="l" rtl="0" eaLnBrk="1" fontAlgn="base" hangingPunct="1">
        <a:lnSpc>
          <a:spcPts val="2400"/>
        </a:lnSpc>
        <a:spcBef>
          <a:spcPts val="600"/>
        </a:spcBef>
        <a:spcAft>
          <a:spcPct val="0"/>
        </a:spcAft>
        <a:buSzPct val="100000"/>
        <a:buFont typeface="Arial" charset="0"/>
        <a:buChar char="»"/>
        <a:defRPr lang="en-US" sz="1600" kern="1200" dirty="0" smtClean="0">
          <a:solidFill>
            <a:schemeClr val="accent6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scap.nist.gov/" TargetMode="External"/><Relationship Id="rId3" Type="http://schemas.openxmlformats.org/officeDocument/2006/relationships/hyperlink" Target="https://cve.mitre.org/" TargetMode="External"/><Relationship Id="rId7" Type="http://schemas.openxmlformats.org/officeDocument/2006/relationships/hyperlink" Target="http://www.prim.osd.mil/cap/iavm_req.html?p=1.1.1.1.3" TargetMode="External"/><Relationship Id="rId2" Type="http://schemas.openxmlformats.org/officeDocument/2006/relationships/hyperlink" Target="http://scap.nist.gov/specifications/ai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icasi.org/cvrf" TargetMode="External"/><Relationship Id="rId5" Type="http://schemas.openxmlformats.org/officeDocument/2006/relationships/hyperlink" Target="https://web.nvd.nist.gov/view/vuln/search" TargetMode="External"/><Relationship Id="rId4" Type="http://schemas.openxmlformats.org/officeDocument/2006/relationships/hyperlink" Target="https://nvd.nist.gov/cpe.cfm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emf"/><Relationship Id="rId5" Type="http://schemas.openxmlformats.org/officeDocument/2006/relationships/image" Target="../media/image7.png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171573" y="2727007"/>
            <a:ext cx="7295527" cy="707886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	</a:t>
            </a:r>
            <a:r>
              <a:rPr lang="en-US" sz="3200" dirty="0" err="1" smtClean="0"/>
              <a:t>CyberXML</a:t>
            </a:r>
            <a:endParaRPr lang="en-US" sz="3200" baseline="30000" dirty="0"/>
          </a:p>
        </p:txBody>
      </p:sp>
      <p:sp>
        <p:nvSpPr>
          <p:cNvPr id="7" name="TextBox 6"/>
          <p:cNvSpPr txBox="1"/>
          <p:nvPr/>
        </p:nvSpPr>
        <p:spPr>
          <a:xfrm>
            <a:off x="1906022" y="491456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01</a:t>
            </a:r>
            <a:r>
              <a:rPr lang="en-US" dirty="0" smtClean="0">
                <a:solidFill>
                  <a:schemeClr val="accent6"/>
                </a:solidFill>
              </a:rPr>
              <a:t> April </a:t>
            </a:r>
            <a:r>
              <a:rPr lang="en-US" dirty="0" smtClean="0">
                <a:solidFill>
                  <a:schemeClr val="accent6"/>
                </a:solidFill>
              </a:rPr>
              <a:t>2015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025605" y="3471905"/>
            <a:ext cx="4304270" cy="128132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An XML Enabled</a:t>
            </a:r>
          </a:p>
          <a:p>
            <a:pPr algn="ctr"/>
            <a:r>
              <a:rPr lang="en-US" dirty="0" smtClean="0"/>
              <a:t>Vulnerability Management</a:t>
            </a:r>
          </a:p>
          <a:p>
            <a:pPr algn="ctr"/>
            <a:r>
              <a:rPr lang="en-US" dirty="0" smtClean="0"/>
              <a:t>Workflow</a:t>
            </a:r>
            <a:endParaRPr lang="en-US" dirty="0"/>
          </a:p>
        </p:txBody>
      </p:sp>
      <p:pic>
        <p:nvPicPr>
          <p:cNvPr id="1026" name="Picture 2" descr="cid:image002.png@01D028D5.E35137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118" y="1039502"/>
            <a:ext cx="15906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6025297"/>
            <a:ext cx="29491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Ronald </a:t>
            </a:r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</a:rPr>
              <a:t>Broberg</a:t>
            </a:r>
            <a:endParaRPr lang="en-US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onald.broberg@lmco.com</a:t>
            </a:r>
          </a:p>
          <a:p>
            <a:pPr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onald.broberg@mdnt.com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13" y="0"/>
            <a:ext cx="7593365" cy="936978"/>
          </a:xfrm>
        </p:spPr>
        <p:txBody>
          <a:bodyPr/>
          <a:lstStyle/>
          <a:p>
            <a:r>
              <a:rPr lang="en-US" dirty="0" smtClean="0"/>
              <a:t>Known </a:t>
            </a:r>
            <a:r>
              <a:rPr lang="en-US" dirty="0" err="1" smtClean="0"/>
              <a:t>CyberXML</a:t>
            </a:r>
            <a:r>
              <a:rPr lang="en-US" dirty="0" smtClean="0"/>
              <a:t> Issues: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98" y="1188926"/>
            <a:ext cx="7827985" cy="4906578"/>
          </a:xfrm>
        </p:spPr>
        <p:txBody>
          <a:bodyPr/>
          <a:lstStyle/>
          <a:p>
            <a:pPr marL="682625" lvl="1" indent="0">
              <a:lnSpc>
                <a:spcPct val="100000"/>
              </a:lnSpc>
              <a:buNone/>
            </a:pPr>
            <a:r>
              <a:rPr lang="en-US" sz="1400" dirty="0" smtClean="0"/>
              <a:t>Not all IAVMs included CVE information</a:t>
            </a:r>
          </a:p>
          <a:p>
            <a:pPr lvl="2">
              <a:lnSpc>
                <a:spcPct val="100000"/>
              </a:lnSpc>
            </a:pPr>
            <a:r>
              <a:rPr lang="en-US" sz="1100" dirty="0" smtClean="0"/>
              <a:t>IAVM 2015-A-0061 </a:t>
            </a:r>
            <a:r>
              <a:rPr lang="en-US" sz="1100" dirty="0"/>
              <a:t>Microsoft Windows Fraudulent Digital Certificate </a:t>
            </a:r>
            <a:r>
              <a:rPr lang="en-US" sz="1100" dirty="0" smtClean="0"/>
              <a:t>Vulnerability</a:t>
            </a:r>
          </a:p>
          <a:p>
            <a:pPr marL="682625" lvl="1" indent="0">
              <a:lnSpc>
                <a:spcPct val="100000"/>
              </a:lnSpc>
              <a:buNone/>
            </a:pPr>
            <a:r>
              <a:rPr lang="en-US" sz="1400" dirty="0" smtClean="0"/>
              <a:t>Example of Broad –v- Narrow IAVM target products</a:t>
            </a:r>
            <a:endParaRPr lang="en-US" sz="1400" dirty="0"/>
          </a:p>
          <a:p>
            <a:pPr lvl="2">
              <a:lnSpc>
                <a:spcPct val="100000"/>
              </a:lnSpc>
            </a:pPr>
            <a:r>
              <a:rPr lang="en-US" sz="1100" dirty="0"/>
              <a:t>IAVM 2014-A-0166 for generic OpenSSL CVE-2014-3568</a:t>
            </a:r>
          </a:p>
          <a:p>
            <a:pPr lvl="2">
              <a:lnSpc>
                <a:spcPct val="100000"/>
              </a:lnSpc>
            </a:pPr>
            <a:r>
              <a:rPr lang="en-US" sz="1100" dirty="0"/>
              <a:t>IAVM 2015-B-0014 for VMware </a:t>
            </a:r>
            <a:r>
              <a:rPr lang="en-US" sz="1100" dirty="0" err="1"/>
              <a:t>ESXi</a:t>
            </a:r>
            <a:r>
              <a:rPr lang="en-US" sz="1100" dirty="0"/>
              <a:t> 5.5 OpenSSL CVE-2014-3568 </a:t>
            </a:r>
            <a:r>
              <a:rPr lang="en-US" sz="1000" dirty="0"/>
              <a:t>(VMSA-2014-0001</a:t>
            </a:r>
            <a:r>
              <a:rPr lang="en-US" sz="1000" dirty="0" smtClean="0"/>
              <a:t>)</a:t>
            </a:r>
            <a:endParaRPr lang="en-US" sz="1100" dirty="0"/>
          </a:p>
          <a:p>
            <a:pPr marL="682625" lvl="1" indent="0">
              <a:lnSpc>
                <a:spcPct val="100000"/>
              </a:lnSpc>
              <a:buNone/>
            </a:pPr>
            <a:r>
              <a:rPr lang="en-US" sz="1400" dirty="0" smtClean="0"/>
              <a:t>Identifying intended IAVM target product</a:t>
            </a:r>
          </a:p>
          <a:p>
            <a:pPr lvl="2">
              <a:lnSpc>
                <a:spcPct val="100000"/>
              </a:lnSpc>
            </a:pPr>
            <a:r>
              <a:rPr lang="en-US" sz="1100" dirty="0" smtClean="0"/>
              <a:t>Too Many Products</a:t>
            </a:r>
          </a:p>
          <a:p>
            <a:pPr lvl="3">
              <a:lnSpc>
                <a:spcPct val="100000"/>
              </a:lnSpc>
            </a:pPr>
            <a:r>
              <a:rPr lang="en-US" sz="1100" dirty="0" smtClean="0"/>
              <a:t>Mapping from </a:t>
            </a:r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CVE-to-Produc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 </a:t>
            </a:r>
            <a:r>
              <a:rPr lang="en-US" sz="1100" dirty="0" smtClean="0"/>
              <a:t>is 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One-to-Many</a:t>
            </a:r>
          </a:p>
          <a:p>
            <a:pPr lvl="4">
              <a:lnSpc>
                <a:spcPct val="100000"/>
              </a:lnSpc>
            </a:pPr>
            <a:r>
              <a:rPr lang="en-US" sz="1100" dirty="0" smtClean="0"/>
              <a:t>Vendor Security Advisories</a:t>
            </a:r>
          </a:p>
          <a:p>
            <a:pPr lvl="4">
              <a:lnSpc>
                <a:spcPct val="100000"/>
              </a:lnSpc>
            </a:pPr>
            <a:r>
              <a:rPr lang="en-US" sz="1100" dirty="0" smtClean="0"/>
              <a:t>NIST CVEs</a:t>
            </a:r>
          </a:p>
          <a:p>
            <a:pPr lvl="3">
              <a:lnSpc>
                <a:spcPct val="100000"/>
              </a:lnSpc>
            </a:pPr>
            <a:r>
              <a:rPr lang="en-US" sz="1100" dirty="0" smtClean="0"/>
              <a:t>Mapping from 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IAVM-to-CVE</a:t>
            </a:r>
            <a:r>
              <a:rPr lang="en-US" sz="1100" dirty="0" smtClean="0"/>
              <a:t> is 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One-to-Many</a:t>
            </a:r>
          </a:p>
          <a:p>
            <a:pPr lvl="3">
              <a:lnSpc>
                <a:spcPct val="100000"/>
              </a:lnSpc>
            </a:pPr>
            <a:r>
              <a:rPr lang="en-US" sz="1100" dirty="0"/>
              <a:t>Mapping from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Vendor_Advisory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-to-CVE </a:t>
            </a:r>
            <a:r>
              <a:rPr lang="en-US" sz="1100" dirty="0"/>
              <a:t>is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One-to-Many</a:t>
            </a:r>
          </a:p>
          <a:p>
            <a:pPr lvl="2">
              <a:lnSpc>
                <a:spcPct val="100000"/>
              </a:lnSpc>
            </a:pPr>
            <a:r>
              <a:rPr lang="en-US" sz="1100" dirty="0" smtClean="0"/>
              <a:t>Product Filtering</a:t>
            </a:r>
          </a:p>
          <a:p>
            <a:pPr lvl="3">
              <a:lnSpc>
                <a:spcPct val="100000"/>
              </a:lnSpc>
            </a:pPr>
            <a:r>
              <a:rPr lang="en-US" sz="1100" dirty="0" smtClean="0"/>
              <a:t>Use IAVM “References”</a:t>
            </a:r>
          </a:p>
          <a:p>
            <a:pPr lvl="3">
              <a:lnSpc>
                <a:spcPct val="100000"/>
              </a:lnSpc>
            </a:pPr>
            <a:r>
              <a:rPr lang="en-US" sz="1100" dirty="0" smtClean="0"/>
              <a:t>Use IAVM “Title”</a:t>
            </a:r>
          </a:p>
          <a:p>
            <a:pPr marL="682625" lvl="1" indent="0">
              <a:lnSpc>
                <a:spcPct val="100000"/>
              </a:lnSpc>
              <a:buNone/>
            </a:pPr>
            <a:r>
              <a:rPr lang="en-US" sz="1400" dirty="0" smtClean="0"/>
              <a:t>Time </a:t>
            </a:r>
            <a:r>
              <a:rPr lang="en-US" sz="1400" dirty="0"/>
              <a:t>Gaps</a:t>
            </a:r>
          </a:p>
          <a:p>
            <a:pPr lvl="2" indent="-171450">
              <a:lnSpc>
                <a:spcPct val="100000"/>
              </a:lnSpc>
            </a:pPr>
            <a:r>
              <a:rPr lang="en-US" sz="1100" dirty="0" smtClean="0"/>
              <a:t>Vendors Vulnerability Reports Can Be Delayed by Days or Weeks</a:t>
            </a:r>
          </a:p>
          <a:p>
            <a:pPr lvl="2" indent="-171450">
              <a:lnSpc>
                <a:spcPct val="100000"/>
              </a:lnSpc>
            </a:pPr>
            <a:r>
              <a:rPr lang="en-US" sz="1100" dirty="0" smtClean="0"/>
              <a:t>IAVMS subject to Revisions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10096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CyberXML</a:t>
            </a:r>
            <a:r>
              <a:rPr lang="en-US" dirty="0" smtClean="0"/>
              <a:t> 3</a:t>
            </a:r>
            <a:r>
              <a:rPr lang="en-US" baseline="30000" dirty="0" smtClean="0"/>
              <a:t>rd</a:t>
            </a:r>
            <a:r>
              <a:rPr lang="en-US" dirty="0" smtClean="0"/>
              <a:t> Party Issues: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lnSpc>
                <a:spcPct val="100000"/>
              </a:lnSpc>
              <a:buNone/>
            </a:pPr>
            <a:r>
              <a:rPr lang="en-US" sz="1400" dirty="0"/>
              <a:t>DISA IAVM XML</a:t>
            </a:r>
          </a:p>
          <a:p>
            <a:pPr lvl="2" indent="-342900">
              <a:lnSpc>
                <a:spcPct val="100000"/>
              </a:lnSpc>
            </a:pPr>
            <a:r>
              <a:rPr lang="en-US" sz="1100" dirty="0"/>
              <a:t>Not 100% match with IAVM HTML</a:t>
            </a:r>
          </a:p>
          <a:p>
            <a:pPr lvl="2" indent="-342900">
              <a:lnSpc>
                <a:spcPct val="100000"/>
              </a:lnSpc>
            </a:pPr>
            <a:r>
              <a:rPr lang="en-US" sz="1100" dirty="0"/>
              <a:t>Work with DISA FSO Help Desk</a:t>
            </a:r>
            <a:endParaRPr lang="en-US" sz="1000" dirty="0"/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1400" dirty="0"/>
              <a:t>Vendor CVRF / NIST CVE Errors</a:t>
            </a:r>
          </a:p>
          <a:p>
            <a:pPr lvl="2" indent="-342900">
              <a:lnSpc>
                <a:spcPct val="100000"/>
              </a:lnSpc>
            </a:pPr>
            <a:r>
              <a:rPr lang="en-US" sz="1100" dirty="0"/>
              <a:t>Microsoft fixed ~100 errors in their XML when notified</a:t>
            </a:r>
          </a:p>
          <a:p>
            <a:pPr lvl="2" indent="-342900">
              <a:lnSpc>
                <a:spcPct val="100000"/>
              </a:lnSpc>
            </a:pPr>
            <a:r>
              <a:rPr lang="en-US" sz="1100" dirty="0"/>
              <a:t>Red Hat corrected field delimiter issues in RHSAMAPCPE</a:t>
            </a:r>
          </a:p>
          <a:p>
            <a:pPr lvl="2" indent="-342900">
              <a:lnSpc>
                <a:spcPct val="100000"/>
              </a:lnSpc>
            </a:pPr>
            <a:r>
              <a:rPr lang="en-US" sz="1100" dirty="0"/>
              <a:t>Red Hat working towards a new CVRF tool</a:t>
            </a:r>
          </a:p>
          <a:p>
            <a:pPr lvl="2" indent="-342900">
              <a:lnSpc>
                <a:spcPct val="100000"/>
              </a:lnSpc>
            </a:pPr>
            <a:r>
              <a:rPr lang="en-US" sz="1100" dirty="0"/>
              <a:t>NIST CVE correcting errors on case-by-case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1400" dirty="0"/>
              <a:t>Vendor CVRF Inconsistencies</a:t>
            </a:r>
          </a:p>
          <a:p>
            <a:pPr lvl="2" indent="-342900">
              <a:lnSpc>
                <a:spcPct val="100000"/>
              </a:lnSpc>
            </a:pPr>
            <a:r>
              <a:rPr lang="en-US" sz="1100" dirty="0"/>
              <a:t>Microsoft: One </a:t>
            </a:r>
            <a:r>
              <a:rPr lang="en-US" sz="1100" dirty="0" err="1"/>
              <a:t>TechNote</a:t>
            </a:r>
            <a:r>
              <a:rPr lang="en-US" sz="1100" dirty="0"/>
              <a:t> bulletin per CVRF. Release Monthly</a:t>
            </a:r>
          </a:p>
          <a:p>
            <a:pPr lvl="2" indent="-342900">
              <a:lnSpc>
                <a:spcPct val="100000"/>
              </a:lnSpc>
            </a:pPr>
            <a:r>
              <a:rPr lang="en-US" sz="1100" dirty="0"/>
              <a:t>Oracle: Dozens of products and CVES per CVRF. Released Quarterly</a:t>
            </a:r>
          </a:p>
          <a:p>
            <a:pPr lvl="2" indent="-342900">
              <a:lnSpc>
                <a:spcPct val="100000"/>
              </a:lnSpc>
            </a:pPr>
            <a:r>
              <a:rPr lang="en-US" sz="1100" dirty="0"/>
              <a:t>Red Hat: Products Identified only by OS Release. Released ASAP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1400" dirty="0"/>
              <a:t>Red Hat CVRF</a:t>
            </a:r>
          </a:p>
          <a:p>
            <a:pPr lvl="2" indent="-342900">
              <a:lnSpc>
                <a:spcPct val="100000"/>
              </a:lnSpc>
            </a:pPr>
            <a:r>
              <a:rPr lang="en-US" sz="1100" dirty="0"/>
              <a:t>CVRF Product IDs tied to OS release, not SW component</a:t>
            </a:r>
          </a:p>
          <a:p>
            <a:pPr lvl="2" indent="-342900">
              <a:lnSpc>
                <a:spcPct val="100000"/>
              </a:lnSpc>
            </a:pPr>
            <a:r>
              <a:rPr lang="en-US" sz="1100" dirty="0"/>
              <a:t>Workaround: Use RHSAMAPCPE file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1400" dirty="0"/>
              <a:t>Juniper HTML-to-XML</a:t>
            </a:r>
          </a:p>
          <a:p>
            <a:pPr lvl="2" indent="-342900">
              <a:lnSpc>
                <a:spcPct val="100000"/>
              </a:lnSpc>
            </a:pPr>
            <a:r>
              <a:rPr lang="en-US" sz="1100" dirty="0"/>
              <a:t>HTML both sparse and evolving -&gt; breaking parsers</a:t>
            </a:r>
          </a:p>
          <a:p>
            <a:pPr lvl="2" indent="-342900">
              <a:lnSpc>
                <a:spcPct val="100000"/>
              </a:lnSpc>
            </a:pPr>
            <a:r>
              <a:rPr lang="en-US" sz="1100" dirty="0"/>
              <a:t>Workaround: NIST provides redundancy</a:t>
            </a:r>
          </a:p>
          <a:p>
            <a:pPr lvl="2" indent="-342900">
              <a:lnSpc>
                <a:spcPct val="100000"/>
              </a:lnSpc>
            </a:pPr>
            <a:r>
              <a:rPr lang="en-US" sz="1100" dirty="0"/>
              <a:t>Potential issue for any HTML-to-XML module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69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Acronyms: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265" y="1328969"/>
            <a:ext cx="7507251" cy="490657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 smtClean="0"/>
              <a:t>AI: Asset Identification (SCAP)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	</a:t>
            </a:r>
            <a:r>
              <a:rPr lang="en-US" sz="1100" dirty="0">
                <a:hlinkClick r:id="rId2"/>
              </a:rPr>
              <a:t>http://scap.nist.gov/specifications/ai</a:t>
            </a:r>
            <a:r>
              <a:rPr lang="en-US" sz="1100" dirty="0" smtClean="0">
                <a:hlinkClick r:id="rId2"/>
              </a:rPr>
              <a:t>/</a:t>
            </a:r>
            <a:endParaRPr lang="en-US" sz="11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5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smtClean="0"/>
              <a:t>CPE: </a:t>
            </a:r>
            <a:r>
              <a:rPr lang="en-US" sz="1400" dirty="0"/>
              <a:t>Common </a:t>
            </a:r>
            <a:r>
              <a:rPr lang="en-US" sz="1400" dirty="0" smtClean="0"/>
              <a:t>Platform Enumeration </a:t>
            </a:r>
            <a:r>
              <a:rPr lang="en-US" sz="1400" dirty="0"/>
              <a:t>(</a:t>
            </a:r>
            <a:r>
              <a:rPr lang="en-US" sz="1400" dirty="0" smtClean="0"/>
              <a:t>SCAP)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	</a:t>
            </a:r>
            <a:r>
              <a:rPr lang="en-US" sz="1100" dirty="0">
                <a:hlinkClick r:id="rId3"/>
              </a:rPr>
              <a:t>https://cve.mitre.org/</a:t>
            </a:r>
            <a:r>
              <a:rPr lang="en-US" sz="1100" dirty="0"/>
              <a:t> | </a:t>
            </a:r>
            <a:r>
              <a:rPr lang="en-US" sz="1100" dirty="0">
                <a:hlinkClick r:id="rId4"/>
              </a:rPr>
              <a:t>https://</a:t>
            </a:r>
            <a:r>
              <a:rPr lang="en-US" sz="1100" dirty="0" smtClean="0">
                <a:hlinkClick r:id="rId4"/>
              </a:rPr>
              <a:t>nvd.nist.gov/cpe.cfm</a:t>
            </a:r>
            <a:endParaRPr lang="en-US" sz="11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5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smtClean="0"/>
              <a:t>CVE: </a:t>
            </a:r>
            <a:r>
              <a:rPr lang="en-US" sz="1400" dirty="0" smtClean="0"/>
              <a:t>Common Vulnerability and Exposures (SCAP)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/>
              <a:t>	</a:t>
            </a:r>
            <a:r>
              <a:rPr lang="en-US" sz="1100" dirty="0" smtClean="0">
                <a:hlinkClick r:id="rId3"/>
              </a:rPr>
              <a:t>https://cve.mitre.org/</a:t>
            </a:r>
            <a:r>
              <a:rPr lang="en-US" sz="1100" dirty="0" smtClean="0"/>
              <a:t> | </a:t>
            </a:r>
            <a:r>
              <a:rPr lang="en-US" sz="1100" dirty="0" smtClean="0">
                <a:hlinkClick r:id="rId5"/>
              </a:rPr>
              <a:t>https://web.nvd.nist.gov/view/vuln/search</a:t>
            </a:r>
            <a:endParaRPr lang="en-US" sz="11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5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smtClean="0"/>
              <a:t>CVRF: </a:t>
            </a:r>
            <a:r>
              <a:rPr lang="en-US" sz="1400" dirty="0"/>
              <a:t>Common Vulnerability Reporting </a:t>
            </a:r>
            <a:r>
              <a:rPr lang="en-US" sz="1400" dirty="0" smtClean="0"/>
              <a:t>Framework (Commercial)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	</a:t>
            </a:r>
            <a:r>
              <a:rPr lang="en-US" sz="1100" dirty="0" smtClean="0">
                <a:hlinkClick r:id="rId6"/>
              </a:rPr>
              <a:t>http</a:t>
            </a:r>
            <a:r>
              <a:rPr lang="en-US" sz="1100" dirty="0">
                <a:hlinkClick r:id="rId6"/>
              </a:rPr>
              <a:t>://</a:t>
            </a:r>
            <a:r>
              <a:rPr lang="en-US" sz="1100" dirty="0" smtClean="0">
                <a:hlinkClick r:id="rId6"/>
              </a:rPr>
              <a:t>www.icasi.org/cvrf</a:t>
            </a:r>
            <a:endParaRPr lang="en-US" sz="11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5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smtClean="0"/>
              <a:t>IAVM: </a:t>
            </a:r>
            <a:r>
              <a:rPr lang="en-US" sz="1400" dirty="0"/>
              <a:t>Information Assurance Vulnerability </a:t>
            </a:r>
            <a:r>
              <a:rPr lang="en-US" sz="1400" dirty="0" smtClean="0"/>
              <a:t>Management (DISA, USCYBERCOM)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/>
              <a:t>	</a:t>
            </a:r>
            <a:r>
              <a:rPr lang="en-US" sz="1100" dirty="0" smtClean="0">
                <a:hlinkClick r:id="rId7"/>
              </a:rPr>
              <a:t>http</a:t>
            </a:r>
            <a:r>
              <a:rPr lang="en-US" sz="1100" dirty="0">
                <a:hlinkClick r:id="rId7"/>
              </a:rPr>
              <a:t>://</a:t>
            </a:r>
            <a:r>
              <a:rPr lang="en-US" sz="1100" dirty="0" smtClean="0">
                <a:hlinkClick r:id="rId7"/>
              </a:rPr>
              <a:t>www.prim.osd.mil/cap/iavm_req.html?p=1.1.1.1.3</a:t>
            </a:r>
            <a:endParaRPr lang="en-US" sz="11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5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smtClean="0"/>
              <a:t>SCAP: </a:t>
            </a:r>
            <a:r>
              <a:rPr lang="en-US" sz="1400" dirty="0"/>
              <a:t>Security Content Automation </a:t>
            </a:r>
            <a:r>
              <a:rPr lang="en-US" sz="1400" dirty="0" smtClean="0"/>
              <a:t>Protocol (NIST, MITRE)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	</a:t>
            </a:r>
            <a:r>
              <a:rPr lang="en-US" sz="1100" dirty="0">
                <a:hlinkClick r:id="rId8"/>
              </a:rPr>
              <a:t>http</a:t>
            </a:r>
            <a:r>
              <a:rPr lang="en-US" sz="1100" dirty="0">
                <a:hlinkClick r:id="rId8"/>
              </a:rPr>
              <a:t>://scap.nist.gov</a:t>
            </a:r>
            <a:r>
              <a:rPr lang="en-US" sz="1100" dirty="0" smtClean="0">
                <a:hlinkClick r:id="rId8"/>
              </a:rPr>
              <a:t>/</a:t>
            </a:r>
            <a:endParaRPr lang="en-US" sz="1100" dirty="0" smtClean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2053484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276885" y="2684232"/>
            <a:ext cx="2577950" cy="707886"/>
          </a:xfrm>
        </p:spPr>
        <p:txBody>
          <a:bodyPr/>
          <a:lstStyle/>
          <a:p>
            <a:r>
              <a:rPr lang="en-US" dirty="0" err="1" smtClean="0"/>
              <a:t>CyberXML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IAVM Applicability </a:t>
            </a:r>
            <a:r>
              <a:rPr lang="en-US" dirty="0" smtClean="0"/>
              <a:t>Analysis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06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CyberXML</a:t>
            </a:r>
            <a:r>
              <a:rPr lang="en-US" dirty="0" smtClean="0"/>
              <a:t>: IAAT</a:t>
            </a:r>
            <a:br>
              <a:rPr lang="en-US" dirty="0" smtClean="0"/>
            </a:br>
            <a:r>
              <a:rPr lang="en-US" sz="2000" dirty="0" smtClean="0"/>
              <a:t>IAVM Applicability Analysis Tool – Control Panel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40" y="1276219"/>
            <a:ext cx="7518207" cy="4737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403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CyberXML</a:t>
            </a:r>
            <a:r>
              <a:rPr lang="en-US" dirty="0" smtClean="0"/>
              <a:t>: IAAT</a:t>
            </a:r>
            <a:br>
              <a:rPr lang="en-US" dirty="0" smtClean="0"/>
            </a:br>
            <a:r>
              <a:rPr lang="en-US" sz="2000" dirty="0" smtClean="0"/>
              <a:t>IAVM Applicability Analysis Tool – IAVM to CPE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89" y="1276865"/>
            <a:ext cx="7554097" cy="471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840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24" y="1274435"/>
            <a:ext cx="7484851" cy="4710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CyberXML</a:t>
            </a:r>
            <a:r>
              <a:rPr lang="en-US" dirty="0" smtClean="0"/>
              <a:t>: IAAT</a:t>
            </a:r>
            <a:br>
              <a:rPr lang="en-US" dirty="0" smtClean="0"/>
            </a:br>
            <a:r>
              <a:rPr lang="en-US" sz="2000" dirty="0" smtClean="0"/>
              <a:t>IAVM Applicability Analysis Tool – Software Catalog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840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CyberXML</a:t>
            </a:r>
            <a:r>
              <a:rPr lang="en-US" dirty="0" smtClean="0"/>
              <a:t>: IAAT</a:t>
            </a:r>
            <a:br>
              <a:rPr lang="en-US" dirty="0" smtClean="0"/>
            </a:br>
            <a:r>
              <a:rPr lang="en-US" sz="2000" dirty="0" smtClean="0"/>
              <a:t>IAVM Applicability Analysis Tool – Dashboard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26" y="1277774"/>
            <a:ext cx="7514181" cy="4686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840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CyberXML</a:t>
            </a:r>
            <a:r>
              <a:rPr lang="en-US" dirty="0" smtClean="0"/>
              <a:t>: IAAT</a:t>
            </a:r>
            <a:br>
              <a:rPr lang="en-US" dirty="0" smtClean="0"/>
            </a:br>
            <a:r>
              <a:rPr lang="en-US" sz="2000" dirty="0" smtClean="0"/>
              <a:t>IAVM Applicability Analysis Tool – POA&amp;M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3" y="1799211"/>
            <a:ext cx="8362878" cy="303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53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Presenter</a:t>
            </a:r>
            <a:br>
              <a:rPr lang="en-US" dirty="0" smtClean="0"/>
            </a:br>
            <a:r>
              <a:rPr lang="en-US" sz="2000" dirty="0" smtClean="0"/>
              <a:t>Ronald </a:t>
            </a:r>
            <a:r>
              <a:rPr lang="en-US" sz="2000" dirty="0" err="1" smtClean="0"/>
              <a:t>Broberg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lvl="1" indent="0">
              <a:lnSpc>
                <a:spcPct val="100000"/>
              </a:lnSpc>
              <a:buNone/>
            </a:pPr>
            <a:r>
              <a:rPr lang="en-US" sz="1400" dirty="0" smtClean="0"/>
              <a:t>Experience / Education</a:t>
            </a:r>
          </a:p>
          <a:p>
            <a:pPr marL="1146175" lvl="2" indent="-285750">
              <a:lnSpc>
                <a:spcPct val="100000"/>
              </a:lnSpc>
            </a:pPr>
            <a:r>
              <a:rPr lang="en-US" sz="1400" dirty="0" smtClean="0"/>
              <a:t>18 years with LM</a:t>
            </a:r>
          </a:p>
          <a:p>
            <a:pPr marL="1146175" lvl="2" indent="-285750">
              <a:lnSpc>
                <a:spcPct val="100000"/>
              </a:lnSpc>
            </a:pPr>
            <a:r>
              <a:rPr lang="en-US" sz="1400" dirty="0" smtClean="0"/>
              <a:t>BS Physics </a:t>
            </a:r>
            <a:r>
              <a:rPr lang="en-US" sz="1000" dirty="0" smtClean="0"/>
              <a:t>(Spring 1994) </a:t>
            </a:r>
            <a:endParaRPr lang="en-US" sz="1400" dirty="0"/>
          </a:p>
          <a:p>
            <a:pPr marL="1146175" lvl="2" indent="-285750">
              <a:lnSpc>
                <a:spcPct val="100000"/>
              </a:lnSpc>
            </a:pPr>
            <a:r>
              <a:rPr lang="en-US" sz="1400" dirty="0" smtClean="0"/>
              <a:t>MSc Mathematics </a:t>
            </a:r>
            <a:r>
              <a:rPr lang="en-US" sz="1000" dirty="0" smtClean="0"/>
              <a:t>(Fall 2015)</a:t>
            </a:r>
          </a:p>
          <a:p>
            <a:pPr marL="860425" lvl="2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571500" lvl="1" indent="0">
              <a:lnSpc>
                <a:spcPct val="100000"/>
              </a:lnSpc>
              <a:buNone/>
            </a:pPr>
            <a:r>
              <a:rPr lang="en-US" sz="1400" dirty="0" smtClean="0"/>
              <a:t>Programs</a:t>
            </a:r>
          </a:p>
          <a:p>
            <a:pPr marL="1146175" lvl="2" indent="-285750">
              <a:lnSpc>
                <a:spcPct val="100000"/>
              </a:lnSpc>
            </a:pPr>
            <a:r>
              <a:rPr lang="en-US" sz="1400" dirty="0" smtClean="0"/>
              <a:t>C2BMC</a:t>
            </a:r>
          </a:p>
          <a:p>
            <a:pPr marL="1146175" lvl="2" indent="-285750">
              <a:lnSpc>
                <a:spcPct val="100000"/>
              </a:lnSpc>
            </a:pPr>
            <a:r>
              <a:rPr lang="en-US" sz="1400" dirty="0" smtClean="0"/>
              <a:t>BAEC2 – Al </a:t>
            </a:r>
            <a:r>
              <a:rPr lang="en-US" sz="1400" dirty="0" err="1" smtClean="0"/>
              <a:t>Diriyah</a:t>
            </a:r>
            <a:endParaRPr lang="en-US" sz="1400" dirty="0" smtClean="0"/>
          </a:p>
          <a:p>
            <a:pPr marL="1146175" lvl="2" indent="-285750">
              <a:lnSpc>
                <a:spcPct val="100000"/>
              </a:lnSpc>
            </a:pPr>
            <a:r>
              <a:rPr lang="en-US" sz="1400" dirty="0" smtClean="0"/>
              <a:t>TBMCS</a:t>
            </a:r>
          </a:p>
          <a:p>
            <a:pPr marL="1146175" lvl="2" indent="-285750">
              <a:lnSpc>
                <a:spcPct val="100000"/>
              </a:lnSpc>
            </a:pPr>
            <a:r>
              <a:rPr lang="en-US" sz="1400" dirty="0" smtClean="0"/>
              <a:t>SPADOC</a:t>
            </a:r>
          </a:p>
          <a:p>
            <a:pPr marL="860425" lvl="2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571500" lvl="1" indent="0">
              <a:lnSpc>
                <a:spcPct val="100000"/>
              </a:lnSpc>
              <a:buNone/>
            </a:pPr>
            <a:r>
              <a:rPr lang="en-US" sz="1400" dirty="0" smtClean="0"/>
              <a:t>Skills</a:t>
            </a:r>
          </a:p>
          <a:p>
            <a:pPr marL="1146175" lvl="2" indent="-285750">
              <a:lnSpc>
                <a:spcPct val="100000"/>
              </a:lnSpc>
            </a:pPr>
            <a:r>
              <a:rPr lang="en-US" sz="1400" dirty="0" smtClean="0"/>
              <a:t>Information Assurance </a:t>
            </a:r>
            <a:r>
              <a:rPr lang="en-US" sz="1000" dirty="0" smtClean="0"/>
              <a:t>(CISSP 2008)</a:t>
            </a:r>
          </a:p>
          <a:p>
            <a:pPr marL="1146175" lvl="2" indent="-285750">
              <a:lnSpc>
                <a:spcPct val="100000"/>
              </a:lnSpc>
            </a:pPr>
            <a:r>
              <a:rPr lang="en-US" sz="1400" dirty="0" smtClean="0"/>
              <a:t>Programming </a:t>
            </a:r>
            <a:r>
              <a:rPr lang="en-US" sz="1000" dirty="0" smtClean="0"/>
              <a:t>(Python, R, Julia, Java, MATLAB, FORTRAN, SQL, XQuery, XPath)</a:t>
            </a:r>
            <a:endParaRPr lang="en-US" sz="1000" dirty="0"/>
          </a:p>
          <a:p>
            <a:pPr marL="1146175" lvl="2" indent="-285750">
              <a:lnSpc>
                <a:spcPct val="100000"/>
              </a:lnSpc>
            </a:pPr>
            <a:r>
              <a:rPr lang="en-US" sz="1400" dirty="0" smtClean="0"/>
              <a:t>Data Science</a:t>
            </a:r>
            <a:r>
              <a:rPr lang="en-US" sz="1000" dirty="0" smtClean="0"/>
              <a:t> (Coursera / Johns Hopkins University / Data Science Certification 2015)</a:t>
            </a:r>
          </a:p>
        </p:txBody>
      </p:sp>
    </p:spTree>
    <p:extLst>
      <p:ext uri="{BB962C8B-B14F-4D97-AF65-F5344CB8AC3E}">
        <p14:creationId xmlns:p14="http://schemas.microsoft.com/office/powerpoint/2010/main" val="251592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eft-Right-Up Arrow 7"/>
          <p:cNvSpPr/>
          <p:nvPr/>
        </p:nvSpPr>
        <p:spPr>
          <a:xfrm>
            <a:off x="3104909" y="4038600"/>
            <a:ext cx="733425" cy="838200"/>
          </a:xfrm>
          <a:prstGeom prst="leftRightUpArrow">
            <a:avLst>
              <a:gd name="adj1" fmla="val 11280"/>
              <a:gd name="adj2" fmla="val 18140"/>
              <a:gd name="adj3" fmla="val 15396"/>
            </a:avLst>
          </a:prstGeom>
          <a:solidFill>
            <a:schemeClr val="accent6">
              <a:lumMod val="20000"/>
              <a:lumOff val="80000"/>
              <a:alpha val="42000"/>
            </a:schemeClr>
          </a:solidFill>
          <a:ln>
            <a:solidFill>
              <a:srgbClr val="005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21340" y="3922548"/>
            <a:ext cx="304800" cy="23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18" y="1905000"/>
            <a:ext cx="1848091" cy="1303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018" y="1905000"/>
            <a:ext cx="1848091" cy="1303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09" y="4114800"/>
            <a:ext cx="1848091" cy="1303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309" y="4114800"/>
            <a:ext cx="1848091" cy="1303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Vulnerability Management: </a:t>
            </a:r>
            <a:br>
              <a:rPr lang="en-US" dirty="0" smtClean="0"/>
            </a:br>
            <a:r>
              <a:rPr lang="en-US" sz="2000" dirty="0" smtClean="0"/>
              <a:t>Overview</a:t>
            </a:r>
            <a:endParaRPr lang="en-US" sz="2000" dirty="0"/>
          </a:p>
        </p:txBody>
      </p:sp>
      <p:sp>
        <p:nvSpPr>
          <p:cNvPr id="4" name="Left-Right-Up Arrow 3"/>
          <p:cNvSpPr/>
          <p:nvPr/>
        </p:nvSpPr>
        <p:spPr>
          <a:xfrm flipV="1">
            <a:off x="3083215" y="2506125"/>
            <a:ext cx="733425" cy="694275"/>
          </a:xfrm>
          <a:prstGeom prst="leftRightUpArrow">
            <a:avLst>
              <a:gd name="adj1" fmla="val 11280"/>
              <a:gd name="adj2" fmla="val 18140"/>
              <a:gd name="adj3" fmla="val 15396"/>
            </a:avLst>
          </a:prstGeom>
          <a:solidFill>
            <a:schemeClr val="accent6">
              <a:lumMod val="20000"/>
              <a:lumOff val="80000"/>
              <a:alpha val="42000"/>
            </a:schemeClr>
          </a:solidFill>
          <a:ln>
            <a:solidFill>
              <a:srgbClr val="005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45066" y="3299936"/>
            <a:ext cx="16573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Automated Applicability Determination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6509" y="2362200"/>
            <a:ext cx="1088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Software</a:t>
            </a:r>
          </a:p>
          <a:p>
            <a:r>
              <a:rPr lang="en-US" sz="1600" dirty="0" smtClean="0"/>
              <a:t> Catalog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504708" y="2362200"/>
            <a:ext cx="1219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Security</a:t>
            </a:r>
            <a:r>
              <a:rPr lang="en-US" sz="1600" dirty="0" smtClean="0"/>
              <a:t> Advisories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476510" y="4611469"/>
            <a:ext cx="1088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Software</a:t>
            </a:r>
          </a:p>
          <a:p>
            <a:r>
              <a:rPr lang="en-US" sz="1600" dirty="0" smtClean="0"/>
              <a:t> Tickets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504709" y="4611469"/>
            <a:ext cx="1390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Dashboards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Reports</a:t>
            </a:r>
            <a:endParaRPr lang="en-US" sz="16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417947" y="4174524"/>
            <a:ext cx="91440" cy="0"/>
          </a:xfrm>
          <a:prstGeom prst="line">
            <a:avLst/>
          </a:prstGeom>
          <a:ln w="25400">
            <a:solidFill>
              <a:srgbClr val="005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>
            <a:off x="5943600" y="4611469"/>
            <a:ext cx="609600" cy="265331"/>
          </a:xfrm>
          <a:prstGeom prst="rightArrow">
            <a:avLst>
              <a:gd name="adj1" fmla="val 29527"/>
              <a:gd name="adj2" fmla="val 50000"/>
            </a:avLst>
          </a:prstGeom>
          <a:solidFill>
            <a:schemeClr val="accent6">
              <a:lumMod val="20000"/>
              <a:lumOff val="80000"/>
              <a:alpha val="42000"/>
            </a:schemeClr>
          </a:solidFill>
          <a:ln>
            <a:solidFill>
              <a:srgbClr val="005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309" y="4114800"/>
            <a:ext cx="1848091" cy="1303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143510" y="4611469"/>
            <a:ext cx="1088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Software</a:t>
            </a:r>
          </a:p>
          <a:p>
            <a:r>
              <a:rPr lang="en-US" sz="1600" dirty="0" smtClean="0"/>
              <a:t> Patches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41584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80245"/>
            <a:ext cx="5791200" cy="2709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Vulnerability Management: </a:t>
            </a:r>
            <a:br>
              <a:rPr lang="en-US" dirty="0" smtClean="0"/>
            </a:br>
            <a:r>
              <a:rPr lang="en-US" sz="2000" dirty="0" smtClean="0"/>
              <a:t>Common Problem Areas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938238" y="1747561"/>
            <a:ext cx="28547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Program Software Catalogs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m</a:t>
            </a:r>
            <a:r>
              <a:rPr lang="en-US" sz="1600" dirty="0" smtClean="0">
                <a:solidFill>
                  <a:srgbClr val="FF0000"/>
                </a:solidFill>
              </a:rPr>
              <a:t>ay not include detail sufficient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for vulnerability management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24400" y="3758625"/>
            <a:ext cx="2397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Program SMEs relied on to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provide best guesses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6663" y="1197340"/>
            <a:ext cx="35886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Approximately 250 IAVMs per year</a:t>
            </a:r>
          </a:p>
          <a:p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IAVMs use loose naming conventions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  in identifying vulnerable products;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Sometimes caused by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inconsistent vendor naming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8919" y="5417403"/>
            <a:ext cx="3705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IAVM alerts require response in 7 days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85231" y="5435025"/>
            <a:ext cx="2982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Manual </a:t>
            </a:r>
            <a:r>
              <a:rPr lang="en-US" sz="1600" dirty="0" err="1" smtClean="0">
                <a:solidFill>
                  <a:srgbClr val="FF0000"/>
                </a:solidFill>
              </a:rPr>
              <a:t>cut&amp;paste</a:t>
            </a:r>
            <a:r>
              <a:rPr lang="en-US" sz="1600" dirty="0" smtClean="0">
                <a:solidFill>
                  <a:srgbClr val="FF0000"/>
                </a:solidFill>
              </a:rPr>
              <a:t> from IAVMs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t</a:t>
            </a:r>
            <a:r>
              <a:rPr lang="en-US" sz="1600" dirty="0" smtClean="0">
                <a:solidFill>
                  <a:srgbClr val="FF0000"/>
                </a:solidFill>
              </a:rPr>
              <a:t>o software tickets slows creation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97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346" y="76200"/>
            <a:ext cx="8229600" cy="86291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MITRE</a:t>
            </a:r>
            <a:r>
              <a:rPr lang="en-US" sz="1800" dirty="0" smtClean="0"/>
              <a:t>: </a:t>
            </a:r>
            <a:r>
              <a:rPr lang="en-US" sz="2400" dirty="0" smtClean="0"/>
              <a:t>Making Security Measureable</a:t>
            </a:r>
            <a:br>
              <a:rPr lang="en-US" sz="2400" dirty="0" smtClean="0"/>
            </a:br>
            <a:r>
              <a:rPr lang="en-US" sz="1800" dirty="0" smtClean="0"/>
              <a:t>Vulnerability Management Framework</a:t>
            </a:r>
            <a:endParaRPr lang="en-US" sz="2400" dirty="0"/>
          </a:p>
        </p:txBody>
      </p:sp>
      <p:pic>
        <p:nvPicPr>
          <p:cNvPr id="1028" name="Picture 4" descr="http://msm.mitre.org/about/images/figure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76713"/>
            <a:ext cx="5883998" cy="496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845398" y="1421022"/>
            <a:ext cx="974002" cy="2286000"/>
          </a:xfrm>
          <a:prstGeom prst="roundRect">
            <a:avLst/>
          </a:prstGeom>
          <a:solidFill>
            <a:schemeClr val="accent6">
              <a:lumMod val="40000"/>
              <a:lumOff val="60000"/>
              <a:alpha val="1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45640" y="1097682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err="1" smtClean="0"/>
              <a:t>CyberXML</a:t>
            </a:r>
            <a:endParaRPr lang="en-US" sz="2400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6895068" y="1970201"/>
            <a:ext cx="22860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u="sng" dirty="0" smtClean="0"/>
              <a:t>CPE, AI</a:t>
            </a:r>
          </a:p>
          <a:p>
            <a:r>
              <a:rPr lang="en-US" sz="1600" dirty="0" smtClean="0"/>
              <a:t>Asset Definition</a:t>
            </a:r>
          </a:p>
          <a:p>
            <a:r>
              <a:rPr lang="en-US" sz="1600" dirty="0" smtClean="0"/>
              <a:t>Asset Inventory</a:t>
            </a:r>
          </a:p>
          <a:p>
            <a:endParaRPr lang="en-US" sz="1600" dirty="0" smtClean="0"/>
          </a:p>
          <a:p>
            <a:endParaRPr lang="en-US" sz="800" u="sng" dirty="0"/>
          </a:p>
          <a:p>
            <a:r>
              <a:rPr lang="en-US" dirty="0" smtClean="0"/>
              <a:t>  </a:t>
            </a:r>
            <a:r>
              <a:rPr lang="en-US" u="sng" dirty="0" smtClean="0"/>
              <a:t>CVE, CVRF</a:t>
            </a:r>
          </a:p>
          <a:p>
            <a:r>
              <a:rPr lang="en-US" sz="1600" dirty="0" smtClean="0"/>
              <a:t>Vulnerability Alert</a:t>
            </a:r>
          </a:p>
          <a:p>
            <a:r>
              <a:rPr lang="en-US" sz="1600" dirty="0" smtClean="0"/>
              <a:t>Vulnerability Analysis</a:t>
            </a:r>
          </a:p>
          <a:p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200400" y="1421022"/>
            <a:ext cx="1066800" cy="228600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6769440" y="1970201"/>
            <a:ext cx="198119" cy="904801"/>
          </a:xfrm>
          <a:prstGeom prst="leftBrac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6794154" y="3108974"/>
            <a:ext cx="173405" cy="853426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urved Connector 17"/>
          <p:cNvCxnSpPr>
            <a:stCxn id="5" idx="1"/>
            <a:endCxn id="7" idx="1"/>
          </p:cNvCxnSpPr>
          <p:nvPr/>
        </p:nvCxnSpPr>
        <p:spPr>
          <a:xfrm rot="10800000" flipH="1">
            <a:off x="1845398" y="2422602"/>
            <a:ext cx="4924042" cy="141420"/>
          </a:xfrm>
          <a:prstGeom prst="curvedConnector5">
            <a:avLst>
              <a:gd name="adj1" fmla="val -18362"/>
              <a:gd name="adj2" fmla="val 1092204"/>
              <a:gd name="adj3" fmla="val 5989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2" idx="1"/>
            <a:endCxn id="10" idx="2"/>
          </p:cNvCxnSpPr>
          <p:nvPr/>
        </p:nvCxnSpPr>
        <p:spPr>
          <a:xfrm rot="10800000" flipV="1">
            <a:off x="3733800" y="3535686"/>
            <a:ext cx="3060354" cy="171335"/>
          </a:xfrm>
          <a:prstGeom prst="curvedConnector4">
            <a:avLst>
              <a:gd name="adj1" fmla="val 10329"/>
              <a:gd name="adj2" fmla="val 26708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05024" y="6335925"/>
            <a:ext cx="14702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http://msm.mitre.org/</a:t>
            </a:r>
          </a:p>
        </p:txBody>
      </p:sp>
    </p:spTree>
    <p:extLst>
      <p:ext uri="{BB962C8B-B14F-4D97-AF65-F5344CB8AC3E}">
        <p14:creationId xmlns:p14="http://schemas.microsoft.com/office/powerpoint/2010/main" val="200979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CVRF: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000" dirty="0" smtClean="0"/>
              <a:t>Common </a:t>
            </a:r>
            <a:r>
              <a:rPr lang="en-US" sz="2000" dirty="0"/>
              <a:t>Vulnerability Reporting </a:t>
            </a:r>
            <a:r>
              <a:rPr lang="en-US" sz="2000" dirty="0" smtClean="0"/>
              <a:t>Framework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3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ICASI: </a:t>
            </a:r>
            <a:r>
              <a:rPr lang="en-US" sz="1600" dirty="0" smtClean="0"/>
              <a:t>Industry Consortium </a:t>
            </a:r>
            <a:r>
              <a:rPr lang="en-US" sz="1600" dirty="0"/>
              <a:t>for Advancement of Security on the </a:t>
            </a:r>
            <a:r>
              <a:rPr lang="en-US" sz="1600" dirty="0" smtClean="0"/>
              <a:t>Internet</a:t>
            </a:r>
          </a:p>
          <a:p>
            <a:pPr marL="0" indent="0">
              <a:buNone/>
            </a:pPr>
            <a:r>
              <a:rPr lang="en-US" dirty="0" smtClean="0"/>
              <a:t>Members:</a:t>
            </a:r>
          </a:p>
          <a:p>
            <a:pPr marL="400050" lvl="1" indent="0">
              <a:buNone/>
            </a:pPr>
            <a:endParaRPr lang="en-US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52800" y="2043325"/>
            <a:ext cx="11753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Amazon</a:t>
            </a:r>
          </a:p>
          <a:p>
            <a:r>
              <a:rPr lang="en-US" sz="1600" dirty="0" smtClean="0"/>
              <a:t>BlackBerry</a:t>
            </a:r>
          </a:p>
          <a:p>
            <a:r>
              <a:rPr 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Oracle*</a:t>
            </a:r>
            <a:endParaRPr 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2043325"/>
            <a:ext cx="10983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CISCO*</a:t>
            </a:r>
          </a:p>
          <a:p>
            <a:r>
              <a:rPr lang="en-US" sz="1600" dirty="0" smtClean="0"/>
              <a:t>Intel</a:t>
            </a:r>
          </a:p>
          <a:p>
            <a:r>
              <a:rPr lang="en-US" sz="1600" dirty="0" smtClean="0"/>
              <a:t>IBM</a:t>
            </a:r>
          </a:p>
          <a:p>
            <a:r>
              <a:rPr lang="en-US" sz="1600" dirty="0" smtClean="0"/>
              <a:t>Juniper</a:t>
            </a:r>
          </a:p>
          <a:p>
            <a:r>
              <a:rPr 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Microsoft*</a:t>
            </a:r>
            <a:endParaRPr 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8876" y="3701864"/>
            <a:ext cx="8229600" cy="171039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algn="ctr">
              <a:buNone/>
            </a:pPr>
            <a:r>
              <a:rPr lang="en-US" sz="2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ICASI Common Vulnerability Reporting Framework (CVRF) is an XML-based language that enables different stakeholders across different organizations to share critical security-related information in a single format, speeding up information exchange and digestion. CVRF is a common and consistent framework for exchanging not just vulnerability information, but any security-related documentation. CVRF Version 1.0 was released in May 2011; the current version is CVRF 1.1, released in May 2012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.”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1500" y="6352018"/>
            <a:ext cx="16065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http://www.icasi.org/cvrf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78627" y="3023983"/>
            <a:ext cx="2375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Red Hat* (non-member)</a:t>
            </a:r>
            <a:endParaRPr 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10287" y="5584203"/>
            <a:ext cx="4069493" cy="407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sz="105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* Regularly Publish Publicly Available CVRF</a:t>
            </a:r>
          </a:p>
        </p:txBody>
      </p:sp>
    </p:spTree>
    <p:extLst>
      <p:ext uri="{BB962C8B-B14F-4D97-AF65-F5344CB8AC3E}">
        <p14:creationId xmlns:p14="http://schemas.microsoft.com/office/powerpoint/2010/main" val="423077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250088"/>
            <a:ext cx="57245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601" y="4527074"/>
            <a:ext cx="36671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3176587" y="1104900"/>
            <a:ext cx="3309938" cy="1"/>
          </a:xfrm>
          <a:prstGeom prst="line">
            <a:avLst/>
          </a:prstGeom>
          <a:ln w="15875">
            <a:solidFill>
              <a:schemeClr val="accent1">
                <a:shade val="95000"/>
                <a:satMod val="105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157537" y="1104900"/>
            <a:ext cx="0" cy="2164488"/>
          </a:xfrm>
          <a:prstGeom prst="line">
            <a:avLst/>
          </a:prstGeom>
          <a:ln w="15875">
            <a:solidFill>
              <a:schemeClr val="accent1">
                <a:shade val="95000"/>
                <a:satMod val="105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2610751" y="3269388"/>
            <a:ext cx="546786" cy="0"/>
          </a:xfrm>
          <a:prstGeom prst="line">
            <a:avLst/>
          </a:prstGeom>
          <a:ln w="15875">
            <a:solidFill>
              <a:schemeClr val="accent1">
                <a:shade val="95000"/>
                <a:satMod val="105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2610751" y="3269388"/>
            <a:ext cx="12747" cy="2311471"/>
          </a:xfrm>
          <a:prstGeom prst="line">
            <a:avLst/>
          </a:prstGeom>
          <a:ln w="15875">
            <a:solidFill>
              <a:schemeClr val="accent1">
                <a:shade val="95000"/>
                <a:satMod val="105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617124" y="5570062"/>
            <a:ext cx="2292711" cy="10797"/>
          </a:xfrm>
          <a:prstGeom prst="line">
            <a:avLst/>
          </a:prstGeom>
          <a:ln w="15875">
            <a:solidFill>
              <a:schemeClr val="accent1">
                <a:shade val="95000"/>
                <a:satMod val="105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4909835" y="3612674"/>
            <a:ext cx="0" cy="1968186"/>
          </a:xfrm>
          <a:prstGeom prst="line">
            <a:avLst/>
          </a:prstGeom>
          <a:ln w="15875">
            <a:solidFill>
              <a:schemeClr val="accent1">
                <a:shade val="95000"/>
                <a:satMod val="105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4907756" y="3602763"/>
            <a:ext cx="3159920" cy="0"/>
          </a:xfrm>
          <a:prstGeom prst="line">
            <a:avLst/>
          </a:prstGeom>
          <a:ln w="15875">
            <a:solidFill>
              <a:schemeClr val="accent1">
                <a:shade val="95000"/>
                <a:satMod val="105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6463238" y="1104900"/>
            <a:ext cx="13763" cy="2507774"/>
          </a:xfrm>
          <a:prstGeom prst="line">
            <a:avLst/>
          </a:prstGeom>
          <a:ln w="15875">
            <a:solidFill>
              <a:schemeClr val="accent1">
                <a:shade val="95000"/>
                <a:satMod val="105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 smtClean="0"/>
              <a:t>CyberXML</a:t>
            </a:r>
            <a:r>
              <a:rPr lang="en-US" dirty="0" smtClean="0"/>
              <a:t>: </a:t>
            </a:r>
            <a:r>
              <a:rPr lang="en-US" sz="2400" dirty="0" smtClean="0"/>
              <a:t>An XML enabled workflow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000" dirty="0" smtClean="0"/>
              <a:t>IAVM XML - </a:t>
            </a:r>
            <a:r>
              <a:rPr lang="en-US" sz="2000" dirty="0" smtClean="0"/>
              <a:t>Vendor </a:t>
            </a:r>
            <a:r>
              <a:rPr lang="en-US" sz="2000" dirty="0" smtClean="0"/>
              <a:t>CVRF - SCAP CVE,CPE, AI</a:t>
            </a:r>
            <a:endParaRPr lang="en-US" sz="2000" dirty="0"/>
          </a:p>
        </p:txBody>
      </p:sp>
      <p:sp>
        <p:nvSpPr>
          <p:cNvPr id="4" name="Left-Right-Up Arrow 3"/>
          <p:cNvSpPr/>
          <p:nvPr/>
        </p:nvSpPr>
        <p:spPr>
          <a:xfrm flipV="1">
            <a:off x="6096000" y="3070413"/>
            <a:ext cx="733425" cy="694275"/>
          </a:xfrm>
          <a:prstGeom prst="leftRightUpArrow">
            <a:avLst>
              <a:gd name="adj1" fmla="val 11280"/>
              <a:gd name="adj2" fmla="val 18140"/>
              <a:gd name="adj3" fmla="val 15396"/>
            </a:avLst>
          </a:prstGeom>
          <a:solidFill>
            <a:schemeClr val="accent6">
              <a:lumMod val="40000"/>
              <a:lumOff val="60000"/>
              <a:alpha val="15000"/>
            </a:schemeClr>
          </a:solidFill>
          <a:ln>
            <a:solidFill>
              <a:schemeClr val="accent6">
                <a:lumMod val="75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00600" y="1907738"/>
            <a:ext cx="1657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Vulnerable CPEs</a:t>
            </a:r>
          </a:p>
          <a:p>
            <a:pPr algn="ctr"/>
            <a:r>
              <a:rPr lang="en-US" sz="1200" b="1" dirty="0" smtClean="0"/>
              <a:t>Identified by CVEs</a:t>
            </a:r>
          </a:p>
          <a:p>
            <a:pPr algn="ctr"/>
            <a:r>
              <a:rPr lang="en-US" sz="1200" b="1" dirty="0" smtClean="0"/>
              <a:t>Published in IAVM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486400" y="2588736"/>
            <a:ext cx="0" cy="228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85785" y="1907738"/>
            <a:ext cx="1654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Program</a:t>
            </a:r>
          </a:p>
          <a:p>
            <a:pPr algn="ctr"/>
            <a:r>
              <a:rPr lang="en-US" sz="1200" b="1" dirty="0" smtClean="0"/>
              <a:t>Software Catalog</a:t>
            </a:r>
          </a:p>
          <a:p>
            <a:pPr algn="ctr"/>
            <a:r>
              <a:rPr lang="en-US" sz="1200" b="1" dirty="0" smtClean="0"/>
              <a:t>Enumerated by CPE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57851" y="3749924"/>
            <a:ext cx="1657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Automated Applicability Determination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95560" y="4526688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True Positive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91375" y="4526688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False Positive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90084" y="5364888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False Negative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91375" y="5364888"/>
            <a:ext cx="1117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True Negative</a:t>
            </a:r>
            <a:endParaRPr lang="en-US" sz="105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038975" y="4755288"/>
            <a:ext cx="381000" cy="22860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819775" y="4755288"/>
            <a:ext cx="304800" cy="22860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7115175" y="5212488"/>
            <a:ext cx="304800" cy="13849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824839" y="5212488"/>
            <a:ext cx="304800" cy="15317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08804" y="308251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IAVM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250078" y="3151762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CPE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322172" y="3078651"/>
            <a:ext cx="889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NIST</a:t>
            </a:r>
            <a:r>
              <a:rPr lang="en-US" sz="1200" b="1" dirty="0" smtClean="0"/>
              <a:t> </a:t>
            </a:r>
            <a:r>
              <a:rPr lang="en-US" sz="1100" b="1" dirty="0" smtClean="0"/>
              <a:t>CVE</a:t>
            </a:r>
            <a:endParaRPr 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229751" y="1546592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Microsoft</a:t>
            </a:r>
            <a:endParaRPr lang="en-US" sz="1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281237" y="1952364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Red Hat</a:t>
            </a:r>
            <a:endParaRPr lang="en-US" sz="1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286000" y="2360078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CISCO</a:t>
            </a:r>
            <a:endParaRPr lang="en-US" sz="1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281237" y="2774088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Oracle</a:t>
            </a:r>
            <a:endParaRPr lang="en-US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14189" y="3433116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Adobe</a:t>
            </a:r>
            <a:endParaRPr lang="en-US" sz="1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360913" y="3840888"/>
            <a:ext cx="619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IBM</a:t>
            </a:r>
            <a:endParaRPr 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299902" y="4257356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Juniper</a:t>
            </a:r>
            <a:endParaRPr lang="en-US" sz="1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318952" y="4685326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VMware</a:t>
            </a:r>
            <a:endParaRPr 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758514" y="1556772"/>
            <a:ext cx="76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MS CPE</a:t>
            </a:r>
            <a:endParaRPr lang="en-US" sz="9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725562" y="1970782"/>
            <a:ext cx="83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RHEL </a:t>
            </a:r>
            <a:r>
              <a:rPr lang="en-US" sz="900" b="1" dirty="0" smtClean="0"/>
              <a:t>CPE</a:t>
            </a:r>
            <a:endParaRPr lang="en-US" sz="9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709086" y="2394972"/>
            <a:ext cx="935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CISCO CPE</a:t>
            </a:r>
            <a:endParaRPr lang="en-US" sz="9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682314" y="2798802"/>
            <a:ext cx="961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Oracle CPE</a:t>
            </a:r>
            <a:endParaRPr lang="en-US" sz="9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733800" y="3443296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Adobe CPE</a:t>
            </a:r>
            <a:endParaRPr lang="en-US" sz="8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805237" y="3851068"/>
            <a:ext cx="7667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IBM CPE</a:t>
            </a:r>
            <a:endParaRPr lang="en-US" sz="8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729037" y="4280467"/>
            <a:ext cx="9191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Juniper CPE</a:t>
            </a:r>
            <a:endParaRPr lang="en-US" sz="8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674076" y="4677943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 VMware </a:t>
            </a:r>
            <a:r>
              <a:rPr lang="en-US" sz="800" b="1" dirty="0" smtClean="0"/>
              <a:t>CPE</a:t>
            </a:r>
            <a:endParaRPr lang="en-US" sz="800" b="1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7391400" y="2588736"/>
            <a:ext cx="0" cy="228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694" y="2850288"/>
            <a:ext cx="1066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3581400" y="1250088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/>
              <a:t>Vuln</a:t>
            </a:r>
            <a:r>
              <a:rPr lang="en-US" sz="1100" b="1" dirty="0" smtClean="0"/>
              <a:t> Software</a:t>
            </a:r>
            <a:endParaRPr lang="en-US" sz="11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2109050" y="1250088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Vendor CVRF</a:t>
            </a:r>
            <a:endParaRPr lang="en-US" sz="11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09050" y="4983888"/>
            <a:ext cx="1127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Derived CVRF</a:t>
            </a:r>
            <a:endParaRPr lang="en-US" sz="11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2057400" y="5212488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(HTML -&gt; XML)</a:t>
            </a:r>
            <a:endParaRPr 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7136028" y="3155088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CPE</a:t>
            </a:r>
            <a:endParaRPr lang="en-US" sz="1400" b="1" dirty="0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576" y="5570062"/>
            <a:ext cx="10858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Rectangle 40"/>
          <p:cNvSpPr/>
          <p:nvPr/>
        </p:nvSpPr>
        <p:spPr>
          <a:xfrm>
            <a:off x="1392195" y="5639266"/>
            <a:ext cx="40192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Accuracy = (TP+TN)</a:t>
            </a:r>
            <a:r>
              <a:rPr lang="en-US" sz="800" baseline="0" dirty="0" smtClean="0"/>
              <a:t> / Total = How many are correctly classified</a:t>
            </a:r>
          </a:p>
          <a:p>
            <a:r>
              <a:rPr lang="en-US" sz="800" dirty="0" smtClean="0"/>
              <a:t>Sensitivity</a:t>
            </a:r>
            <a:r>
              <a:rPr lang="en-US" sz="800" baseline="0" dirty="0" smtClean="0"/>
              <a:t> = TP / (TP+FN) = How many Applicable</a:t>
            </a:r>
            <a:r>
              <a:rPr lang="en-US" sz="800" dirty="0" smtClean="0"/>
              <a:t> </a:t>
            </a:r>
            <a:r>
              <a:rPr lang="en-US" sz="800" baseline="0" dirty="0" smtClean="0"/>
              <a:t>are classified as Positive</a:t>
            </a:r>
          </a:p>
          <a:p>
            <a:r>
              <a:rPr lang="en-US" sz="800" baseline="0" dirty="0" smtClean="0"/>
              <a:t>Specificity = TN / (TN+FP) = How many Not</a:t>
            </a:r>
            <a:r>
              <a:rPr lang="en-US" sz="800" dirty="0" smtClean="0"/>
              <a:t> Applicable </a:t>
            </a:r>
            <a:r>
              <a:rPr lang="en-US" sz="800" baseline="0" dirty="0" smtClean="0"/>
              <a:t>are classified as Negative</a:t>
            </a:r>
            <a:endParaRPr lang="en-US" sz="800" dirty="0"/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1590675" y="6134350"/>
            <a:ext cx="381001" cy="0"/>
          </a:xfrm>
          <a:prstGeom prst="line">
            <a:avLst/>
          </a:prstGeom>
          <a:ln w="15875">
            <a:solidFill>
              <a:schemeClr val="accent1">
                <a:shade val="95000"/>
                <a:satMod val="105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049933" y="6020050"/>
            <a:ext cx="3374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CyberXML</a:t>
            </a:r>
            <a:r>
              <a:rPr lang="en-US" sz="800" dirty="0"/>
              <a:t> System </a:t>
            </a:r>
            <a:r>
              <a:rPr lang="en-US" sz="800" dirty="0" smtClean="0"/>
              <a:t>Boundary: IAVM-to-CPE and Applicability Analysis</a:t>
            </a:r>
            <a:endParaRPr lang="en-US" sz="800" dirty="0"/>
          </a:p>
        </p:txBody>
      </p:sp>
      <p:cxnSp>
        <p:nvCxnSpPr>
          <p:cNvPr id="102" name="Straight Connector 101"/>
          <p:cNvCxnSpPr/>
          <p:nvPr/>
        </p:nvCxnSpPr>
        <p:spPr>
          <a:xfrm flipH="1">
            <a:off x="4917282" y="4460013"/>
            <a:ext cx="3131343" cy="9911"/>
          </a:xfrm>
          <a:prstGeom prst="line">
            <a:avLst/>
          </a:prstGeom>
          <a:ln w="15875">
            <a:solidFill>
              <a:schemeClr val="accent1">
                <a:shade val="95000"/>
                <a:satMod val="105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8048625" y="3602763"/>
            <a:ext cx="0" cy="867161"/>
          </a:xfrm>
          <a:prstGeom prst="line">
            <a:avLst/>
          </a:prstGeom>
          <a:ln w="15875">
            <a:solidFill>
              <a:schemeClr val="accent1">
                <a:shade val="95000"/>
                <a:satMod val="105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735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CyberXML</a:t>
            </a:r>
            <a:r>
              <a:rPr lang="en-US" dirty="0" smtClean="0"/>
              <a:t> Standalone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Applicability Analysis Accuracy:</a:t>
            </a:r>
          </a:p>
          <a:p>
            <a:pPr marL="857250" lvl="1" indent="-285750"/>
            <a:r>
              <a:rPr lang="en-US" dirty="0" smtClean="0"/>
              <a:t>96.6% Accuracy on current 2014-2015 IAVMs for one program</a:t>
            </a:r>
          </a:p>
          <a:p>
            <a:pPr marL="857250" lvl="1" indent="-285750"/>
            <a:endParaRPr lang="en-US" dirty="0"/>
          </a:p>
          <a:p>
            <a:pPr marL="0" indent="0">
              <a:buNone/>
            </a:pPr>
            <a:r>
              <a:rPr lang="en-US" dirty="0" smtClean="0"/>
              <a:t>Time Savings: From IAVM import to Software Ticket Creation</a:t>
            </a:r>
          </a:p>
          <a:p>
            <a:pPr marL="857250" lvl="1" indent="-285750"/>
            <a:r>
              <a:rPr lang="en-US" dirty="0" smtClean="0"/>
              <a:t>Previous Manual Efforts Estimated at ~ 60 minutes per applicable IAVM</a:t>
            </a:r>
          </a:p>
          <a:p>
            <a:pPr marL="857250" lvl="1" indent="-285750"/>
            <a:r>
              <a:rPr lang="en-US" dirty="0" smtClean="0"/>
              <a:t>Previous Automation Efforts Estimated at ~ 10 minutes per IAVM</a:t>
            </a:r>
          </a:p>
          <a:p>
            <a:pPr marL="857250" lvl="1" indent="-285750"/>
            <a:r>
              <a:rPr lang="en-US" dirty="0" smtClean="0"/>
              <a:t>IAVM Dashboard generation 100% automated</a:t>
            </a:r>
          </a:p>
          <a:p>
            <a:pPr marL="857250" lvl="1" indent="-285750"/>
            <a:endParaRPr lang="en-US" dirty="0"/>
          </a:p>
          <a:p>
            <a:pPr marL="0" indent="0">
              <a:buNone/>
            </a:pPr>
            <a:r>
              <a:rPr lang="en-US" dirty="0" smtClean="0"/>
              <a:t>Cost Savings:</a:t>
            </a:r>
          </a:p>
          <a:p>
            <a:pPr marL="857250" lvl="1" indent="-285750"/>
            <a:r>
              <a:rPr lang="en-US" dirty="0" smtClean="0"/>
              <a:t>[50 min / IAVM]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x </a:t>
            </a:r>
            <a:r>
              <a:rPr lang="en-US" dirty="0" smtClean="0"/>
              <a:t>[200 IAVM / year]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smtClean="0"/>
              <a:t>[1 </a:t>
            </a:r>
            <a:r>
              <a:rPr lang="en-US" dirty="0" err="1" smtClean="0"/>
              <a:t>hr</a:t>
            </a:r>
            <a:r>
              <a:rPr lang="en-US" dirty="0" smtClean="0"/>
              <a:t> / 60 min]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r>
              <a:rPr lang="en-US" dirty="0" smtClean="0"/>
              <a:t> [200 dollars / </a:t>
            </a:r>
            <a:r>
              <a:rPr lang="en-US" dirty="0" err="1" smtClean="0"/>
              <a:t>hr</a:t>
            </a:r>
            <a:r>
              <a:rPr lang="en-US" dirty="0" smtClean="0"/>
              <a:t>]</a:t>
            </a:r>
          </a:p>
          <a:p>
            <a:pPr marL="857250" lvl="1" indent="-285750"/>
            <a:r>
              <a:rPr lang="en-US" dirty="0" smtClean="0"/>
              <a:t>$33,000 per year per program</a:t>
            </a:r>
          </a:p>
          <a:p>
            <a:pPr marL="857250" lvl="1" indent="-28575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5275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CyberXML</a:t>
            </a:r>
            <a:r>
              <a:rPr lang="en-US" dirty="0" smtClean="0"/>
              <a:t> Enterprise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Enterprise IAVM-to-CPE analysis</a:t>
            </a:r>
          </a:p>
          <a:p>
            <a:pPr marL="857250" lvl="1" indent="-285750"/>
            <a:r>
              <a:rPr lang="en-US" dirty="0" smtClean="0"/>
              <a:t>Run Once; Use Everywhere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Enterprise Program Software Catalog Registry</a:t>
            </a:r>
            <a:endParaRPr lang="en-US" dirty="0"/>
          </a:p>
          <a:p>
            <a:pPr marL="857250" lvl="1" indent="-285750"/>
            <a:r>
              <a:rPr lang="en-US" dirty="0" smtClean="0"/>
              <a:t>Register Program Software Catalog in Enterprise Server</a:t>
            </a:r>
          </a:p>
          <a:p>
            <a:pPr marL="857250" lvl="1" indent="-285750"/>
            <a:endParaRPr lang="en-US" dirty="0" smtClean="0"/>
          </a:p>
          <a:p>
            <a:pPr marL="0" indent="0">
              <a:buNone/>
            </a:pPr>
            <a:r>
              <a:rPr lang="en-US" dirty="0"/>
              <a:t>Enterprise </a:t>
            </a:r>
            <a:r>
              <a:rPr lang="en-US" dirty="0" smtClean="0"/>
              <a:t>IAVM Applicability Analysis Report</a:t>
            </a:r>
            <a:endParaRPr lang="en-US" dirty="0"/>
          </a:p>
          <a:p>
            <a:pPr marL="857250" lvl="1" indent="-285750"/>
            <a:r>
              <a:rPr lang="en-US" dirty="0" smtClean="0"/>
              <a:t>Enterprise Server sends weekly IAVM Dashboard back to Program</a:t>
            </a:r>
          </a:p>
          <a:p>
            <a:pPr marL="857250" lvl="1" indent="-285750"/>
            <a:r>
              <a:rPr lang="en-US" dirty="0" smtClean="0"/>
              <a:t>Enterprise Server sends weekly pre-formatted Software Ticket inputs</a:t>
            </a:r>
          </a:p>
          <a:p>
            <a:pPr marL="857250" lvl="1" indent="-285750"/>
            <a:r>
              <a:rPr lang="en-US" i="1" dirty="0" smtClean="0"/>
              <a:t>Enterprise Server sends weekly software patch package</a:t>
            </a:r>
            <a:endParaRPr lang="en-US" i="1" dirty="0"/>
          </a:p>
          <a:p>
            <a:pPr marL="571500" lvl="1" indent="0">
              <a:buNone/>
            </a:pPr>
            <a:endParaRPr lang="en-US" dirty="0"/>
          </a:p>
          <a:p>
            <a:pPr marL="571500" lvl="1" indent="0">
              <a:buNone/>
            </a:pPr>
            <a:endParaRPr lang="en-US" dirty="0"/>
          </a:p>
          <a:p>
            <a:pPr marL="857250" lvl="1" indent="-28575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7744490"/>
      </p:ext>
    </p:extLst>
  </p:cSld>
  <p:clrMapOvr>
    <a:masterClrMapping/>
  </p:clrMapOvr>
</p:sld>
</file>

<file path=ppt/theme/theme1.xml><?xml version="1.0" encoding="utf-8"?>
<a:theme xmlns:a="http://schemas.openxmlformats.org/drawingml/2006/main" name="ISGS_Defense_Template_Internal%20v2">
  <a:themeElements>
    <a:clrScheme name="ISGSDefense">
      <a:dk1>
        <a:sysClr val="windowText" lastClr="000000"/>
      </a:dk1>
      <a:lt1>
        <a:sysClr val="window" lastClr="FFFFFF"/>
      </a:lt1>
      <a:dk2>
        <a:srgbClr val="ABF20C"/>
      </a:dk2>
      <a:lt2>
        <a:srgbClr val="F3C501"/>
      </a:lt2>
      <a:accent1>
        <a:srgbClr val="D96C16"/>
      </a:accent1>
      <a:accent2>
        <a:srgbClr val="7030A0"/>
      </a:accent2>
      <a:accent3>
        <a:srgbClr val="00A2A3"/>
      </a:accent3>
      <a:accent4>
        <a:srgbClr val="B32A12"/>
      </a:accent4>
      <a:accent5>
        <a:srgbClr val="53730B"/>
      </a:accent5>
      <a:accent6>
        <a:srgbClr val="0039A6"/>
      </a:accent6>
      <a:hlink>
        <a:srgbClr val="0039A6"/>
      </a:hlink>
      <a:folHlink>
        <a:srgbClr val="5373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TaxKeywordTaxHTField xmlns="3f70654a-0996-45be-b24f-b14a8fc6fd4b">
      <Terms xmlns="http://schemas.microsoft.com/office/infopath/2007/PartnerControls"/>
    </TaxKeywordTaxHTField>
    <TaxCatchAll xmlns="3f70654a-0996-45be-b24f-b14a8fc6fd4b"/>
    <SIP_Label_Document xmlns="3f70654a-0996-45be-b24f-b14a8fc6fd4b">;#0;#Lockheed Martin Proprietary Information (LMPI);#True;#;#</SIP_Label_Document>
    <AverageRating xmlns="http://schemas.microsoft.com/sharepoint/v3" xsi:nil="true"/>
    <RatingCount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79F5B6BD30BD4A9B54D306E7EC00C5" ma:contentTypeVersion="6" ma:contentTypeDescription="Create a new document." ma:contentTypeScope="" ma:versionID="087ace61f0b8ead15bc57f7cee700305">
  <xsd:schema xmlns:xsd="http://www.w3.org/2001/XMLSchema" xmlns:xs="http://www.w3.org/2001/XMLSchema" xmlns:p="http://schemas.microsoft.com/office/2006/metadata/properties" xmlns:ns1="http://schemas.microsoft.com/sharepoint/v3" xmlns:ns2="3f70654a-0996-45be-b24f-b14a8fc6fd4b" targetNamespace="http://schemas.microsoft.com/office/2006/metadata/properties" ma:root="true" ma:fieldsID="98fcffde7b3fd79f57083517ee6afff4" ns1:_="" ns2:_="">
    <xsd:import namespace="http://schemas.microsoft.com/sharepoint/v3"/>
    <xsd:import namespace="3f70654a-0996-45be-b24f-b14a8fc6fd4b"/>
    <xsd:element name="properties">
      <xsd:complexType>
        <xsd:sequence>
          <xsd:element name="documentManagement">
            <xsd:complexType>
              <xsd:all>
                <xsd:element ref="ns2:SIP_Label_Document"/>
                <xsd:element ref="ns1:AverageRating" minOccurs="0"/>
                <xsd:element ref="ns1:RatingCount" minOccurs="0"/>
                <xsd:element ref="ns2:TaxKeywordTaxHTField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9" nillable="true" ma:displayName="Rating (0-5)" ma:decimals="2" ma:description="Average value of all the ratings that have been submitted" ma:internalName="Rating_x0020__x0028_0_x002d_5_x0029_" ma:readOnly="true">
      <xsd:simpleType>
        <xsd:restriction base="dms:Number"/>
      </xsd:simpleType>
    </xsd:element>
    <xsd:element name="RatingCount" ma:index="10" nillable="true" ma:displayName="Number of Ratings" ma:decimals="0" ma:description="Number of ratings submitted" ma:internalName="Number_x0020_of_x0020_Ratings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70654a-0996-45be-b24f-b14a8fc6fd4b" elementFormDefault="qualified">
    <xsd:import namespace="http://schemas.microsoft.com/office/2006/documentManagement/types"/>
    <xsd:import namespace="http://schemas.microsoft.com/office/infopath/2007/PartnerControls"/>
    <xsd:element name="SIP_Label_Document" ma:index="8" ma:displayName="Sensitive Information Protection (SIP) Label" ma:internalName="Sensitive_x0020_Information_x0020_Protection_x0020__x0028_SIP_x0029__x0020_Label" ma:readOnly="false">
      <xsd:simpleType>
        <xsd:restriction base="dms:Unknown"/>
      </xsd:simpleType>
    </xsd:element>
    <xsd:element name="TaxKeywordTaxHTField" ma:index="12" nillable="true" ma:taxonomy="true" ma:internalName="TaxKeywordTaxHTField" ma:taxonomyFieldName="Enterprise_x0020_Keywords" ma:displayName="Enterprise Keywords" ma:fieldId="{23f27201-bee3-471e-b2e7-b64fd8b7ca38}" ma:taxonomyMulti="true" ma:sspId="5f68076a-9896-4f70-850d-4130ed0339a6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3" nillable="true" ma:displayName="Taxonomy Catch All Column" ma:hidden="true" ma:list="{cade334b-6fbf-4161-8c1e-6d1e3f17aea8}" ma:internalName="TaxCatchAll" ma:showField="CatchAllData" ma:web="3f70654a-0996-45be-b24f-b14a8fc6fd4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A127E1-2993-4543-BC80-00D1EB00D58B}">
  <ds:schemaRefs>
    <ds:schemaRef ds:uri="http://schemas.microsoft.com/office/2006/metadata/properties"/>
    <ds:schemaRef ds:uri="http://www.w3.org/XML/1998/namespace"/>
    <ds:schemaRef ds:uri="http://schemas.microsoft.com/sharepoint/v3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3f70654a-0996-45be-b24f-b14a8fc6fd4b"/>
  </ds:schemaRefs>
</ds:datastoreItem>
</file>

<file path=customXml/itemProps2.xml><?xml version="1.0" encoding="utf-8"?>
<ds:datastoreItem xmlns:ds="http://schemas.openxmlformats.org/officeDocument/2006/customXml" ds:itemID="{F9B09981-695A-4478-9C58-2B777EFCAF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1455D5-B671-4306-9011-27AE70647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f70654a-0996-45be-b24f-b14a8fc6fd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ISGS_Defense_Template_Internal%20v2</Template>
  <TotalTime>25017</TotalTime>
  <Words>1025</Words>
  <Application>Microsoft Office PowerPoint</Application>
  <PresentationFormat>On-screen Show (4:3)</PresentationFormat>
  <Paragraphs>240</Paragraphs>
  <Slides>18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ISGS_Defense_Template_Internal%20v2</vt:lpstr>
      <vt:lpstr> CyberXML</vt:lpstr>
      <vt:lpstr>Presenter Ronald Broberg</vt:lpstr>
      <vt:lpstr>Vulnerability Management:  Overview</vt:lpstr>
      <vt:lpstr>Vulnerability Management:  Common Problem Areas</vt:lpstr>
      <vt:lpstr>MITRE: Making Security Measureable Vulnerability Management Framework</vt:lpstr>
      <vt:lpstr>CVRF:  Common Vulnerability Reporting Framework</vt:lpstr>
      <vt:lpstr>CyberXML: An XML enabled workflow IAVM XML - Vendor CVRF - SCAP CVE,CPE, AI</vt:lpstr>
      <vt:lpstr>CyberXML Standalone Opportunities</vt:lpstr>
      <vt:lpstr>CyberXML Enterprise Opportunities</vt:lpstr>
      <vt:lpstr>Known CyberXML Issues:</vt:lpstr>
      <vt:lpstr>CyberXML 3rd Party Issues:</vt:lpstr>
      <vt:lpstr>Acronyms:</vt:lpstr>
      <vt:lpstr>CyberXML</vt:lpstr>
      <vt:lpstr>CyberXML: IAAT IAVM Applicability Analysis Tool – Control Panel</vt:lpstr>
      <vt:lpstr>CyberXML: IAAT IAVM Applicability Analysis Tool – IAVM to CPE</vt:lpstr>
      <vt:lpstr>CyberXML: IAAT IAVM Applicability Analysis Tool – Software Catalog</vt:lpstr>
      <vt:lpstr>CyberXML: IAAT IAVM Applicability Analysis Tool – Dashboard</vt:lpstr>
      <vt:lpstr>CyberXML: IAAT IAVM Applicability Analysis Tool – POA&amp;M</vt:lpstr>
    </vt:vector>
  </TitlesOfParts>
  <Company>Lockheed Martin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Solutions Team</dc:title>
  <dc:creator>Jaguar Team</dc:creator>
  <cp:lastModifiedBy>Broberg, Ronald</cp:lastModifiedBy>
  <cp:revision>3264</cp:revision>
  <dcterms:created xsi:type="dcterms:W3CDTF">2011-05-11T21:54:57Z</dcterms:created>
  <dcterms:modified xsi:type="dcterms:W3CDTF">2015-03-27T21:03:22Z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IPHeaderWording">
    <vt:lpwstr>Lockheed Martin Proprietary Information_x000d_
</vt:lpwstr>
  </property>
  <property fmtid="{D5CDD505-2E9C-101B-9397-08002B2CF9AE}" pid="3" name="SIPLevel">
    <vt:lpwstr>1</vt:lpwstr>
  </property>
  <property fmtid="{D5CDD505-2E9C-101B-9397-08002B2CF9AE}" pid="4" name="ContentTypeId">
    <vt:lpwstr>0x010100DB79F5B6BD30BD4A9B54D306E7EC00C5</vt:lpwstr>
  </property>
  <property fmtid="{D5CDD505-2E9C-101B-9397-08002B2CF9AE}" pid="5" name="URL">
    <vt:lpwstr/>
  </property>
  <property fmtid="{D5CDD505-2E9C-101B-9397-08002B2CF9AE}" pid="6" name="xd_ProgID">
    <vt:lpwstr/>
  </property>
  <property fmtid="{D5CDD505-2E9C-101B-9397-08002B2CF9AE}" pid="7" name="TemplateUrl">
    <vt:lpwstr/>
  </property>
  <property fmtid="{D5CDD505-2E9C-101B-9397-08002B2CF9AE}" pid="8" name="Enterprise_x0020_Keywords">
    <vt:lpwstr/>
  </property>
  <property fmtid="{D5CDD505-2E9C-101B-9397-08002B2CF9AE}" pid="9" name="Enterprise Keywords">
    <vt:lpwstr/>
  </property>
  <property fmtid="{D5CDD505-2E9C-101B-9397-08002B2CF9AE}" pid="10" name="SipLabel">
    <vt:lpwstr>2;#</vt:lpwstr>
  </property>
  <property fmtid="{D5CDD505-2E9C-101B-9397-08002B2CF9AE}" pid="11" name="SIP_Label_Display">
    <vt:lpwstr>Lockheed Martin Proprietary Information (LMPI); </vt:lpwstr>
  </property>
  <property fmtid="{D5CDD505-2E9C-101B-9397-08002B2CF9AE}" pid="12" name="SIP_Label_Data">
    <vt:lpwstr>;#0;#Lockheed Martin Proprietary Information (LMPI);#True;#;#</vt:lpwstr>
  </property>
  <property fmtid="{D5CDD505-2E9C-101B-9397-08002B2CF9AE}" pid="13" name="Document Author">
    <vt:lpwstr>ACCT02\seaverc</vt:lpwstr>
  </property>
  <property fmtid="{D5CDD505-2E9C-101B-9397-08002B2CF9AE}" pid="14" name="Document Sensitivity">
    <vt:lpwstr>1</vt:lpwstr>
  </property>
  <property fmtid="{D5CDD505-2E9C-101B-9397-08002B2CF9AE}" pid="15" name="ThirdParty">
    <vt:lpwstr/>
  </property>
  <property fmtid="{D5CDD505-2E9C-101B-9397-08002B2CF9AE}" pid="16" name="OCI Restriction">
    <vt:bool>false</vt:bool>
  </property>
  <property fmtid="{D5CDD505-2E9C-101B-9397-08002B2CF9AE}" pid="17" name="OCI Additional Info">
    <vt:lpwstr/>
  </property>
  <property fmtid="{D5CDD505-2E9C-101B-9397-08002B2CF9AE}" pid="18" name="Allow Header Overwrite">
    <vt:bool>false</vt:bool>
  </property>
  <property fmtid="{D5CDD505-2E9C-101B-9397-08002B2CF9AE}" pid="19" name="Allow Footer Overwrite">
    <vt:bool>false</vt:bool>
  </property>
  <property fmtid="{D5CDD505-2E9C-101B-9397-08002B2CF9AE}" pid="20" name="Multiple Selected">
    <vt:lpwstr>-1</vt:lpwstr>
  </property>
  <property fmtid="{D5CDD505-2E9C-101B-9397-08002B2CF9AE}" pid="21" name="SIPLongWording">
    <vt:lpwstr>Lockheed Martin Proprietary Information_x000d_
</vt:lpwstr>
  </property>
  <property fmtid="{D5CDD505-2E9C-101B-9397-08002B2CF9AE}" pid="22" name="checkedProgramsCount">
    <vt:i4>0</vt:i4>
  </property>
  <property fmtid="{D5CDD505-2E9C-101B-9397-08002B2CF9AE}" pid="23" name="ExpCountry">
    <vt:lpwstr/>
  </property>
</Properties>
</file>