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4" r:id="rId4"/>
    <p:sldId id="265" r:id="rId5"/>
    <p:sldId id="259" r:id="rId6"/>
    <p:sldId id="263" r:id="rId7"/>
    <p:sldId id="257" r:id="rId8"/>
    <p:sldId id="270" r:id="rId9"/>
    <p:sldId id="271" r:id="rId10"/>
    <p:sldId id="273" r:id="rId11"/>
    <p:sldId id="276" r:id="rId12"/>
    <p:sldId id="266" r:id="rId13"/>
    <p:sldId id="269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6B4E1-0F95-4ACD-8DDA-14FDBA48099B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CA320-6E2B-440F-8DA8-9A655BCB4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CA320-6E2B-440F-8DA8-9A655BCB41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D42D-FCD2-4545-88C8-460D054C6DE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516D-F7A0-4BE2-AC7F-2B3D6895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7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D42D-FCD2-4545-88C8-460D054C6DE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516D-F7A0-4BE2-AC7F-2B3D6895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D42D-FCD2-4545-88C8-460D054C6DE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516D-F7A0-4BE2-AC7F-2B3D6895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08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9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414141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7550918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D42D-FCD2-4545-88C8-460D054C6DE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516D-F7A0-4BE2-AC7F-2B3D6895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D42D-FCD2-4545-88C8-460D054C6DE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516D-F7A0-4BE2-AC7F-2B3D6895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6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D42D-FCD2-4545-88C8-460D054C6DE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516D-F7A0-4BE2-AC7F-2B3D6895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5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D42D-FCD2-4545-88C8-460D054C6DE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516D-F7A0-4BE2-AC7F-2B3D6895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6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D42D-FCD2-4545-88C8-460D054C6DE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516D-F7A0-4BE2-AC7F-2B3D6895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D42D-FCD2-4545-88C8-460D054C6DE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516D-F7A0-4BE2-AC7F-2B3D6895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D42D-FCD2-4545-88C8-460D054C6DE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516D-F7A0-4BE2-AC7F-2B3D6895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1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D42D-FCD2-4545-88C8-460D054C6DE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516D-F7A0-4BE2-AC7F-2B3D6895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5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D42D-FCD2-4545-88C8-460D054C6DE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F516D-F7A0-4BE2-AC7F-2B3D6895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Detection of </a:t>
            </a:r>
            <a:r>
              <a:rPr lang="en-US" dirty="0" smtClean="0"/>
              <a:t>Malicious Web </a:t>
            </a:r>
            <a:r>
              <a:rPr lang="en-US" dirty="0"/>
              <a:t>Traffic by Anomalous </a:t>
            </a:r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Ronald </a:t>
            </a:r>
            <a:r>
              <a:rPr lang="en-US" dirty="0" err="1" smtClean="0"/>
              <a:t>Broberg</a:t>
            </a:r>
            <a:endParaRPr lang="en-US" dirty="0" smtClean="0"/>
          </a:p>
          <a:p>
            <a:r>
              <a:rPr lang="en-US" dirty="0" smtClean="0"/>
              <a:t>May 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7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Results:</a:t>
            </a:r>
            <a:r>
              <a:rPr lang="en-US" sz="4800" dirty="0" smtClean="0"/>
              <a:t> </a:t>
            </a:r>
            <a:r>
              <a:rPr lang="en-US" sz="3600" b="1" dirty="0" smtClean="0"/>
              <a:t>Anomaly Detection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3029" y="5558908"/>
            <a:ext cx="2736770" cy="341919"/>
          </a:xfrm>
          <a:prstGeom prst="rect">
            <a:avLst/>
          </a:prstGeom>
        </p:spPr>
        <p:txBody>
          <a:bodyPr wrap="none" lIns="64291" tIns="32146" rIns="64291" bIns="32146">
            <a:spAutoFit/>
          </a:bodyPr>
          <a:lstStyle/>
          <a:p>
            <a:pPr lvl="1"/>
            <a:r>
              <a:rPr lang="en-US" dirty="0" smtClean="0"/>
              <a:t>Robertson et al (2006)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11" y="1932770"/>
            <a:ext cx="7676425" cy="364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8710" y="1297325"/>
            <a:ext cx="1531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Unique Bigrams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47185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13385" y="1295400"/>
            <a:ext cx="1531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Unique Bigrams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4593  = 9.7%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447" y="2895600"/>
            <a:ext cx="912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9000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Solo hits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42283" y="3469488"/>
            <a:ext cx="772117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0439" y="4724400"/>
            <a:ext cx="91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345348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requests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0665" y="2996625"/>
            <a:ext cx="174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Unique  Bigrams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42592   = 90.3%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6894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sz="3600" b="1" dirty="0" smtClean="0"/>
              <a:t>Confusion Matrix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17" y="2438400"/>
            <a:ext cx="80010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41534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00" dirty="0">
                <a:solidFill>
                  <a:srgbClr val="D93E2B"/>
                </a:solidFill>
              </a:rPr>
              <a:t>Priors</a:t>
            </a:r>
            <a:endParaRPr sz="4900" dirty="0">
              <a:solidFill>
                <a:srgbClr val="D93E2B"/>
              </a:solidFill>
            </a:endParaRP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sz="2200" dirty="0" err="1"/>
              <a:t>Juvonen</a:t>
            </a:r>
            <a:r>
              <a:rPr lang="en-US" sz="2200" dirty="0"/>
              <a:t> and </a:t>
            </a:r>
            <a:r>
              <a:rPr lang="en-US" sz="2200" dirty="0" err="1"/>
              <a:t>Hamalainen</a:t>
            </a:r>
            <a:r>
              <a:rPr lang="en-US" sz="2200" dirty="0"/>
              <a:t> (2014) | </a:t>
            </a:r>
            <a:r>
              <a:rPr lang="en-US" sz="2000" i="1" dirty="0"/>
              <a:t>Reduced Dimension Matrix Method</a:t>
            </a:r>
          </a:p>
          <a:p>
            <a:pPr lvl="1"/>
            <a:r>
              <a:rPr lang="en-US" sz="2200" dirty="0" err="1"/>
              <a:t>Zolotukhin</a:t>
            </a:r>
            <a:r>
              <a:rPr lang="en-US" sz="2200" dirty="0"/>
              <a:t> et al (2014) </a:t>
            </a:r>
            <a:r>
              <a:rPr lang="en-US" sz="2000" i="1" dirty="0"/>
              <a:t>| Training on normal behavior only</a:t>
            </a:r>
          </a:p>
          <a:p>
            <a:pPr lvl="1"/>
            <a:r>
              <a:rPr lang="en-US" sz="2200" dirty="0"/>
              <a:t>Robertson, </a:t>
            </a:r>
            <a:r>
              <a:rPr lang="en-US" sz="2200" dirty="0" err="1"/>
              <a:t>Vigna</a:t>
            </a:r>
            <a:r>
              <a:rPr lang="en-US" sz="2200" dirty="0"/>
              <a:t>, </a:t>
            </a:r>
            <a:r>
              <a:rPr lang="en-US" sz="2200" dirty="0" err="1"/>
              <a:t>Kruegel</a:t>
            </a:r>
            <a:r>
              <a:rPr lang="en-US" sz="2200" dirty="0"/>
              <a:t>, Kemmerer (2006) </a:t>
            </a:r>
            <a:r>
              <a:rPr lang="en-US" sz="2000" dirty="0"/>
              <a:t>| </a:t>
            </a:r>
            <a:r>
              <a:rPr lang="en-US" sz="2000" i="1" dirty="0"/>
              <a:t>Automated Clustering and Attack Inference</a:t>
            </a:r>
          </a:p>
          <a:p>
            <a:pPr lvl="1"/>
            <a:r>
              <a:rPr lang="en-US" sz="2200" dirty="0" err="1"/>
              <a:t>Kruegel</a:t>
            </a:r>
            <a:r>
              <a:rPr lang="en-US" sz="2200" dirty="0"/>
              <a:t>, </a:t>
            </a:r>
            <a:r>
              <a:rPr lang="en-US" sz="2200" dirty="0" err="1"/>
              <a:t>Vigna</a:t>
            </a:r>
            <a:r>
              <a:rPr lang="en-US" sz="2200" dirty="0"/>
              <a:t>, Robertson (2005) </a:t>
            </a:r>
            <a:r>
              <a:rPr lang="en-US" sz="2000" dirty="0"/>
              <a:t>| </a:t>
            </a:r>
            <a:r>
              <a:rPr lang="en-US" sz="2000" i="1" dirty="0"/>
              <a:t>Multi-model approach</a:t>
            </a:r>
          </a:p>
          <a:p>
            <a:pPr lvl="1"/>
            <a:r>
              <a:rPr lang="en-US" sz="2200" dirty="0"/>
              <a:t>Wang, Zhou, Yu, </a:t>
            </a:r>
            <a:r>
              <a:rPr lang="en-US" sz="2200" dirty="0" err="1"/>
              <a:t>Cai</a:t>
            </a:r>
            <a:r>
              <a:rPr lang="en-US" sz="2200" dirty="0"/>
              <a:t> (2005) | </a:t>
            </a:r>
            <a:r>
              <a:rPr lang="en-US" sz="2000" i="1" dirty="0"/>
              <a:t>Data Mining HTTP Requests</a:t>
            </a:r>
            <a:endParaRPr lang="en-US" sz="2200" i="1" dirty="0"/>
          </a:p>
          <a:p>
            <a:pPr lvl="1"/>
            <a:r>
              <a:rPr lang="en-US" sz="2200" dirty="0" err="1"/>
              <a:t>Kruegel</a:t>
            </a:r>
            <a:r>
              <a:rPr lang="en-US" sz="2200" dirty="0"/>
              <a:t> and </a:t>
            </a:r>
            <a:r>
              <a:rPr lang="en-US" sz="2200" dirty="0" err="1"/>
              <a:t>Vigna</a:t>
            </a:r>
            <a:r>
              <a:rPr lang="en-US" sz="2200" dirty="0"/>
              <a:t> (2003) | </a:t>
            </a:r>
            <a:r>
              <a:rPr lang="en-US" sz="2000" i="1" dirty="0"/>
              <a:t>Anomaly Detection of Web-based Attacks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114860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err="1" smtClean="0"/>
              <a:t>Chodorow</a:t>
            </a:r>
            <a:r>
              <a:rPr lang="en-US" sz="900" dirty="0" smtClean="0"/>
              <a:t>, Martin, and Claudia Leacock. "An unsupervised method for detecting grammatical errors." </a:t>
            </a:r>
            <a:r>
              <a:rPr lang="en-US" sz="900" i="1" dirty="0" smtClean="0"/>
              <a:t>Proceedings of the 1st North American chapter of the Association for Computational Linguistics conference</a:t>
            </a:r>
            <a:r>
              <a:rPr lang="en-US" sz="900" dirty="0" smtClean="0"/>
              <a:t>. Association for Computational Linguistics, 2000.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968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Data Exploration: </a:t>
            </a:r>
            <a:r>
              <a:rPr lang="en-US" sz="3200" dirty="0"/>
              <a:t>Histogram</a:t>
            </a:r>
            <a:r>
              <a:rPr lang="en-US" sz="3600" dirty="0"/>
              <a:t> </a:t>
            </a:r>
            <a:r>
              <a:rPr lang="en-US" sz="3200" dirty="0"/>
              <a:t>Bad v Good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447801" y="1905001"/>
            <a:ext cx="5895975" cy="4105275"/>
            <a:chOff x="1143000" y="2057399"/>
            <a:chExt cx="5895975" cy="4105275"/>
          </a:xfrm>
        </p:grpSpPr>
        <p:pic>
          <p:nvPicPr>
            <p:cNvPr id="3075" name="Picture 3" descr="C:\Projects\uccs.edu\cs5860\src\badgood_his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057399"/>
              <a:ext cx="5895975" cy="410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382664" y="4126468"/>
              <a:ext cx="2598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206 sources with ratio &gt; 1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" name="Right Brace 6"/>
            <p:cNvSpPr/>
            <p:nvPr/>
          </p:nvSpPr>
          <p:spPr>
            <a:xfrm rot="16200000">
              <a:off x="5115208" y="4104992"/>
              <a:ext cx="437584" cy="1219200"/>
            </a:xfrm>
            <a:prstGeom prst="rightBrac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690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Data Exploration: </a:t>
            </a:r>
            <a:r>
              <a:rPr lang="en-US" sz="3600" dirty="0"/>
              <a:t>Scatterplot Bad v Good</a:t>
            </a:r>
          </a:p>
        </p:txBody>
      </p:sp>
      <p:pic>
        <p:nvPicPr>
          <p:cNvPr id="4100" name="Picture 4" descr="C:\Projects\uccs.edu\cs5860\src\badgood_scat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1"/>
            <a:ext cx="6118806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4337564" y="4270672"/>
            <a:ext cx="1952501" cy="577502"/>
          </a:xfrm>
          <a:prstGeom prst="ellipse">
            <a:avLst/>
          </a:prstGeom>
          <a:solidFill>
            <a:schemeClr val="accent5">
              <a:alpha val="32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ctr" defTabSz="410751" latinLnBrk="1" hangingPunct="0"/>
            <a:endParaRPr lang="en-US" sz="2200" dirty="0"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4869" y="3811951"/>
            <a:ext cx="1358253" cy="6107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7" tIns="35717" rIns="35717" bIns="35717" numCol="1" spcCol="26788" rtlCol="0" anchor="ctr">
            <a:spAutoFit/>
          </a:bodyPr>
          <a:lstStyle/>
          <a:p>
            <a:pPr algn="ctr" defTabSz="410751" latinLnBrk="1" hangingPunct="0"/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sym typeface="Palatino"/>
              </a:rPr>
              <a:t>Potential Area</a:t>
            </a:r>
          </a:p>
          <a:p>
            <a:pPr algn="ctr" defTabSz="410751" latinLnBrk="1" hangingPunct="0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sym typeface="Palatino"/>
              </a:rPr>
              <a:t>f Interest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18413" y="4201733"/>
            <a:ext cx="466464" cy="191779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5090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Overview: </a:t>
            </a:r>
            <a:r>
              <a:rPr lang="en-US" sz="3600" b="1" dirty="0" smtClean="0"/>
              <a:t>CVE-2014-0226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Race condition </a:t>
            </a:r>
            <a:r>
              <a:rPr lang="en-US" dirty="0" smtClean="0"/>
              <a:t>in the </a:t>
            </a:r>
            <a:r>
              <a:rPr lang="en-US" dirty="0" err="1" smtClean="0"/>
              <a:t>mod_status</a:t>
            </a:r>
            <a:r>
              <a:rPr lang="en-US" dirty="0" smtClean="0"/>
              <a:t> module in the </a:t>
            </a:r>
            <a:r>
              <a:rPr lang="en-US" b="1" dirty="0" smtClean="0">
                <a:solidFill>
                  <a:schemeClr val="tx2"/>
                </a:solidFill>
              </a:rPr>
              <a:t>Apache HTTP Server before 2.4.10 </a:t>
            </a:r>
            <a:r>
              <a:rPr lang="en-US" dirty="0" smtClean="0"/>
              <a:t>allows </a:t>
            </a:r>
            <a:r>
              <a:rPr lang="en-US" b="1" dirty="0" smtClean="0">
                <a:solidFill>
                  <a:schemeClr val="tx2"/>
                </a:solidFill>
              </a:rPr>
              <a:t>remote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tx2"/>
                </a:solidFill>
              </a:rPr>
              <a:t>attackers</a:t>
            </a:r>
            <a:r>
              <a:rPr lang="en-US" b="1" dirty="0" smtClean="0"/>
              <a:t> </a:t>
            </a:r>
            <a:r>
              <a:rPr lang="en-US" dirty="0" smtClean="0"/>
              <a:t>to cause a </a:t>
            </a:r>
            <a:r>
              <a:rPr lang="en-US" b="1" dirty="0" smtClean="0">
                <a:solidFill>
                  <a:schemeClr val="tx2"/>
                </a:solidFill>
              </a:rPr>
              <a:t>denial of service </a:t>
            </a:r>
            <a:r>
              <a:rPr lang="en-US" dirty="0" smtClean="0"/>
              <a:t>(heap-based buffer overflow), or possibly </a:t>
            </a:r>
            <a:r>
              <a:rPr lang="en-US" b="1" dirty="0" smtClean="0">
                <a:solidFill>
                  <a:schemeClr val="tx2"/>
                </a:solidFill>
              </a:rPr>
              <a:t>obtain sensitive credential information or execute arbitrary code</a:t>
            </a:r>
            <a:r>
              <a:rPr lang="en-US" dirty="0" smtClean="0"/>
              <a:t>, via a crafted request that triggers improper scoreboard handling within the </a:t>
            </a:r>
            <a:r>
              <a:rPr lang="en-US" dirty="0" err="1" smtClean="0"/>
              <a:t>status_handler</a:t>
            </a:r>
            <a:r>
              <a:rPr lang="en-US" dirty="0" smtClean="0"/>
              <a:t> function in modules/generators/</a:t>
            </a:r>
            <a:r>
              <a:rPr lang="en-US" dirty="0" err="1" smtClean="0"/>
              <a:t>mod_status.c</a:t>
            </a:r>
            <a:r>
              <a:rPr lang="en-US" dirty="0" smtClean="0"/>
              <a:t> and the </a:t>
            </a:r>
            <a:r>
              <a:rPr lang="en-US" dirty="0" err="1" smtClean="0"/>
              <a:t>lua_ap_scoreboard_worker</a:t>
            </a:r>
            <a:r>
              <a:rPr lang="en-US" dirty="0" smtClean="0"/>
              <a:t> function in modules/</a:t>
            </a:r>
            <a:r>
              <a:rPr lang="en-US" dirty="0" err="1" smtClean="0"/>
              <a:t>lua</a:t>
            </a:r>
            <a:r>
              <a:rPr lang="en-US" dirty="0" smtClean="0"/>
              <a:t>/</a:t>
            </a:r>
            <a:r>
              <a:rPr lang="en-US" dirty="0" err="1" smtClean="0"/>
              <a:t>lua_request.c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9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Overview:</a:t>
            </a:r>
            <a:r>
              <a:rPr lang="en-US" sz="4800" dirty="0" smtClean="0"/>
              <a:t> </a:t>
            </a:r>
            <a:r>
              <a:rPr lang="en-US" sz="3600" b="1" dirty="0" err="1" smtClean="0"/>
              <a:t>Anomoly</a:t>
            </a:r>
            <a:r>
              <a:rPr lang="en-US" sz="3600" b="1" dirty="0" smtClean="0"/>
              <a:t> Detection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3029" y="5558908"/>
            <a:ext cx="2736770" cy="341919"/>
          </a:xfrm>
          <a:prstGeom prst="rect">
            <a:avLst/>
          </a:prstGeom>
        </p:spPr>
        <p:txBody>
          <a:bodyPr wrap="none" lIns="64291" tIns="32146" rIns="64291" bIns="32146">
            <a:spAutoFit/>
          </a:bodyPr>
          <a:lstStyle/>
          <a:p>
            <a:pPr lvl="1"/>
            <a:r>
              <a:rPr lang="en-US" dirty="0" smtClean="0"/>
              <a:t>Robertson et al (2006)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11" y="1932770"/>
            <a:ext cx="7676425" cy="364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76342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33" y="2133601"/>
            <a:ext cx="91059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Data Processing: </a:t>
            </a:r>
            <a:r>
              <a:rPr lang="en-US" sz="3200" dirty="0"/>
              <a:t>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5163"/>
          </a:xfrm>
        </p:spPr>
        <p:txBody>
          <a:bodyPr vert="horz" lIns="91435" tIns="45718" rIns="91435" bIns="45718" rtlCol="0">
            <a:normAutofit/>
          </a:bodyPr>
          <a:lstStyle/>
          <a:p>
            <a:pPr marL="0" indent="0" algn="ctr" defTabSz="642915">
              <a:buNone/>
            </a:pPr>
            <a:r>
              <a:rPr lang="en-US" sz="2200" dirty="0"/>
              <a:t>Sample Apache Access Log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15516" y="4572000"/>
            <a:ext cx="8229600" cy="165263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Simple Stats</a:t>
            </a:r>
          </a:p>
          <a:p>
            <a:pPr marL="0" indent="0" algn="ctr">
              <a:buNone/>
            </a:pPr>
            <a:r>
              <a:rPr lang="en-US" sz="1800" dirty="0"/>
              <a:t>3,461,612 lines</a:t>
            </a:r>
          </a:p>
          <a:p>
            <a:pPr marL="0" indent="0" algn="ctr">
              <a:buNone/>
            </a:pPr>
            <a:r>
              <a:rPr lang="en-US" sz="1800" dirty="0"/>
              <a:t>137,979 unique sources</a:t>
            </a:r>
          </a:p>
          <a:p>
            <a:pPr marL="0" indent="0" algn="ctr">
              <a:buNone/>
            </a:pPr>
            <a:r>
              <a:rPr lang="en-US" sz="1800" dirty="0"/>
              <a:t>31,059 unique pages requested</a:t>
            </a:r>
          </a:p>
          <a:p>
            <a:pPr marL="0" indent="0" algn="ctr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3947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C:\Projects\uccs.edu\cs5860\src\plot_bys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47244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Data Exploration: </a:t>
            </a:r>
            <a:r>
              <a:rPr lang="en-US" sz="3600" b="1" dirty="0" smtClean="0"/>
              <a:t>Visitor Preferences</a:t>
            </a:r>
            <a:br>
              <a:rPr lang="en-US" sz="3600" b="1" dirty="0" smtClean="0"/>
            </a:br>
            <a:r>
              <a:rPr lang="en-US" sz="2400" dirty="0" smtClean="0">
                <a:solidFill>
                  <a:schemeClr val="tx2"/>
                </a:solidFill>
              </a:rPr>
              <a:t>number of web pages requested by each visitor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905000"/>
            <a:ext cx="3962400" cy="42211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A few web pages attract a large number of visitors</a:t>
            </a:r>
          </a:p>
          <a:p>
            <a:endParaRPr lang="en-US" sz="2000" dirty="0" smtClean="0"/>
          </a:p>
          <a:p>
            <a:r>
              <a:rPr lang="en-US" sz="2000" dirty="0" smtClean="0"/>
              <a:t>Many web pages attract a small number of visitors</a:t>
            </a:r>
          </a:p>
          <a:p>
            <a:endParaRPr lang="en-US" sz="2000" dirty="0" smtClean="0"/>
          </a:p>
          <a:p>
            <a:r>
              <a:rPr lang="en-US" sz="2000" dirty="0" smtClean="0"/>
              <a:t>Half the visitors visit 10 or few web pages</a:t>
            </a:r>
          </a:p>
          <a:p>
            <a:endParaRPr lang="en-US" sz="2000" dirty="0"/>
          </a:p>
          <a:p>
            <a:r>
              <a:rPr lang="en-US" sz="2000" dirty="0" smtClean="0"/>
              <a:t>Minimum = 1</a:t>
            </a:r>
          </a:p>
          <a:p>
            <a:r>
              <a:rPr lang="en-US" sz="2000" dirty="0" smtClean="0"/>
              <a:t>Median = 10</a:t>
            </a:r>
          </a:p>
          <a:p>
            <a:r>
              <a:rPr lang="en-US" sz="2000" dirty="0" smtClean="0"/>
              <a:t>Mean = 25</a:t>
            </a:r>
          </a:p>
          <a:p>
            <a:r>
              <a:rPr lang="en-US" sz="2000" dirty="0" smtClean="0"/>
              <a:t>Maximum = 21988</a:t>
            </a:r>
          </a:p>
        </p:txBody>
      </p:sp>
    </p:spTree>
    <p:extLst>
      <p:ext uri="{BB962C8B-B14F-4D97-AF65-F5344CB8AC3E}">
        <p14:creationId xmlns:p14="http://schemas.microsoft.com/office/powerpoint/2010/main" val="405560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jects\uccs.edu\cs5860\src\plot_by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16" y="1905000"/>
            <a:ext cx="4760384" cy="357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Data Exploration: </a:t>
            </a:r>
            <a:r>
              <a:rPr lang="en-US" sz="3600" b="1" dirty="0" smtClean="0"/>
              <a:t>Web Page Popularity</a:t>
            </a:r>
            <a:br>
              <a:rPr lang="en-US" sz="3600" b="1" dirty="0" smtClean="0"/>
            </a:br>
            <a:r>
              <a:rPr lang="en-US" sz="2400" dirty="0" smtClean="0">
                <a:solidFill>
                  <a:schemeClr val="tx2"/>
                </a:solidFill>
              </a:rPr>
              <a:t>number of visits to each web page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905000"/>
            <a:ext cx="3962400" cy="39925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A few web pages are visited by a large number of sources</a:t>
            </a:r>
          </a:p>
          <a:p>
            <a:endParaRPr lang="en-US" sz="2000" dirty="0" smtClean="0"/>
          </a:p>
          <a:p>
            <a:r>
              <a:rPr lang="en-US" sz="2000" dirty="0" smtClean="0"/>
              <a:t>Many web pages are visited by a small number of sources</a:t>
            </a:r>
          </a:p>
          <a:p>
            <a:endParaRPr lang="en-US" sz="2000" dirty="0"/>
          </a:p>
          <a:p>
            <a:r>
              <a:rPr lang="en-US" sz="2000" dirty="0" smtClean="0"/>
              <a:t>Over half the web pages are visited by only one source</a:t>
            </a:r>
          </a:p>
          <a:p>
            <a:endParaRPr lang="en-US" sz="2000" dirty="0"/>
          </a:p>
          <a:p>
            <a:r>
              <a:rPr lang="en-US" sz="2000" dirty="0" smtClean="0"/>
              <a:t>Minimum = 1</a:t>
            </a:r>
          </a:p>
          <a:p>
            <a:r>
              <a:rPr lang="en-US" sz="2000" dirty="0" smtClean="0"/>
              <a:t>Median = 1</a:t>
            </a:r>
          </a:p>
          <a:p>
            <a:r>
              <a:rPr lang="en-US" sz="2000" dirty="0" smtClean="0"/>
              <a:t>Mean = 112</a:t>
            </a:r>
          </a:p>
          <a:p>
            <a:r>
              <a:rPr lang="en-US" sz="2000" dirty="0" smtClean="0"/>
              <a:t>Maximum = 208353</a:t>
            </a:r>
          </a:p>
        </p:txBody>
      </p:sp>
    </p:spTree>
    <p:extLst>
      <p:ext uri="{BB962C8B-B14F-4D97-AF65-F5344CB8AC3E}">
        <p14:creationId xmlns:p14="http://schemas.microsoft.com/office/powerpoint/2010/main" val="241322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jects\uccs.edu\cs5860\src\zipf-apache-l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1447800"/>
            <a:ext cx="512064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Data Exploration: </a:t>
            </a:r>
            <a:r>
              <a:rPr lang="en-US" sz="3600" b="1" dirty="0" err="1" smtClean="0"/>
              <a:t>Zipf’s</a:t>
            </a:r>
            <a:r>
              <a:rPr lang="en-US" sz="3600" b="1" dirty="0" smtClean="0"/>
              <a:t> Law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600200"/>
            <a:ext cx="3505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Zipf’s</a:t>
            </a:r>
            <a:r>
              <a:rPr lang="en-US" dirty="0" smtClean="0"/>
              <a:t> Law:</a:t>
            </a:r>
          </a:p>
          <a:p>
            <a:pPr marL="400050" lvl="1" indent="0">
              <a:buNone/>
            </a:pPr>
            <a:r>
              <a:rPr lang="en-US" sz="2400" dirty="0"/>
              <a:t>l</a:t>
            </a:r>
            <a:r>
              <a:rPr lang="en-US" sz="2400" dirty="0" smtClean="0"/>
              <a:t>og(</a:t>
            </a:r>
            <a:r>
              <a:rPr lang="en-US" sz="2400" dirty="0" err="1" smtClean="0"/>
              <a:t>freq</a:t>
            </a:r>
            <a:r>
              <a:rPr lang="en-US" sz="2400" dirty="0" smtClean="0"/>
              <a:t>) ~ [log(rank)]</a:t>
            </a:r>
            <a:r>
              <a:rPr lang="en-US" sz="2400" baseline="30000" dirty="0" smtClean="0"/>
              <a:t>-1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90878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Model: </a:t>
            </a:r>
            <a:r>
              <a:rPr lang="en-US" sz="3600" b="1" dirty="0" smtClean="0"/>
              <a:t>Web Browsing Behavior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48000"/>
            <a:ext cx="6858000" cy="3124200"/>
          </a:xfrm>
          <a:solidFill>
            <a:schemeClr val="accent1">
              <a:lumMod val="20000"/>
              <a:lumOff val="80000"/>
              <a:alpha val="33000"/>
            </a:schemeClr>
          </a:solidFill>
          <a:ln>
            <a:solidFill>
              <a:schemeClr val="accent1">
                <a:lumMod val="40000"/>
                <a:lumOff val="60000"/>
                <a:alpha val="33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u="sng" dirty="0" smtClean="0"/>
              <a:t>Normal Flow:</a:t>
            </a:r>
          </a:p>
          <a:p>
            <a:pPr marL="457200" lvl="1" indent="0" algn="ctr">
              <a:buNone/>
            </a:pPr>
            <a:r>
              <a:rPr lang="en-US" sz="1800" dirty="0" smtClean="0"/>
              <a:t>Page A -&gt; Image 1 -&gt; Image 2 -&gt; Page B</a:t>
            </a:r>
          </a:p>
          <a:p>
            <a:pPr marL="457200" lvl="1" indent="0" algn="ctr">
              <a:buNone/>
            </a:pPr>
            <a:r>
              <a:rPr lang="en-US" sz="1800" dirty="0" smtClean="0"/>
              <a:t>Page B -&gt; Image 1 -&gt; Image 3 -&gt; Page A</a:t>
            </a:r>
          </a:p>
          <a:p>
            <a:pPr marL="457200" lvl="1" indent="0" algn="ctr">
              <a:buNone/>
            </a:pPr>
            <a:r>
              <a:rPr lang="en-US" sz="1800" dirty="0" smtClean="0"/>
              <a:t>-&gt; Page B -&gt; Image 3 -&gt; Page C</a:t>
            </a:r>
          </a:p>
          <a:p>
            <a:pPr marL="457200" lvl="1" indent="0" algn="ctr">
              <a:buNone/>
            </a:pPr>
            <a:r>
              <a:rPr lang="en-US" sz="1800" dirty="0" smtClean="0"/>
              <a:t>-&gt; Page B -&gt; Image 3 -&gt; Page A</a:t>
            </a:r>
          </a:p>
          <a:p>
            <a:pPr marL="457200" lvl="1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400" u="sng" dirty="0" smtClean="0"/>
              <a:t>Abnormal Flow:</a:t>
            </a:r>
          </a:p>
          <a:p>
            <a:pPr marL="457200" lvl="1" indent="0" algn="ctr">
              <a:buNone/>
            </a:pPr>
            <a:r>
              <a:rPr lang="en-US" sz="1800" dirty="0" smtClean="0"/>
              <a:t>Page C -&gt; Image 3 -&gt; Image 2 -&gt; Page C</a:t>
            </a:r>
          </a:p>
          <a:p>
            <a:pPr marL="457200" lvl="1" indent="0" algn="ctr">
              <a:buNone/>
            </a:pPr>
            <a:endParaRPr lang="en-US" sz="180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984142" y="1752600"/>
            <a:ext cx="6629400" cy="1073150"/>
            <a:chOff x="984142" y="1752600"/>
            <a:chExt cx="6629400" cy="1073150"/>
          </a:xfrm>
        </p:grpSpPr>
        <p:sp>
          <p:nvSpPr>
            <p:cNvPr id="10" name="TextBox 9"/>
            <p:cNvSpPr txBox="1"/>
            <p:nvPr/>
          </p:nvSpPr>
          <p:spPr>
            <a:xfrm>
              <a:off x="1667492" y="185018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82092" y="186106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24500" y="18288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984142" y="1758950"/>
              <a:ext cx="1600200" cy="1066800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98742" y="1758950"/>
              <a:ext cx="1600200" cy="1066800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013342" y="1758950"/>
              <a:ext cx="1600200" cy="1066800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evel 7"/>
            <p:cNvSpPr/>
            <p:nvPr/>
          </p:nvSpPr>
          <p:spPr>
            <a:xfrm>
              <a:off x="1136542" y="2216150"/>
              <a:ext cx="571500" cy="457200"/>
            </a:xfrm>
            <a:prstGeom prst="bevel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1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Bevel 8"/>
            <p:cNvSpPr/>
            <p:nvPr/>
          </p:nvSpPr>
          <p:spPr>
            <a:xfrm>
              <a:off x="1822342" y="2216150"/>
              <a:ext cx="571500" cy="457200"/>
            </a:xfrm>
            <a:prstGeom prst="bevel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3" name="Bevel 12"/>
            <p:cNvSpPr/>
            <p:nvPr/>
          </p:nvSpPr>
          <p:spPr>
            <a:xfrm>
              <a:off x="3689242" y="2216150"/>
              <a:ext cx="571500" cy="457200"/>
            </a:xfrm>
            <a:prstGeom prst="bevel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1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Bevel 13"/>
            <p:cNvSpPr/>
            <p:nvPr/>
          </p:nvSpPr>
          <p:spPr>
            <a:xfrm>
              <a:off x="4375042" y="2216150"/>
              <a:ext cx="571500" cy="457200"/>
            </a:xfrm>
            <a:prstGeom prst="bevel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3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4" idx="3"/>
              <a:endCxn id="5" idx="1"/>
            </p:cNvCxnSpPr>
            <p:nvPr/>
          </p:nvCxnSpPr>
          <p:spPr>
            <a:xfrm>
              <a:off x="2584342" y="2292350"/>
              <a:ext cx="9144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098942" y="2292350"/>
              <a:ext cx="9144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5" idx="0"/>
              <a:endCxn id="4" idx="0"/>
            </p:cNvCxnSpPr>
            <p:nvPr/>
          </p:nvCxnSpPr>
          <p:spPr>
            <a:xfrm rot="16200000" flipV="1">
              <a:off x="3041542" y="501650"/>
              <a:ext cx="12700" cy="2514600"/>
            </a:xfrm>
            <a:prstGeom prst="bentConnector3">
              <a:avLst>
                <a:gd name="adj1" fmla="val 180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744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Model: </a:t>
            </a:r>
            <a:r>
              <a:rPr lang="en-US" sz="4000" b="1" dirty="0" smtClean="0"/>
              <a:t>n-Gram Mutual Information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49363"/>
          </a:xfrm>
        </p:spPr>
        <p:txBody>
          <a:bodyPr/>
          <a:lstStyle/>
          <a:p>
            <a:r>
              <a:rPr lang="en-US" dirty="0" smtClean="0"/>
              <a:t>Common n-Grams produce large values</a:t>
            </a:r>
          </a:p>
          <a:p>
            <a:r>
              <a:rPr lang="en-US" dirty="0" smtClean="0"/>
              <a:t>Uncommon n-Grams produce small values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28800" y="2057400"/>
                <a:ext cx="4143378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𝐴𝐵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2"/>
                          </a:solidFill>
                          <a:latin typeface="Cambria Math"/>
                        </a:rPr>
                        <m:t>log</m:t>
                      </m:r>
                      <m:r>
                        <a:rPr lang="en-US" sz="2400" b="0" i="1" baseline="-25000" smtClean="0">
                          <a:solidFill>
                            <a:schemeClr val="tx2"/>
                          </a:solidFill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𝐵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057400"/>
                <a:ext cx="4143378" cy="92217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53832" y="3341914"/>
                <a:ext cx="4473084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𝐴𝐵𝐶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log</m:t>
                      </m:r>
                      <m:r>
                        <a:rPr lang="en-US" sz="2400" b="0" i="1" baseline="-2500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𝐵𝐶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𝐵𝐶</m:t>
                              </m:r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832" y="3341914"/>
                <a:ext cx="4473084" cy="9221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40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522</Words>
  <Application>Microsoft Office PowerPoint</Application>
  <PresentationFormat>On-screen Show (4:3)</PresentationFormat>
  <Paragraphs>87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Detection of Malicious Web Traffic by Anomalous Behavior</vt:lpstr>
      <vt:lpstr>Overview: CVE-2014-0226</vt:lpstr>
      <vt:lpstr>Overview: Anomoly Detection</vt:lpstr>
      <vt:lpstr>Data Processing: Log File</vt:lpstr>
      <vt:lpstr>Data Exploration: Visitor Preferences number of web pages requested by each visitor</vt:lpstr>
      <vt:lpstr>Data Exploration: Web Page Popularity number of visits to each web page</vt:lpstr>
      <vt:lpstr>Data Exploration: Zipf’s Law</vt:lpstr>
      <vt:lpstr>Data Model: Web Browsing Behavior</vt:lpstr>
      <vt:lpstr>Data Model: n-Gram Mutual Information</vt:lpstr>
      <vt:lpstr>Results: Anomaly Detection</vt:lpstr>
      <vt:lpstr>Results: Confusion Matrix</vt:lpstr>
      <vt:lpstr>Priors</vt:lpstr>
      <vt:lpstr>Backup</vt:lpstr>
      <vt:lpstr>Data Exploration: Histogram Bad v Good</vt:lpstr>
      <vt:lpstr>Data Exploration: Scatterplot Bad v Good</vt:lpstr>
    </vt:vector>
  </TitlesOfParts>
  <Company>MDNTB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Broberg, Ronald</dc:creator>
  <cp:lastModifiedBy>Broberg, Ronald</cp:lastModifiedBy>
  <cp:revision>16</cp:revision>
  <dcterms:created xsi:type="dcterms:W3CDTF">2015-05-05T13:51:37Z</dcterms:created>
  <dcterms:modified xsi:type="dcterms:W3CDTF">2015-05-06T21:57:09Z</dcterms:modified>
</cp:coreProperties>
</file>