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5" r:id="rId4"/>
    <p:sldId id="284" r:id="rId5"/>
    <p:sldId id="278" r:id="rId6"/>
    <p:sldId id="279" r:id="rId7"/>
    <p:sldId id="280" r:id="rId8"/>
    <p:sldId id="281" r:id="rId9"/>
    <p:sldId id="282" r:id="rId10"/>
    <p:sldId id="286" r:id="rId11"/>
    <p:sldId id="276" r:id="rId12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46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1DE95C0E-E63D-4675-973F-B7E08418B97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ABC60E4F-2AB4-4B0F-A254-8CF3CA0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574348"/>
            <a:ext cx="12251605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Springs</a:t>
            </a:r>
            <a:endParaRPr sz="2400" i="1" dirty="0">
              <a:solidFill>
                <a:srgbClr val="414141"/>
              </a:solid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 smtClean="0"/>
              <a:t>Detection of CVE-2014-0226 Web Traffic by Anomalous </a:t>
            </a:r>
            <a:r>
              <a:rPr lang="en-US" dirty="0" smtClean="0"/>
              <a:t>Behavior: Milestone Report</a:t>
            </a:r>
            <a:endParaRPr lang="en-US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100" dirty="0"/>
              <a:t>Data Exploration: </a:t>
            </a:r>
            <a:r>
              <a:rPr lang="en-US" sz="4000" dirty="0" smtClean="0"/>
              <a:t>Directory Tree Frequency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69" y="6917565"/>
            <a:ext cx="11988800" cy="17627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By scoring a visitor by the averaging the popularity of pages visited,</a:t>
            </a:r>
          </a:p>
          <a:p>
            <a:pPr marL="0" indent="0" algn="ctr">
              <a:buNone/>
            </a:pPr>
            <a:r>
              <a:rPr lang="en-US" dirty="0" smtClean="0"/>
              <a:t>Identify the visitor looking at common pages</a:t>
            </a:r>
          </a:p>
          <a:p>
            <a:pPr marL="0" indent="0" algn="ctr">
              <a:buNone/>
            </a:pPr>
            <a:r>
              <a:rPr lang="en-US" dirty="0" smtClean="0"/>
              <a:t>And the visitor looking in uncommon locations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5" y="3599485"/>
            <a:ext cx="10230034" cy="314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0400" y="2781300"/>
            <a:ext cx="11988800" cy="951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4699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398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4097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796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3495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8194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893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7592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2291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algn="ctr">
              <a:buFont typeface="Zapf Dingbats"/>
              <a:buNone/>
            </a:pPr>
            <a:r>
              <a:rPr lang="en-US" smtClean="0"/>
              <a:t>Profiling visitor by “</a:t>
            </a:r>
            <a:r>
              <a:rPr lang="en-US" i="1" smtClean="0"/>
              <a:t>frequently visited sites</a:t>
            </a:r>
            <a:r>
              <a:rPr lang="en-US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Priors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err="1" smtClean="0"/>
              <a:t>Juvonen</a:t>
            </a:r>
            <a:r>
              <a:rPr lang="en-US" sz="3200" dirty="0" smtClean="0"/>
              <a:t> and </a:t>
            </a:r>
            <a:r>
              <a:rPr lang="en-US" sz="3200" dirty="0" err="1" smtClean="0"/>
              <a:t>Hamalainen</a:t>
            </a:r>
            <a:r>
              <a:rPr lang="en-US" sz="3200" dirty="0" smtClean="0"/>
              <a:t> (2014) | </a:t>
            </a:r>
            <a:r>
              <a:rPr lang="en-US" sz="2800" i="1" dirty="0" smtClean="0"/>
              <a:t>Reduced Dimension Matrix Method</a:t>
            </a:r>
          </a:p>
          <a:p>
            <a:pPr lvl="1"/>
            <a:r>
              <a:rPr lang="en-US" sz="3200" dirty="0" err="1"/>
              <a:t>Zolotukhin</a:t>
            </a:r>
            <a:r>
              <a:rPr lang="en-US" sz="3200" dirty="0"/>
              <a:t> et al (2014) </a:t>
            </a:r>
            <a:r>
              <a:rPr lang="en-US" sz="2800" i="1" dirty="0" smtClean="0"/>
              <a:t>| Training on normal behavior only</a:t>
            </a:r>
          </a:p>
          <a:p>
            <a:pPr lvl="1"/>
            <a:r>
              <a:rPr lang="en-US" sz="3200" dirty="0" smtClean="0"/>
              <a:t>Robertson, </a:t>
            </a:r>
            <a:r>
              <a:rPr lang="en-US" sz="3200" dirty="0" err="1" smtClean="0"/>
              <a:t>Vigna</a:t>
            </a:r>
            <a:r>
              <a:rPr lang="en-US" sz="3200" dirty="0" smtClean="0"/>
              <a:t>, </a:t>
            </a:r>
            <a:r>
              <a:rPr lang="en-US" sz="3200" dirty="0" err="1" smtClean="0"/>
              <a:t>Kruegel</a:t>
            </a:r>
            <a:r>
              <a:rPr lang="en-US" sz="3200" dirty="0" smtClean="0"/>
              <a:t>, Kemmerer (2006) </a:t>
            </a:r>
            <a:r>
              <a:rPr lang="en-US" sz="2800" dirty="0" smtClean="0"/>
              <a:t>| </a:t>
            </a:r>
            <a:r>
              <a:rPr lang="en-US" sz="2800" i="1" dirty="0" smtClean="0"/>
              <a:t>Automated Clustering and Attack Inference</a:t>
            </a:r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/>
              <a:t>, </a:t>
            </a:r>
            <a:r>
              <a:rPr lang="en-US" sz="3200" dirty="0" err="1"/>
              <a:t>Vigna</a:t>
            </a:r>
            <a:r>
              <a:rPr lang="en-US" sz="3200" dirty="0"/>
              <a:t>, </a:t>
            </a:r>
            <a:r>
              <a:rPr lang="en-US" sz="3200" dirty="0" smtClean="0"/>
              <a:t>Robertson </a:t>
            </a:r>
            <a:r>
              <a:rPr lang="en-US" sz="3200" dirty="0"/>
              <a:t>(2005) </a:t>
            </a:r>
            <a:r>
              <a:rPr lang="en-US" sz="2800" dirty="0"/>
              <a:t>| </a:t>
            </a:r>
            <a:r>
              <a:rPr lang="en-US" sz="2800" i="1" dirty="0"/>
              <a:t>Multi-model approach</a:t>
            </a:r>
          </a:p>
          <a:p>
            <a:pPr lvl="1"/>
            <a:r>
              <a:rPr lang="en-US" sz="3200" dirty="0" smtClean="0"/>
              <a:t>Wang, Zhou, Yu, </a:t>
            </a:r>
            <a:r>
              <a:rPr lang="en-US" sz="3200" dirty="0" err="1" smtClean="0"/>
              <a:t>Cai</a:t>
            </a:r>
            <a:r>
              <a:rPr lang="en-US" sz="3200" dirty="0" smtClean="0"/>
              <a:t> (2005) | </a:t>
            </a:r>
            <a:r>
              <a:rPr lang="en-US" sz="2800" i="1" dirty="0" smtClean="0"/>
              <a:t>Data Mining HTTP Requests</a:t>
            </a:r>
            <a:endParaRPr lang="en-US" sz="3200" i="1" dirty="0"/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 smtClean="0"/>
              <a:t> and </a:t>
            </a:r>
            <a:r>
              <a:rPr lang="en-US" sz="3200" dirty="0" err="1" smtClean="0"/>
              <a:t>Vigna</a:t>
            </a:r>
            <a:r>
              <a:rPr lang="en-US" sz="3200" dirty="0" smtClean="0"/>
              <a:t> (2003) | </a:t>
            </a:r>
            <a:r>
              <a:rPr lang="en-US" sz="2800" i="1" dirty="0" smtClean="0"/>
              <a:t>Anomaly Detection of Web-based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99114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Overview: CVE-2014-0226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Race </a:t>
            </a:r>
            <a:r>
              <a:rPr lang="en-US" b="1" dirty="0"/>
              <a:t>condition </a:t>
            </a:r>
            <a:r>
              <a:rPr lang="en-US" dirty="0"/>
              <a:t>in the </a:t>
            </a:r>
            <a:r>
              <a:rPr lang="en-US" dirty="0" err="1"/>
              <a:t>mod_status</a:t>
            </a:r>
            <a:r>
              <a:rPr lang="en-US" dirty="0"/>
              <a:t> module in the </a:t>
            </a:r>
            <a:r>
              <a:rPr lang="en-US" b="1" dirty="0"/>
              <a:t>Apache HTTP Server before 2.4.10 </a:t>
            </a:r>
            <a:r>
              <a:rPr lang="en-US" dirty="0"/>
              <a:t>allows </a:t>
            </a:r>
            <a:r>
              <a:rPr lang="en-US" b="1" dirty="0"/>
              <a:t>remote attackers </a:t>
            </a:r>
            <a:r>
              <a:rPr lang="en-US" dirty="0"/>
              <a:t>to cause a </a:t>
            </a:r>
            <a:r>
              <a:rPr lang="en-US" b="1" dirty="0"/>
              <a:t>denial of service </a:t>
            </a:r>
            <a:r>
              <a:rPr lang="en-US" dirty="0"/>
              <a:t>(heap-based buffer overflow), or possibly </a:t>
            </a:r>
            <a:r>
              <a:rPr lang="en-US" b="1" dirty="0"/>
              <a:t>obtain sensitive credential information or execute arbitrary code</a:t>
            </a:r>
            <a:r>
              <a:rPr lang="en-US" dirty="0"/>
              <a:t>, via a crafted request that triggers improper scoreboard handling within the </a:t>
            </a:r>
            <a:r>
              <a:rPr lang="en-US" dirty="0" err="1"/>
              <a:t>status_handler</a:t>
            </a:r>
            <a:r>
              <a:rPr lang="en-US" dirty="0"/>
              <a:t> function in modules/generators/</a:t>
            </a:r>
            <a:r>
              <a:rPr lang="en-US" dirty="0" err="1"/>
              <a:t>mod_status.c</a:t>
            </a:r>
            <a:r>
              <a:rPr lang="en-US" dirty="0"/>
              <a:t> and the </a:t>
            </a:r>
            <a:r>
              <a:rPr lang="en-US" dirty="0" err="1"/>
              <a:t>lua_ap_scoreboard_worker</a:t>
            </a:r>
            <a:r>
              <a:rPr lang="en-US" dirty="0"/>
              <a:t> function in modules/</a:t>
            </a:r>
            <a:r>
              <a:rPr lang="en-US" dirty="0" err="1"/>
              <a:t>lua</a:t>
            </a:r>
            <a:r>
              <a:rPr lang="en-US" dirty="0"/>
              <a:t>/</a:t>
            </a:r>
            <a:r>
              <a:rPr lang="en-US" dirty="0" err="1"/>
              <a:t>lua_request.c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51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Problem: Detect CVE-2014-0226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 smtClean="0"/>
              <a:t>Intrusion Detection</a:t>
            </a:r>
            <a:endParaRPr lang="en-US" dirty="0"/>
          </a:p>
          <a:p>
            <a:pPr lvl="2"/>
            <a:r>
              <a:rPr lang="en-US" dirty="0" smtClean="0"/>
              <a:t>Misuse detection systems  (known signatures)</a:t>
            </a:r>
          </a:p>
          <a:p>
            <a:pPr lvl="2"/>
            <a:r>
              <a:rPr lang="en-US" dirty="0" smtClean="0"/>
              <a:t>Anomaly detection systems (probabilistic profiles)</a:t>
            </a:r>
          </a:p>
        </p:txBody>
      </p:sp>
    </p:spTree>
    <p:extLst>
      <p:ext uri="{BB962C8B-B14F-4D97-AF65-F5344CB8AC3E}">
        <p14:creationId xmlns:p14="http://schemas.microsoft.com/office/powerpoint/2010/main" val="191678641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IDS: Generic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8752" y="7906002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Robertson et al (2006)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1" y="2748827"/>
            <a:ext cx="10917582" cy="517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1625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90" y="3034454"/>
            <a:ext cx="12950613" cy="35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1059787"/>
          </a:xfrm>
        </p:spPr>
        <p:txBody>
          <a:bodyPr vert="horz" lIns="130046" tIns="65023" rIns="130046" bIns="65023" rtlCol="0">
            <a:normAutofit/>
          </a:bodyPr>
          <a:lstStyle/>
          <a:p>
            <a:pPr marL="0" indent="0" algn="ctr" defTabSz="914400" rtl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Apache Access Log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0956" y="6502399"/>
            <a:ext cx="11704320" cy="2350417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Simple Stats</a:t>
            </a:r>
          </a:p>
          <a:p>
            <a:pPr marL="0" indent="0" algn="ctr">
              <a:buNone/>
            </a:pPr>
            <a:r>
              <a:rPr lang="en-US" sz="2600" dirty="0"/>
              <a:t>3,461,612 lines</a:t>
            </a:r>
          </a:p>
          <a:p>
            <a:pPr marL="0" indent="0" algn="ctr">
              <a:buNone/>
            </a:pPr>
            <a:r>
              <a:rPr lang="en-US" sz="2600" dirty="0"/>
              <a:t>137,979 unique sources</a:t>
            </a:r>
          </a:p>
          <a:p>
            <a:pPr marL="0" indent="0" algn="ctr">
              <a:buNone/>
            </a:pPr>
            <a:r>
              <a:rPr lang="en-US" sz="2600" dirty="0"/>
              <a:t>31,059 unique pages requested</a:t>
            </a:r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13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4" y="2984443"/>
            <a:ext cx="6935893" cy="52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HTTP Server Codes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628900"/>
            <a:ext cx="11988800" cy="732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HTTP Server 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4764" y="8208498"/>
            <a:ext cx="8205512" cy="500648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dirty="0" smtClean="0"/>
              <a:t>cat all.access.log | cut -d'"' -f3 | cut -d' ' -f2 | sort | </a:t>
            </a:r>
            <a:r>
              <a:rPr lang="en-US" dirty="0" err="1" smtClean="0"/>
              <a:t>uniq</a:t>
            </a:r>
            <a:r>
              <a:rPr lang="en-US" dirty="0" smtClean="0"/>
              <a:t> 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100" dirty="0"/>
              <a:t>Data Processing: </a:t>
            </a:r>
            <a:r>
              <a:rPr lang="en-US" sz="4600" dirty="0"/>
              <a:t>Good –v- Bad HTTP Requests</a:t>
            </a:r>
            <a:endParaRPr lang="en-US" sz="5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Requesting Source</a:t>
            </a:r>
          </a:p>
          <a:p>
            <a:pPr lvl="1"/>
            <a:r>
              <a:rPr lang="en-US" dirty="0" smtClean="0"/>
              <a:t>130,057 sources with only ‘good’ page requests</a:t>
            </a:r>
          </a:p>
          <a:p>
            <a:pPr lvl="1"/>
            <a:r>
              <a:rPr lang="en-US" dirty="0" smtClean="0"/>
              <a:t>7,786 sources with ‘mixed’ page requests</a:t>
            </a:r>
          </a:p>
          <a:p>
            <a:pPr marL="650230" lvl="1" indent="0">
              <a:buNone/>
            </a:pPr>
            <a:endParaRPr lang="en-US" dirty="0" smtClean="0"/>
          </a:p>
          <a:p>
            <a:r>
              <a:rPr lang="en-US" dirty="0" smtClean="0"/>
              <a:t>Bad Actors Features on “Mixed” Requests?</a:t>
            </a:r>
          </a:p>
          <a:p>
            <a:pPr lvl="1"/>
            <a:r>
              <a:rPr lang="en-US" dirty="0" smtClean="0"/>
              <a:t>Average ratio of bad requests to good = 0.17</a:t>
            </a:r>
          </a:p>
          <a:p>
            <a:pPr lvl="1"/>
            <a:r>
              <a:rPr lang="en-US" dirty="0" smtClean="0"/>
              <a:t>Foreign –v- Domestic</a:t>
            </a:r>
          </a:p>
          <a:p>
            <a:pPr lvl="1"/>
            <a:r>
              <a:rPr lang="en-US" dirty="0" smtClean="0"/>
              <a:t>IP Address –v- Resolved Names</a:t>
            </a:r>
            <a:endParaRPr lang="en-US" dirty="0" smtClean="0"/>
          </a:p>
          <a:p>
            <a:pPr marL="6502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1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100" dirty="0"/>
              <a:t>Data Exploration: </a:t>
            </a:r>
            <a:r>
              <a:rPr lang="en-US" sz="4600" dirty="0"/>
              <a:t>Histogram</a:t>
            </a:r>
            <a:r>
              <a:rPr lang="en-US" sz="5100" dirty="0"/>
              <a:t> </a:t>
            </a:r>
            <a:r>
              <a:rPr lang="en-US" sz="4600" dirty="0"/>
              <a:t>Bad v Good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59094" y="2709334"/>
            <a:ext cx="8385387" cy="5838613"/>
            <a:chOff x="1143000" y="2057399"/>
            <a:chExt cx="5895975" cy="4105275"/>
          </a:xfrm>
        </p:grpSpPr>
        <p:pic>
          <p:nvPicPr>
            <p:cNvPr id="3075" name="Picture 3" descr="C:\Projects\uccs.edu\cs5860\src\badgood_his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057399"/>
              <a:ext cx="5895975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82664" y="4126468"/>
              <a:ext cx="2567786" cy="32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206 sources with ratio &gt; 1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115208" y="4104992"/>
              <a:ext cx="437584" cy="1219200"/>
            </a:xfrm>
            <a:prstGeom prst="rightBrac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8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700" dirty="0"/>
              <a:t>Data Exploration: </a:t>
            </a:r>
            <a:r>
              <a:rPr lang="en-US" sz="5100" dirty="0"/>
              <a:t>Scatterplot Bad v Good</a:t>
            </a:r>
          </a:p>
        </p:txBody>
      </p:sp>
      <p:pic>
        <p:nvPicPr>
          <p:cNvPr id="4100" name="Picture 4" descr="C:\Projects\uccs.edu\cs5860\src\badgood_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2384214"/>
            <a:ext cx="8702302" cy="58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168980" y="5975797"/>
            <a:ext cx="2776890" cy="1017431"/>
          </a:xfrm>
          <a:prstGeom prst="ellipse">
            <a:avLst/>
          </a:prstGeom>
          <a:solidFill>
            <a:schemeClr val="accent5">
              <a:alpha val="32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5883" y="5435118"/>
            <a:ext cx="211115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sym typeface="Palatino"/>
              </a:rPr>
              <a:t>Potential Area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sym typeface="Palatino"/>
              </a:rPr>
              <a:t>f Interest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sym typeface="Palatin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32854" y="5975797"/>
            <a:ext cx="663416" cy="272753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540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361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New_Template4</vt:lpstr>
      <vt:lpstr>Detection of CVE-2014-0226 Web Traffic by Anomalous Behavior: Milestone Report</vt:lpstr>
      <vt:lpstr>Overview: CVE-2014-0226</vt:lpstr>
      <vt:lpstr>Problem: Detect CVE-2014-0226</vt:lpstr>
      <vt:lpstr>IDS: Generic Model</vt:lpstr>
      <vt:lpstr>Data Processing: Log File</vt:lpstr>
      <vt:lpstr>Data Processing: HTTP Server Codes</vt:lpstr>
      <vt:lpstr>Data Processing: Good –v- Bad HTTP Requests</vt:lpstr>
      <vt:lpstr>Data Exploration: Histogram Bad v Good</vt:lpstr>
      <vt:lpstr>Data Exploration: Scatterplot Bad v Good</vt:lpstr>
      <vt:lpstr>Data Exploration: Directory Tree Frequency</vt:lpstr>
      <vt:lpstr>Priors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</dc:title>
  <dc:creator>rbroberg</dc:creator>
  <cp:lastModifiedBy>Broberg, Ronald</cp:lastModifiedBy>
  <cp:revision>22</cp:revision>
  <dcterms:modified xsi:type="dcterms:W3CDTF">2015-03-30T22:00:56Z</dcterms:modified>
</cp:coreProperties>
</file>