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57" r:id="rId4"/>
    <p:sldId id="275" r:id="rId5"/>
    <p:sldId id="271" r:id="rId6"/>
    <p:sldId id="272" r:id="rId7"/>
    <p:sldId id="276" r:id="rId8"/>
    <p:sldId id="277" r:id="rId9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1374" y="-10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192694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7574348"/>
            <a:ext cx="12251605" cy="406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400" i="1" dirty="0" smtClean="0">
                <a:solidFill>
                  <a:srgbClr val="414141"/>
                </a:solidFill>
              </a:rPr>
              <a:t>Department of Mathematics. University of Colorado at Colorado Springs</a:t>
            </a:r>
            <a:endParaRPr sz="2400" i="1" dirty="0">
              <a:solidFill>
                <a:srgbClr val="414141"/>
              </a:solidFill>
            </a:endParaRP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900"/>
              </a:spcBef>
              <a:defRPr sz="4059"/>
            </a:lvl1pPr>
          </a:lstStyle>
          <a:p>
            <a:r>
              <a:rPr lang="en-US" dirty="0" smtClean="0"/>
              <a:t>Detection of CVE-2014-0226 Web Traffic by Anomalous Behavior</a:t>
            </a:r>
            <a:endParaRPr lang="en-US" dirty="0"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 smtClean="0">
                <a:solidFill>
                  <a:srgbClr val="414141"/>
                </a:solidFill>
              </a:rPr>
              <a:t>Ronald </a:t>
            </a:r>
            <a:r>
              <a:rPr lang="en-US" sz="2100" dirty="0" err="1" smtClean="0">
                <a:solidFill>
                  <a:srgbClr val="414141"/>
                </a:solidFill>
              </a:rPr>
              <a:t>Broberg</a:t>
            </a:r>
            <a:endParaRPr sz="2100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CVE-2014-0226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Race </a:t>
            </a:r>
            <a:r>
              <a:rPr lang="en-US" b="1" dirty="0"/>
              <a:t>condition </a:t>
            </a:r>
            <a:r>
              <a:rPr lang="en-US" dirty="0"/>
              <a:t>in the </a:t>
            </a:r>
            <a:r>
              <a:rPr lang="en-US" dirty="0" err="1"/>
              <a:t>mod_status</a:t>
            </a:r>
            <a:r>
              <a:rPr lang="en-US" dirty="0"/>
              <a:t> module in the </a:t>
            </a:r>
            <a:r>
              <a:rPr lang="en-US" b="1" dirty="0"/>
              <a:t>Apache HTTP Server before 2.4.10 </a:t>
            </a:r>
            <a:r>
              <a:rPr lang="en-US" dirty="0"/>
              <a:t>allows </a:t>
            </a:r>
            <a:r>
              <a:rPr lang="en-US" b="1" dirty="0"/>
              <a:t>remote attackers </a:t>
            </a:r>
            <a:r>
              <a:rPr lang="en-US" dirty="0"/>
              <a:t>to cause a </a:t>
            </a:r>
            <a:r>
              <a:rPr lang="en-US" b="1" dirty="0"/>
              <a:t>denial of service </a:t>
            </a:r>
            <a:r>
              <a:rPr lang="en-US" dirty="0"/>
              <a:t>(heap-based buffer overflow), or possibly </a:t>
            </a:r>
            <a:r>
              <a:rPr lang="en-US" b="1" dirty="0"/>
              <a:t>obtain sensitive credential information or execute arbitrary code</a:t>
            </a:r>
            <a:r>
              <a:rPr lang="en-US" dirty="0"/>
              <a:t>, via a crafted request that triggers improper scoreboard handling within the </a:t>
            </a:r>
            <a:r>
              <a:rPr lang="en-US" dirty="0" err="1"/>
              <a:t>status_handler</a:t>
            </a:r>
            <a:r>
              <a:rPr lang="en-US" dirty="0"/>
              <a:t> function in modules/generators/</a:t>
            </a:r>
            <a:r>
              <a:rPr lang="en-US" dirty="0" err="1"/>
              <a:t>mod_status.c</a:t>
            </a:r>
            <a:r>
              <a:rPr lang="en-US" dirty="0"/>
              <a:t> and the </a:t>
            </a:r>
            <a:r>
              <a:rPr lang="en-US" dirty="0" err="1"/>
              <a:t>lua_ap_scoreboard_worker</a:t>
            </a:r>
            <a:r>
              <a:rPr lang="en-US" dirty="0"/>
              <a:t> function in modules/</a:t>
            </a:r>
            <a:r>
              <a:rPr lang="en-US" dirty="0" err="1"/>
              <a:t>lua</a:t>
            </a:r>
            <a:r>
              <a:rPr lang="en-US" dirty="0"/>
              <a:t>/</a:t>
            </a:r>
            <a:r>
              <a:rPr lang="en-US" dirty="0" err="1"/>
              <a:t>lua_request.c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5512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dirty="0" smtClean="0">
                <a:solidFill>
                  <a:srgbClr val="D93E2B"/>
                </a:solidFill>
              </a:rPr>
              <a:t>Problem: Detect CVE-2014-0226</a:t>
            </a:r>
            <a:endParaRPr sz="7000" dirty="0">
              <a:solidFill>
                <a:srgbClr val="D93E2B"/>
              </a:solidFill>
            </a:endParaRP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dirty="0" smtClean="0"/>
              <a:t>Intrusion Detection</a:t>
            </a:r>
            <a:endParaRPr lang="en-US" dirty="0"/>
          </a:p>
          <a:p>
            <a:pPr lvl="2"/>
            <a:r>
              <a:rPr lang="en-US" dirty="0" smtClean="0"/>
              <a:t>Misuse detection systems  (known signatures)</a:t>
            </a:r>
          </a:p>
          <a:p>
            <a:pPr lvl="2"/>
            <a:r>
              <a:rPr lang="en-US" dirty="0" smtClean="0"/>
              <a:t>Anomaly detection systems (probabilistic profiles)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8752" y="7906002"/>
            <a:ext cx="3427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smtClean="0"/>
              <a:t>Robertson et al (2006)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31" y="2748827"/>
            <a:ext cx="10917582" cy="517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0226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dirty="0" smtClean="0">
                <a:solidFill>
                  <a:srgbClr val="D93E2B"/>
                </a:solidFill>
              </a:rPr>
              <a:t>Datasets</a:t>
            </a:r>
            <a:endParaRPr sz="7000" dirty="0">
              <a:solidFill>
                <a:srgbClr val="D93E2B"/>
              </a:solidFill>
            </a:endParaRP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b="1" dirty="0" smtClean="0"/>
              <a:t>Create Synthetic Dataset by Merging </a:t>
            </a:r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Known Apache Server Logs</a:t>
            </a:r>
          </a:p>
          <a:p>
            <a:pPr lvl="2"/>
            <a:r>
              <a:rPr lang="en-US" dirty="0" smtClean="0"/>
              <a:t>Apache Logs Under Attack</a:t>
            </a:r>
          </a:p>
          <a:p>
            <a:pPr lvl="1"/>
            <a:r>
              <a:rPr lang="en-US" b="1" dirty="0" smtClean="0"/>
              <a:t>For Attack Logs</a:t>
            </a:r>
          </a:p>
          <a:p>
            <a:pPr lvl="2"/>
            <a:r>
              <a:rPr lang="en-US" dirty="0" smtClean="0"/>
              <a:t>Set up VM</a:t>
            </a:r>
          </a:p>
          <a:p>
            <a:pPr lvl="2"/>
            <a:r>
              <a:rPr lang="en-US" dirty="0" smtClean="0"/>
              <a:t>Run Attack Bot</a:t>
            </a:r>
          </a:p>
          <a:p>
            <a:pPr lvl="2"/>
            <a:r>
              <a:rPr lang="en-US" dirty="0" smtClean="0"/>
              <a:t>Massage and Merge into larger, known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2780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dirty="0" smtClean="0">
                <a:solidFill>
                  <a:srgbClr val="D93E2B"/>
                </a:solidFill>
              </a:rPr>
              <a:t>Model Tools</a:t>
            </a:r>
            <a:endParaRPr sz="7000" dirty="0">
              <a:solidFill>
                <a:srgbClr val="D93E2B"/>
              </a:solidFill>
            </a:endParaRP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dirty="0" smtClean="0"/>
              <a:t>Attack Bot</a:t>
            </a:r>
          </a:p>
          <a:p>
            <a:pPr lvl="2"/>
            <a:r>
              <a:rPr lang="en-US" sz="1800" dirty="0"/>
              <a:t>http://downloads.securityfocus.com/vulnerabilities/exploits/68678.py</a:t>
            </a:r>
          </a:p>
          <a:p>
            <a:pPr lvl="1"/>
            <a:r>
              <a:rPr lang="en-US" dirty="0" smtClean="0"/>
              <a:t>SCAPY </a:t>
            </a:r>
            <a:endParaRPr lang="en-US" dirty="0" smtClean="0"/>
          </a:p>
          <a:p>
            <a:pPr lvl="2"/>
            <a:r>
              <a:rPr lang="en-US" dirty="0" smtClean="0"/>
              <a:t>Python Library for Packet Manipulation</a:t>
            </a:r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2"/>
            <a:r>
              <a:rPr lang="en-US" dirty="0" smtClean="0"/>
              <a:t>Numerous Clustering and Classification Packages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7205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dirty="0" smtClean="0">
                <a:solidFill>
                  <a:srgbClr val="D93E2B"/>
                </a:solidFill>
              </a:rPr>
              <a:t>Priors</a:t>
            </a:r>
            <a:endParaRPr sz="7000" dirty="0">
              <a:solidFill>
                <a:srgbClr val="D93E2B"/>
              </a:solidFill>
            </a:endParaRP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sz="3200" dirty="0" err="1" smtClean="0"/>
              <a:t>Juvonen</a:t>
            </a:r>
            <a:r>
              <a:rPr lang="en-US" sz="3200" dirty="0" smtClean="0"/>
              <a:t> and </a:t>
            </a:r>
            <a:r>
              <a:rPr lang="en-US" sz="3200" dirty="0" err="1" smtClean="0"/>
              <a:t>Hamalainen</a:t>
            </a:r>
            <a:r>
              <a:rPr lang="en-US" sz="3200" dirty="0" smtClean="0"/>
              <a:t> (2014) | </a:t>
            </a:r>
            <a:r>
              <a:rPr lang="en-US" sz="2800" i="1" dirty="0" smtClean="0"/>
              <a:t>Reduced Dimension Matrix Method</a:t>
            </a:r>
          </a:p>
          <a:p>
            <a:pPr lvl="1"/>
            <a:r>
              <a:rPr lang="en-US" sz="3200" dirty="0" err="1"/>
              <a:t>Zolotukhin</a:t>
            </a:r>
            <a:r>
              <a:rPr lang="en-US" sz="3200" dirty="0"/>
              <a:t> et al (2014) </a:t>
            </a:r>
            <a:r>
              <a:rPr lang="en-US" sz="2800" i="1" dirty="0" smtClean="0"/>
              <a:t>| Training on normal behavior only</a:t>
            </a:r>
          </a:p>
          <a:p>
            <a:pPr lvl="1"/>
            <a:r>
              <a:rPr lang="en-US" sz="3200" dirty="0" smtClean="0"/>
              <a:t>Robertson, </a:t>
            </a:r>
            <a:r>
              <a:rPr lang="en-US" sz="3200" dirty="0" err="1" smtClean="0"/>
              <a:t>Vigna</a:t>
            </a:r>
            <a:r>
              <a:rPr lang="en-US" sz="3200" dirty="0" smtClean="0"/>
              <a:t>, </a:t>
            </a:r>
            <a:r>
              <a:rPr lang="en-US" sz="3200" dirty="0" err="1" smtClean="0"/>
              <a:t>Kruegel</a:t>
            </a:r>
            <a:r>
              <a:rPr lang="en-US" sz="3200" dirty="0" smtClean="0"/>
              <a:t>, Kemmerer (2006) </a:t>
            </a:r>
            <a:r>
              <a:rPr lang="en-US" sz="2800" dirty="0" smtClean="0"/>
              <a:t>| </a:t>
            </a:r>
            <a:r>
              <a:rPr lang="en-US" sz="2800" i="1" dirty="0" smtClean="0"/>
              <a:t>Automated Clustering and Attack Inference</a:t>
            </a:r>
          </a:p>
          <a:p>
            <a:pPr lvl="1"/>
            <a:r>
              <a:rPr lang="en-US" sz="3200" dirty="0" err="1" smtClean="0"/>
              <a:t>Kruegel</a:t>
            </a:r>
            <a:r>
              <a:rPr lang="en-US" sz="3200" dirty="0"/>
              <a:t>, </a:t>
            </a:r>
            <a:r>
              <a:rPr lang="en-US" sz="3200" dirty="0" err="1"/>
              <a:t>Vigna</a:t>
            </a:r>
            <a:r>
              <a:rPr lang="en-US" sz="3200" dirty="0"/>
              <a:t>, </a:t>
            </a:r>
            <a:r>
              <a:rPr lang="en-US" sz="3200" dirty="0" smtClean="0"/>
              <a:t>Robertson </a:t>
            </a:r>
            <a:r>
              <a:rPr lang="en-US" sz="3200" dirty="0"/>
              <a:t>(2005) </a:t>
            </a:r>
            <a:r>
              <a:rPr lang="en-US" sz="2800" dirty="0"/>
              <a:t>| </a:t>
            </a:r>
            <a:r>
              <a:rPr lang="en-US" sz="2800" i="1" dirty="0"/>
              <a:t>Multi-model approach</a:t>
            </a:r>
          </a:p>
          <a:p>
            <a:pPr lvl="1"/>
            <a:r>
              <a:rPr lang="en-US" sz="3200" dirty="0" smtClean="0"/>
              <a:t>Wang, Zhou, Yu, </a:t>
            </a:r>
            <a:r>
              <a:rPr lang="en-US" sz="3200" dirty="0" err="1" smtClean="0"/>
              <a:t>Cai</a:t>
            </a:r>
            <a:r>
              <a:rPr lang="en-US" sz="3200" dirty="0" smtClean="0"/>
              <a:t> (2005) | </a:t>
            </a:r>
            <a:r>
              <a:rPr lang="en-US" sz="2800" i="1" dirty="0" smtClean="0"/>
              <a:t>Data Mining HTTP Requests</a:t>
            </a:r>
            <a:endParaRPr lang="en-US" sz="3200" i="1" dirty="0"/>
          </a:p>
          <a:p>
            <a:pPr lvl="1"/>
            <a:r>
              <a:rPr lang="en-US" sz="3200" dirty="0" err="1" smtClean="0"/>
              <a:t>Kruegel</a:t>
            </a:r>
            <a:r>
              <a:rPr lang="en-US" sz="3200" dirty="0" smtClean="0"/>
              <a:t> and </a:t>
            </a:r>
            <a:r>
              <a:rPr lang="en-US" sz="3200" dirty="0" err="1" smtClean="0"/>
              <a:t>Vigna</a:t>
            </a:r>
            <a:r>
              <a:rPr lang="en-US" sz="3200" dirty="0" smtClean="0"/>
              <a:t> (2003) | </a:t>
            </a:r>
            <a:r>
              <a:rPr lang="en-US" sz="2800" i="1" dirty="0" smtClean="0"/>
              <a:t>Anomaly Detection of Web-based Attacks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299114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dirty="0" smtClean="0">
                <a:solidFill>
                  <a:srgbClr val="D93E2B"/>
                </a:solidFill>
              </a:rPr>
              <a:t>Results</a:t>
            </a:r>
            <a:endParaRPr sz="7000" dirty="0">
              <a:solidFill>
                <a:srgbClr val="D93E2B"/>
              </a:solidFill>
            </a:endParaRP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sz="3200" dirty="0" smtClean="0"/>
              <a:t>Clustering</a:t>
            </a:r>
          </a:p>
          <a:p>
            <a:pPr lvl="2"/>
            <a:r>
              <a:rPr lang="en-US" sz="2800" i="1" dirty="0" smtClean="0"/>
              <a:t>Does this log include a cluster of entries that can be tagged as CVE-2014-0226?</a:t>
            </a:r>
          </a:p>
          <a:p>
            <a:pPr lvl="2"/>
            <a:r>
              <a:rPr lang="en-US" sz="2800" i="1" dirty="0" smtClean="0"/>
              <a:t>Results measured by gap statistics</a:t>
            </a:r>
          </a:p>
          <a:p>
            <a:pPr lvl="1"/>
            <a:r>
              <a:rPr lang="en-US" sz="3200" dirty="0" smtClean="0"/>
              <a:t>Classification</a:t>
            </a:r>
          </a:p>
          <a:p>
            <a:pPr lvl="2"/>
            <a:r>
              <a:rPr lang="en-US" sz="2800" i="1" dirty="0" smtClean="0"/>
              <a:t>Does this session include a CVE-2014-0226 attack?</a:t>
            </a:r>
          </a:p>
          <a:p>
            <a:pPr lvl="2"/>
            <a:r>
              <a:rPr lang="en-US" sz="2800" i="1" dirty="0" smtClean="0"/>
              <a:t>Results measured by sensitivity and specificity</a:t>
            </a:r>
          </a:p>
          <a:p>
            <a:pPr lvl="2"/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295675874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277</Words>
  <Application>Microsoft Office PowerPoint</Application>
  <PresentationFormat>Custom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New_Template4</vt:lpstr>
      <vt:lpstr>Detection of CVE-2014-0226 Web Traffic by Anomalous Behavior</vt:lpstr>
      <vt:lpstr>Overview: CVE-2014-0226</vt:lpstr>
      <vt:lpstr>Problem: Detect CVE-2014-0226</vt:lpstr>
      <vt:lpstr>Generic Model</vt:lpstr>
      <vt:lpstr>Datasets</vt:lpstr>
      <vt:lpstr>Model Tools</vt:lpstr>
      <vt:lpstr>Priors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Epileptoid Oscillations in EEG using Shannon’s Entropy Amplitude Probability Distribution</dc:title>
  <dc:creator>rbroberg</dc:creator>
  <cp:lastModifiedBy>Broberg, Ronald</cp:lastModifiedBy>
  <cp:revision>15</cp:revision>
  <dcterms:modified xsi:type="dcterms:W3CDTF">2015-02-09T20:15:38Z</dcterms:modified>
</cp:coreProperties>
</file>