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6" r:id="rId4"/>
    <p:sldId id="279" r:id="rId5"/>
    <p:sldId id="275" r:id="rId6"/>
    <p:sldId id="278" r:id="rId7"/>
    <p:sldId id="285" r:id="rId8"/>
    <p:sldId id="284" r:id="rId9"/>
    <p:sldId id="276" r:id="rId10"/>
    <p:sldId id="280" r:id="rId11"/>
    <p:sldId id="277" r:id="rId12"/>
    <p:sldId id="281" r:id="rId13"/>
    <p:sldId id="268" r:id="rId14"/>
    <p:sldId id="283" r:id="rId15"/>
    <p:sldId id="270" r:id="rId16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8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002" y="5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192694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7374293"/>
            <a:ext cx="12251605" cy="80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i="1" dirty="0" smtClean="0">
                <a:solidFill>
                  <a:srgbClr val="414141"/>
                </a:solidFill>
              </a:rPr>
              <a:t>Department of Mathematics. University of Colorado at Colorado Springs and </a:t>
            </a:r>
            <a:r>
              <a:rPr sz="2400" i="1" dirty="0" smtClean="0">
                <a:solidFill>
                  <a:srgbClr val="414141"/>
                </a:solidFill>
              </a:rPr>
              <a:t>Dep</a:t>
            </a:r>
            <a:r>
              <a:rPr lang="en-US" sz="2400" i="1" dirty="0" smtClean="0">
                <a:solidFill>
                  <a:srgbClr val="414141"/>
                </a:solidFill>
              </a:rPr>
              <a:t>artment</a:t>
            </a:r>
            <a:r>
              <a:rPr sz="2400" i="1" dirty="0" smtClean="0">
                <a:solidFill>
                  <a:srgbClr val="414141"/>
                </a:solidFill>
              </a:rPr>
              <a:t> </a:t>
            </a:r>
            <a:r>
              <a:rPr sz="2400" i="1" dirty="0">
                <a:solidFill>
                  <a:srgbClr val="414141"/>
                </a:solidFill>
              </a:rPr>
              <a:t>of Computer Science, University of Colorado at Colorado Springs.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900"/>
              </a:spcBef>
              <a:defRPr sz="4059"/>
            </a:lvl1pPr>
          </a:lstStyle>
          <a:p>
            <a:r>
              <a:rPr lang="en-US" dirty="0"/>
              <a:t>Classification of </a:t>
            </a:r>
            <a:r>
              <a:rPr lang="en-US" dirty="0" err="1"/>
              <a:t>Epileptoid</a:t>
            </a:r>
            <a:r>
              <a:rPr lang="en-US" dirty="0"/>
              <a:t> Oscillations in EEG using Shannon’s Entropy Amplitude Probability Distribution 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solidFill>
                  <a:srgbClr val="414141"/>
                </a:solidFill>
              </a:rPr>
              <a:t>Ronald </a:t>
            </a:r>
            <a:r>
              <a:rPr lang="en-US" sz="2100" dirty="0" err="1" smtClean="0">
                <a:solidFill>
                  <a:srgbClr val="414141"/>
                </a:solidFill>
              </a:rPr>
              <a:t>Broberg</a:t>
            </a:r>
            <a:r>
              <a:rPr lang="en-US" sz="2100" dirty="0" smtClean="0">
                <a:solidFill>
                  <a:srgbClr val="414141"/>
                </a:solidFill>
              </a:rPr>
              <a:t> and Rory Lewis</a:t>
            </a:r>
            <a:endParaRPr sz="21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Classification by Amplitude Entropy</a:t>
            </a:r>
            <a:endParaRPr lang="en-US" sz="6000" dirty="0"/>
          </a:p>
        </p:txBody>
      </p:sp>
      <p:pic>
        <p:nvPicPr>
          <p:cNvPr id="3" name="Picture 2" descr="Screen Shot 2014-10-29 at 11.04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" y="2224900"/>
            <a:ext cx="11161155" cy="75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24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over Time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85097"/>
            <a:ext cx="13003213" cy="692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7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 Entropy in CHB/MIT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730"/>
            <a:ext cx="13003213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918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Results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Experiment: </a:t>
            </a:r>
            <a:r>
              <a:rPr lang="en-US" dirty="0" err="1"/>
              <a:t>Kaggle</a:t>
            </a:r>
            <a:r>
              <a:rPr lang="en-US" dirty="0"/>
              <a:t> Challenge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smtClean="0"/>
              <a:t>University of Pennsylvania</a:t>
            </a:r>
          </a:p>
          <a:p>
            <a:pPr lvl="1"/>
            <a:r>
              <a:rPr lang="en-US" dirty="0" smtClean="0"/>
              <a:t>Detect Seizure</a:t>
            </a:r>
          </a:p>
          <a:p>
            <a:pPr lvl="1"/>
            <a:r>
              <a:rPr lang="en-US" dirty="0" smtClean="0"/>
              <a:t>4 Canine @ 400Hz / 8 Human @ 5000Hz</a:t>
            </a:r>
          </a:p>
          <a:p>
            <a:pPr lvl="1"/>
            <a:r>
              <a:rPr lang="en-US" dirty="0" smtClean="0"/>
              <a:t>~ 100 </a:t>
            </a:r>
            <a:r>
              <a:rPr lang="en-US" dirty="0" err="1" smtClean="0"/>
              <a:t>GiB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0.95810 </a:t>
            </a:r>
            <a:r>
              <a:rPr lang="en-US" dirty="0" smtClean="0"/>
              <a:t>AUC with Random Forest Classification</a:t>
            </a:r>
          </a:p>
          <a:p>
            <a:pPr lvl="2"/>
            <a:r>
              <a:rPr lang="en-US" dirty="0" err="1" smtClean="0"/>
              <a:t>Univariate</a:t>
            </a:r>
            <a:r>
              <a:rPr lang="en-US" dirty="0" smtClean="0"/>
              <a:t>, Bivariate, and Multivariate Features.</a:t>
            </a:r>
          </a:p>
          <a:p>
            <a:pPr lvl="2"/>
            <a:r>
              <a:rPr lang="en-US" dirty="0" smtClean="0"/>
              <a:t>Time Domain and Frequency Domain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0.00000</a:t>
            </a:r>
            <a:r>
              <a:rPr lang="en-US" dirty="0" smtClean="0"/>
              <a:t> AUC extended with Amp 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66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Questions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Outline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414141"/>
                </a:solidFill>
              </a:rPr>
              <a:t>The Challenge</a:t>
            </a:r>
          </a:p>
          <a:p>
            <a:r>
              <a:rPr lang="en-US" dirty="0" smtClean="0"/>
              <a:t>Amplitude Entropy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414141"/>
                </a:solidFill>
              </a:rPr>
              <a:t>Exp</a:t>
            </a:r>
            <a:r>
              <a:rPr lang="en-US" sz="3600" dirty="0" smtClean="0">
                <a:solidFill>
                  <a:srgbClr val="414141"/>
                </a:solidFill>
              </a:rPr>
              <a:t>loration</a:t>
            </a:r>
            <a:endParaRPr sz="3600" dirty="0" smtClean="0">
              <a:solidFill>
                <a:srgbClr val="414141"/>
              </a:solidFill>
            </a:endParaRPr>
          </a:p>
          <a:p>
            <a:r>
              <a:rPr lang="en-US" dirty="0" smtClean="0"/>
              <a:t>Experiment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414141"/>
                </a:solidFill>
              </a:rPr>
              <a:t>Results</a:t>
            </a:r>
            <a:endParaRPr sz="36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EEG Channels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69" y="2681931"/>
            <a:ext cx="5899150" cy="589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731" y="9100081"/>
            <a:ext cx="1156726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1400" dirty="0"/>
              <a:t>http://</a:t>
            </a:r>
            <a:r>
              <a:rPr lang="en-US" sz="1400" dirty="0" smtClean="0"/>
              <a:t>recherche.parisdescartes.fr/LaboratoireMemoireCognition_esl/Moyens-Techniques/EEG-Platform</a:t>
            </a:r>
          </a:p>
          <a:p>
            <a:pPr algn="l" rtl="0" latinLnBrk="1" hangingPunct="0"/>
            <a:r>
              <a:rPr lang="en-US" sz="1400" dirty="0" smtClean="0"/>
              <a:t>http</a:t>
            </a:r>
            <a:r>
              <a:rPr lang="en-US" sz="1400" dirty="0"/>
              <a:t>://recherche.parisdescartes.fr/var/kitbasic/storage/images/media/images/laboratoire-memoire-et-cognition/eeg/20312-1-fre-FR/EEG_large.jpg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92959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Epileptic Seizures in EEG </a:t>
            </a:r>
            <a:r>
              <a:rPr lang="en-US" sz="6000" dirty="0" smtClean="0"/>
              <a:t>recordings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680" y="2446020"/>
            <a:ext cx="4175760" cy="4726940"/>
          </a:xfrm>
        </p:spPr>
        <p:txBody>
          <a:bodyPr anchor="t">
            <a:normAutofit/>
          </a:bodyPr>
          <a:lstStyle/>
          <a:p>
            <a:r>
              <a:rPr lang="en-US" b="1" dirty="0" smtClean="0"/>
              <a:t>Categories</a:t>
            </a:r>
          </a:p>
          <a:p>
            <a:pPr lvl="1"/>
            <a:r>
              <a:rPr lang="en-US" dirty="0" err="1" smtClean="0"/>
              <a:t>Interictal</a:t>
            </a:r>
            <a:endParaRPr lang="en-US" dirty="0" smtClean="0"/>
          </a:p>
          <a:p>
            <a:pPr lvl="1"/>
            <a:r>
              <a:rPr lang="en-US" dirty="0" err="1" smtClean="0"/>
              <a:t>Preictal</a:t>
            </a:r>
            <a:endParaRPr lang="en-US" dirty="0" smtClean="0"/>
          </a:p>
          <a:p>
            <a:pPr lvl="1"/>
            <a:r>
              <a:rPr lang="en-US" dirty="0" smtClean="0"/>
              <a:t>Ictal (seizure)</a:t>
            </a:r>
          </a:p>
          <a:p>
            <a:pPr lvl="1"/>
            <a:r>
              <a:rPr lang="en-US" dirty="0" smtClean="0"/>
              <a:t>Postictal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87440" y="2448560"/>
            <a:ext cx="6309360" cy="703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lnSpcReduction="10000"/>
          </a:bodyPr>
          <a:lstStyle>
            <a:lvl1pPr marL="4699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398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4097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796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3495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8194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893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7592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2291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l"/>
            <a:r>
              <a:rPr lang="en-US" b="1" dirty="0" smtClean="0"/>
              <a:t>Classification</a:t>
            </a:r>
          </a:p>
          <a:p>
            <a:pPr lvl="1" algn="l"/>
            <a:r>
              <a:rPr lang="en-US" dirty="0" smtClean="0"/>
              <a:t>Detection</a:t>
            </a:r>
          </a:p>
          <a:p>
            <a:pPr lvl="2" algn="l"/>
            <a:r>
              <a:rPr lang="en-US" dirty="0" smtClean="0"/>
              <a:t>Machine labeling</a:t>
            </a:r>
          </a:p>
          <a:p>
            <a:pPr lvl="1" algn="l"/>
            <a:r>
              <a:rPr lang="en-US" dirty="0" smtClean="0"/>
              <a:t>Prediction</a:t>
            </a:r>
          </a:p>
          <a:p>
            <a:pPr lvl="2" algn="l"/>
            <a:r>
              <a:rPr lang="en-US" dirty="0" smtClean="0"/>
              <a:t>Intervention</a:t>
            </a:r>
          </a:p>
          <a:p>
            <a:pPr lvl="1" algn="l"/>
            <a:r>
              <a:rPr lang="en-US" b="1" dirty="0" smtClean="0"/>
              <a:t>Feature Selection</a:t>
            </a:r>
          </a:p>
          <a:p>
            <a:pPr lvl="2" algn="l"/>
            <a:r>
              <a:rPr lang="en-US" dirty="0" err="1" smtClean="0"/>
              <a:t>Univariate</a:t>
            </a:r>
            <a:endParaRPr lang="en-US" dirty="0" smtClean="0"/>
          </a:p>
          <a:p>
            <a:pPr lvl="2" algn="l"/>
            <a:r>
              <a:rPr lang="en-US" dirty="0" smtClean="0"/>
              <a:t>Bivariate</a:t>
            </a:r>
          </a:p>
          <a:p>
            <a:pPr lvl="2" algn="l"/>
            <a:r>
              <a:rPr lang="en-US" dirty="0" smtClean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3391960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1990s – mid-2000s</a:t>
            </a:r>
          </a:p>
          <a:p>
            <a:pPr lvl="1"/>
            <a:r>
              <a:rPr lang="en-US" dirty="0" smtClean="0"/>
              <a:t>Caltech</a:t>
            </a:r>
          </a:p>
          <a:p>
            <a:pPr lvl="1"/>
            <a:r>
              <a:rPr lang="en-US" dirty="0" err="1" smtClean="0"/>
              <a:t>Andrezak</a:t>
            </a:r>
            <a:r>
              <a:rPr lang="en-US" dirty="0" smtClean="0"/>
              <a:t>, University of Bonn</a:t>
            </a:r>
          </a:p>
          <a:p>
            <a:pPr lvl="2"/>
            <a:r>
              <a:rPr lang="en-US" dirty="0" smtClean="0"/>
              <a:t>5 classes, 100 files, 246 Hz, 23 second</a:t>
            </a:r>
          </a:p>
          <a:p>
            <a:r>
              <a:rPr lang="en-US" dirty="0" smtClean="0"/>
              <a:t>Mid-2000s</a:t>
            </a:r>
          </a:p>
          <a:p>
            <a:pPr lvl="1"/>
            <a:r>
              <a:rPr lang="en-US" dirty="0" smtClean="0"/>
              <a:t>Freiburg</a:t>
            </a:r>
            <a:endParaRPr lang="en-US" dirty="0"/>
          </a:p>
          <a:p>
            <a:r>
              <a:rPr lang="en-US" dirty="0" smtClean="0"/>
              <a:t>Mid-2000s – Present</a:t>
            </a:r>
          </a:p>
          <a:p>
            <a:pPr lvl="1"/>
            <a:r>
              <a:rPr lang="en-US" dirty="0" err="1" smtClean="0"/>
              <a:t>Physionet</a:t>
            </a:r>
            <a:endParaRPr lang="en-US" dirty="0" smtClean="0"/>
          </a:p>
          <a:p>
            <a:pPr lvl="1"/>
            <a:r>
              <a:rPr lang="en-US" dirty="0" err="1" smtClean="0"/>
              <a:t>Childrens</a:t>
            </a:r>
            <a:r>
              <a:rPr lang="en-US" dirty="0" smtClean="0"/>
              <a:t>’ Hospital Boston / MIT (CHBMIT)</a:t>
            </a:r>
          </a:p>
          <a:p>
            <a:pPr lvl="1"/>
            <a:r>
              <a:rPr lang="en-US" dirty="0" smtClean="0"/>
              <a:t>University of Pennsylvania</a:t>
            </a:r>
          </a:p>
        </p:txBody>
      </p:sp>
    </p:spTree>
    <p:extLst>
      <p:ext uri="{BB962C8B-B14F-4D97-AF65-F5344CB8AC3E}">
        <p14:creationId xmlns:p14="http://schemas.microsoft.com/office/powerpoint/2010/main" val="3991070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Amplitude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29 at 11.0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980"/>
            <a:ext cx="13004800" cy="69672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02400" y="2192980"/>
            <a:ext cx="6278880" cy="52238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634767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Amplitude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29 at 11.0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980"/>
            <a:ext cx="13004800" cy="69672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520" y="2192980"/>
            <a:ext cx="6278880" cy="52238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074" name="Picture 2" descr="http://upload.wikimedia.org/math/d/9/b/d9b91e57176dadef26b3336c1425ff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417" y="4000666"/>
            <a:ext cx="2745086" cy="13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70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Explorations</a:t>
            </a:r>
            <a:endParaRPr sz="70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8197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Amplitude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29 at 11.0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980"/>
            <a:ext cx="13004800" cy="69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15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193</Words>
  <Application>Microsoft Office PowerPoint</Application>
  <PresentationFormat>Custom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Avenir Roman</vt:lpstr>
      <vt:lpstr>Bodoni SvtyTwo ITC TT-Book</vt:lpstr>
      <vt:lpstr>Helvetica</vt:lpstr>
      <vt:lpstr>Palatino</vt:lpstr>
      <vt:lpstr>Zapf Dingbats</vt:lpstr>
      <vt:lpstr>New_Template4</vt:lpstr>
      <vt:lpstr>Classification of Epileptoid Oscillations in EEG using Shannon’s Entropy Amplitude Probability Distribution </vt:lpstr>
      <vt:lpstr>Outline</vt:lpstr>
      <vt:lpstr>EEG Channels</vt:lpstr>
      <vt:lpstr>Epileptic Seizures in EEG recordings</vt:lpstr>
      <vt:lpstr>Public Data Sets</vt:lpstr>
      <vt:lpstr>Entropy of Amplitude</vt:lpstr>
      <vt:lpstr>Entropy of Amplitude</vt:lpstr>
      <vt:lpstr>Explorations</vt:lpstr>
      <vt:lpstr>Entropy of Amplitude</vt:lpstr>
      <vt:lpstr>Classification by Amplitude Entropy</vt:lpstr>
      <vt:lpstr>Entropy over Time</vt:lpstr>
      <vt:lpstr>Amp Entropy in CHB/MIT </vt:lpstr>
      <vt:lpstr>Results</vt:lpstr>
      <vt:lpstr>Experiment: Kaggle Challenge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Epileptoid Oscillations in EEG using Shannon’s Entropy Amplitude Probability Distribution </dc:title>
  <cp:lastModifiedBy>rbroberg</cp:lastModifiedBy>
  <cp:revision>13</cp:revision>
  <dcterms:modified xsi:type="dcterms:W3CDTF">2014-10-30T00:14:14Z</dcterms:modified>
</cp:coreProperties>
</file>