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9" r:id="rId4"/>
    <p:sldId id="275" r:id="rId5"/>
    <p:sldId id="278" r:id="rId6"/>
    <p:sldId id="285" r:id="rId7"/>
    <p:sldId id="284" r:id="rId8"/>
    <p:sldId id="276" r:id="rId9"/>
    <p:sldId id="280" r:id="rId10"/>
    <p:sldId id="277" r:id="rId11"/>
    <p:sldId id="281" r:id="rId12"/>
    <p:sldId id="283" r:id="rId13"/>
    <p:sldId id="270" r:id="rId14"/>
  </p:sldIdLst>
  <p:sldSz cx="13004800" cy="9753600"/>
  <p:notesSz cx="6858000" cy="9144000"/>
  <p:defaultTextStyle>
    <a:lvl1pPr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1pPr>
    <a:lvl2pPr indent="228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2pPr>
    <a:lvl3pPr indent="457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3pPr>
    <a:lvl4pPr indent="685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4pPr>
    <a:lvl5pPr indent="9144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5pPr>
    <a:lvl6pPr indent="11430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6pPr>
    <a:lvl7pPr indent="1371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7pPr>
    <a:lvl8pPr indent="1600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8pPr>
    <a:lvl9pPr indent="1828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0564E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C7C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A8C3DF"/>
              </a:solidFill>
              <a:prstDash val="solid"/>
              <a:miter lim="400000"/>
            </a:ln>
          </a:left>
          <a:right>
            <a:ln w="12700" cap="flat">
              <a:solidFill>
                <a:srgbClr val="A8C3DF"/>
              </a:solidFill>
              <a:prstDash val="solid"/>
              <a:miter lim="400000"/>
            </a:ln>
          </a:right>
          <a:top>
            <a:ln w="12700" cap="flat">
              <a:solidFill>
                <a:srgbClr val="A8C3DF"/>
              </a:solidFill>
              <a:prstDash val="solid"/>
              <a:miter lim="400000"/>
            </a:ln>
          </a:top>
          <a:bottom>
            <a:ln w="12700" cap="flat">
              <a:solidFill>
                <a:srgbClr val="A8C3DF"/>
              </a:solidFill>
              <a:prstDash val="solid"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solidFill>
                <a:srgbClr val="A8C3D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C3DF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14975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9639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8" autoAdjust="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-1608" y="-11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192694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Volume, Velocity,</a:t>
            </a:r>
            <a:r>
              <a:rPr lang="en-US" baseline="0" dirty="0" smtClean="0"/>
              <a:t> Variety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948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508000" y="659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508000" y="408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 9"/>
          <p:cNvSpPr/>
          <p:nvPr/>
        </p:nvSpPr>
        <p:spPr>
          <a:xfrm rot="16200000">
            <a:off x="7172923" y="53476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08000" y="913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08000" y="662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508000" y="4876800"/>
            <a:ext cx="5676374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508000" y="2768600"/>
            <a:ext cx="5676316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1pPr>
      <a:lvl2pPr indent="228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2pPr>
      <a:lvl3pPr indent="457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3pPr>
      <a:lvl4pPr indent="685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4pPr>
      <a:lvl5pPr indent="9144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5pPr>
      <a:lvl6pPr indent="11430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6pPr>
      <a:lvl7pPr indent="1371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7pPr>
      <a:lvl8pPr indent="1600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8pPr>
      <a:lvl9pPr indent="1828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9pPr>
    </p:titleStyle>
    <p:bodyStyle>
      <a:lvl1pPr marL="4699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1pPr>
      <a:lvl2pPr marL="9398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2pPr>
      <a:lvl3pPr marL="14097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3pPr>
      <a:lvl4pPr marL="18796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4pPr>
      <a:lvl5pPr marL="23495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5pPr>
      <a:lvl6pPr marL="28194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6pPr>
      <a:lvl7pPr marL="32893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7pPr>
      <a:lvl8pPr marL="37592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8pPr>
      <a:lvl9pPr marL="42291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508000" y="7374293"/>
            <a:ext cx="12251605" cy="806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2400" i="1" dirty="0" smtClean="0">
                <a:solidFill>
                  <a:srgbClr val="414141"/>
                </a:solidFill>
              </a:rPr>
              <a:t>Department of Mathematics. University of Colorado at Colorado Springs and </a:t>
            </a:r>
            <a:r>
              <a:rPr sz="2400" i="1" dirty="0" smtClean="0">
                <a:solidFill>
                  <a:srgbClr val="414141"/>
                </a:solidFill>
              </a:rPr>
              <a:t>Dep</a:t>
            </a:r>
            <a:r>
              <a:rPr lang="en-US" sz="2400" i="1" dirty="0" smtClean="0">
                <a:solidFill>
                  <a:srgbClr val="414141"/>
                </a:solidFill>
              </a:rPr>
              <a:t>artment</a:t>
            </a:r>
            <a:r>
              <a:rPr sz="2400" i="1" dirty="0" smtClean="0">
                <a:solidFill>
                  <a:srgbClr val="414141"/>
                </a:solidFill>
              </a:rPr>
              <a:t> </a:t>
            </a:r>
            <a:r>
              <a:rPr sz="2400" i="1" dirty="0">
                <a:solidFill>
                  <a:srgbClr val="414141"/>
                </a:solidFill>
              </a:rPr>
              <a:t>of Computer Science, University of Colorado at Colorado Springs.</a:t>
            </a:r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900"/>
              </a:spcBef>
              <a:defRPr sz="4059"/>
            </a:lvl1pPr>
          </a:lstStyle>
          <a:p>
            <a:r>
              <a:rPr lang="en-US" dirty="0"/>
              <a:t>Classification of </a:t>
            </a:r>
            <a:r>
              <a:rPr lang="en-US" dirty="0" err="1"/>
              <a:t>Epileptoid</a:t>
            </a:r>
            <a:r>
              <a:rPr lang="en-US" dirty="0"/>
              <a:t> Oscillations in EEG using Shannon’s Entropy Amplitude Probability Distribution 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1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100" dirty="0" smtClean="0">
                <a:solidFill>
                  <a:srgbClr val="414141"/>
                </a:solidFill>
              </a:rPr>
              <a:t>Ronald </a:t>
            </a:r>
            <a:r>
              <a:rPr lang="en-US" sz="2100" dirty="0" err="1" smtClean="0">
                <a:solidFill>
                  <a:srgbClr val="414141"/>
                </a:solidFill>
              </a:rPr>
              <a:t>Broberg</a:t>
            </a:r>
            <a:r>
              <a:rPr lang="en-US" sz="2100" dirty="0" smtClean="0">
                <a:solidFill>
                  <a:srgbClr val="414141"/>
                </a:solidFill>
              </a:rPr>
              <a:t> and Rory Lewis</a:t>
            </a:r>
            <a:endParaRPr sz="2100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over Time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685097"/>
            <a:ext cx="13003213" cy="692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4971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Amp Entropy in CHB/MIT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1730"/>
            <a:ext cx="13003213" cy="610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79188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Experiment: </a:t>
            </a:r>
            <a:r>
              <a:rPr lang="en-US" dirty="0" err="1"/>
              <a:t>Kaggle</a:t>
            </a:r>
            <a:r>
              <a:rPr lang="en-US" dirty="0"/>
              <a:t> Challenge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dirty="0" smtClean="0"/>
              <a:t>University of Pennsylvania</a:t>
            </a:r>
          </a:p>
          <a:p>
            <a:pPr lvl="1"/>
            <a:r>
              <a:rPr lang="en-US" dirty="0" smtClean="0"/>
              <a:t>Detect Seizure</a:t>
            </a:r>
          </a:p>
          <a:p>
            <a:pPr lvl="1"/>
            <a:r>
              <a:rPr lang="en-US" dirty="0" smtClean="0"/>
              <a:t>4 Canine @ 400Hz / 8 Human @ 5000Hz</a:t>
            </a:r>
          </a:p>
          <a:p>
            <a:pPr lvl="1"/>
            <a:r>
              <a:rPr lang="en-US" dirty="0" smtClean="0"/>
              <a:t>~ 100 </a:t>
            </a:r>
            <a:r>
              <a:rPr lang="en-US" dirty="0" err="1" smtClean="0"/>
              <a:t>GiB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0.95810 </a:t>
            </a:r>
            <a:r>
              <a:rPr lang="en-US" dirty="0" smtClean="0"/>
              <a:t>AUC with Random Forest Classification</a:t>
            </a:r>
          </a:p>
          <a:p>
            <a:pPr lvl="2"/>
            <a:r>
              <a:rPr lang="en-US" dirty="0" err="1" smtClean="0"/>
              <a:t>Univariate</a:t>
            </a:r>
            <a:r>
              <a:rPr lang="en-US" dirty="0" smtClean="0"/>
              <a:t>, Bivariate, and Multivariate Features.</a:t>
            </a:r>
          </a:p>
          <a:p>
            <a:pPr lvl="2"/>
            <a:r>
              <a:rPr lang="en-US" dirty="0" smtClean="0"/>
              <a:t>Time Domain and Frequency Domain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0.00000</a:t>
            </a:r>
            <a:r>
              <a:rPr lang="en-US" dirty="0" smtClean="0"/>
              <a:t> AUC extended with Amp Entropy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669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Questions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Outline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414141"/>
                </a:solidFill>
              </a:rPr>
              <a:t>The Challenge</a:t>
            </a:r>
          </a:p>
          <a:p>
            <a:r>
              <a:rPr lang="en-US" dirty="0" smtClean="0"/>
              <a:t>Amplitude Entropy</a:t>
            </a:r>
            <a:endParaRPr lang="en-US" dirty="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 smtClean="0">
                <a:solidFill>
                  <a:srgbClr val="414141"/>
                </a:solidFill>
              </a:rPr>
              <a:t>Exp</a:t>
            </a:r>
            <a:r>
              <a:rPr lang="en-US" sz="3600" dirty="0" smtClean="0">
                <a:solidFill>
                  <a:srgbClr val="414141"/>
                </a:solidFill>
              </a:rPr>
              <a:t>lorations</a:t>
            </a:r>
            <a:endParaRPr sz="3600" dirty="0" smtClean="0">
              <a:solidFill>
                <a:srgbClr val="414141"/>
              </a:solidFill>
            </a:endParaRPr>
          </a:p>
          <a:p>
            <a:r>
              <a:rPr lang="en-US" dirty="0" smtClean="0"/>
              <a:t>Experiment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600" dirty="0">
              <a:solidFill>
                <a:srgbClr val="414141"/>
              </a:solidFill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Epileptic Seizures in EEG </a:t>
            </a:r>
            <a:r>
              <a:rPr lang="en-US" sz="6000" dirty="0" smtClean="0"/>
              <a:t>recordings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7680" y="2026920"/>
            <a:ext cx="4175760" cy="4726940"/>
          </a:xfrm>
        </p:spPr>
        <p:txBody>
          <a:bodyPr>
            <a:normAutofit/>
          </a:bodyPr>
          <a:lstStyle/>
          <a:p>
            <a:r>
              <a:rPr lang="en-US" dirty="0" smtClean="0"/>
              <a:t>Categories</a:t>
            </a:r>
          </a:p>
          <a:p>
            <a:pPr lvl="1"/>
            <a:r>
              <a:rPr lang="en-US" dirty="0" err="1" smtClean="0"/>
              <a:t>Interictal</a:t>
            </a:r>
            <a:endParaRPr lang="en-US" dirty="0" smtClean="0"/>
          </a:p>
          <a:p>
            <a:pPr lvl="1"/>
            <a:r>
              <a:rPr lang="en-US" dirty="0" err="1" smtClean="0"/>
              <a:t>Preictal</a:t>
            </a:r>
            <a:endParaRPr lang="en-US" dirty="0" smtClean="0"/>
          </a:p>
          <a:p>
            <a:pPr lvl="1"/>
            <a:r>
              <a:rPr lang="en-US" dirty="0" smtClean="0"/>
              <a:t>Ictal (seizure)</a:t>
            </a:r>
          </a:p>
          <a:p>
            <a:pPr lvl="1"/>
            <a:r>
              <a:rPr lang="en-US" dirty="0" smtClean="0"/>
              <a:t>Postictal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187440" y="2448560"/>
            <a:ext cx="6309360" cy="3776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 lnSpcReduction="10000"/>
          </a:bodyPr>
          <a:lstStyle>
            <a:lvl1pPr marL="469900" indent="-469900" defTabSz="584200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939800" indent="-469900" defTabSz="584200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1409700" indent="-469900" defTabSz="584200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1879600" indent="-469900" defTabSz="584200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2349500" indent="-469900" defTabSz="584200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2819400" indent="-469900" defTabSz="584200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3289300" indent="-469900" defTabSz="584200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3759200" indent="-469900" defTabSz="584200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4229100" indent="-469900" defTabSz="584200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algn="l"/>
            <a:r>
              <a:rPr lang="en-US" dirty="0" smtClean="0"/>
              <a:t>Classification</a:t>
            </a:r>
          </a:p>
          <a:p>
            <a:pPr lvl="1" algn="l"/>
            <a:r>
              <a:rPr lang="en-US" dirty="0" smtClean="0"/>
              <a:t>Detection</a:t>
            </a:r>
          </a:p>
          <a:p>
            <a:pPr lvl="2" algn="l"/>
            <a:r>
              <a:rPr lang="en-US" dirty="0" smtClean="0"/>
              <a:t>Machine labeling</a:t>
            </a:r>
          </a:p>
          <a:p>
            <a:pPr lvl="1" algn="l"/>
            <a:r>
              <a:rPr lang="en-US" dirty="0" smtClean="0"/>
              <a:t>Prediction</a:t>
            </a:r>
          </a:p>
          <a:p>
            <a:pPr lvl="2" algn="l"/>
            <a:r>
              <a:rPr lang="en-US" dirty="0"/>
              <a:t>I</a:t>
            </a:r>
            <a:r>
              <a:rPr lang="en-US" dirty="0" smtClean="0"/>
              <a:t>ntervention</a:t>
            </a: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" y="6733540"/>
            <a:ext cx="126365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5740" y="9104550"/>
            <a:ext cx="4679166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rtl="0" latinLnBrk="1" hangingPunct="0"/>
            <a:r>
              <a:rPr lang="en-US" sz="1600" dirty="0"/>
              <a:t>http://health-fts.blogspot.mx/2012/02/epilepsy.html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3391960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Data 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1990s – mid-2000s</a:t>
            </a:r>
          </a:p>
          <a:p>
            <a:pPr lvl="1"/>
            <a:r>
              <a:rPr lang="en-US" dirty="0" err="1" smtClean="0"/>
              <a:t>Quiroga</a:t>
            </a:r>
            <a:r>
              <a:rPr lang="en-US" dirty="0" smtClean="0"/>
              <a:t>, Caltech, 3 minutes, 102Hz, single channel, single patient</a:t>
            </a:r>
          </a:p>
          <a:p>
            <a:pPr lvl="1"/>
            <a:r>
              <a:rPr lang="en-US" dirty="0" err="1"/>
              <a:t>Andrzejak</a:t>
            </a:r>
            <a:r>
              <a:rPr lang="en-US" dirty="0"/>
              <a:t> , </a:t>
            </a:r>
            <a:r>
              <a:rPr lang="en-US" dirty="0" smtClean="0"/>
              <a:t>University of Bonn</a:t>
            </a:r>
          </a:p>
          <a:p>
            <a:pPr lvl="2"/>
            <a:r>
              <a:rPr lang="en-US" dirty="0" smtClean="0"/>
              <a:t>5 classes, 100 files, 173.6 Hz, 23 second clips</a:t>
            </a:r>
          </a:p>
          <a:p>
            <a:r>
              <a:rPr lang="en-US" dirty="0" smtClean="0"/>
              <a:t>Mid-2000s</a:t>
            </a:r>
          </a:p>
          <a:p>
            <a:pPr lvl="1"/>
            <a:r>
              <a:rPr lang="en-US" dirty="0" smtClean="0"/>
              <a:t>University of Freiburg, 21 patients, 246 Hz, 6 channels</a:t>
            </a:r>
            <a:endParaRPr lang="en-US" dirty="0"/>
          </a:p>
          <a:p>
            <a:r>
              <a:rPr lang="en-US" dirty="0" smtClean="0"/>
              <a:t>Mid-2000s – Present</a:t>
            </a:r>
          </a:p>
          <a:p>
            <a:pPr lvl="1"/>
            <a:r>
              <a:rPr lang="en-US" dirty="0" err="1" smtClean="0"/>
              <a:t>PhysioNet</a:t>
            </a:r>
            <a:r>
              <a:rPr lang="en-US" dirty="0" smtClean="0"/>
              <a:t>, </a:t>
            </a:r>
            <a:r>
              <a:rPr lang="en-US" dirty="0" err="1" smtClean="0"/>
              <a:t>Childrens</a:t>
            </a:r>
            <a:r>
              <a:rPr lang="en-US" dirty="0" smtClean="0"/>
              <a:t>’ Hospital Boston / MIT (CHBMIT)</a:t>
            </a:r>
          </a:p>
          <a:p>
            <a:pPr lvl="2"/>
            <a:r>
              <a:rPr lang="en-US" dirty="0" smtClean="0"/>
              <a:t>44 </a:t>
            </a:r>
            <a:r>
              <a:rPr lang="en-US" dirty="0" err="1" smtClean="0"/>
              <a:t>GiB</a:t>
            </a:r>
            <a:r>
              <a:rPr lang="en-US" dirty="0" smtClean="0"/>
              <a:t>, 256 Hz, 800 hours of ~4 hour clips</a:t>
            </a:r>
          </a:p>
          <a:p>
            <a:pPr lvl="1"/>
            <a:r>
              <a:rPr lang="en-US" dirty="0" smtClean="0"/>
              <a:t>University of Pennsylvania, National Institute of Health, American Epilepsy Society</a:t>
            </a:r>
          </a:p>
          <a:p>
            <a:pPr lvl="2"/>
            <a:r>
              <a:rPr lang="en-US" dirty="0" smtClean="0"/>
              <a:t>~100 </a:t>
            </a:r>
            <a:r>
              <a:rPr lang="en-US" dirty="0" err="1" smtClean="0"/>
              <a:t>GiB</a:t>
            </a:r>
            <a:r>
              <a:rPr lang="en-US" dirty="0" smtClean="0"/>
              <a:t>, 400-5000 Hz, 16-72 channels, 1 second clips, canine and human</a:t>
            </a:r>
          </a:p>
        </p:txBody>
      </p:sp>
    </p:spTree>
    <p:extLst>
      <p:ext uri="{BB962C8B-B14F-4D97-AF65-F5344CB8AC3E}">
        <p14:creationId xmlns:p14="http://schemas.microsoft.com/office/powerpoint/2010/main" val="39910706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of Amplitude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10-29 at 11.04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2980"/>
            <a:ext cx="13004800" cy="69672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02400" y="2192980"/>
            <a:ext cx="6278880" cy="522382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33948" dir="2700000" rotWithShape="0">
                  <a:srgbClr val="3B3936"/>
                </a:outerShdw>
              </a:effectLst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6347673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of Amplitude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10-29 at 11.04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2980"/>
            <a:ext cx="13004800" cy="69672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3520" y="2192980"/>
            <a:ext cx="6278880" cy="522382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33948" dir="2700000" rotWithShape="0">
                  <a:srgbClr val="3B3936"/>
                </a:outerShdw>
              </a:effectLst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3074" name="Picture 2" descr="http://upload.wikimedia.org/math/d/9/b/d9b91e57176dadef26b3336c1425fff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417" y="4000666"/>
            <a:ext cx="2745086" cy="134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4708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000" dirty="0" smtClean="0">
                <a:solidFill>
                  <a:srgbClr val="D93E2B"/>
                </a:solidFill>
              </a:rPr>
              <a:t>Explorations</a:t>
            </a:r>
            <a:endParaRPr sz="7000" dirty="0">
              <a:solidFill>
                <a:srgbClr val="D93E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781972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of Amplitude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10-29 at 11.04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2980"/>
            <a:ext cx="13004800" cy="696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151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Classification by Amplitude Entropy</a:t>
            </a:r>
            <a:endParaRPr lang="en-US" sz="6000" dirty="0"/>
          </a:p>
        </p:txBody>
      </p:sp>
      <p:pic>
        <p:nvPicPr>
          <p:cNvPr id="3" name="Picture 2" descr="Screen Shot 2014-10-29 at 11.04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05" y="2224900"/>
            <a:ext cx="11161155" cy="752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524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251</Words>
  <Application>Microsoft Office PowerPoint</Application>
  <PresentationFormat>Custom</PresentationFormat>
  <Paragraphs>50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New_Template4</vt:lpstr>
      <vt:lpstr>Classification of Epileptoid Oscillations in EEG using Shannon’s Entropy Amplitude Probability Distribution </vt:lpstr>
      <vt:lpstr>Outline</vt:lpstr>
      <vt:lpstr>Epileptic Seizures in EEG recordings</vt:lpstr>
      <vt:lpstr>Public Data Sets</vt:lpstr>
      <vt:lpstr>Entropy of Amplitude</vt:lpstr>
      <vt:lpstr>Entropy of Amplitude</vt:lpstr>
      <vt:lpstr>Explorations</vt:lpstr>
      <vt:lpstr>Entropy of Amplitude</vt:lpstr>
      <vt:lpstr>Classification by Amplitude Entropy</vt:lpstr>
      <vt:lpstr>Entropy over Time</vt:lpstr>
      <vt:lpstr>Amp Entropy in CHB/MIT </vt:lpstr>
      <vt:lpstr>Experiment: Kaggle Challenge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Epileptoid Oscillations in EEG using Shannon’s Entropy Amplitude Probability Distribution</dc:title>
  <dc:creator>rbroberg</dc:creator>
  <cp:lastModifiedBy>rbroberg</cp:lastModifiedBy>
  <cp:revision>13</cp:revision>
  <dcterms:modified xsi:type="dcterms:W3CDTF">2014-10-30T18:14:01Z</dcterms:modified>
</cp:coreProperties>
</file>