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1" r:id="rId6"/>
    <p:sldId id="269" r:id="rId7"/>
    <p:sldId id="267" r:id="rId8"/>
    <p:sldId id="268" r:id="rId9"/>
    <p:sldId id="260" r:id="rId10"/>
    <p:sldId id="261" r:id="rId11"/>
    <p:sldId id="262" r:id="rId12"/>
    <p:sldId id="265" r:id="rId13"/>
    <p:sldId id="264" r:id="rId14"/>
    <p:sldId id="275" r:id="rId15"/>
    <p:sldId id="263" r:id="rId16"/>
    <p:sldId id="270" r:id="rId17"/>
    <p:sldId id="272" r:id="rId18"/>
    <p:sldId id="274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28B1-82DA-410C-87C6-50D78AEB0826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0F88-A459-4097-8E23-92CED438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3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of Epileptic Seizure in EEG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Ronald Broberg</a:t>
            </a:r>
          </a:p>
          <a:p>
            <a:r>
              <a:rPr lang="en-US" dirty="0" smtClean="0"/>
              <a:t>CS 5870</a:t>
            </a:r>
          </a:p>
          <a:p>
            <a:r>
              <a:rPr lang="en-US" dirty="0" smtClean="0"/>
              <a:t>UCCS Fall 2014</a:t>
            </a:r>
          </a:p>
        </p:txBody>
      </p:sp>
    </p:spTree>
    <p:extLst>
      <p:ext uri="{BB962C8B-B14F-4D97-AF65-F5344CB8AC3E}">
        <p14:creationId xmlns:p14="http://schemas.microsoft.com/office/powerpoint/2010/main" val="407064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Epileptic Seizures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Entropy</a:t>
            </a:r>
          </a:p>
          <a:p>
            <a:pPr lvl="1"/>
            <a:r>
              <a:rPr lang="en-US" dirty="0" smtClean="0"/>
              <a:t>Fractal Complexity</a:t>
            </a:r>
          </a:p>
          <a:p>
            <a:pPr lvl="1"/>
            <a:r>
              <a:rPr lang="en-US" dirty="0" smtClean="0"/>
              <a:t>FFT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Stochastic</a:t>
            </a:r>
          </a:p>
          <a:p>
            <a:pPr lvl="1"/>
            <a:r>
              <a:rPr lang="en-US" dirty="0" smtClean="0"/>
              <a:t>Non-Stationary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0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of Epileptic Seizures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3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Evolution of Epileptic Seizures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96" y="1825625"/>
            <a:ext cx="5766407" cy="4351338"/>
          </a:xfrm>
        </p:spPr>
      </p:pic>
    </p:spTree>
    <p:extLst>
      <p:ext uri="{BB962C8B-B14F-4D97-AF65-F5344CB8AC3E}">
        <p14:creationId xmlns:p14="http://schemas.microsoft.com/office/powerpoint/2010/main" val="52147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680254" y="1556950"/>
            <a:ext cx="6106298" cy="49427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4314" y="1556951"/>
            <a:ext cx="2693773" cy="4942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Sensitivity: Demonstration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828236"/>
              </p:ext>
            </p:extLst>
          </p:nvPr>
        </p:nvGraphicFramePr>
        <p:xfrm>
          <a:off x="838200" y="1825625"/>
          <a:ext cx="2127420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5484"/>
                <a:gridCol w="425484"/>
                <a:gridCol w="425484"/>
                <a:gridCol w="425484"/>
                <a:gridCol w="4254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23035"/>
              </p:ext>
            </p:extLst>
          </p:nvPr>
        </p:nvGraphicFramePr>
        <p:xfrm>
          <a:off x="4446375" y="1842101"/>
          <a:ext cx="2127420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5484"/>
                <a:gridCol w="425484"/>
                <a:gridCol w="425484"/>
                <a:gridCol w="425484"/>
                <a:gridCol w="4254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03355"/>
              </p:ext>
            </p:extLst>
          </p:nvPr>
        </p:nvGraphicFramePr>
        <p:xfrm>
          <a:off x="7160744" y="1854460"/>
          <a:ext cx="2127420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5484"/>
                <a:gridCol w="425484"/>
                <a:gridCol w="425484"/>
                <a:gridCol w="425484"/>
                <a:gridCol w="4254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111503"/>
              </p:ext>
            </p:extLst>
          </p:nvPr>
        </p:nvGraphicFramePr>
        <p:xfrm>
          <a:off x="7148387" y="4309330"/>
          <a:ext cx="2127420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5484"/>
                <a:gridCol w="425484"/>
                <a:gridCol w="425484"/>
                <a:gridCol w="425484"/>
                <a:gridCol w="4254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743750"/>
              </p:ext>
            </p:extLst>
          </p:nvPr>
        </p:nvGraphicFramePr>
        <p:xfrm>
          <a:off x="4425782" y="4313448"/>
          <a:ext cx="2127420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5484"/>
                <a:gridCol w="425484"/>
                <a:gridCol w="425484"/>
                <a:gridCol w="425484"/>
                <a:gridCol w="4254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5380" y="3857644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3824694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1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Simard</a:t>
            </a:r>
            <a:r>
              <a:rPr lang="en-US" dirty="0"/>
              <a:t> </a:t>
            </a:r>
            <a:r>
              <a:rPr lang="en-US" dirty="0" smtClean="0"/>
              <a:t>(1993)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912" y="2134394"/>
            <a:ext cx="7496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9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</a:p>
          <a:p>
            <a:r>
              <a:rPr lang="en-US" dirty="0" smtClean="0"/>
              <a:t>Image 1 / Image 2</a:t>
            </a:r>
          </a:p>
          <a:p>
            <a:r>
              <a:rPr lang="en-US" dirty="0" smtClean="0"/>
              <a:t>Sensitive to …</a:t>
            </a:r>
          </a:p>
          <a:p>
            <a:pPr marL="457200" lvl="1" indent="0">
              <a:buNone/>
            </a:pPr>
            <a:r>
              <a:rPr lang="en-US" dirty="0" smtClean="0"/>
              <a:t>… translation</a:t>
            </a:r>
          </a:p>
          <a:p>
            <a:pPr marL="457200" lvl="1" indent="0">
              <a:buNone/>
            </a:pPr>
            <a:r>
              <a:rPr lang="en-US" dirty="0" smtClean="0"/>
              <a:t>… rotation</a:t>
            </a:r>
          </a:p>
          <a:p>
            <a:pPr marL="457200" lvl="1" indent="0">
              <a:buNone/>
            </a:pPr>
            <a:r>
              <a:rPr lang="en-US" dirty="0" smtClean="0"/>
              <a:t>… line thickness</a:t>
            </a:r>
          </a:p>
          <a:p>
            <a:pPr marL="457200" lvl="1" indent="0">
              <a:buNone/>
            </a:pPr>
            <a:r>
              <a:rPr lang="en-US" dirty="0" smtClean="0"/>
              <a:t>… lighting</a:t>
            </a:r>
          </a:p>
          <a:p>
            <a:pPr marL="457200" lvl="1" indent="0">
              <a:buNone/>
            </a:pPr>
            <a:r>
              <a:rPr lang="en-US" dirty="0" smtClean="0"/>
              <a:t>… scale</a:t>
            </a:r>
          </a:p>
          <a:p>
            <a:pPr marL="457200" lvl="1" indent="0">
              <a:buNone/>
            </a:pPr>
            <a:r>
              <a:rPr lang="en-US" dirty="0" smtClean="0"/>
              <a:t>… 6</a:t>
            </a:r>
          </a:p>
          <a:p>
            <a:pPr marL="457200" lvl="1" indent="0">
              <a:buNone/>
            </a:pPr>
            <a:r>
              <a:rPr lang="en-US" dirty="0" smtClean="0"/>
              <a:t>…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1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computer science, a convolutional neural network is a type of </a:t>
            </a:r>
            <a:r>
              <a:rPr lang="en-US" b="1" dirty="0">
                <a:solidFill>
                  <a:srgbClr val="0070C0"/>
                </a:solidFill>
              </a:rPr>
              <a:t>feed-forward artificial neural network </a:t>
            </a:r>
            <a:r>
              <a:rPr lang="en-US" dirty="0"/>
              <a:t>where the individual neurons are tiled in such a way that they </a:t>
            </a:r>
            <a:r>
              <a:rPr lang="en-US" b="1" dirty="0">
                <a:solidFill>
                  <a:srgbClr val="0070C0"/>
                </a:solidFill>
              </a:rPr>
              <a:t>respond to overlapping regions in the visual </a:t>
            </a:r>
            <a:r>
              <a:rPr lang="en-US" b="1" dirty="0" smtClean="0">
                <a:solidFill>
                  <a:srgbClr val="0070C0"/>
                </a:solidFill>
              </a:rPr>
              <a:t>field</a:t>
            </a:r>
            <a:r>
              <a:rPr lang="en-US" dirty="0" smtClean="0"/>
              <a:t>. </a:t>
            </a:r>
            <a:r>
              <a:rPr lang="en-US" dirty="0"/>
              <a:t>Convolutional networks were inspired by biological </a:t>
            </a:r>
            <a:r>
              <a:rPr lang="en-US" dirty="0" smtClean="0"/>
              <a:t>processes </a:t>
            </a:r>
            <a:r>
              <a:rPr lang="en-US" dirty="0"/>
              <a:t>and are </a:t>
            </a:r>
            <a:r>
              <a:rPr lang="en-US" b="1" dirty="0">
                <a:solidFill>
                  <a:srgbClr val="0070C0"/>
                </a:solidFill>
              </a:rPr>
              <a:t>variations of multilayer </a:t>
            </a:r>
            <a:r>
              <a:rPr lang="en-US" b="1" dirty="0" err="1">
                <a:solidFill>
                  <a:srgbClr val="0070C0"/>
                </a:solidFill>
              </a:rPr>
              <a:t>perceptrons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which are designed to use minimal amounts of </a:t>
            </a:r>
            <a:r>
              <a:rPr lang="en-US" dirty="0" smtClean="0"/>
              <a:t>preprocessing. They </a:t>
            </a:r>
            <a:r>
              <a:rPr lang="en-US" dirty="0"/>
              <a:t>are widely used models for </a:t>
            </a:r>
            <a:r>
              <a:rPr lang="en-US" b="1" dirty="0">
                <a:solidFill>
                  <a:srgbClr val="0070C0"/>
                </a:solidFill>
              </a:rPr>
              <a:t>image recognition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065" y="6466703"/>
            <a:ext cx="583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http://en.wikipedia.org/wiki/Convolutional_neural_network</a:t>
            </a:r>
          </a:p>
        </p:txBody>
      </p:sp>
    </p:spTree>
    <p:extLst>
      <p:ext uri="{BB962C8B-B14F-4D97-AF65-F5344CB8AC3E}">
        <p14:creationId xmlns:p14="http://schemas.microsoft.com/office/powerpoint/2010/main" val="344853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Maps from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Conceptually, a </a:t>
            </a:r>
            <a:r>
              <a:rPr lang="en-US" b="1" dirty="0">
                <a:solidFill>
                  <a:srgbClr val="0070C0"/>
                </a:solidFill>
              </a:rPr>
              <a:t>feature map </a:t>
            </a:r>
            <a:r>
              <a:rPr lang="en-US" dirty="0"/>
              <a:t>is obtained by </a:t>
            </a:r>
            <a:r>
              <a:rPr lang="en-US" i="1" dirty="0">
                <a:solidFill>
                  <a:srgbClr val="0070C0"/>
                </a:solidFill>
              </a:rPr>
              <a:t>convolving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input image </a:t>
            </a:r>
            <a:r>
              <a:rPr lang="en-US" dirty="0"/>
              <a:t>with a </a:t>
            </a:r>
            <a:r>
              <a:rPr lang="en-US" b="1" dirty="0">
                <a:solidFill>
                  <a:srgbClr val="0070C0"/>
                </a:solidFill>
              </a:rPr>
              <a:t>linear filter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adding</a:t>
            </a: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</a:rPr>
              <a:t>bias term </a:t>
            </a:r>
            <a:r>
              <a:rPr lang="en-US" dirty="0"/>
              <a:t>and then </a:t>
            </a:r>
            <a:r>
              <a:rPr lang="en-US" i="1" dirty="0">
                <a:solidFill>
                  <a:srgbClr val="0070C0"/>
                </a:solidFill>
              </a:rPr>
              <a:t>applying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non-linear function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we denote the </a:t>
            </a:r>
            <a:r>
              <a:rPr lang="en-US" b="1" dirty="0" err="1" smtClean="0">
                <a:solidFill>
                  <a:srgbClr val="0070C0"/>
                </a:solidFill>
              </a:rPr>
              <a:t>k</a:t>
            </a:r>
            <a:r>
              <a:rPr lang="en-US" b="1" baseline="30000" dirty="0" err="1" smtClean="0">
                <a:solidFill>
                  <a:srgbClr val="0070C0"/>
                </a:solidFill>
              </a:rPr>
              <a:t>th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feature map </a:t>
            </a:r>
            <a:r>
              <a:rPr lang="en-US" dirty="0"/>
              <a:t>at a </a:t>
            </a:r>
            <a:r>
              <a:rPr lang="en-US" b="1" dirty="0">
                <a:solidFill>
                  <a:srgbClr val="0070C0"/>
                </a:solidFill>
              </a:rPr>
              <a:t>given layer </a:t>
            </a:r>
            <a:r>
              <a:rPr lang="en-US" dirty="0"/>
              <a:t>as </a:t>
            </a:r>
            <a:r>
              <a:rPr lang="en-US" b="1" dirty="0" err="1" smtClean="0">
                <a:solidFill>
                  <a:srgbClr val="0070C0"/>
                </a:solidFill>
              </a:rPr>
              <a:t>h</a:t>
            </a:r>
            <a:r>
              <a:rPr lang="en-US" b="1" baseline="30000" dirty="0" err="1" smtClean="0">
                <a:solidFill>
                  <a:srgbClr val="0070C0"/>
                </a:solidFill>
              </a:rPr>
              <a:t>k</a:t>
            </a:r>
            <a:r>
              <a:rPr lang="en-US" dirty="0"/>
              <a:t>, whose </a:t>
            </a:r>
            <a:r>
              <a:rPr lang="en-US" b="1" dirty="0">
                <a:solidFill>
                  <a:srgbClr val="0070C0"/>
                </a:solidFill>
              </a:rPr>
              <a:t>filters</a:t>
            </a:r>
            <a:r>
              <a:rPr lang="en-US" dirty="0"/>
              <a:t> are determined by the </a:t>
            </a:r>
            <a:r>
              <a:rPr lang="en-US" b="1" dirty="0">
                <a:solidFill>
                  <a:srgbClr val="0070C0"/>
                </a:solidFill>
              </a:rPr>
              <a:t>weights </a:t>
            </a:r>
            <a:r>
              <a:rPr lang="en-US" b="1" dirty="0" err="1" smtClean="0">
                <a:solidFill>
                  <a:srgbClr val="0070C0"/>
                </a:solidFill>
              </a:rPr>
              <a:t>W</a:t>
            </a:r>
            <a:r>
              <a:rPr lang="en-US" b="1" baseline="30000" dirty="0" err="1" smtClean="0">
                <a:solidFill>
                  <a:srgbClr val="0070C0"/>
                </a:solidFill>
              </a:rPr>
              <a:t>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bias </a:t>
            </a:r>
            <a:r>
              <a:rPr lang="en-US" b="1" dirty="0" err="1" smtClean="0">
                <a:solidFill>
                  <a:srgbClr val="0070C0"/>
                </a:solidFill>
              </a:rPr>
              <a:t>b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dirty="0"/>
              <a:t>, then the </a:t>
            </a:r>
            <a:r>
              <a:rPr lang="en-US" b="1" dirty="0">
                <a:solidFill>
                  <a:srgbClr val="0070C0"/>
                </a:solidFill>
              </a:rPr>
              <a:t>feature map </a:t>
            </a:r>
            <a:r>
              <a:rPr lang="en-US" b="1" dirty="0" err="1">
                <a:solidFill>
                  <a:srgbClr val="0070C0"/>
                </a:solidFill>
              </a:rPr>
              <a:t>h</a:t>
            </a:r>
            <a:r>
              <a:rPr lang="en-US" b="1" baseline="30000" dirty="0" err="1">
                <a:solidFill>
                  <a:srgbClr val="0070C0"/>
                </a:solidFill>
              </a:rPr>
              <a:t>k</a:t>
            </a:r>
            <a:r>
              <a:rPr lang="en-US" dirty="0" smtClean="0"/>
              <a:t> </a:t>
            </a:r>
            <a:r>
              <a:rPr lang="en-US" dirty="0"/>
              <a:t>is obtained as follows (</a:t>
            </a:r>
            <a:r>
              <a:rPr lang="en-US" i="1" dirty="0">
                <a:solidFill>
                  <a:srgbClr val="0070C0"/>
                </a:solidFill>
              </a:rPr>
              <a:t>for </a:t>
            </a:r>
            <a:r>
              <a:rPr lang="en-US" i="1" dirty="0" err="1">
                <a:solidFill>
                  <a:srgbClr val="0070C0"/>
                </a:solidFill>
              </a:rPr>
              <a:t>tanh</a:t>
            </a:r>
            <a:r>
              <a:rPr lang="en-US" i="1" dirty="0">
                <a:solidFill>
                  <a:srgbClr val="0070C0"/>
                </a:solidFill>
              </a:rPr>
              <a:t> non-</a:t>
            </a:r>
            <a:r>
              <a:rPr lang="en-US" i="1" dirty="0" err="1">
                <a:solidFill>
                  <a:srgbClr val="0070C0"/>
                </a:solidFill>
              </a:rPr>
              <a:t>linearities</a:t>
            </a:r>
            <a:r>
              <a:rPr lang="en-US" dirty="0"/>
              <a:t>):</a:t>
            </a:r>
          </a:p>
        </p:txBody>
      </p:sp>
      <p:pic>
        <p:nvPicPr>
          <p:cNvPr id="1058" name="Picture 34" descr="h^k_{ij} = \tanh ( (W^k * x)_{ij} + b_k 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60" y="4860899"/>
            <a:ext cx="4473586" cy="49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6778" y="6244281"/>
            <a:ext cx="427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http://deeplearning.net/tutorial/lenet.html</a:t>
            </a:r>
          </a:p>
        </p:txBody>
      </p:sp>
    </p:spTree>
    <p:extLst>
      <p:ext uri="{BB962C8B-B14F-4D97-AF65-F5344CB8AC3E}">
        <p14:creationId xmlns:p14="http://schemas.microsoft.com/office/powerpoint/2010/main" val="67914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Another important concept of CNNs is that of </a:t>
            </a:r>
            <a:r>
              <a:rPr lang="en-US" dirty="0">
                <a:solidFill>
                  <a:srgbClr val="0070C0"/>
                </a:solidFill>
              </a:rPr>
              <a:t>max-pooling</a:t>
            </a:r>
            <a:r>
              <a:rPr lang="en-US" dirty="0"/>
              <a:t>, which is a form of </a:t>
            </a:r>
            <a:r>
              <a:rPr lang="en-US" b="1" dirty="0">
                <a:solidFill>
                  <a:srgbClr val="0070C0"/>
                </a:solidFill>
              </a:rPr>
              <a:t>non-linear down-sampling</a:t>
            </a:r>
            <a:r>
              <a:rPr lang="en-US" dirty="0"/>
              <a:t>. Max-pooling </a:t>
            </a:r>
            <a:r>
              <a:rPr lang="en-US" i="1" dirty="0">
                <a:solidFill>
                  <a:srgbClr val="0070C0"/>
                </a:solidFill>
              </a:rPr>
              <a:t>partitions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input image </a:t>
            </a:r>
            <a:r>
              <a:rPr lang="en-US" dirty="0"/>
              <a:t>into a </a:t>
            </a:r>
            <a:r>
              <a:rPr lang="en-US" b="1" dirty="0">
                <a:solidFill>
                  <a:srgbClr val="0070C0"/>
                </a:solidFill>
              </a:rPr>
              <a:t>set of non-overlapping rectangles</a:t>
            </a:r>
            <a:r>
              <a:rPr lang="en-US" b="1" dirty="0"/>
              <a:t> </a:t>
            </a:r>
            <a:r>
              <a:rPr lang="en-US" dirty="0"/>
              <a:t>and, for each such sub-region, </a:t>
            </a:r>
            <a:r>
              <a:rPr lang="en-US" i="1" dirty="0">
                <a:solidFill>
                  <a:srgbClr val="0070C0"/>
                </a:solidFill>
              </a:rPr>
              <a:t>outputs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maximum value</a:t>
            </a:r>
            <a:r>
              <a:rPr lang="en-US" dirty="0"/>
              <a:t>.</a:t>
            </a:r>
          </a:p>
          <a:p>
            <a:r>
              <a:rPr lang="en-US" dirty="0"/>
              <a:t>Max-pooling is useful in vision for two reasons: (1) </a:t>
            </a:r>
            <a:r>
              <a:rPr lang="en-US" u="sng" dirty="0">
                <a:solidFill>
                  <a:srgbClr val="0070C0"/>
                </a:solidFill>
              </a:rPr>
              <a:t>it reduces the computational complexity for upper layers </a:t>
            </a:r>
            <a:r>
              <a:rPr lang="en-US" dirty="0"/>
              <a:t>and (2) </a:t>
            </a:r>
            <a:r>
              <a:rPr lang="en-US" u="sng" dirty="0">
                <a:solidFill>
                  <a:srgbClr val="0070C0"/>
                </a:solidFill>
              </a:rPr>
              <a:t>it provides a form of translation invariance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To understand the invariance argument, imagine cascading a max-pooling layer with a convolutional layer. There are 8 directions in which one can translate the input image by a single pixel. If max-pooling is done over a 2x2 region, 3 out of these 8 possible configurations will produce exactly the same output at the convolutional layer. For max-pooling over a 3x3 window, this jumps to 5/8.</a:t>
            </a:r>
            <a:endParaRPr lang="en-US" dirty="0"/>
          </a:p>
          <a:p>
            <a:r>
              <a:rPr lang="en-US" dirty="0"/>
              <a:t>Since it provides additional robustness to position, max-pooling is thus a “smart” way of </a:t>
            </a:r>
            <a:r>
              <a:rPr lang="en-US" i="1" dirty="0">
                <a:solidFill>
                  <a:srgbClr val="0070C0"/>
                </a:solidFill>
              </a:rPr>
              <a:t>reducing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dimensionality</a:t>
            </a:r>
            <a:r>
              <a:rPr lang="en-US" dirty="0"/>
              <a:t> of intermediate representations.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065" y="6359611"/>
            <a:ext cx="427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http://deeplearning.net/tutorial/lenet.html</a:t>
            </a:r>
          </a:p>
        </p:txBody>
      </p:sp>
    </p:spTree>
    <p:extLst>
      <p:ext uri="{BB962C8B-B14F-4D97-AF65-F5344CB8AC3E}">
        <p14:creationId xmlns:p14="http://schemas.microsoft.com/office/powerpoint/2010/main" val="160679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6961"/>
            <a:ext cx="10515600" cy="2540001"/>
          </a:xfrm>
        </p:spPr>
        <p:txBody>
          <a:bodyPr/>
          <a:lstStyle/>
          <a:p>
            <a:r>
              <a:rPr lang="en-US" dirty="0" smtClean="0"/>
              <a:t>Multi-layered CNN</a:t>
            </a:r>
          </a:p>
          <a:p>
            <a:pPr lvl="1"/>
            <a:r>
              <a:rPr lang="en-US" dirty="0" smtClean="0"/>
              <a:t>2 Convolution Layers</a:t>
            </a:r>
          </a:p>
          <a:p>
            <a:pPr lvl="1"/>
            <a:r>
              <a:rPr lang="en-US" dirty="0" smtClean="0"/>
              <a:t>2 Sub-sampling Layers</a:t>
            </a:r>
            <a:endParaRPr lang="en-US" dirty="0"/>
          </a:p>
        </p:txBody>
      </p:sp>
      <p:pic>
        <p:nvPicPr>
          <p:cNvPr id="2050" name="Picture 2" descr="_images/myle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62" y="1825625"/>
            <a:ext cx="71723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2065" y="6260757"/>
            <a:ext cx="427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http://deeplearning.net/tutorial/lenet.html</a:t>
            </a:r>
          </a:p>
        </p:txBody>
      </p:sp>
    </p:spTree>
    <p:extLst>
      <p:ext uri="{BB962C8B-B14F-4D97-AF65-F5344CB8AC3E}">
        <p14:creationId xmlns:p14="http://schemas.microsoft.com/office/powerpoint/2010/main" val="111426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88" y="1625299"/>
            <a:ext cx="5524500" cy="4200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7654" y="6021859"/>
            <a:ext cx="681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http://universalhealthcarela.com/photos-of-anatomy-of-human-brain/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75325" y="1886723"/>
            <a:ext cx="275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 Anatomy</a:t>
            </a:r>
          </a:p>
          <a:p>
            <a:r>
              <a:rPr lang="en-US" dirty="0" smtClean="0"/>
              <a:t>2 Hemispheres</a:t>
            </a:r>
          </a:p>
          <a:p>
            <a:r>
              <a:rPr lang="en-US" dirty="0" smtClean="0"/>
              <a:t>Each Hemisphere Layered</a:t>
            </a:r>
          </a:p>
          <a:p>
            <a:r>
              <a:rPr lang="en-US" dirty="0" smtClean="0"/>
              <a:t>Substructures in each Layer</a:t>
            </a:r>
          </a:p>
        </p:txBody>
      </p:sp>
    </p:spTree>
    <p:extLst>
      <p:ext uri="{BB962C8B-B14F-4D97-AF65-F5344CB8AC3E}">
        <p14:creationId xmlns:p14="http://schemas.microsoft.com/office/powerpoint/2010/main" val="129762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Mirokowski</a:t>
            </a:r>
            <a:r>
              <a:rPr lang="en-US" dirty="0" smtClean="0"/>
              <a:t>: CNN for Seizure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939131"/>
            <a:ext cx="4419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3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ElectroEncephalograms</a:t>
            </a:r>
            <a:r>
              <a:rPr lang="en-US" dirty="0" smtClean="0"/>
              <a:t> (EEG)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168" y="6176963"/>
            <a:ext cx="2728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http://www.immrama.org/eeg/electrode.html</a:t>
            </a:r>
            <a:endParaRPr lang="en-US" sz="1050" dirty="0"/>
          </a:p>
        </p:txBody>
      </p:sp>
      <p:pic>
        <p:nvPicPr>
          <p:cNvPr id="1026" name="Picture 2" descr="International 10-20 System of Electrode Plac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24" y="2372497"/>
            <a:ext cx="2667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90013" y="2460960"/>
            <a:ext cx="57437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International 10-20 System of Electrode Placement </a:t>
            </a:r>
          </a:p>
          <a:p>
            <a:endParaRPr lang="en-US" dirty="0"/>
          </a:p>
          <a:p>
            <a:r>
              <a:rPr lang="en-US" dirty="0" smtClean="0"/>
              <a:t>The International 10-20 System of Electrode Placement </a:t>
            </a:r>
          </a:p>
          <a:p>
            <a:r>
              <a:rPr lang="en-US" dirty="0" smtClean="0"/>
              <a:t>is the most widely used method to describe the placement </a:t>
            </a:r>
          </a:p>
          <a:p>
            <a:r>
              <a:rPr lang="en-US" dirty="0" smtClean="0"/>
              <a:t>of electrodes at specific intervals along the head. </a:t>
            </a:r>
          </a:p>
          <a:p>
            <a:r>
              <a:rPr lang="en-US" dirty="0" smtClean="0"/>
              <a:t>Each electrode site has a letter to identify the lobe, </a:t>
            </a:r>
          </a:p>
          <a:p>
            <a:r>
              <a:rPr lang="en-US" dirty="0" smtClean="0"/>
              <a:t>along with a number or another letter to identify </a:t>
            </a:r>
          </a:p>
          <a:p>
            <a:r>
              <a:rPr lang="en-US" dirty="0" smtClean="0"/>
              <a:t>the hemispheric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1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EEG Patterns</a:t>
            </a:r>
            <a:endParaRPr lang="en-US" dirty="0"/>
          </a:p>
        </p:txBody>
      </p:sp>
      <p:pic>
        <p:nvPicPr>
          <p:cNvPr id="2050" name="Picture 2" descr="http://people.ece.cornell.edu/land/courses/ece4760/FinalProjects/s2012/cwm55/cwm55_mj294/img/eegwav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" y="1690688"/>
            <a:ext cx="60503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311900"/>
            <a:ext cx="374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http://neurodevelopmentcenter.com/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9384" y="2133600"/>
            <a:ext cx="42482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Brain Waves </a:t>
            </a:r>
            <a:r>
              <a:rPr lang="en-US" dirty="0"/>
              <a:t>V</a:t>
            </a:r>
            <a:r>
              <a:rPr lang="en-US" dirty="0" smtClean="0"/>
              <a:t>ary by State of Consciousness</a:t>
            </a:r>
          </a:p>
          <a:p>
            <a:endParaRPr lang="en-US" dirty="0"/>
          </a:p>
          <a:p>
            <a:r>
              <a:rPr lang="en-US" dirty="0" smtClean="0"/>
              <a:t>Beta Waves</a:t>
            </a:r>
          </a:p>
          <a:p>
            <a:r>
              <a:rPr lang="en-US" dirty="0" smtClean="0"/>
              <a:t>Alpha Waves</a:t>
            </a:r>
          </a:p>
          <a:p>
            <a:r>
              <a:rPr lang="en-US" dirty="0" smtClean="0"/>
              <a:t>Theta Waves</a:t>
            </a:r>
          </a:p>
          <a:p>
            <a:r>
              <a:rPr lang="en-US" dirty="0" smtClean="0"/>
              <a:t>Sleep ?????</a:t>
            </a:r>
          </a:p>
          <a:p>
            <a:r>
              <a:rPr lang="en-US" dirty="0" smtClean="0"/>
              <a:t>Delta 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4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Atypical EEG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6" y="1809149"/>
            <a:ext cx="579368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166919" y="1953493"/>
            <a:ext cx="4049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Bonn Data</a:t>
            </a:r>
          </a:p>
          <a:p>
            <a:endParaRPr lang="en-US" dirty="0"/>
          </a:p>
          <a:p>
            <a:r>
              <a:rPr lang="en-US" dirty="0" smtClean="0"/>
              <a:t>A) Eyes Open - </a:t>
            </a:r>
            <a:r>
              <a:rPr lang="en-US" dirty="0" err="1" smtClean="0"/>
              <a:t>Extracranial</a:t>
            </a:r>
            <a:endParaRPr lang="en-US" dirty="0" smtClean="0"/>
          </a:p>
          <a:p>
            <a:r>
              <a:rPr lang="en-US" dirty="0" smtClean="0"/>
              <a:t>B) Eyes Closed – </a:t>
            </a:r>
            <a:r>
              <a:rPr lang="en-US" dirty="0" err="1" smtClean="0"/>
              <a:t>Extracranial</a:t>
            </a:r>
            <a:endParaRPr lang="en-US" dirty="0" smtClean="0"/>
          </a:p>
          <a:p>
            <a:r>
              <a:rPr lang="en-US" dirty="0" smtClean="0"/>
              <a:t>C) Intracranial – Asymptotic</a:t>
            </a:r>
          </a:p>
          <a:p>
            <a:r>
              <a:rPr lang="en-US" dirty="0" smtClean="0"/>
              <a:t>B) Intracranial – Non-Seizure Hemisphere</a:t>
            </a:r>
          </a:p>
          <a:p>
            <a:r>
              <a:rPr lang="en-US" dirty="0" smtClean="0"/>
              <a:t>E) Intracranial - Seizure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Extracranial</a:t>
            </a:r>
            <a:r>
              <a:rPr lang="en-US" dirty="0" smtClean="0"/>
              <a:t> Electrodes</a:t>
            </a:r>
            <a:endParaRPr lang="en-US" dirty="0"/>
          </a:p>
        </p:txBody>
      </p:sp>
      <p:pic>
        <p:nvPicPr>
          <p:cNvPr id="5122" name="Picture 2" descr="http://upload.wikimedia.org/wikipedia/commons/b/bf/EEG_c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88" y="1800911"/>
            <a:ext cx="29728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4767" y="1878227"/>
            <a:ext cx="424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Electrodes attached to skin outside of brain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2811" y="6499654"/>
            <a:ext cx="519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http://en.wikipedia.org/wiki/Electroencephalography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in Cross Section</a:t>
            </a:r>
            <a:endParaRPr lang="en-US" dirty="0"/>
          </a:p>
        </p:txBody>
      </p:sp>
      <p:pic>
        <p:nvPicPr>
          <p:cNvPr id="3074" name="Picture 2" descr="http://upload.wikimedia.org/wikipedia/commons/9/9a/Brainmaps-macaque-hippocamp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89" y="2093935"/>
            <a:ext cx="4820079" cy="379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1578" y="6293708"/>
            <a:ext cx="421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http://en.wikipedia.org/wiki/Hippocampus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5816" y="1952368"/>
            <a:ext cx="4105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Seizures can occur deep in brain structure</a:t>
            </a:r>
          </a:p>
          <a:p>
            <a:r>
              <a:rPr lang="en-US" dirty="0" smtClean="0"/>
              <a:t>Not well captured at surface</a:t>
            </a:r>
          </a:p>
          <a:p>
            <a:r>
              <a:rPr lang="en-US" dirty="0" smtClean="0"/>
              <a:t>Noisy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6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Intracranial Electrodes</a:t>
            </a:r>
            <a:endParaRPr lang="en-US" dirty="0"/>
          </a:p>
        </p:txBody>
      </p:sp>
      <p:pic>
        <p:nvPicPr>
          <p:cNvPr id="4098" name="Picture 2" descr="http://www.mayfieldclinic.com/Images/PE-EpiSurg_Fig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98" y="1830109"/>
            <a:ext cx="2963078" cy="402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9859" y="6310184"/>
            <a:ext cx="511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http://www.mayfieldclinic.com/PE-EpilepsySurg.htm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9124" y="1985319"/>
            <a:ext cx="4277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Intracranial electrodes capture better signal</a:t>
            </a:r>
          </a:p>
          <a:p>
            <a:r>
              <a:rPr lang="en-US" dirty="0" smtClean="0"/>
              <a:t>Highly invasive</a:t>
            </a:r>
          </a:p>
          <a:p>
            <a:r>
              <a:rPr lang="en-US" dirty="0" smtClean="0"/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58919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Epileptic Seizures in EEG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52" y="1825625"/>
            <a:ext cx="5793495" cy="4351338"/>
          </a:xfrm>
        </p:spPr>
      </p:pic>
    </p:spTree>
    <p:extLst>
      <p:ext uri="{BB962C8B-B14F-4D97-AF65-F5344CB8AC3E}">
        <p14:creationId xmlns:p14="http://schemas.microsoft.com/office/powerpoint/2010/main" val="235644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602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Prediction of Epileptic Seizure in EEG</vt:lpstr>
      <vt:lpstr>Brains</vt:lpstr>
      <vt:lpstr>ElectroEncephalograms (EEG)</vt:lpstr>
      <vt:lpstr>Typical EEG Patterns</vt:lpstr>
      <vt:lpstr>Atypical EEG Patterns</vt:lpstr>
      <vt:lpstr>Extracranial Electrodes</vt:lpstr>
      <vt:lpstr>Brain in Cross Section</vt:lpstr>
      <vt:lpstr>Intracranial Electrodes</vt:lpstr>
      <vt:lpstr>Epileptic Seizures in EEG</vt:lpstr>
      <vt:lpstr>Classification of Epileptic Seizures</vt:lpstr>
      <vt:lpstr>Prediction of Epileptic Seizures</vt:lpstr>
      <vt:lpstr>Time Evolution of Epileptic Seizures</vt:lpstr>
      <vt:lpstr>Sensitivity: Demonstration</vt:lpstr>
      <vt:lpstr>Simard (1993)</vt:lpstr>
      <vt:lpstr>Sensitivity</vt:lpstr>
      <vt:lpstr>Convolutional Neural Networks</vt:lpstr>
      <vt:lpstr>Feature Maps from Convolution</vt:lpstr>
      <vt:lpstr>Max-Pooling</vt:lpstr>
      <vt:lpstr>CNN Architecture</vt:lpstr>
      <vt:lpstr>Mirokowski: CNN for Seizure Prediction</vt:lpstr>
    </vt:vector>
  </TitlesOfParts>
  <Company>UCCS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Epileptic Seizure in EEG</dc:title>
  <dc:creator>Ron Broberg</dc:creator>
  <cp:lastModifiedBy>Ron Broberg</cp:lastModifiedBy>
  <cp:revision>11</cp:revision>
  <dcterms:created xsi:type="dcterms:W3CDTF">2014-09-11T00:44:04Z</dcterms:created>
  <dcterms:modified xsi:type="dcterms:W3CDTF">2014-09-13T00:11:37Z</dcterms:modified>
</cp:coreProperties>
</file>