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70" r:id="rId3"/>
    <p:sldId id="265" r:id="rId4"/>
    <p:sldId id="257" r:id="rId5"/>
    <p:sldId id="258" r:id="rId6"/>
    <p:sldId id="259" r:id="rId7"/>
    <p:sldId id="266" r:id="rId8"/>
    <p:sldId id="267" r:id="rId9"/>
    <p:sldId id="260" r:id="rId10"/>
    <p:sldId id="263" r:id="rId11"/>
    <p:sldId id="26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74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2.blob.core.windows.net/competitions/kaggle/3800/media/DogRecordingSystem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2.blob.core.windows.net/competitions/kaggle/3960/media/Preictal1hr1m_annot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ene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eplearning.net/tutorial/_images/mylene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LeNet5 EEG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Ronald </a:t>
            </a:r>
            <a:r>
              <a:rPr lang="en-US" dirty="0" err="1" smtClean="0"/>
              <a:t>Broberg</a:t>
            </a:r>
            <a:endParaRPr lang="en-US" dirty="0" smtClean="0"/>
          </a:p>
          <a:p>
            <a:r>
              <a:rPr lang="en-US" dirty="0" smtClean="0"/>
              <a:t>Oct 27 2014</a:t>
            </a:r>
          </a:p>
          <a:p>
            <a:r>
              <a:rPr lang="en-US" dirty="0" smtClean="0"/>
              <a:t>CS5870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Amazon EC2 AWS g2.2xlarge </a:t>
            </a:r>
          </a:p>
          <a:p>
            <a:r>
              <a:rPr lang="en-US" sz="3100" dirty="0" smtClean="0"/>
              <a:t>Ubuntu 12.04.4 LTS x86_64</a:t>
            </a:r>
          </a:p>
          <a:p>
            <a:r>
              <a:rPr lang="en-US" sz="3100" dirty="0" smtClean="0"/>
              <a:t>NVIDIA Kepler GK 104 GPU</a:t>
            </a:r>
            <a:endParaRPr lang="en-US" sz="3100" dirty="0"/>
          </a:p>
          <a:p>
            <a:r>
              <a:rPr lang="en-US" sz="3100" dirty="0" smtClean="0"/>
              <a:t>26 ECUs</a:t>
            </a:r>
          </a:p>
          <a:p>
            <a:r>
              <a:rPr lang="en-US" sz="3100" dirty="0" smtClean="0"/>
              <a:t>8 </a:t>
            </a:r>
            <a:r>
              <a:rPr lang="en-US" sz="3100" dirty="0" err="1" smtClean="0"/>
              <a:t>vCPUs</a:t>
            </a:r>
            <a:endParaRPr lang="en-US" sz="3100" dirty="0" smtClean="0"/>
          </a:p>
          <a:p>
            <a:r>
              <a:rPr lang="en-US" sz="3100" dirty="0" smtClean="0"/>
              <a:t>2.6 GHz</a:t>
            </a:r>
          </a:p>
          <a:p>
            <a:r>
              <a:rPr lang="en-US" sz="3100" dirty="0" smtClean="0"/>
              <a:t>Intel Xeon E5-2670</a:t>
            </a:r>
          </a:p>
          <a:p>
            <a:r>
              <a:rPr lang="en-US" sz="3100" dirty="0" smtClean="0"/>
              <a:t>15 </a:t>
            </a:r>
            <a:r>
              <a:rPr lang="en-US" sz="3100" dirty="0" err="1" smtClean="0"/>
              <a:t>GiB</a:t>
            </a:r>
            <a:r>
              <a:rPr lang="en-US" sz="3100" dirty="0" smtClean="0"/>
              <a:t> memory</a:t>
            </a:r>
          </a:p>
          <a:p>
            <a:r>
              <a:rPr lang="en-US" sz="3100" dirty="0" smtClean="0"/>
              <a:t>1 x 60 </a:t>
            </a:r>
            <a:r>
              <a:rPr lang="en-US" sz="3100" dirty="0" err="1" smtClean="0"/>
              <a:t>GiB</a:t>
            </a:r>
            <a:r>
              <a:rPr lang="en-US" sz="3100" dirty="0" smtClean="0"/>
              <a:t> Storage Capacity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5240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 err="1" smtClean="0"/>
              <a:t>Theano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LeNet</a:t>
            </a:r>
            <a:endParaRPr lang="en-US" sz="2400" u="sng" dirty="0"/>
          </a:p>
          <a:p>
            <a:r>
              <a:rPr lang="en-US" sz="2400" dirty="0" smtClean="0"/>
              <a:t>MNIST data set</a:t>
            </a:r>
          </a:p>
          <a:p>
            <a:r>
              <a:rPr lang="en-US" sz="2400" dirty="0" smtClean="0"/>
              <a:t>Accuracy</a:t>
            </a:r>
          </a:p>
          <a:p>
            <a:pPr lvl="1"/>
            <a:r>
              <a:rPr lang="en-US" sz="2000" dirty="0" smtClean="0"/>
              <a:t>0.92% on tutorial</a:t>
            </a:r>
          </a:p>
          <a:p>
            <a:pPr lvl="1"/>
            <a:r>
              <a:rPr lang="en-US" sz="2000" dirty="0" smtClean="0"/>
              <a:t>0.92% </a:t>
            </a:r>
            <a:r>
              <a:rPr lang="en-US" sz="2000" dirty="0"/>
              <a:t>on </a:t>
            </a:r>
            <a:r>
              <a:rPr lang="en-US" sz="2000" dirty="0" smtClean="0"/>
              <a:t>my setup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peed</a:t>
            </a:r>
          </a:p>
          <a:p>
            <a:pPr lvl="1"/>
            <a:r>
              <a:rPr lang="en-US" sz="2000" dirty="0" smtClean="0"/>
              <a:t>380.28m tutorial</a:t>
            </a:r>
            <a:endParaRPr lang="en-US" sz="2000" dirty="0"/>
          </a:p>
          <a:p>
            <a:pPr lvl="1"/>
            <a:r>
              <a:rPr lang="en-US" sz="2000" dirty="0" smtClean="0"/>
              <a:t>552m on my setup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AUC</a:t>
            </a:r>
            <a:endParaRPr lang="en-US" dirty="0"/>
          </a:p>
        </p:txBody>
      </p:sp>
      <p:pic>
        <p:nvPicPr>
          <p:cNvPr id="1028" name="Picture 4" descr="http://www.imtech.res.in/raghava/mhcbench/r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7433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2056" y="2297668"/>
            <a:ext cx="3772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Test Data is held at Kaggle.com</a:t>
            </a:r>
          </a:p>
          <a:p>
            <a:r>
              <a:rPr lang="en-US" dirty="0" smtClean="0"/>
              <a:t>Results are blind</a:t>
            </a:r>
          </a:p>
          <a:p>
            <a:r>
              <a:rPr lang="en-US" dirty="0" smtClean="0"/>
              <a:t>Results are aggregated across all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|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 multiple models for each case</a:t>
            </a:r>
          </a:p>
          <a:p>
            <a:pPr lvl="1"/>
            <a:r>
              <a:rPr lang="en-US" dirty="0" smtClean="0"/>
              <a:t>Trains against full array of available seizures</a:t>
            </a:r>
          </a:p>
          <a:p>
            <a:pPr lvl="1"/>
            <a:r>
              <a:rPr lang="en-US" dirty="0" smtClean="0"/>
              <a:t>Average results against bag of models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LeNet</a:t>
            </a:r>
            <a:r>
              <a:rPr lang="en-US" dirty="0" smtClean="0"/>
              <a:t> Convolution Model and Parameters</a:t>
            </a:r>
          </a:p>
          <a:p>
            <a:pPr lvl="1"/>
            <a:r>
              <a:rPr lang="en-US" dirty="0" smtClean="0"/>
              <a:t>Step from 120x120 to 120x48 is steep</a:t>
            </a:r>
          </a:p>
          <a:p>
            <a:pPr lvl="1"/>
            <a:r>
              <a:rPr lang="en-US" dirty="0" smtClean="0"/>
              <a:t>Maybe better arrangement of convolution/pooling</a:t>
            </a:r>
          </a:p>
          <a:p>
            <a:pPr lvl="1"/>
            <a:r>
              <a:rPr lang="en-US" dirty="0" smtClean="0"/>
              <a:t>Maybe an additional Convolution and Pooling layer</a:t>
            </a:r>
          </a:p>
          <a:p>
            <a:pPr lvl="1"/>
            <a:endParaRPr lang="en-US" dirty="0"/>
          </a:p>
          <a:p>
            <a:r>
              <a:rPr lang="en-US" dirty="0" smtClean="0"/>
              <a:t>Additional / Different Features</a:t>
            </a:r>
          </a:p>
          <a:p>
            <a:pPr lvl="1"/>
            <a:r>
              <a:rPr lang="en-US" dirty="0" smtClean="0"/>
              <a:t>Additional bivariate features</a:t>
            </a:r>
          </a:p>
          <a:p>
            <a:pPr lvl="1"/>
            <a:r>
              <a:rPr lang="en-US" dirty="0" smtClean="0"/>
              <a:t>“Tag on” </a:t>
            </a:r>
            <a:r>
              <a:rPr lang="en-US" dirty="0" err="1" smtClean="0"/>
              <a:t>univariate</a:t>
            </a:r>
            <a:r>
              <a:rPr lang="en-US" dirty="0" smtClean="0"/>
              <a:t> features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1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bulatory EEG recording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19264"/>
            <a:ext cx="5029199" cy="38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Epileptic Seizure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81637"/>
            <a:ext cx="7886700" cy="842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Classify 10 minute segments of EEG Data</a:t>
            </a:r>
          </a:p>
          <a:p>
            <a:pPr marL="0" indent="0" algn="ctr">
              <a:buNone/>
            </a:pPr>
            <a:r>
              <a:rPr lang="en-US" dirty="0" smtClean="0"/>
              <a:t>As </a:t>
            </a:r>
            <a:r>
              <a:rPr lang="en-US" dirty="0" err="1" smtClean="0"/>
              <a:t>Preictal</a:t>
            </a:r>
            <a:r>
              <a:rPr lang="en-US" dirty="0" smtClean="0"/>
              <a:t> or </a:t>
            </a:r>
            <a:r>
              <a:rPr lang="en-US" dirty="0" err="1" smtClean="0"/>
              <a:t>Interictal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442502"/>
            <a:ext cx="5660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http://www.kaggle.com/c/seizure-prediction</a:t>
            </a:r>
          </a:p>
          <a:p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kaggle2.blob.core.windows.net/competitions/kaggle/3800/media/DogRecordingSystem.png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90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Preictal</a:t>
            </a:r>
            <a:r>
              <a:rPr lang="en-US" dirty="0" smtClean="0"/>
              <a:t> Data Selection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861978"/>
            <a:ext cx="8715730" cy="3950877"/>
            <a:chOff x="-45312" y="1404778"/>
            <a:chExt cx="8715730" cy="39508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5312" y="1404778"/>
              <a:ext cx="5334000" cy="395087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749131" y="1433353"/>
              <a:ext cx="533400" cy="3505200"/>
            </a:xfrm>
            <a:prstGeom prst="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75899" y="2145565"/>
              <a:ext cx="339451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For each patient</a:t>
              </a:r>
            </a:p>
            <a:p>
              <a:r>
                <a:rPr lang="en-US" sz="1400" dirty="0" smtClean="0"/>
                <a:t>  For each seizure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Select 1 hour of data</a:t>
              </a:r>
            </a:p>
            <a:p>
              <a:r>
                <a:rPr lang="en-US" sz="1400" dirty="0" smtClean="0"/>
                <a:t>        Terminating ~315 seconds </a:t>
              </a:r>
              <a:r>
                <a:rPr lang="en-US" sz="1200" dirty="0" smtClean="0"/>
                <a:t>prior to seizure</a:t>
              </a:r>
              <a:endParaRPr lang="en-US" sz="1400" dirty="0" smtClean="0"/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Split into 6 10 minute segments</a:t>
              </a:r>
              <a:endParaRPr 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4800" y="6456402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http://www.kaggle.com/c/seizure-prediction/data</a:t>
            </a:r>
            <a:endParaRPr lang="en-US" sz="1000" dirty="0" smtClean="0">
              <a:hlinkClick r:id="rId3"/>
            </a:endParaRPr>
          </a:p>
          <a:p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kaggle2.blob.core.windows.net/competitions/kaggle/3960/media/Preictal1hr1m_annot.png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209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Characterization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2504"/>
              </p:ext>
            </p:extLst>
          </p:nvPr>
        </p:nvGraphicFramePr>
        <p:xfrm>
          <a:off x="762000" y="2286000"/>
          <a:ext cx="7391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90575"/>
                <a:gridCol w="923925"/>
                <a:gridCol w="923925"/>
                <a:gridCol w="923925"/>
                <a:gridCol w="923925"/>
                <a:gridCol w="92392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Chans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Preictal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Interictal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Seizures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Sz</a:t>
                      </a:r>
                      <a:r>
                        <a:rPr lang="en-US" sz="1400" baseline="0" dirty="0" smtClean="0"/>
                        <a:t> Trained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Patient_2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0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from </a:t>
            </a:r>
            <a:r>
              <a:rPr lang="en-US" dirty="0" smtClean="0">
                <a:solidFill>
                  <a:srgbClr val="00B0F0"/>
                </a:solidFill>
              </a:rPr>
              <a:t>MATLAB</a:t>
            </a:r>
            <a:r>
              <a:rPr lang="en-US" dirty="0" smtClean="0"/>
              <a:t> binary data storage to </a:t>
            </a:r>
            <a:r>
              <a:rPr lang="en-US" dirty="0" smtClean="0">
                <a:solidFill>
                  <a:srgbClr val="00B0F0"/>
                </a:solidFill>
              </a:rPr>
              <a:t>HDF5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Down sampled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B0F0"/>
                </a:solidFill>
              </a:rPr>
              <a:t>200 Hz</a:t>
            </a:r>
          </a:p>
          <a:p>
            <a:r>
              <a:rPr lang="en-US" dirty="0" smtClean="0"/>
              <a:t>Features extracted with </a:t>
            </a:r>
            <a:r>
              <a:rPr lang="en-US" dirty="0" smtClean="0"/>
              <a:t>Julia</a:t>
            </a:r>
            <a:endParaRPr lang="en-US" dirty="0"/>
          </a:p>
          <a:p>
            <a:pPr lvl="1"/>
            <a:r>
              <a:rPr lang="en-US" dirty="0" smtClean="0"/>
              <a:t>Stored as </a:t>
            </a:r>
            <a:r>
              <a:rPr lang="en-US" dirty="0" smtClean="0">
                <a:solidFill>
                  <a:srgbClr val="00B0F0"/>
                </a:solidFill>
              </a:rPr>
              <a:t>csv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5755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Univariate</a:t>
            </a:r>
            <a:endParaRPr lang="en-US" u="sng" dirty="0" smtClean="0"/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Variance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Autocorrelation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Amplitude Entropy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Kurtosis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Skew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62450" y="1820862"/>
            <a:ext cx="3257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Bivariate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Cross-correlation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case</a:t>
            </a:r>
          </a:p>
          <a:p>
            <a:pPr marL="457200" lvl="1" indent="0">
              <a:buNone/>
            </a:pPr>
            <a:r>
              <a:rPr lang="en-US" dirty="0" smtClean="0"/>
              <a:t>For each segment</a:t>
            </a:r>
          </a:p>
          <a:p>
            <a:pPr marL="914400" lvl="2" indent="0">
              <a:buNone/>
            </a:pPr>
            <a:r>
              <a:rPr lang="en-US" dirty="0" smtClean="0"/>
              <a:t>Import 10 minute down sampled data with n-channels</a:t>
            </a:r>
          </a:p>
          <a:p>
            <a:pPr marL="914400" lvl="2" indent="0">
              <a:buNone/>
            </a:pPr>
            <a:r>
              <a:rPr lang="en-US" dirty="0" smtClean="0"/>
              <a:t>Split along time into (n^2-n)/2 segments (~5 seconds)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Calculate cross-correlation for </a:t>
            </a:r>
            <a:r>
              <a:rPr lang="en-US" dirty="0"/>
              <a:t>(n^2-n)/2 </a:t>
            </a:r>
            <a:r>
              <a:rPr lang="en-US" dirty="0" smtClean="0"/>
              <a:t>unique pairs of channels</a:t>
            </a:r>
          </a:p>
          <a:p>
            <a:pPr marL="1828800" lvl="4" indent="0">
              <a:buNone/>
            </a:pPr>
            <a:r>
              <a:rPr lang="en-US" dirty="0" smtClean="0"/>
              <a:t>Assuming no time lag</a:t>
            </a:r>
          </a:p>
          <a:p>
            <a:pPr marL="914400" lvl="2" indent="0">
              <a:buNone/>
            </a:pPr>
            <a:r>
              <a:rPr lang="en-US" dirty="0" smtClean="0"/>
              <a:t>Store as vector</a:t>
            </a:r>
          </a:p>
        </p:txBody>
      </p:sp>
    </p:spTree>
    <p:extLst>
      <p:ext uri="{BB962C8B-B14F-4D97-AF65-F5344CB8AC3E}">
        <p14:creationId xmlns:p14="http://schemas.microsoft.com/office/powerpoint/2010/main" val="273749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Time Variant Cross Correlation Samples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304800"/>
            <a:ext cx="7886700" cy="1325563"/>
          </a:xfrm>
        </p:spPr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CNN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94" y="4724400"/>
            <a:ext cx="4290006" cy="167640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Theano</a:t>
            </a:r>
            <a:r>
              <a:rPr lang="en-US" sz="2000" dirty="0" smtClean="0"/>
              <a:t> 0.6.0 </a:t>
            </a:r>
            <a:r>
              <a:rPr lang="en-US" sz="2000" dirty="0" err="1" smtClean="0"/>
              <a:t>LeNet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Python </a:t>
            </a:r>
            <a:r>
              <a:rPr lang="en-US" sz="1800" dirty="0" smtClean="0"/>
              <a:t>2.7.3 / </a:t>
            </a:r>
            <a:r>
              <a:rPr lang="en-US" sz="1800" dirty="0" err="1" smtClean="0"/>
              <a:t>gcc</a:t>
            </a:r>
            <a:r>
              <a:rPr lang="en-US" sz="1800" dirty="0" smtClean="0"/>
              <a:t> 4.6.3</a:t>
            </a:r>
          </a:p>
          <a:p>
            <a:pPr lvl="1"/>
            <a:r>
              <a:rPr lang="en-US" sz="1800" dirty="0" err="1" smtClean="0"/>
              <a:t>Numpy</a:t>
            </a:r>
            <a:r>
              <a:rPr lang="en-US" sz="1800" dirty="0" smtClean="0"/>
              <a:t> 1.9.0 / </a:t>
            </a:r>
            <a:r>
              <a:rPr lang="en-US" sz="1800" dirty="0" err="1" smtClean="0"/>
              <a:t>scipy</a:t>
            </a:r>
            <a:r>
              <a:rPr lang="en-US" sz="1800" dirty="0" smtClean="0"/>
              <a:t> 0.14.0</a:t>
            </a:r>
          </a:p>
          <a:p>
            <a:r>
              <a:rPr lang="en-US" sz="2000" dirty="0" err="1" smtClean="0"/>
              <a:t>Lenet</a:t>
            </a:r>
            <a:r>
              <a:rPr lang="en-US" sz="2000" dirty="0" smtClean="0"/>
              <a:t> Parameters as above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0" y="1981200"/>
            <a:ext cx="8802399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919" y="16002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120x120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16118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5@120x48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6245" y="16002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5@120x24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7845" y="16002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5@1x16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83" y="1611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5@1x8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7532" y="1600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7132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8966" y="4038600"/>
            <a:ext cx="95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1x25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convolution 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across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0" y="4048780"/>
            <a:ext cx="96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1x4 </a:t>
            </a:r>
          </a:p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subsampling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300" y="4038600"/>
            <a:ext cx="93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1x9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</a:t>
            </a:r>
            <a:r>
              <a:rPr lang="en-US" sz="1200" dirty="0" smtClean="0">
                <a:solidFill>
                  <a:srgbClr val="7030A0"/>
                </a:solidFill>
              </a:rPr>
              <a:t>onvolution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a</a:t>
            </a:r>
            <a:r>
              <a:rPr lang="en-US" sz="1200" dirty="0" smtClean="0">
                <a:solidFill>
                  <a:srgbClr val="7030A0"/>
                </a:solidFill>
              </a:rPr>
              <a:t>cross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5160" y="4038600"/>
            <a:ext cx="96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1x2 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s</a:t>
            </a:r>
            <a:r>
              <a:rPr lang="en-US" sz="1200" dirty="0" smtClean="0">
                <a:solidFill>
                  <a:srgbClr val="00B0F0"/>
                </a:solidFill>
              </a:rPr>
              <a:t>ubsampling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2283" y="4038600"/>
            <a:ext cx="92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1x8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</a:t>
            </a:r>
            <a:r>
              <a:rPr lang="en-US" sz="1200" dirty="0" smtClean="0">
                <a:solidFill>
                  <a:srgbClr val="7030A0"/>
                </a:solidFill>
              </a:rPr>
              <a:t>onvolution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across 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6400800"/>
            <a:ext cx="3328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deeplearning.net/tutorial/lenet.html</a:t>
            </a:r>
            <a:endParaRPr lang="en-US" sz="1100" dirty="0" smtClean="0"/>
          </a:p>
          <a:p>
            <a:r>
              <a:rPr lang="en-US" sz="1100" dirty="0" smtClean="0">
                <a:hlinkClick r:id="rId4"/>
              </a:rPr>
              <a:t>http</a:t>
            </a:r>
            <a:r>
              <a:rPr lang="en-US" sz="1100" dirty="0">
                <a:hlinkClick r:id="rId4"/>
              </a:rPr>
              <a:t>://deeplearning.net/tutorial/_</a:t>
            </a:r>
            <a:r>
              <a:rPr lang="en-US" sz="1100" dirty="0" smtClean="0">
                <a:hlinkClick r:id="rId4"/>
              </a:rPr>
              <a:t>images/mylenet.png</a:t>
            </a:r>
            <a:endParaRPr lang="en-US" sz="1100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777794" y="4724400"/>
            <a:ext cx="4290006" cy="16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Separate Model for Each 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4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404</Words>
  <Application>Microsoft Office PowerPoint</Application>
  <PresentationFormat>On-screen Show (4:3)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LeNet5 EEG</vt:lpstr>
      <vt:lpstr>Epileptic Seizure Prediction</vt:lpstr>
      <vt:lpstr>Preictal Data Selection</vt:lpstr>
      <vt:lpstr>Data Characterization</vt:lpstr>
      <vt:lpstr>ETL</vt:lpstr>
      <vt:lpstr>Feature Selection</vt:lpstr>
      <vt:lpstr>Feature Preparation</vt:lpstr>
      <vt:lpstr>Time Variant Cross Correlation Samples</vt:lpstr>
      <vt:lpstr>LeNet CNN Model</vt:lpstr>
      <vt:lpstr>Performance</vt:lpstr>
      <vt:lpstr>Results AUC</vt:lpstr>
      <vt:lpstr>Issues | Opportunities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LeNet5 EEG</dc:title>
  <dc:creator>rbroberg</dc:creator>
  <cp:lastModifiedBy>Ron Broberg</cp:lastModifiedBy>
  <cp:revision>20</cp:revision>
  <dcterms:created xsi:type="dcterms:W3CDTF">2014-10-25T00:50:19Z</dcterms:created>
  <dcterms:modified xsi:type="dcterms:W3CDTF">2014-10-26T23:23:54Z</dcterms:modified>
</cp:coreProperties>
</file>