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7"/>
  </p:notesMasterIdLst>
  <p:sldIdLst>
    <p:sldId id="298" r:id="rId5"/>
    <p:sldId id="25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99" r:id="rId24"/>
    <p:sldId id="268" r:id="rId25"/>
    <p:sldId id="300" r:id="rId26"/>
    <p:sldId id="269" r:id="rId27"/>
    <p:sldId id="30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3" r:id="rId38"/>
    <p:sldId id="279" r:id="rId39"/>
    <p:sldId id="281" r:id="rId40"/>
    <p:sldId id="280" r:id="rId41"/>
    <p:sldId id="282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98"/>
            <p14:sldId id="257"/>
            <p14:sldId id="302"/>
            <p14:sldId id="303"/>
            <p14:sldId id="304"/>
            <p14:sldId id="305"/>
            <p14:sldId id="306"/>
            <p14:sldId id="307"/>
            <p14:sldId id="30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99"/>
            <p14:sldId id="268"/>
            <p14:sldId id="300"/>
            <p14:sldId id="269"/>
            <p14:sldId id="30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3"/>
            <p14:sldId id="279"/>
            <p14:sldId id="281"/>
            <p14:sldId id="280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C97"/>
    <a:srgbClr val="23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C2444-E09B-4CF3-9C4C-648582589415}" v="48" dt="2020-04-04T10:40:52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68" d="100"/>
          <a:sy n="68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6C246D56-FDA5-4626-8D50-3539BF28EC58}"/>
    <pc:docChg chg="custSel modSld modMainMaster">
      <pc:chgData name="Moacir Manoel Rodrigues Junior" userId="47811eb5-4548-4a46-a9b9-3a198d95fa3a" providerId="ADAL" clId="{6C246D56-FDA5-4626-8D50-3539BF28EC58}" dt="2020-04-04T10:47:28.923" v="72" actId="403"/>
      <pc:docMkLst>
        <pc:docMk/>
      </pc:docMkLst>
      <pc:sldChg chg="modSp setBg modAnim">
        <pc:chgData name="Moacir Manoel Rodrigues Junior" userId="47811eb5-4548-4a46-a9b9-3a198d95fa3a" providerId="ADAL" clId="{6C246D56-FDA5-4626-8D50-3539BF28EC58}" dt="2020-04-04T10:36:18.591" v="25" actId="20577"/>
        <pc:sldMkLst>
          <pc:docMk/>
          <pc:sldMk cId="212267794" sldId="257"/>
        </pc:sldMkLst>
        <pc:spChg chg="mod">
          <ac:chgData name="Moacir Manoel Rodrigues Junior" userId="47811eb5-4548-4a46-a9b9-3a198d95fa3a" providerId="ADAL" clId="{6C246D56-FDA5-4626-8D50-3539BF28EC58}" dt="2020-04-04T10:36:18.591" v="25" actId="20577"/>
          <ac:spMkLst>
            <pc:docMk/>
            <pc:sldMk cId="212267794" sldId="257"/>
            <ac:spMk id="5" creationId="{00000000-0000-0000-0000-000000000000}"/>
          </ac:spMkLst>
        </pc:spChg>
      </pc:sldChg>
      <pc:sldChg chg="delSp modSp delAnim modAnim">
        <pc:chgData name="Moacir Manoel Rodrigues Junior" userId="47811eb5-4548-4a46-a9b9-3a198d95fa3a" providerId="ADAL" clId="{6C246D56-FDA5-4626-8D50-3539BF28EC58}" dt="2020-04-04T10:40:32.402" v="62" actId="403"/>
        <pc:sldMkLst>
          <pc:docMk/>
          <pc:sldMk cId="3446852014" sldId="266"/>
        </pc:sldMkLst>
        <pc:spChg chg="mod">
          <ac:chgData name="Moacir Manoel Rodrigues Junior" userId="47811eb5-4548-4a46-a9b9-3a198d95fa3a" providerId="ADAL" clId="{6C246D56-FDA5-4626-8D50-3539BF28EC58}" dt="2020-04-04T10:40:32.402" v="62" actId="403"/>
          <ac:spMkLst>
            <pc:docMk/>
            <pc:sldMk cId="3446852014" sldId="266"/>
            <ac:spMk id="4" creationId="{00000000-0000-0000-0000-000000000000}"/>
          </ac:spMkLst>
        </pc:spChg>
        <pc:spChg chg="del">
          <ac:chgData name="Moacir Manoel Rodrigues Junior" userId="47811eb5-4548-4a46-a9b9-3a198d95fa3a" providerId="ADAL" clId="{6C246D56-FDA5-4626-8D50-3539BF28EC58}" dt="2020-04-04T10:40:15.242" v="58" actId="478"/>
          <ac:spMkLst>
            <pc:docMk/>
            <pc:sldMk cId="3446852014" sldId="266"/>
            <ac:spMk id="5" creationId="{00000000-0000-0000-0000-000000000000}"/>
          </ac:spMkLst>
        </pc:spChg>
        <pc:grpChg chg="del">
          <ac:chgData name="Moacir Manoel Rodrigues Junior" userId="47811eb5-4548-4a46-a9b9-3a198d95fa3a" providerId="ADAL" clId="{6C246D56-FDA5-4626-8D50-3539BF28EC58}" dt="2020-04-04T10:40:17.507" v="59" actId="478"/>
          <ac:grpSpMkLst>
            <pc:docMk/>
            <pc:sldMk cId="3446852014" sldId="266"/>
            <ac:grpSpMk id="10" creationId="{00000000-0000-0000-0000-000000000000}"/>
          </ac:grpSpMkLst>
        </pc:grpChg>
        <pc:graphicFrameChg chg="del">
          <ac:chgData name="Moacir Manoel Rodrigues Junior" userId="47811eb5-4548-4a46-a9b9-3a198d95fa3a" providerId="ADAL" clId="{6C246D56-FDA5-4626-8D50-3539BF28EC58}" dt="2020-04-04T10:40:21.099" v="60" actId="478"/>
          <ac:graphicFrameMkLst>
            <pc:docMk/>
            <pc:sldMk cId="3446852014" sldId="266"/>
            <ac:graphicFrameMk id="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6C246D56-FDA5-4626-8D50-3539BF28EC58}" dt="2020-04-04T10:40:38.996" v="63" actId="403"/>
        <pc:sldMkLst>
          <pc:docMk/>
          <pc:sldMk cId="232751215" sldId="267"/>
        </pc:sldMkLst>
        <pc:spChg chg="mod">
          <ac:chgData name="Moacir Manoel Rodrigues Junior" userId="47811eb5-4548-4a46-a9b9-3a198d95fa3a" providerId="ADAL" clId="{6C246D56-FDA5-4626-8D50-3539BF28EC58}" dt="2020-04-04T10:40:38.996" v="63" actId="403"/>
          <ac:spMkLst>
            <pc:docMk/>
            <pc:sldMk cId="232751215" sldId="26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6C246D56-FDA5-4626-8D50-3539BF28EC58}" dt="2020-04-04T10:40:52.323" v="64" actId="403"/>
        <pc:sldMkLst>
          <pc:docMk/>
          <pc:sldMk cId="4070660368" sldId="268"/>
        </pc:sldMkLst>
        <pc:spChg chg="mod">
          <ac:chgData name="Moacir Manoel Rodrigues Junior" userId="47811eb5-4548-4a46-a9b9-3a198d95fa3a" providerId="ADAL" clId="{6C246D56-FDA5-4626-8D50-3539BF28EC58}" dt="2020-04-04T10:40:52.323" v="64" actId="403"/>
          <ac:spMkLst>
            <pc:docMk/>
            <pc:sldMk cId="4070660368" sldId="268"/>
            <ac:spMk id="4" creationId="{00000000-0000-0000-0000-000000000000}"/>
          </ac:spMkLst>
        </pc:spChg>
      </pc:sldChg>
      <pc:sldChg chg="addSp delSp modSp setBg">
        <pc:chgData name="Moacir Manoel Rodrigues Junior" userId="47811eb5-4548-4a46-a9b9-3a198d95fa3a" providerId="ADAL" clId="{6C246D56-FDA5-4626-8D50-3539BF28EC58}" dt="2020-04-04T10:47:28.923" v="72" actId="403"/>
        <pc:sldMkLst>
          <pc:docMk/>
          <pc:sldMk cId="2066552163" sldId="298"/>
        </pc:sldMkLst>
        <pc:spChg chg="add mod">
          <ac:chgData name="Moacir Manoel Rodrigues Junior" userId="47811eb5-4548-4a46-a9b9-3a198d95fa3a" providerId="ADAL" clId="{6C246D56-FDA5-4626-8D50-3539BF28EC58}" dt="2020-04-04T10:47:28.923" v="72" actId="403"/>
          <ac:spMkLst>
            <pc:docMk/>
            <pc:sldMk cId="2066552163" sldId="298"/>
            <ac:spMk id="2" creationId="{738E5CAC-1EFA-41C3-ACA8-404D12F0D442}"/>
          </ac:spMkLst>
        </pc:spChg>
        <pc:spChg chg="add mod">
          <ac:chgData name="Moacir Manoel Rodrigues Junior" userId="47811eb5-4548-4a46-a9b9-3a198d95fa3a" providerId="ADAL" clId="{6C246D56-FDA5-4626-8D50-3539BF28EC58}" dt="2020-04-04T10:35:59.971" v="21" actId="403"/>
          <ac:spMkLst>
            <pc:docMk/>
            <pc:sldMk cId="2066552163" sldId="298"/>
            <ac:spMk id="3" creationId="{9F0FBD5D-F1C8-416E-85C8-06BFC14F2634}"/>
          </ac:spMkLst>
        </pc:spChg>
        <pc:spChg chg="del">
          <ac:chgData name="Moacir Manoel Rodrigues Junior" userId="47811eb5-4548-4a46-a9b9-3a198d95fa3a" providerId="ADAL" clId="{6C246D56-FDA5-4626-8D50-3539BF28EC58}" dt="2020-04-04T10:34:30.935" v="3" actId="478"/>
          <ac:spMkLst>
            <pc:docMk/>
            <pc:sldMk cId="2066552163" sldId="298"/>
            <ac:spMk id="4" creationId="{82B08392-2977-42BB-891A-A6976FB33F9E}"/>
          </ac:spMkLst>
        </pc:spChg>
        <pc:picChg chg="del">
          <ac:chgData name="Moacir Manoel Rodrigues Junior" userId="47811eb5-4548-4a46-a9b9-3a198d95fa3a" providerId="ADAL" clId="{6C246D56-FDA5-4626-8D50-3539BF28EC58}" dt="2020-04-04T10:34:32.418" v="4" actId="478"/>
          <ac:picMkLst>
            <pc:docMk/>
            <pc:sldMk cId="2066552163" sldId="298"/>
            <ac:picMk id="6" creationId="{08CDBD95-EDA9-4DB3-B842-7B081ACFA95B}"/>
          </ac:picMkLst>
        </pc:picChg>
      </pc:sldChg>
      <pc:sldChg chg="modSp modAnim">
        <pc:chgData name="Moacir Manoel Rodrigues Junior" userId="47811eb5-4548-4a46-a9b9-3a198d95fa3a" providerId="ADAL" clId="{6C246D56-FDA5-4626-8D50-3539BF28EC58}" dt="2020-04-04T10:38:33.432" v="57" actId="6549"/>
        <pc:sldMkLst>
          <pc:docMk/>
          <pc:sldMk cId="3213903191" sldId="302"/>
        </pc:sldMkLst>
        <pc:spChg chg="mod">
          <ac:chgData name="Moacir Manoel Rodrigues Junior" userId="47811eb5-4548-4a46-a9b9-3a198d95fa3a" providerId="ADAL" clId="{6C246D56-FDA5-4626-8D50-3539BF28EC58}" dt="2020-04-04T10:38:33.432" v="57" actId="6549"/>
          <ac:spMkLst>
            <pc:docMk/>
            <pc:sldMk cId="3213903191" sldId="30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6C246D56-FDA5-4626-8D50-3539BF28EC58}" dt="2020-04-04T10:37:15.754" v="55" actId="6549"/>
        <pc:sldMkLst>
          <pc:docMk/>
          <pc:sldMk cId="1539740312" sldId="304"/>
        </pc:sldMkLst>
        <pc:spChg chg="mod">
          <ac:chgData name="Moacir Manoel Rodrigues Junior" userId="47811eb5-4548-4a46-a9b9-3a198d95fa3a" providerId="ADAL" clId="{6C246D56-FDA5-4626-8D50-3539BF28EC58}" dt="2020-04-04T10:37:15.754" v="55" actId="6549"/>
          <ac:spMkLst>
            <pc:docMk/>
            <pc:sldMk cId="1539740312" sldId="304"/>
            <ac:spMk id="5" creationId="{00000000-0000-0000-0000-000000000000}"/>
          </ac:spMkLst>
        </pc:spChg>
      </pc:sldChg>
      <pc:sldMasterChg chg="setBg modSldLayout">
        <pc:chgData name="Moacir Manoel Rodrigues Junior" userId="47811eb5-4548-4a46-a9b9-3a198d95fa3a" providerId="ADAL" clId="{6C246D56-FDA5-4626-8D50-3539BF28EC58}" dt="2020-04-04T10:34:24.901" v="2"/>
        <pc:sldMasterMkLst>
          <pc:docMk/>
          <pc:sldMasterMk cId="863995131" sldId="2147483672"/>
        </pc:sldMasterMkLst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301357836" sldId="2147483673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813928025" sldId="2147483674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993016476" sldId="2147483675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693434333" sldId="2147483676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060380208" sldId="2147483677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2489748287" sldId="2147483678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833156674" sldId="2147483679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957901332" sldId="2147483680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2570934373" sldId="2147483681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41318939" sldId="2147483682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828793857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37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1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0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88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7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01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7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54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6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8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3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6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1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1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4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2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8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25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578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89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938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280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164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343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482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566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013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34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wbggOdkcA8&amp;t=397s" TargetMode="External"/><Relationship Id="rId2" Type="http://schemas.openxmlformats.org/officeDocument/2006/relationships/hyperlink" Target="https://www.youtube.com/watch?v=28G51yu4zA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eg.ufpr.br/~paulojus/embrapa/Rembrapa/Rembrapa.pdf" TargetMode="External"/><Relationship Id="rId4" Type="http://schemas.openxmlformats.org/officeDocument/2006/relationships/hyperlink" Target="https://cantinhodor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E5CAC-1EFA-41C3-ACA8-404D12F0D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Técnicas Estatísticas de Predição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FBD5D-F1C8-416E-85C8-06BFC14F2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Prof. Dr. Moacir Manuel Rodrigues Junior</a:t>
            </a:r>
          </a:p>
        </p:txBody>
      </p:sp>
    </p:spTree>
    <p:extLst>
      <p:ext uri="{BB962C8B-B14F-4D97-AF65-F5344CB8AC3E}">
        <p14:creationId xmlns:p14="http://schemas.microsoft.com/office/powerpoint/2010/main" val="20665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E86F315-A09F-4A8E-B696-1ADB73A6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 b="5990"/>
          <a:stretch/>
        </p:blipFill>
        <p:spPr>
          <a:xfrm>
            <a:off x="2697738" y="3041292"/>
            <a:ext cx="3977395" cy="3744416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Qualitativas (Não métricas ou Não Mensuráveis)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Quantitativas (Métricas ou Mensuráveis)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D993D5-0D72-4B18-A5F3-2D4DDB3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70C738-E736-4CE8-97D1-724D6EE7AB9E}"/>
              </a:ext>
            </a:extLst>
          </p:cNvPr>
          <p:cNvGrpSpPr/>
          <p:nvPr/>
        </p:nvGrpSpPr>
        <p:grpSpPr>
          <a:xfrm>
            <a:off x="4940533" y="3041292"/>
            <a:ext cx="4104217" cy="3672000"/>
            <a:chOff x="4940533" y="3041292"/>
            <a:chExt cx="4104217" cy="3672000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E47E8B4-C3E4-4320-81FA-7C186F1F2E58}"/>
                </a:ext>
              </a:extLst>
            </p:cNvPr>
            <p:cNvGrpSpPr/>
            <p:nvPr/>
          </p:nvGrpSpPr>
          <p:grpSpPr>
            <a:xfrm>
              <a:off x="4940533" y="3041292"/>
              <a:ext cx="2160000" cy="3672000"/>
              <a:chOff x="4940533" y="3041292"/>
              <a:chExt cx="2160000" cy="3672000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4F36467-46DB-4917-8DD0-13476C89D45E}"/>
                  </a:ext>
                </a:extLst>
              </p:cNvPr>
              <p:cNvCxnSpPr/>
              <p:nvPr/>
            </p:nvCxnSpPr>
            <p:spPr>
              <a:xfrm>
                <a:off x="6948264" y="3041292"/>
                <a:ext cx="0" cy="3672000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F3A45BA9-E338-4530-8CAA-5D1FC6C868E5}"/>
                  </a:ext>
                </a:extLst>
              </p:cNvPr>
              <p:cNvCxnSpPr/>
              <p:nvPr/>
            </p:nvCxnSpPr>
            <p:spPr>
              <a:xfrm>
                <a:off x="4940533" y="3041292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B675707-EF76-498E-AAF9-3AB81F0111A5}"/>
                  </a:ext>
                </a:extLst>
              </p:cNvPr>
              <p:cNvCxnSpPr/>
              <p:nvPr/>
            </p:nvCxnSpPr>
            <p:spPr>
              <a:xfrm>
                <a:off x="4940533" y="6707734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6587415-2DC4-4CD9-9A55-5590DD56ED0C}"/>
                </a:ext>
              </a:extLst>
            </p:cNvPr>
            <p:cNvSpPr txBox="1"/>
            <p:nvPr/>
          </p:nvSpPr>
          <p:spPr>
            <a:xfrm>
              <a:off x="7100533" y="4277127"/>
              <a:ext cx="1944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164C97"/>
                  </a:solidFill>
                </a:rPr>
                <a:t>Variável Quantitativa</a:t>
              </a:r>
            </a:p>
            <a:p>
              <a:r>
                <a:rPr lang="pt-BR" dirty="0"/>
                <a:t>Altura da Árvore em metros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C27BDC3-0932-4A1F-94D4-29802B706CE6}"/>
              </a:ext>
            </a:extLst>
          </p:cNvPr>
          <p:cNvGrpSpPr/>
          <p:nvPr/>
        </p:nvGrpSpPr>
        <p:grpSpPr>
          <a:xfrm>
            <a:off x="323528" y="4149081"/>
            <a:ext cx="3672408" cy="1928539"/>
            <a:chOff x="323528" y="4149081"/>
            <a:chExt cx="3672408" cy="1928539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F56D491-D858-4970-A340-724884B0ABF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583668" y="4149081"/>
              <a:ext cx="2412268" cy="72821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785A63E-017C-4043-8C6C-B5363FD2BC99}"/>
                </a:ext>
              </a:extLst>
            </p:cNvPr>
            <p:cNvSpPr txBox="1"/>
            <p:nvPr/>
          </p:nvSpPr>
          <p:spPr>
            <a:xfrm>
              <a:off x="323528" y="48772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C00000"/>
                  </a:solidFill>
                </a:rPr>
                <a:t>Variável Qualitativa</a:t>
              </a:r>
            </a:p>
            <a:p>
              <a:r>
                <a:rPr lang="pt-BR" dirty="0"/>
                <a:t>Formas típicas de folhas</a:t>
              </a:r>
            </a:p>
            <a:p>
              <a:r>
                <a:rPr lang="pt-BR" dirty="0"/>
                <a:t>(</a:t>
              </a:r>
              <a:r>
                <a:rPr lang="pt-BR" i="1" dirty="0"/>
                <a:t>Arredondada, </a:t>
              </a:r>
              <a:r>
                <a:rPr lang="pt-BR" i="1" dirty="0" err="1"/>
                <a:t>Obovada</a:t>
              </a:r>
              <a:r>
                <a:rPr lang="pt-BR" i="1" dirty="0"/>
                <a:t>, Ovada, Alongada,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Qualitativas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as características que não possuem valores quantitativos, mas, ao contrário, são definidas por várias categorias, ou seja, representam uma classificação dos indivíduos.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Podem ser nominais ou ordinais.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Ordinal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000" dirty="0"/>
              <a:t>existe uma ordenação 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Faixa Etária; Faixa de Idade; mês de observação (janeiro, fevereiro,..., dezembro); ESCALA LICKERT.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Nominal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 não existe ordenação dentre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Localização; Doente/Sadio; Grupo de Controle/Teste.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1B7C57-5053-4864-89AE-5DA9E3F9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0728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Em psicologia e marketing, ou nas Ciências Sociais Aplicadas uma das escalas de medida mais comum é a 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</a:t>
            </a:r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Lickert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Funcionamento</a:t>
            </a:r>
          </a:p>
          <a:p>
            <a:pPr marL="457200" lvl="1" indent="0">
              <a:buNone/>
            </a:pP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Deve ser um esquema categórico sinalizando graus de satisfação. É importante que o número de categorias seja impar. Desta forma, haverá um ponto central indicando neutralidade do respondente.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972000" y="5049200"/>
            <a:ext cx="7200000" cy="378030"/>
            <a:chOff x="972000" y="5049200"/>
            <a:chExt cx="7200000" cy="378030"/>
          </a:xfrm>
        </p:grpSpPr>
        <p:cxnSp>
          <p:nvCxnSpPr>
            <p:cNvPr id="5" name="Conector de seta reta 4"/>
            <p:cNvCxnSpPr/>
            <p:nvPr/>
          </p:nvCxnSpPr>
          <p:spPr>
            <a:xfrm flipV="1">
              <a:off x="4572000" y="5229200"/>
              <a:ext cx="3600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972000" y="5229200"/>
              <a:ext cx="360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77991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33975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364088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732240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3985389" y="4564840"/>
            <a:ext cx="124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Indiferente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03110" y="5399172"/>
            <a:ext cx="109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2240" y="4296856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48499" y="5399172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12572" y="4323900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60EAC8EB-E9A5-45EE-A62B-D1B3352B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893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Quantitativas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 variáveis quantitativas são características que podem ser descritas por números, sendo estas classificadas entre contínuas e discretas.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1" indent="-62547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contagens e, por isso, somente fazem sentido números inteiros.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Número de Filhos, número de bactérias por litro de leite, número de cigarros fumados por dia, número de árvores por hectare, Idade.</a:t>
            </a:r>
          </a:p>
          <a:p>
            <a:pPr marL="1082675" lvl="1" indent="-63182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Contínua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medições e, por isso, podem assumir valores com casas decimais e devem ser medidas por meio de algum instrumento.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massa (balança), altura (régua), tempo (relógio), pressão arterial, 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A4320E-990F-41B2-AB6A-E1D0A44A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427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i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i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Também conhecida como Variável Binária.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Identifica a ocorrência de um fenômeno.</a:t>
            </a:r>
          </a:p>
          <a:p>
            <a:pPr marL="1082675" lvl="1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Supondo que investiga-se se o sexo do CEO (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presidente de uma empresa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) no nível de Provisões para Contingências Ambientais reconhecidas pelas empresas em um ano.</a:t>
            </a:r>
          </a:p>
          <a:p>
            <a:pPr marL="1082675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Assim, é possível confrontar 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Provisões para Contingências Ambientais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 com uma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 do CEO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”.  Nesta segunda, dá-se o valor 1 para empresas com CEO Mulher e 0 para empresas com CEO Homem.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D01A77C-217B-4F30-BE11-A70ACC7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4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7639A44-9D9B-4F13-BFC9-CDA91A67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CD0629-AE19-4F69-A36C-C6C33E0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96319"/>
            <a:ext cx="4276725" cy="3409950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4716016" y="1124744"/>
          <a:ext cx="4104456" cy="552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Empresa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Provisões</a:t>
                      </a:r>
                      <a:r>
                        <a:rPr lang="pt-BR" sz="1600" b="1" u="none" strike="noStrike" baseline="0" dirty="0">
                          <a:effectLst/>
                        </a:rPr>
                        <a:t> Ambientais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Sexo CEO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290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300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230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Medidas-resumo:</a:t>
            </a:r>
          </a:p>
          <a:p>
            <a:pPr marL="0" indent="0">
              <a:buNone/>
            </a:pPr>
            <a:r>
              <a:rPr lang="pt-BR" sz="2000" dirty="0"/>
              <a:t>Em um processo de coleta de dados, através de amostragem ou censo, faz-se necessário resumir as informações contidas nas variáveis através de medidas adequadas.</a:t>
            </a:r>
          </a:p>
          <a:p>
            <a:pPr marL="0" indent="0">
              <a:buNone/>
            </a:pPr>
            <a:endParaRPr lang="pt-BR" sz="2000" dirty="0">
              <a:solidFill>
                <a:srgbClr val="164C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Posição</a:t>
            </a:r>
          </a:p>
          <a:p>
            <a:pPr marL="685800" lvl="2" indent="0">
              <a:buNone/>
            </a:pPr>
            <a:r>
              <a:rPr lang="pt-BR" sz="1700" i="1" dirty="0">
                <a:latin typeface="Calibri" panose="020F0502020204030204" pitchFamily="34" charset="0"/>
                <a:cs typeface="Calibri" panose="020F0502020204030204" pitchFamily="34" charset="0"/>
              </a:rPr>
              <a:t>Algumas literaturas de bioestatística tratam como Medidas de Localização</a:t>
            </a: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D443518-1957-4CDA-BAFA-3EFDD825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38143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Tendência Central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As medidas de posição também são conhecidas por medidas de </a:t>
                </a:r>
                <a:r>
                  <a:rPr lang="pt-BR" dirty="0">
                    <a:solidFill>
                      <a:srgbClr val="C00000"/>
                    </a:solidFill>
                  </a:rPr>
                  <a:t>tendência central</a:t>
                </a:r>
                <a:r>
                  <a:rPr lang="pt-BR" dirty="0"/>
                  <a:t>. Estas são calculadas como a </a:t>
                </a:r>
                <a:r>
                  <a:rPr lang="pt-BR" dirty="0">
                    <a:solidFill>
                      <a:srgbClr val="C00000"/>
                    </a:solidFill>
                  </a:rPr>
                  <a:t>primeira síntese</a:t>
                </a:r>
                <a:r>
                  <a:rPr lang="pt-BR" dirty="0"/>
                  <a:t> de uma variável.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principais medidas de posição são:</a:t>
                </a:r>
              </a:p>
              <a:p>
                <a:pPr marL="630238"/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8FCD238-FE9D-422F-AD08-939A31F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1375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𝑀𝑜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– (inglês </a:t>
                </a:r>
                <a:r>
                  <a:rPr lang="pt-BR" b="1" i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</a:t>
                </a: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mais frequente do conjunto de observações de determinada variável.</a:t>
                </a:r>
              </a:p>
            </p:txBody>
          </p:sp>
        </mc:Choice>
        <mc:Fallback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BEFEF9-213D-46A4-9813-BED09FEF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4221088"/>
            <a:ext cx="8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8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que ocupa a posição central de uma série de observações ordenadas de forma crescente (ou decrescente).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50% da amostra está abaixo da Mediana e outros 50% está acima da Mediana.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par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impar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2327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Distribuições de Probabilidade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Tópicos a serem estudados...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2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mediana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3265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3765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média aritmética é a soma de todas as observações divididas pelo número de observações. Ela é escrita, em termos estatísticos, como:</a:t>
                </a: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</a:t>
                </a:r>
              </a:p>
              <a:p>
                <a:pPr marL="457200" lvl="1" indent="0">
                  <a:buNone/>
                </a:pPr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070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média aritmética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tângulo 7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15446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Excel):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=MÉDIA(Dados)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=MED(Dados)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=MODO(Dados)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R):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median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4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Quartis</a:t>
            </a: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7CE102-8FDA-423C-8E61-BEC37ED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635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Quartis (1º e 3º Quartis)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Quartis são medidas de posição que dividem um conjunto de dados, dispostos em ordem crescente, em quatro partes de igual número de elementos.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6E11F7-DF23-42A9-BA0E-05C4F41D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972000" y="3504070"/>
            <a:ext cx="7200000" cy="1307912"/>
            <a:chOff x="972000" y="3504070"/>
            <a:chExt cx="7200000" cy="1307912"/>
          </a:xfrm>
        </p:grpSpPr>
        <p:grpSp>
          <p:nvGrpSpPr>
            <p:cNvPr id="17" name="Grupo 16"/>
            <p:cNvGrpSpPr/>
            <p:nvPr/>
          </p:nvGrpSpPr>
          <p:grpSpPr>
            <a:xfrm>
              <a:off x="972000" y="3504070"/>
              <a:ext cx="7200000" cy="1307912"/>
              <a:chOff x="972000" y="4010919"/>
              <a:chExt cx="7200000" cy="1307912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972000" y="4869160"/>
                <a:ext cx="720000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/>
              <p:cNvCxnSpPr/>
              <p:nvPr/>
            </p:nvCxnSpPr>
            <p:spPr>
              <a:xfrm flipH="1">
                <a:off x="161967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 flipH="1">
                <a:off x="7668344" y="4704053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H="1">
                <a:off x="4572000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H="1">
                <a:off x="305983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 flipH="1">
                <a:off x="6156176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/>
              <p:cNvSpPr txBox="1"/>
              <p:nvPr/>
            </p:nvSpPr>
            <p:spPr>
              <a:xfrm>
                <a:off x="1149030" y="422388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Mínimo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19598" y="4304936"/>
                <a:ext cx="9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Máximo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/>
                  <p:cNvSpPr txBox="1"/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t-B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Mediana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CaixaDe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422" t="-5660" r="-4819" b="-47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/>
              <p:cNvSpPr txBox="1"/>
              <p:nvPr/>
            </p:nvSpPr>
            <p:spPr>
              <a:xfrm>
                <a:off x="1770399" y="4949499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1º Quartil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94870" y="4949499"/>
                <a:ext cx="1103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3º Quartil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/>
                <p:cNvSpPr/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/>
            <p:cNvSpPr txBox="1"/>
            <p:nvPr/>
          </p:nvSpPr>
          <p:spPr>
            <a:xfrm>
              <a:off x="3210694" y="444265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2º Quartil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tângulo 2"/>
                <p:cNvSpPr/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tâ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aixaDeTexto 19"/>
            <p:cNvSpPr txBox="1"/>
            <p:nvPr/>
          </p:nvSpPr>
          <p:spPr>
            <a:xfrm>
              <a:off x="6360667" y="4425114"/>
              <a:ext cx="11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4º Quartil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3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sz="20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sz="20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DEZ partes iguais. 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(O 1º </a:t>
            </a:r>
            <a:r>
              <a:rPr lang="pt-BR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Decil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indica que 10% na amostra está abaixo dele e 90% da Amostra está acima dele)</a:t>
            </a:r>
          </a:p>
          <a:p>
            <a:pPr lvl="1"/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CEM partes iguais. (O 35º Percentil indica que 35% da amostra está abaixo dele e 65% está acima).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AFAEAB6-0340-46AD-A289-9E5DC4D2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240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Considerando que as Medidas de Tendência Central indicam uma tendência dos dados, elas não descrevem o grau de variabilidade destes dados.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 surgem as medidas de Variabilidade ou medidas de Dispersão.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7B113E-42EA-4FAC-A357-8199405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53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Amplitude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Desvio-Padrão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Variância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Coeficiente de Variação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B8D5427-48E2-4C27-A043-A9624836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26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Por mais que pareça estranho, o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Excel não é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, nem foi projetado para ser,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software estatístico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Costuma-se utilizar o MS Excel para organização do banco de dados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9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Amplitude (</a:t>
                </a:r>
                <a:r>
                  <a:rPr lang="pt-BR" sz="2000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pt-BR" sz="2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Amplitude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ximo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í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nimo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6E43667-1310-423B-9EE0-5EA794B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77188"/>
            <a:ext cx="4503018" cy="33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Desvio-Padrão (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Standard 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Deviati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on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31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EECF99D-18B0-4B15-8694-83F447A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187624" y="4149080"/>
            <a:ext cx="7632847" cy="1728192"/>
            <a:chOff x="1187624" y="4149080"/>
            <a:chExt cx="7632847" cy="1728192"/>
          </a:xfrm>
        </p:grpSpPr>
        <p:sp>
          <p:nvSpPr>
            <p:cNvPr id="2" name="Retângulo 1"/>
            <p:cNvSpPr/>
            <p:nvPr/>
          </p:nvSpPr>
          <p:spPr>
            <a:xfrm>
              <a:off x="1187624" y="4149080"/>
              <a:ext cx="5544616" cy="17281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804248" y="4690010"/>
              <a:ext cx="201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O que se utiliza em 99,9% das análises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Variância (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Variance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32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5F5305-65CB-4368-BC8C-483C92A4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6136" y="1870077"/>
            <a:ext cx="3024336" cy="4306886"/>
          </a:xfrm>
          <a:prstGeom prst="rect">
            <a:avLst/>
          </a:prstGeom>
          <a:solidFill>
            <a:srgbClr val="164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Variância é equivalente ao Desvio-Padrão ao quadrado</a:t>
            </a:r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endParaRPr lang="pt-B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 utiliza nos processos de cálculo por não trabalhar com a raiz quadrada.</a:t>
            </a:r>
          </a:p>
        </p:txBody>
      </p:sp>
    </p:spTree>
    <p:extLst>
      <p:ext uri="{BB962C8B-B14F-4D97-AF65-F5344CB8AC3E}">
        <p14:creationId xmlns:p14="http://schemas.microsoft.com/office/powerpoint/2010/main" val="19269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Coeficiente de Variação </a:t>
                </a: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3EE8689-1545-4CD1-8F89-5832CC52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24128" y="1690689"/>
            <a:ext cx="3096344" cy="4486274"/>
          </a:xfrm>
          <a:prstGeom prst="rect">
            <a:avLst/>
          </a:prstGeom>
          <a:solidFill>
            <a:srgbClr val="164C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pt-BR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Indica o percentual de variação em relação a média.</a:t>
            </a:r>
          </a:p>
        </p:txBody>
      </p:sp>
    </p:spTree>
    <p:extLst>
      <p:ext uri="{BB962C8B-B14F-4D97-AF65-F5344CB8AC3E}">
        <p14:creationId xmlns:p14="http://schemas.microsoft.com/office/powerpoint/2010/main" val="18513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cs typeface="Times New Roman" panose="02020603050405020304" pitchFamily="18" charset="0"/>
              </a:rPr>
              <a:t>Medidas de Dispersão (EXCEL):</a:t>
            </a: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Amplitude: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=MÁXIMO(Dados)-MÍNIMO(Dados)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Desvio-Padrão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Variância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=VAR(Dados)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Coeficiente de Variação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=DESVPAD(Dados)/MÉDIA(Dados)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CDC0E1-7C7C-41BD-8A18-DC705535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Medidas de Assimetria e Curtose:</a:t>
            </a:r>
          </a:p>
          <a:p>
            <a:pPr lvl="1"/>
            <a:r>
              <a:rPr lang="pt-BR" sz="2000" dirty="0">
                <a:cs typeface="Times New Roman" panose="02020603050405020304" pitchFamily="18" charset="0"/>
              </a:rPr>
              <a:t>São medidas que caracterizam a forma da distribuição dos dados amostrados em torno da média.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Assimetria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Skewness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Curtose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Kurtosis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8C4EC2-AE25-46F3-A906-CF9E15B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051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Assimetria e Curtose: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Assimetria 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Skewness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pt-BR" sz="2000" dirty="0">
                    <a:cs typeface="Times New Roman" panose="02020603050405020304" pitchFamily="18" charset="0"/>
                  </a:rPr>
                  <a:t>Mede a distribuição dos dados em relação a média. Uma distribuição para ser considerada </a:t>
                </a:r>
                <a:r>
                  <a:rPr lang="pt-BR" sz="2000" b="1" u="sng" dirty="0">
                    <a:solidFill>
                      <a:srgbClr val="FFC000"/>
                    </a:solidFill>
                    <a:cs typeface="Times New Roman" panose="02020603050405020304" pitchFamily="18" charset="0"/>
                  </a:rPr>
                  <a:t>Simétrica</a:t>
                </a:r>
                <a:r>
                  <a:rPr lang="pt-BR" sz="2000" dirty="0">
                    <a:cs typeface="Times New Roman" panose="02020603050405020304" pitchFamily="18" charset="0"/>
                  </a:rPr>
                  <a:t> deve ter: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𝑀𝑜</m:t>
                      </m:r>
                    </m:oMath>
                  </m:oMathPara>
                </a14:m>
                <a:endParaRPr lang="pt-BR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36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872000" y="4581128"/>
            <a:ext cx="5400000" cy="2128413"/>
            <a:chOff x="1872000" y="4581128"/>
            <a:chExt cx="5400000" cy="2128413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1872000" y="630932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2402006" y="4885627"/>
              <a:ext cx="4299045" cy="1298269"/>
            </a:xfrm>
            <a:custGeom>
              <a:avLst/>
              <a:gdLst>
                <a:gd name="connsiteX0" fmla="*/ 0 w 4299045"/>
                <a:gd name="connsiteY0" fmla="*/ 1296537 h 1296537"/>
                <a:gd name="connsiteX1" fmla="*/ 723331 w 4299045"/>
                <a:gd name="connsiteY1" fmla="*/ 1214650 h 1296537"/>
                <a:gd name="connsiteX2" fmla="*/ 1446663 w 4299045"/>
                <a:gd name="connsiteY2" fmla="*/ 859808 h 1296537"/>
                <a:gd name="connsiteX3" fmla="*/ 2169994 w 4299045"/>
                <a:gd name="connsiteY3" fmla="*/ 0 h 1296537"/>
                <a:gd name="connsiteX4" fmla="*/ 2906973 w 4299045"/>
                <a:gd name="connsiteY4" fmla="*/ 859808 h 1296537"/>
                <a:gd name="connsiteX5" fmla="*/ 3616657 w 4299045"/>
                <a:gd name="connsiteY5" fmla="*/ 1214650 h 1296537"/>
                <a:gd name="connsiteX6" fmla="*/ 4299045 w 4299045"/>
                <a:gd name="connsiteY6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3616657 w 4299045"/>
                <a:gd name="connsiteY4" fmla="*/ 1214650 h 1296537"/>
                <a:gd name="connsiteX5" fmla="*/ 4299045 w 4299045"/>
                <a:gd name="connsiteY5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692 h 1296692"/>
                <a:gd name="connsiteX1" fmla="*/ 1446663 w 4299045"/>
                <a:gd name="connsiteY1" fmla="*/ 859963 h 1296692"/>
                <a:gd name="connsiteX2" fmla="*/ 2169994 w 4299045"/>
                <a:gd name="connsiteY2" fmla="*/ 155 h 1296692"/>
                <a:gd name="connsiteX3" fmla="*/ 3164148 w 4299045"/>
                <a:gd name="connsiteY3" fmla="*/ 793288 h 1296692"/>
                <a:gd name="connsiteX4" fmla="*/ 4299045 w 4299045"/>
                <a:gd name="connsiteY4" fmla="*/ 1296692 h 1296692"/>
                <a:gd name="connsiteX0" fmla="*/ 0 w 4299045"/>
                <a:gd name="connsiteY0" fmla="*/ 1296849 h 1296849"/>
                <a:gd name="connsiteX1" fmla="*/ 1256163 w 4299045"/>
                <a:gd name="connsiteY1" fmla="*/ 888695 h 1296849"/>
                <a:gd name="connsiteX2" fmla="*/ 2169994 w 4299045"/>
                <a:gd name="connsiteY2" fmla="*/ 312 h 1296849"/>
                <a:gd name="connsiteX3" fmla="*/ 3164148 w 4299045"/>
                <a:gd name="connsiteY3" fmla="*/ 793445 h 1296849"/>
                <a:gd name="connsiteX4" fmla="*/ 4299045 w 4299045"/>
                <a:gd name="connsiteY4" fmla="*/ 1296849 h 1296849"/>
                <a:gd name="connsiteX0" fmla="*/ 0 w 4299045"/>
                <a:gd name="connsiteY0" fmla="*/ 1296537 h 1296537"/>
                <a:gd name="connsiteX1" fmla="*/ 1256163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7192"/>
                <a:gd name="connsiteX1" fmla="*/ 1170438 w 4299045"/>
                <a:gd name="connsiteY1" fmla="*/ 888383 h 1297192"/>
                <a:gd name="connsiteX2" fmla="*/ 2169994 w 4299045"/>
                <a:gd name="connsiteY2" fmla="*/ 0 h 1297192"/>
                <a:gd name="connsiteX3" fmla="*/ 3154623 w 4299045"/>
                <a:gd name="connsiteY3" fmla="*/ 888383 h 1297192"/>
                <a:gd name="connsiteX4" fmla="*/ 4299045 w 4299045"/>
                <a:gd name="connsiteY4" fmla="*/ 1296537 h 1297192"/>
                <a:gd name="connsiteX0" fmla="*/ 0 w 4299045"/>
                <a:gd name="connsiteY0" fmla="*/ 1296568 h 1297321"/>
                <a:gd name="connsiteX1" fmla="*/ 1170438 w 4299045"/>
                <a:gd name="connsiteY1" fmla="*/ 888414 h 1297321"/>
                <a:gd name="connsiteX2" fmla="*/ 2169994 w 4299045"/>
                <a:gd name="connsiteY2" fmla="*/ 31 h 1297321"/>
                <a:gd name="connsiteX3" fmla="*/ 3145098 w 4299045"/>
                <a:gd name="connsiteY3" fmla="*/ 916989 h 1297321"/>
                <a:gd name="connsiteX4" fmla="*/ 4299045 w 4299045"/>
                <a:gd name="connsiteY4" fmla="*/ 1296568 h 1297321"/>
                <a:gd name="connsiteX0" fmla="*/ 0 w 4299045"/>
                <a:gd name="connsiteY0" fmla="*/ 1296568 h 1297503"/>
                <a:gd name="connsiteX1" fmla="*/ 1170438 w 4299045"/>
                <a:gd name="connsiteY1" fmla="*/ 888414 h 1297503"/>
                <a:gd name="connsiteX2" fmla="*/ 2169994 w 4299045"/>
                <a:gd name="connsiteY2" fmla="*/ 31 h 1297503"/>
                <a:gd name="connsiteX3" fmla="*/ 3145098 w 4299045"/>
                <a:gd name="connsiteY3" fmla="*/ 916989 h 1297503"/>
                <a:gd name="connsiteX4" fmla="*/ 4299045 w 4299045"/>
                <a:gd name="connsiteY4" fmla="*/ 1296568 h 1297503"/>
                <a:gd name="connsiteX0" fmla="*/ 0 w 4299045"/>
                <a:gd name="connsiteY0" fmla="*/ 1296563 h 1297498"/>
                <a:gd name="connsiteX1" fmla="*/ 1170438 w 4299045"/>
                <a:gd name="connsiteY1" fmla="*/ 888409 h 1297498"/>
                <a:gd name="connsiteX2" fmla="*/ 2169994 w 4299045"/>
                <a:gd name="connsiteY2" fmla="*/ 26 h 1297498"/>
                <a:gd name="connsiteX3" fmla="*/ 3145098 w 4299045"/>
                <a:gd name="connsiteY3" fmla="*/ 916984 h 1297498"/>
                <a:gd name="connsiteX4" fmla="*/ 4299045 w 4299045"/>
                <a:gd name="connsiteY4" fmla="*/ 1296563 h 1297498"/>
                <a:gd name="connsiteX0" fmla="*/ 0 w 4299045"/>
                <a:gd name="connsiteY0" fmla="*/ 1296808 h 1298269"/>
                <a:gd name="connsiteX1" fmla="*/ 1170438 w 4299045"/>
                <a:gd name="connsiteY1" fmla="*/ 888654 h 1298269"/>
                <a:gd name="connsiteX2" fmla="*/ 2169994 w 4299045"/>
                <a:gd name="connsiteY2" fmla="*/ 271 h 1298269"/>
                <a:gd name="connsiteX3" fmla="*/ 3259398 w 4299045"/>
                <a:gd name="connsiteY3" fmla="*/ 974379 h 1298269"/>
                <a:gd name="connsiteX4" fmla="*/ 4299045 w 4299045"/>
                <a:gd name="connsiteY4" fmla="*/ 1296808 h 12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045" h="1298269">
                  <a:moveTo>
                    <a:pt x="0" y="1296808"/>
                  </a:moveTo>
                  <a:cubicBezTo>
                    <a:pt x="425213" y="1291548"/>
                    <a:pt x="818297" y="1238093"/>
                    <a:pt x="1170438" y="888654"/>
                  </a:cubicBezTo>
                  <a:cubicBezTo>
                    <a:pt x="1522579" y="539215"/>
                    <a:pt x="1821834" y="-14016"/>
                    <a:pt x="2169994" y="271"/>
                  </a:cubicBezTo>
                  <a:cubicBezTo>
                    <a:pt x="2518154" y="14558"/>
                    <a:pt x="2875981" y="720190"/>
                    <a:pt x="3259398" y="974379"/>
                  </a:cubicBezTo>
                  <a:cubicBezTo>
                    <a:pt x="3642815" y="1228568"/>
                    <a:pt x="3809005" y="1310598"/>
                    <a:pt x="4299045" y="12968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4572000" y="4581128"/>
              <a:ext cx="0" cy="18002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Med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Mo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487BDDA-786C-4BD1-82CB-92FA4D3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20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37</a:t>
            </a:fld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872000" y="1772816"/>
            <a:ext cx="5572822" cy="2056574"/>
            <a:chOff x="1872000" y="1772816"/>
            <a:chExt cx="5572822" cy="2056574"/>
          </a:xfrm>
        </p:grpSpPr>
        <p:cxnSp>
          <p:nvCxnSpPr>
            <p:cNvPr id="16" name="Conector de seta reta 15"/>
            <p:cNvCxnSpPr/>
            <p:nvPr/>
          </p:nvCxnSpPr>
          <p:spPr>
            <a:xfrm>
              <a:off x="1872000" y="342900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rma livre 19"/>
            <p:cNvSpPr/>
            <p:nvPr/>
          </p:nvSpPr>
          <p:spPr>
            <a:xfrm>
              <a:off x="2124075" y="1895162"/>
              <a:ext cx="4800600" cy="1333906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00" h="1333906">
                  <a:moveTo>
                    <a:pt x="0" y="1305238"/>
                  </a:moveTo>
                  <a:cubicBezTo>
                    <a:pt x="284956" y="1284600"/>
                    <a:pt x="339725" y="951226"/>
                    <a:pt x="523875" y="667063"/>
                  </a:cubicBezTo>
                  <a:cubicBezTo>
                    <a:pt x="708025" y="382900"/>
                    <a:pt x="892175" y="16188"/>
                    <a:pt x="1276350" y="313"/>
                  </a:cubicBezTo>
                  <a:cubicBezTo>
                    <a:pt x="1660525" y="-15562"/>
                    <a:pt x="2241550" y="578163"/>
                    <a:pt x="2828925" y="800413"/>
                  </a:cubicBezTo>
                  <a:cubicBezTo>
                    <a:pt x="3416300" y="1022663"/>
                    <a:pt x="4211638" y="1340163"/>
                    <a:pt x="4800600" y="13338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3419872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012626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436309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16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aixaDeTexto 29"/>
          <p:cNvSpPr txBox="1"/>
          <p:nvPr/>
        </p:nvSpPr>
        <p:spPr>
          <a:xfrm>
            <a:off x="451541" y="160598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Positiva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827584" y="4821814"/>
            <a:ext cx="6187696" cy="2057318"/>
            <a:chOff x="1785589" y="4233118"/>
            <a:chExt cx="6187696" cy="2057318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1785589" y="5890046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2047189" y="4337464"/>
              <a:ext cx="4810125" cy="1266827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403313 h 1431916"/>
                <a:gd name="connsiteX1" fmla="*/ 523875 w 4800600"/>
                <a:gd name="connsiteY1" fmla="*/ 765138 h 1431916"/>
                <a:gd name="connsiteX2" fmla="*/ 1276350 w 4800600"/>
                <a:gd name="connsiteY2" fmla="*/ 98388 h 1431916"/>
                <a:gd name="connsiteX3" fmla="*/ 3619500 w 4800600"/>
                <a:gd name="connsiteY3" fmla="*/ 146013 h 1431916"/>
                <a:gd name="connsiteX4" fmla="*/ 4800600 w 4800600"/>
                <a:gd name="connsiteY4" fmla="*/ 1431888 h 1431916"/>
                <a:gd name="connsiteX0" fmla="*/ 0 w 4800600"/>
                <a:gd name="connsiteY0" fmla="*/ 1266108 h 1294708"/>
                <a:gd name="connsiteX1" fmla="*/ 523875 w 4800600"/>
                <a:gd name="connsiteY1" fmla="*/ 627933 h 1294708"/>
                <a:gd name="connsiteX2" fmla="*/ 1933575 w 4800600"/>
                <a:gd name="connsiteY2" fmla="*/ 723183 h 1294708"/>
                <a:gd name="connsiteX3" fmla="*/ 3619500 w 4800600"/>
                <a:gd name="connsiteY3" fmla="*/ 8808 h 1294708"/>
                <a:gd name="connsiteX4" fmla="*/ 4800600 w 4800600"/>
                <a:gd name="connsiteY4" fmla="*/ 1294683 h 1294708"/>
                <a:gd name="connsiteX0" fmla="*/ 0 w 4800600"/>
                <a:gd name="connsiteY0" fmla="*/ 1267238 h 1295838"/>
                <a:gd name="connsiteX1" fmla="*/ 1266825 w 4800600"/>
                <a:gd name="connsiteY1" fmla="*/ 1171988 h 1295838"/>
                <a:gd name="connsiteX2" fmla="*/ 1933575 w 4800600"/>
                <a:gd name="connsiteY2" fmla="*/ 724313 h 1295838"/>
                <a:gd name="connsiteX3" fmla="*/ 3619500 w 4800600"/>
                <a:gd name="connsiteY3" fmla="*/ 9938 h 1295838"/>
                <a:gd name="connsiteX4" fmla="*/ 4800600 w 4800600"/>
                <a:gd name="connsiteY4" fmla="*/ 1295813 h 1295838"/>
                <a:gd name="connsiteX0" fmla="*/ 0 w 4800600"/>
                <a:gd name="connsiteY0" fmla="*/ 1336025 h 1364627"/>
                <a:gd name="connsiteX1" fmla="*/ 1266825 w 4800600"/>
                <a:gd name="connsiteY1" fmla="*/ 1240775 h 1364627"/>
                <a:gd name="connsiteX2" fmla="*/ 2667000 w 4800600"/>
                <a:gd name="connsiteY2" fmla="*/ 259700 h 1364627"/>
                <a:gd name="connsiteX3" fmla="*/ 3619500 w 4800600"/>
                <a:gd name="connsiteY3" fmla="*/ 78725 h 1364627"/>
                <a:gd name="connsiteX4" fmla="*/ 4800600 w 4800600"/>
                <a:gd name="connsiteY4" fmla="*/ 1364600 h 1364627"/>
                <a:gd name="connsiteX0" fmla="*/ 0 w 4800600"/>
                <a:gd name="connsiteY0" fmla="*/ 1359586 h 1388187"/>
                <a:gd name="connsiteX1" fmla="*/ 1266825 w 4800600"/>
                <a:gd name="connsiteY1" fmla="*/ 1264336 h 1388187"/>
                <a:gd name="connsiteX2" fmla="*/ 2667000 w 4800600"/>
                <a:gd name="connsiteY2" fmla="*/ 283261 h 1388187"/>
                <a:gd name="connsiteX3" fmla="*/ 3371850 w 4800600"/>
                <a:gd name="connsiteY3" fmla="*/ 73711 h 1388187"/>
                <a:gd name="connsiteX4" fmla="*/ 4800600 w 4800600"/>
                <a:gd name="connsiteY4" fmla="*/ 1388161 h 1388187"/>
                <a:gd name="connsiteX0" fmla="*/ 0 w 4800600"/>
                <a:gd name="connsiteY0" fmla="*/ 1286191 h 1314792"/>
                <a:gd name="connsiteX1" fmla="*/ 1266825 w 4800600"/>
                <a:gd name="connsiteY1" fmla="*/ 1190941 h 1314792"/>
                <a:gd name="connsiteX2" fmla="*/ 3371850 w 4800600"/>
                <a:gd name="connsiteY2" fmla="*/ 316 h 1314792"/>
                <a:gd name="connsiteX3" fmla="*/ 4800600 w 4800600"/>
                <a:gd name="connsiteY3" fmla="*/ 1314766 h 1314792"/>
                <a:gd name="connsiteX0" fmla="*/ 0 w 4800600"/>
                <a:gd name="connsiteY0" fmla="*/ 1292398 h 1320997"/>
                <a:gd name="connsiteX1" fmla="*/ 2162175 w 4800600"/>
                <a:gd name="connsiteY1" fmla="*/ 835198 h 1320997"/>
                <a:gd name="connsiteX2" fmla="*/ 3371850 w 4800600"/>
                <a:gd name="connsiteY2" fmla="*/ 6523 h 1320997"/>
                <a:gd name="connsiteX3" fmla="*/ 4800600 w 4800600"/>
                <a:gd name="connsiteY3" fmla="*/ 1320973 h 1320997"/>
                <a:gd name="connsiteX0" fmla="*/ 0 w 4800600"/>
                <a:gd name="connsiteY0" fmla="*/ 1311314 h 1339912"/>
                <a:gd name="connsiteX1" fmla="*/ 2162175 w 4800600"/>
                <a:gd name="connsiteY1" fmla="*/ 854114 h 1339912"/>
                <a:gd name="connsiteX2" fmla="*/ 3257550 w 4800600"/>
                <a:gd name="connsiteY2" fmla="*/ 6389 h 1339912"/>
                <a:gd name="connsiteX3" fmla="*/ 4800600 w 4800600"/>
                <a:gd name="connsiteY3" fmla="*/ 1339889 h 1339912"/>
                <a:gd name="connsiteX0" fmla="*/ 0 w 4800600"/>
                <a:gd name="connsiteY0" fmla="*/ 1304938 h 1333535"/>
                <a:gd name="connsiteX1" fmla="*/ 2162175 w 4800600"/>
                <a:gd name="connsiteY1" fmla="*/ 847738 h 1333535"/>
                <a:gd name="connsiteX2" fmla="*/ 3257550 w 4800600"/>
                <a:gd name="connsiteY2" fmla="*/ 13 h 1333535"/>
                <a:gd name="connsiteX3" fmla="*/ 4800600 w 4800600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47827 h 1247827"/>
                <a:gd name="connsiteX1" fmla="*/ 2152650 w 4810125"/>
                <a:gd name="connsiteY1" fmla="*/ 847777 h 1247827"/>
                <a:gd name="connsiteX2" fmla="*/ 3248025 w 4810125"/>
                <a:gd name="connsiteY2" fmla="*/ 52 h 1247827"/>
                <a:gd name="connsiteX3" fmla="*/ 4810125 w 4810125"/>
                <a:gd name="connsiteY3" fmla="*/ 1238302 h 1247827"/>
                <a:gd name="connsiteX0" fmla="*/ 0 w 4810125"/>
                <a:gd name="connsiteY0" fmla="*/ 1247777 h 1247777"/>
                <a:gd name="connsiteX1" fmla="*/ 2152650 w 4810125"/>
                <a:gd name="connsiteY1" fmla="*/ 847727 h 1247777"/>
                <a:gd name="connsiteX2" fmla="*/ 3248025 w 4810125"/>
                <a:gd name="connsiteY2" fmla="*/ 2 h 1247777"/>
                <a:gd name="connsiteX3" fmla="*/ 4810125 w 4810125"/>
                <a:gd name="connsiteY3" fmla="*/ 1238252 h 1247777"/>
                <a:gd name="connsiteX0" fmla="*/ 0 w 4810125"/>
                <a:gd name="connsiteY0" fmla="*/ 1266826 h 1266826"/>
                <a:gd name="connsiteX1" fmla="*/ 2152650 w 4810125"/>
                <a:gd name="connsiteY1" fmla="*/ 866776 h 1266826"/>
                <a:gd name="connsiteX2" fmla="*/ 3352800 w 4810125"/>
                <a:gd name="connsiteY2" fmla="*/ 1 h 1266826"/>
                <a:gd name="connsiteX3" fmla="*/ 4810125 w 4810125"/>
                <a:gd name="connsiteY3" fmla="*/ 1257301 h 1266826"/>
                <a:gd name="connsiteX0" fmla="*/ 0 w 4810125"/>
                <a:gd name="connsiteY0" fmla="*/ 1266895 h 1266895"/>
                <a:gd name="connsiteX1" fmla="*/ 2152650 w 4810125"/>
                <a:gd name="connsiteY1" fmla="*/ 866845 h 1266895"/>
                <a:gd name="connsiteX2" fmla="*/ 3352800 w 4810125"/>
                <a:gd name="connsiteY2" fmla="*/ 70 h 1266895"/>
                <a:gd name="connsiteX3" fmla="*/ 4810125 w 4810125"/>
                <a:gd name="connsiteY3" fmla="*/ 1257370 h 1266895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125" h="1266827">
                  <a:moveTo>
                    <a:pt x="0" y="1266827"/>
                  </a:moveTo>
                  <a:cubicBezTo>
                    <a:pt x="989806" y="1255714"/>
                    <a:pt x="1641475" y="1144589"/>
                    <a:pt x="2152650" y="866777"/>
                  </a:cubicBezTo>
                  <a:cubicBezTo>
                    <a:pt x="2663825" y="588965"/>
                    <a:pt x="2738437" y="1589"/>
                    <a:pt x="3352800" y="2"/>
                  </a:cubicBezTo>
                  <a:cubicBezTo>
                    <a:pt x="3967163" y="-1585"/>
                    <a:pt x="4297363" y="1254127"/>
                    <a:pt x="4810125" y="125730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/>
            <p:cNvCxnSpPr/>
            <p:nvPr/>
          </p:nvCxnSpPr>
          <p:spPr>
            <a:xfrm>
              <a:off x="5292475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69549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349898" y="4233862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CaixaDe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CaixaDeTexto 40"/>
          <p:cNvSpPr txBox="1"/>
          <p:nvPr/>
        </p:nvSpPr>
        <p:spPr>
          <a:xfrm>
            <a:off x="457200" y="4674791"/>
            <a:ext cx="230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Negativa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2BF0F9-5414-4345-907D-6C09BAD3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927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b="1" u="sng" dirty="0"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O Coeficiente mais utilizado por software como Excel, SPSS, </a:t>
                </a:r>
                <a:r>
                  <a:rPr lang="pt-BR" sz="2000" dirty="0" err="1">
                    <a:cs typeface="Times New Roman" panose="02020603050405020304" pitchFamily="18" charset="0"/>
                  </a:rPr>
                  <a:t>Stata</a:t>
                </a:r>
                <a:r>
                  <a:rPr lang="pt-BR" sz="2000" dirty="0">
                    <a:cs typeface="Times New Roman" panose="02020603050405020304" pitchFamily="18" charset="0"/>
                  </a:rPr>
                  <a:t> entre outros, é o chamado Coeficiente de Assimetria de FISHER, Calculado a partir do terceiro momento em torno da média. 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541338" lvl="2" indent="0">
                  <a:buNone/>
                </a:pPr>
                <a:r>
                  <a:rPr lang="pt-BR" sz="2000" b="0" dirty="0">
                    <a:cs typeface="Times New Roman" panose="02020603050405020304" pitchFamily="18" charset="0"/>
                  </a:rPr>
                  <a:t>Com: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sendo o Desvio Padrão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99EC562-9C39-4B00-801C-A59753D4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356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dos dados é Simétrica à Média.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direito da média. Assimetria Positiva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esquerdo da média. Assimetria Negativa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7278DBA-58FD-486A-925C-8303210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80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Uma planilha de dados </a:t>
            </a: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SEMPRE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deve ser organizada da seguinte forma: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22400" r="52751" b="34201"/>
          <a:stretch/>
        </p:blipFill>
        <p:spPr>
          <a:xfrm>
            <a:off x="628650" y="2924944"/>
            <a:ext cx="5992924" cy="30963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74094" y="2255053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C00000"/>
                </a:solidFill>
              </a:rPr>
              <a:t>Variáveis em colunas</a:t>
            </a:r>
          </a:p>
        </p:txBody>
      </p:sp>
      <p:sp>
        <p:nvSpPr>
          <p:cNvPr id="7" name="Chave direita 6"/>
          <p:cNvSpPr/>
          <p:nvPr/>
        </p:nvSpPr>
        <p:spPr>
          <a:xfrm rot="16200000">
            <a:off x="3662588" y="-138611"/>
            <a:ext cx="195989" cy="5721982"/>
          </a:xfrm>
          <a:prstGeom prst="rightBrace">
            <a:avLst>
              <a:gd name="adj1" fmla="val 238105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4" idx="1"/>
            <a:endCxn id="7" idx="1"/>
          </p:cNvCxnSpPr>
          <p:nvPr/>
        </p:nvCxnSpPr>
        <p:spPr>
          <a:xfrm rot="10800000" flipV="1">
            <a:off x="3760584" y="2439718"/>
            <a:ext cx="2913511" cy="184667"/>
          </a:xfrm>
          <a:prstGeom prst="bentConnector4">
            <a:avLst>
              <a:gd name="adj1" fmla="val 48318"/>
              <a:gd name="adj2" fmla="val 137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>
            <a:off x="479688" y="3068960"/>
            <a:ext cx="144016" cy="2952328"/>
          </a:xfrm>
          <a:prstGeom prst="leftBrace">
            <a:avLst>
              <a:gd name="adj1" fmla="val 14148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9034" y="6171685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23579B"/>
                </a:solidFill>
              </a:rPr>
              <a:t>Observações em linha</a:t>
            </a:r>
          </a:p>
        </p:txBody>
      </p:sp>
      <p:cxnSp>
        <p:nvCxnSpPr>
          <p:cNvPr id="17" name="Conector angulado 16"/>
          <p:cNvCxnSpPr>
            <a:stCxn id="15" idx="1"/>
            <a:endCxn id="14" idx="1"/>
          </p:cNvCxnSpPr>
          <p:nvPr/>
        </p:nvCxnSpPr>
        <p:spPr>
          <a:xfrm rot="10800000">
            <a:off x="479688" y="4545125"/>
            <a:ext cx="119346" cy="1811227"/>
          </a:xfrm>
          <a:prstGeom prst="bentConnector3">
            <a:avLst>
              <a:gd name="adj1" fmla="val 291544"/>
            </a:avLst>
          </a:prstGeom>
          <a:ln w="28575">
            <a:solidFill>
              <a:srgbClr val="164C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76256" y="3861048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primeira linha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pt-BR" dirty="0"/>
              <a:t>e apenas nela, deve estar o </a:t>
            </a:r>
          </a:p>
          <a:p>
            <a:pPr algn="ctr"/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Rótulo das Variáveis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27584" y="3042326"/>
            <a:ext cx="5846510" cy="2160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angulado 23"/>
          <p:cNvCxnSpPr>
            <a:stCxn id="18" idx="0"/>
            <a:endCxn id="19" idx="3"/>
          </p:cNvCxnSpPr>
          <p:nvPr/>
        </p:nvCxnSpPr>
        <p:spPr>
          <a:xfrm rot="16200000" flipV="1">
            <a:off x="6941878" y="2882554"/>
            <a:ext cx="710710" cy="124627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 animBg="1"/>
      <p:bldP spid="15" grpId="0"/>
      <p:bldP spid="18" grpId="0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 (Corpo)"/>
                <a:cs typeface="Times New Roman" panose="02020603050405020304" pitchFamily="18" charset="0"/>
              </a:rPr>
              <a:t>Curtose:</a:t>
            </a:r>
          </a:p>
          <a:p>
            <a:pPr marL="457200" lvl="1" indent="0">
              <a:buNone/>
            </a:pPr>
            <a:r>
              <a:rPr lang="pt-BR" dirty="0">
                <a:latin typeface="Calibri (Corpo)"/>
                <a:cs typeface="Times New Roman" panose="02020603050405020304" pitchFamily="18" charset="0"/>
              </a:rPr>
              <a:t>Mensura a densidade existente  junto ao ponto de máxima frequência em uma série de dados.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 (Corpo)"/>
              </a:rPr>
              <a:pPr/>
              <a:t>40</a:t>
            </a:fld>
            <a:endParaRPr lang="pt-BR">
              <a:latin typeface="Calibri (Corpo)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247229" y="3517475"/>
            <a:ext cx="6288902" cy="2404161"/>
            <a:chOff x="1247229" y="3517475"/>
            <a:chExt cx="6288902" cy="2404161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3517475"/>
              <a:ext cx="5400000" cy="1423693"/>
              <a:chOff x="1872000" y="4885627"/>
              <a:chExt cx="5400000" cy="1423693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4885627"/>
                <a:ext cx="4299045" cy="1298269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298269">
                    <a:moveTo>
                      <a:pt x="0" y="1296808"/>
                    </a:moveTo>
                    <a:cubicBezTo>
                      <a:pt x="425213" y="1291548"/>
                      <a:pt x="818297" y="1238093"/>
                      <a:pt x="1170438" y="888654"/>
                    </a:cubicBezTo>
                    <a:cubicBezTo>
                      <a:pt x="1522579" y="539215"/>
                      <a:pt x="1821834" y="-14016"/>
                      <a:pt x="2169994" y="271"/>
                    </a:cubicBezTo>
                    <a:cubicBezTo>
                      <a:pt x="2518154" y="14558"/>
                      <a:pt x="2875981" y="720190"/>
                      <a:pt x="3259398" y="974379"/>
                    </a:cubicBezTo>
                    <a:cubicBezTo>
                      <a:pt x="3642815" y="1228568"/>
                      <a:pt x="3809005" y="1310598"/>
                      <a:pt x="4299045" y="129680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alibri (Corpo)"/>
                </a:endParaRPr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1247229" y="4998306"/>
              <a:ext cx="6288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 (Corpo)"/>
                </a:rPr>
                <a:t>Uma Curva não muito alongada, nem muito achatada é dita</a:t>
              </a:r>
            </a:p>
            <a:p>
              <a:pPr algn="ctr"/>
              <a:r>
                <a:rPr lang="pt-BR" b="1" u="sng" dirty="0" err="1">
                  <a:solidFill>
                    <a:srgbClr val="FFC000"/>
                  </a:solidFill>
                  <a:latin typeface="Calibri (Corpo)"/>
                </a:rPr>
                <a:t>Mesocúrtica</a:t>
              </a:r>
              <a:r>
                <a:rPr lang="pt-BR" dirty="0">
                  <a:latin typeface="Calibri (Corpo)"/>
                </a:rPr>
                <a:t>.</a:t>
              </a:r>
            </a:p>
            <a:p>
              <a:pPr algn="ctr"/>
              <a:r>
                <a:rPr lang="pt-BR" dirty="0">
                  <a:latin typeface="Calibri (Corpo)"/>
                </a:rPr>
                <a:t>(Aparência de uma curva normal)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58EDB230-74C0-47B0-B42F-936BF2C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220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Curtose: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41</a:t>
            </a:fld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3128347" y="2046274"/>
            <a:ext cx="5400000" cy="1586087"/>
            <a:chOff x="1691680" y="4058550"/>
            <a:chExt cx="5400000" cy="1586087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4058550"/>
              <a:ext cx="5400000" cy="882618"/>
              <a:chOff x="1872000" y="5426702"/>
              <a:chExt cx="5400000" cy="882618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5426702"/>
                <a:ext cx="4299045" cy="75718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756246 h 757707"/>
                  <a:gd name="connsiteX1" fmla="*/ 1170438 w 4299045"/>
                  <a:gd name="connsiteY1" fmla="*/ 348092 h 757707"/>
                  <a:gd name="connsiteX2" fmla="*/ 2169994 w 4299045"/>
                  <a:gd name="connsiteY2" fmla="*/ 621 h 757707"/>
                  <a:gd name="connsiteX3" fmla="*/ 3259398 w 4299045"/>
                  <a:gd name="connsiteY3" fmla="*/ 433817 h 757707"/>
                  <a:gd name="connsiteX4" fmla="*/ 4299045 w 4299045"/>
                  <a:gd name="connsiteY4" fmla="*/ 756246 h 757707"/>
                  <a:gd name="connsiteX0" fmla="*/ 0 w 4299045"/>
                  <a:gd name="connsiteY0" fmla="*/ 756117 h 757578"/>
                  <a:gd name="connsiteX1" fmla="*/ 1170438 w 4299045"/>
                  <a:gd name="connsiteY1" fmla="*/ 347963 h 757578"/>
                  <a:gd name="connsiteX2" fmla="*/ 2169994 w 4299045"/>
                  <a:gd name="connsiteY2" fmla="*/ 492 h 757578"/>
                  <a:gd name="connsiteX3" fmla="*/ 3259398 w 4299045"/>
                  <a:gd name="connsiteY3" fmla="*/ 433688 h 757578"/>
                  <a:gd name="connsiteX4" fmla="*/ 4299045 w 4299045"/>
                  <a:gd name="connsiteY4" fmla="*/ 756117 h 757578"/>
                  <a:gd name="connsiteX0" fmla="*/ 0 w 4299045"/>
                  <a:gd name="connsiteY0" fmla="*/ 755659 h 757120"/>
                  <a:gd name="connsiteX1" fmla="*/ 1041650 w 4299045"/>
                  <a:gd name="connsiteY1" fmla="*/ 450536 h 757120"/>
                  <a:gd name="connsiteX2" fmla="*/ 2169994 w 4299045"/>
                  <a:gd name="connsiteY2" fmla="*/ 34 h 757120"/>
                  <a:gd name="connsiteX3" fmla="*/ 3259398 w 4299045"/>
                  <a:gd name="connsiteY3" fmla="*/ 433230 h 757120"/>
                  <a:gd name="connsiteX4" fmla="*/ 4299045 w 4299045"/>
                  <a:gd name="connsiteY4" fmla="*/ 755659 h 757120"/>
                  <a:gd name="connsiteX0" fmla="*/ 0 w 4299045"/>
                  <a:gd name="connsiteY0" fmla="*/ 755628 h 757089"/>
                  <a:gd name="connsiteX1" fmla="*/ 1015892 w 4299045"/>
                  <a:gd name="connsiteY1" fmla="*/ 437626 h 757089"/>
                  <a:gd name="connsiteX2" fmla="*/ 2169994 w 4299045"/>
                  <a:gd name="connsiteY2" fmla="*/ 3 h 757089"/>
                  <a:gd name="connsiteX3" fmla="*/ 3259398 w 4299045"/>
                  <a:gd name="connsiteY3" fmla="*/ 433199 h 757089"/>
                  <a:gd name="connsiteX4" fmla="*/ 4299045 w 4299045"/>
                  <a:gd name="connsiteY4" fmla="*/ 755628 h 757089"/>
                  <a:gd name="connsiteX0" fmla="*/ 0 w 4299045"/>
                  <a:gd name="connsiteY0" fmla="*/ 755875 h 756935"/>
                  <a:gd name="connsiteX1" fmla="*/ 1015892 w 4299045"/>
                  <a:gd name="connsiteY1" fmla="*/ 437873 h 756935"/>
                  <a:gd name="connsiteX2" fmla="*/ 2169994 w 4299045"/>
                  <a:gd name="connsiteY2" fmla="*/ 250 h 756935"/>
                  <a:gd name="connsiteX3" fmla="*/ 3195003 w 4299045"/>
                  <a:gd name="connsiteY3" fmla="*/ 394810 h 756935"/>
                  <a:gd name="connsiteX4" fmla="*/ 4299045 w 4299045"/>
                  <a:gd name="connsiteY4" fmla="*/ 755875 h 756935"/>
                  <a:gd name="connsiteX0" fmla="*/ 0 w 4299045"/>
                  <a:gd name="connsiteY0" fmla="*/ 755841 h 756901"/>
                  <a:gd name="connsiteX1" fmla="*/ 1015892 w 4299045"/>
                  <a:gd name="connsiteY1" fmla="*/ 437839 h 756901"/>
                  <a:gd name="connsiteX2" fmla="*/ 2169994 w 4299045"/>
                  <a:gd name="connsiteY2" fmla="*/ 216 h 756901"/>
                  <a:gd name="connsiteX3" fmla="*/ 3195003 w 4299045"/>
                  <a:gd name="connsiteY3" fmla="*/ 394776 h 756901"/>
                  <a:gd name="connsiteX4" fmla="*/ 4299045 w 4299045"/>
                  <a:gd name="connsiteY4" fmla="*/ 755841 h 756901"/>
                  <a:gd name="connsiteX0" fmla="*/ 0 w 4299045"/>
                  <a:gd name="connsiteY0" fmla="*/ 755841 h 757289"/>
                  <a:gd name="connsiteX1" fmla="*/ 1015892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734 h 757182"/>
                  <a:gd name="connsiteX1" fmla="*/ 1093165 w 4299045"/>
                  <a:gd name="connsiteY1" fmla="*/ 424854 h 757182"/>
                  <a:gd name="connsiteX2" fmla="*/ 2169994 w 4299045"/>
                  <a:gd name="connsiteY2" fmla="*/ 109 h 757182"/>
                  <a:gd name="connsiteX3" fmla="*/ 3195003 w 4299045"/>
                  <a:gd name="connsiteY3" fmla="*/ 394669 h 757182"/>
                  <a:gd name="connsiteX4" fmla="*/ 4299045 w 4299045"/>
                  <a:gd name="connsiteY4" fmla="*/ 755734 h 75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757182">
                    <a:moveTo>
                      <a:pt x="0" y="755734"/>
                    </a:moveTo>
                    <a:cubicBezTo>
                      <a:pt x="425213" y="750474"/>
                      <a:pt x="731499" y="602308"/>
                      <a:pt x="1093165" y="424854"/>
                    </a:cubicBezTo>
                    <a:cubicBezTo>
                      <a:pt x="1454831" y="247400"/>
                      <a:pt x="1819688" y="5140"/>
                      <a:pt x="2169994" y="109"/>
                    </a:cubicBezTo>
                    <a:cubicBezTo>
                      <a:pt x="2520300" y="-4922"/>
                      <a:pt x="2721434" y="166238"/>
                      <a:pt x="3195003" y="394669"/>
                    </a:cubicBezTo>
                    <a:cubicBezTo>
                      <a:pt x="3745845" y="687495"/>
                      <a:pt x="3809005" y="769524"/>
                      <a:pt x="4299045" y="75573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2802143" y="4998306"/>
              <a:ext cx="3179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achatada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Platicúrtica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13798" y="3440080"/>
            <a:ext cx="5400000" cy="2805145"/>
            <a:chOff x="1691680" y="2839492"/>
            <a:chExt cx="5400000" cy="2805145"/>
          </a:xfrm>
        </p:grpSpPr>
        <p:grpSp>
          <p:nvGrpSpPr>
            <p:cNvPr id="13" name="Grupo 12"/>
            <p:cNvGrpSpPr/>
            <p:nvPr/>
          </p:nvGrpSpPr>
          <p:grpSpPr>
            <a:xfrm>
              <a:off x="1691680" y="2839492"/>
              <a:ext cx="5400000" cy="2101676"/>
              <a:chOff x="1872000" y="4207644"/>
              <a:chExt cx="5400000" cy="2101676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orma livre 15"/>
              <p:cNvSpPr/>
              <p:nvPr/>
            </p:nvSpPr>
            <p:spPr>
              <a:xfrm>
                <a:off x="2402006" y="4207644"/>
                <a:ext cx="4299045" cy="197536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1296546 h 1298007"/>
                  <a:gd name="connsiteX1" fmla="*/ 1440895 w 4299045"/>
                  <a:gd name="connsiteY1" fmla="*/ 958044 h 1298007"/>
                  <a:gd name="connsiteX2" fmla="*/ 2169994 w 4299045"/>
                  <a:gd name="connsiteY2" fmla="*/ 9 h 1298007"/>
                  <a:gd name="connsiteX3" fmla="*/ 3259398 w 4299045"/>
                  <a:gd name="connsiteY3" fmla="*/ 974117 h 1298007"/>
                  <a:gd name="connsiteX4" fmla="*/ 4299045 w 4299045"/>
                  <a:gd name="connsiteY4" fmla="*/ 1296546 h 1298007"/>
                  <a:gd name="connsiteX0" fmla="*/ 0 w 4299045"/>
                  <a:gd name="connsiteY0" fmla="*/ 1296559 h 1298173"/>
                  <a:gd name="connsiteX1" fmla="*/ 1440895 w 4299045"/>
                  <a:gd name="connsiteY1" fmla="*/ 958057 h 1298173"/>
                  <a:gd name="connsiteX2" fmla="*/ 2169994 w 4299045"/>
                  <a:gd name="connsiteY2" fmla="*/ 22 h 1298173"/>
                  <a:gd name="connsiteX3" fmla="*/ 2885911 w 4299045"/>
                  <a:gd name="connsiteY3" fmla="*/ 984080 h 1298173"/>
                  <a:gd name="connsiteX4" fmla="*/ 4299045 w 4299045"/>
                  <a:gd name="connsiteY4" fmla="*/ 1296559 h 1298173"/>
                  <a:gd name="connsiteX0" fmla="*/ 0 w 4299045"/>
                  <a:gd name="connsiteY0" fmla="*/ 1525408 h 1527022"/>
                  <a:gd name="connsiteX1" fmla="*/ 1440895 w 4299045"/>
                  <a:gd name="connsiteY1" fmla="*/ 1186906 h 1527022"/>
                  <a:gd name="connsiteX2" fmla="*/ 2182872 w 4299045"/>
                  <a:gd name="connsiteY2" fmla="*/ 15 h 1527022"/>
                  <a:gd name="connsiteX3" fmla="*/ 2885911 w 4299045"/>
                  <a:gd name="connsiteY3" fmla="*/ 1212929 h 1527022"/>
                  <a:gd name="connsiteX4" fmla="*/ 4299045 w 4299045"/>
                  <a:gd name="connsiteY4" fmla="*/ 1525408 h 1527022"/>
                  <a:gd name="connsiteX0" fmla="*/ 0 w 4299045"/>
                  <a:gd name="connsiteY0" fmla="*/ 1525520 h 1526294"/>
                  <a:gd name="connsiteX1" fmla="*/ 1440895 w 4299045"/>
                  <a:gd name="connsiteY1" fmla="*/ 1187018 h 1526294"/>
                  <a:gd name="connsiteX2" fmla="*/ 2182872 w 4299045"/>
                  <a:gd name="connsiteY2" fmla="*/ 127 h 1526294"/>
                  <a:gd name="connsiteX3" fmla="*/ 2692728 w 4299045"/>
                  <a:gd name="connsiteY3" fmla="*/ 1113538 h 1526294"/>
                  <a:gd name="connsiteX4" fmla="*/ 4299045 w 4299045"/>
                  <a:gd name="connsiteY4" fmla="*/ 1525520 h 1526294"/>
                  <a:gd name="connsiteX0" fmla="*/ 0 w 4299045"/>
                  <a:gd name="connsiteY0" fmla="*/ 1525398 h 1526172"/>
                  <a:gd name="connsiteX1" fmla="*/ 1621200 w 4299045"/>
                  <a:gd name="connsiteY1" fmla="*/ 1127195 h 1526172"/>
                  <a:gd name="connsiteX2" fmla="*/ 2182872 w 4299045"/>
                  <a:gd name="connsiteY2" fmla="*/ 5 h 1526172"/>
                  <a:gd name="connsiteX3" fmla="*/ 2692728 w 4299045"/>
                  <a:gd name="connsiteY3" fmla="*/ 1113416 h 1526172"/>
                  <a:gd name="connsiteX4" fmla="*/ 4299045 w 4299045"/>
                  <a:gd name="connsiteY4" fmla="*/ 1525398 h 152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526172">
                    <a:moveTo>
                      <a:pt x="0" y="1525398"/>
                    </a:moveTo>
                    <a:cubicBezTo>
                      <a:pt x="425213" y="1520138"/>
                      <a:pt x="1257388" y="1381427"/>
                      <a:pt x="1621200" y="1127195"/>
                    </a:cubicBezTo>
                    <a:cubicBezTo>
                      <a:pt x="1985012" y="872963"/>
                      <a:pt x="2004284" y="2302"/>
                      <a:pt x="2182872" y="5"/>
                    </a:cubicBezTo>
                    <a:cubicBezTo>
                      <a:pt x="2361460" y="-2292"/>
                      <a:pt x="2309311" y="859227"/>
                      <a:pt x="2692728" y="1113416"/>
                    </a:cubicBezTo>
                    <a:cubicBezTo>
                      <a:pt x="3076145" y="1367605"/>
                      <a:pt x="3809005" y="1539188"/>
                      <a:pt x="4299045" y="152539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CaixaDeTexto 13"/>
            <p:cNvSpPr txBox="1"/>
            <p:nvPr/>
          </p:nvSpPr>
          <p:spPr>
            <a:xfrm>
              <a:off x="2789319" y="4998306"/>
              <a:ext cx="3204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alongada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Leptoocúrtica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82595595-A5B6-4D26-8023-47F9E9F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6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dirty="0"/>
                  <a:t>Existem diferentes modelos de Curtose, o principal é denominado </a:t>
                </a:r>
                <a:r>
                  <a:rPr lang="pt-BR" sz="2000" b="1" u="sng" dirty="0">
                    <a:solidFill>
                      <a:schemeClr val="accent4">
                        <a:lumMod val="75000"/>
                      </a:schemeClr>
                    </a:solidFill>
                  </a:rPr>
                  <a:t>“Coeficiente de Achatamento de Fisher”</a:t>
                </a:r>
              </a:p>
              <a:p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𝐶𝑢𝑟𝑡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−3×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Onde:</a:t>
                </a:r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000" dirty="0"/>
                  <a:t> o quarto momento em torno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000" dirty="0"/>
                  <a:t> o desvio padrão.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+mj-lt"/>
              </a:rPr>
              <a:pPr/>
              <a:t>42</a:t>
            </a:fld>
            <a:endParaRPr lang="pt-BR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AE6B45-2EBA-47CB-9C0F-9E3CB5DD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873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</a:t>
                </a:r>
                <a:r>
                  <a:rPr lang="pt-BR" sz="2000" b="1" u="sng" dirty="0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alongada ou </a:t>
                </a:r>
                <a:r>
                  <a:rPr lang="pt-BR" sz="2000" b="1" u="sng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Leptocúrtica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achatada ou </a:t>
                </a:r>
                <a:r>
                  <a:rPr lang="pt-BR" sz="2000" b="1" u="sng" dirty="0" err="1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Platicúrtica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FC2CB6-EC89-4B61-BF18-30A5912C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135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Medidas de Assimetria e Curtose: (EXCEL)</a:t>
            </a:r>
          </a:p>
          <a:p>
            <a:pPr lvl="1"/>
            <a:r>
              <a:rPr lang="pt-BR" sz="2000" dirty="0"/>
              <a:t>Assimetria:</a:t>
            </a:r>
          </a:p>
          <a:p>
            <a:pPr lvl="2"/>
            <a:r>
              <a:rPr lang="pt-BR" sz="2000" dirty="0"/>
              <a:t>=DISTORÇÃO(Dados)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Curtose</a:t>
            </a:r>
          </a:p>
          <a:p>
            <a:pPr lvl="2"/>
            <a:r>
              <a:rPr lang="pt-BR" sz="2000" dirty="0"/>
              <a:t>=CURT(Dados)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10FAF1-3ED7-41F4-9005-9CA9C21A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729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/>
              <a:t>Alguns Gráficos Importantes</a:t>
            </a:r>
          </a:p>
          <a:p>
            <a:pPr lvl="1"/>
            <a:r>
              <a:rPr lang="pt-BR" sz="2000" dirty="0"/>
              <a:t>Gráfico de Barras</a:t>
            </a:r>
          </a:p>
          <a:p>
            <a:pPr lvl="1"/>
            <a:r>
              <a:rPr lang="pt-BR" sz="2000" dirty="0"/>
              <a:t>Gráfico de Pizza</a:t>
            </a:r>
          </a:p>
          <a:p>
            <a:pPr lvl="1"/>
            <a:r>
              <a:rPr lang="pt-BR" sz="2000" dirty="0"/>
              <a:t>Gráfico de Dispersão</a:t>
            </a:r>
          </a:p>
          <a:p>
            <a:pPr lvl="1"/>
            <a:r>
              <a:rPr lang="pt-BR" sz="2000" dirty="0"/>
              <a:t>Gráfico de Linha</a:t>
            </a:r>
          </a:p>
          <a:p>
            <a:pPr lvl="1"/>
            <a:r>
              <a:rPr lang="pt-BR" sz="2000" dirty="0"/>
              <a:t>Histograma</a:t>
            </a:r>
          </a:p>
          <a:p>
            <a:pPr lvl="1"/>
            <a:r>
              <a:rPr lang="pt-BR" sz="2000" dirty="0" err="1"/>
              <a:t>Boxplot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3FCC11-209A-4EA7-A58A-395E37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41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Alguns Gráficos Importantes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7230"/>
              </p:ext>
            </p:extLst>
          </p:nvPr>
        </p:nvGraphicFramePr>
        <p:xfrm>
          <a:off x="1691680" y="2264049"/>
          <a:ext cx="6120680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Título 1 – Consumo</a:t>
                      </a:r>
                      <a:r>
                        <a:rPr lang="pt-BR" sz="2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Energia Elétrica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País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Geração de Energia (MW)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China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145362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EUA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74471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Alemanha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44947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Índia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Espanha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Reino Unido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Canadá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11205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França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Itália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Brasil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9F02BB98-E2A8-4CE6-BF91-CDDCB65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13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28649" y="1690689"/>
            <a:ext cx="26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Gráfico de Barras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3E8FB93-2B0C-4480-B340-0DAA4D7B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90799"/>
            <a:ext cx="5976664" cy="4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7040" y="1605694"/>
            <a:ext cx="26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Gráfico de Pizza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7E01349-27EE-4F47-806A-775C28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4415" r="25442" b="20212"/>
          <a:stretch/>
        </p:blipFill>
        <p:spPr>
          <a:xfrm>
            <a:off x="2267744" y="1967382"/>
            <a:ext cx="4536504" cy="45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Gráfico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A8AB583-1D5B-4095-91C2-CBBDC0E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34" y="2783335"/>
            <a:ext cx="3600000" cy="32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" y="2783335"/>
            <a:ext cx="3600000" cy="324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43608" y="2564904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Sem linha de tendência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2536673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Com linha de tendência</a:t>
            </a:r>
          </a:p>
        </p:txBody>
      </p:sp>
    </p:spTree>
    <p:extLst>
      <p:ext uri="{BB962C8B-B14F-4D97-AF65-F5344CB8AC3E}">
        <p14:creationId xmlns:p14="http://schemas.microsoft.com/office/powerpoint/2010/main" val="18961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 é um </a:t>
            </a: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recurso computacional para análise de dados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que vem progressivamente se especializando em manipulação, análise e visualização gráfica de dados.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Na atualidade é considerado o melhor ambiente computacional para essa finalidade.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ambiente está disponível para diferentes sistemas operacionais: Unix/Linux, Mac e Windows.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R é gratuito e de código aberto. Qualquer pessoa pode criar um pacote de análise para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Fazer 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https://cran.r-project.org/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7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Gráfico de Linha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8" y="2355785"/>
            <a:ext cx="6858198" cy="413320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DA88FED-4628-4A36-91D5-E8AFFED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64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55273" y="1690689"/>
            <a:ext cx="7886700" cy="4351338"/>
          </a:xfrm>
        </p:spPr>
        <p:txBody>
          <a:bodyPr/>
          <a:lstStyle/>
          <a:p>
            <a:r>
              <a:rPr lang="pt-BR" sz="2800" dirty="0"/>
              <a:t>Histograma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A2DDD1-5823-4640-96E2-DCFA9F5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756351"/>
            <a:ext cx="4000000" cy="36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27" y="2756351"/>
            <a:ext cx="40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00033" y="1525933"/>
            <a:ext cx="7886700" cy="4351338"/>
          </a:xfrm>
        </p:spPr>
        <p:txBody>
          <a:bodyPr/>
          <a:lstStyle/>
          <a:p>
            <a:r>
              <a:rPr lang="pt-BR" sz="2800" dirty="0" err="1"/>
              <a:t>BoxPlot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2649"/>
            <a:ext cx="5785545" cy="4635794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4211961" y="3741986"/>
            <a:ext cx="3955187" cy="488394"/>
            <a:chOff x="4211961" y="3741986"/>
            <a:chExt cx="3955187" cy="488394"/>
          </a:xfrm>
        </p:grpSpPr>
        <p:sp>
          <p:nvSpPr>
            <p:cNvPr id="7" name="CaixaDeTexto 6"/>
            <p:cNvSpPr txBox="1"/>
            <p:nvPr/>
          </p:nvSpPr>
          <p:spPr>
            <a:xfrm>
              <a:off x="7152127" y="386104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Mediana</a:t>
              </a:r>
            </a:p>
          </p:txBody>
        </p:sp>
        <p:cxnSp>
          <p:nvCxnSpPr>
            <p:cNvPr id="10" name="Conector de seta reta 9"/>
            <p:cNvCxnSpPr>
              <a:stCxn id="7" idx="1"/>
            </p:cNvCxnSpPr>
            <p:nvPr/>
          </p:nvCxnSpPr>
          <p:spPr>
            <a:xfrm flipH="1" flipV="1">
              <a:off x="4211961" y="3741986"/>
              <a:ext cx="2940166" cy="303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4067945" y="4045714"/>
            <a:ext cx="4209731" cy="713444"/>
            <a:chOff x="4067945" y="4045714"/>
            <a:chExt cx="4209731" cy="713444"/>
          </a:xfrm>
        </p:grpSpPr>
        <p:sp>
          <p:nvSpPr>
            <p:cNvPr id="12" name="CaixaDeTexto 11"/>
            <p:cNvSpPr txBox="1"/>
            <p:nvPr/>
          </p:nvSpPr>
          <p:spPr>
            <a:xfrm>
              <a:off x="7174489" y="438982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1º Quartil</a:t>
              </a:r>
            </a:p>
          </p:txBody>
        </p:sp>
        <p:cxnSp>
          <p:nvCxnSpPr>
            <p:cNvPr id="13" name="Conector de seta reta 12"/>
            <p:cNvCxnSpPr>
              <a:stCxn id="12" idx="1"/>
            </p:cNvCxnSpPr>
            <p:nvPr/>
          </p:nvCxnSpPr>
          <p:spPr>
            <a:xfrm flipH="1" flipV="1">
              <a:off x="4067945" y="4045714"/>
              <a:ext cx="3106544" cy="528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4139953" y="3332270"/>
            <a:ext cx="4079293" cy="369332"/>
            <a:chOff x="4139953" y="3332270"/>
            <a:chExt cx="4079293" cy="369332"/>
          </a:xfrm>
        </p:grpSpPr>
        <p:sp>
          <p:nvSpPr>
            <p:cNvPr id="16" name="CaixaDeTexto 15"/>
            <p:cNvSpPr txBox="1"/>
            <p:nvPr/>
          </p:nvSpPr>
          <p:spPr>
            <a:xfrm>
              <a:off x="7116059" y="333227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3º Quartil</a:t>
              </a:r>
            </a:p>
          </p:txBody>
        </p:sp>
        <p:cxnSp>
          <p:nvCxnSpPr>
            <p:cNvPr id="17" name="Conector de seta reta 16"/>
            <p:cNvCxnSpPr>
              <a:stCxn id="16" idx="1"/>
            </p:cNvCxnSpPr>
            <p:nvPr/>
          </p:nvCxnSpPr>
          <p:spPr>
            <a:xfrm flipH="1">
              <a:off x="4139953" y="3516936"/>
              <a:ext cx="2976106" cy="56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3779912" y="2294222"/>
            <a:ext cx="5157867" cy="1077024"/>
            <a:chOff x="3779912" y="2294222"/>
            <a:chExt cx="5157867" cy="1077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+1,5×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0" dirty="0"/>
                </a:p>
                <a:p>
                  <a:r>
                    <a:rPr lang="pt-BR" dirty="0"/>
                    <a:t>Ou Valor Máximo</a:t>
                  </a: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32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de seta reta 23"/>
            <p:cNvCxnSpPr>
              <a:stCxn id="22" idx="1"/>
            </p:cNvCxnSpPr>
            <p:nvPr/>
          </p:nvCxnSpPr>
          <p:spPr>
            <a:xfrm flipH="1">
              <a:off x="3779912" y="2617388"/>
              <a:ext cx="2788821" cy="753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816966" y="4276606"/>
            <a:ext cx="5135865" cy="1288329"/>
            <a:chOff x="3816966" y="4276606"/>
            <a:chExt cx="5135865" cy="128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−1,5×(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  <a:p>
                  <a:r>
                    <a:rPr lang="pt-BR" dirty="0"/>
                    <a:t>Ou Valor Mínimo</a:t>
                  </a: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03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27"/>
            <p:cNvCxnSpPr>
              <a:stCxn id="23" idx="1"/>
            </p:cNvCxnSpPr>
            <p:nvPr/>
          </p:nvCxnSpPr>
          <p:spPr>
            <a:xfrm flipH="1" flipV="1">
              <a:off x="3816966" y="4276606"/>
              <a:ext cx="2736234" cy="9651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3635897" y="1732994"/>
            <a:ext cx="4701158" cy="561228"/>
            <a:chOff x="3635897" y="1732994"/>
            <a:chExt cx="4701158" cy="561228"/>
          </a:xfrm>
        </p:grpSpPr>
        <p:sp>
          <p:nvSpPr>
            <p:cNvPr id="33" name="CaixaDeTexto 32"/>
            <p:cNvSpPr txBox="1"/>
            <p:nvPr/>
          </p:nvSpPr>
          <p:spPr>
            <a:xfrm>
              <a:off x="6719753" y="1732994"/>
              <a:ext cx="1617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Possível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4" name="Conector de seta reta 33"/>
            <p:cNvCxnSpPr>
              <a:stCxn id="33" idx="1"/>
            </p:cNvCxnSpPr>
            <p:nvPr/>
          </p:nvCxnSpPr>
          <p:spPr>
            <a:xfrm flipH="1">
              <a:off x="3635897" y="1917660"/>
              <a:ext cx="3083856" cy="3765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3582440" y="5654339"/>
            <a:ext cx="4209082" cy="551894"/>
            <a:chOff x="3582440" y="5654339"/>
            <a:chExt cx="4209082" cy="551894"/>
          </a:xfrm>
        </p:grpSpPr>
        <p:sp>
          <p:nvSpPr>
            <p:cNvPr id="37" name="CaixaDeTexto 36"/>
            <p:cNvSpPr txBox="1"/>
            <p:nvPr/>
          </p:nvSpPr>
          <p:spPr>
            <a:xfrm>
              <a:off x="6119076" y="5654339"/>
              <a:ext cx="167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Provável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3582440" y="5839005"/>
              <a:ext cx="2536636" cy="367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46F3010D-BE10-4E1F-B3D7-BF82296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0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55576" y="1012365"/>
            <a:ext cx="7997042" cy="5658971"/>
            <a:chOff x="755576" y="1012365"/>
            <a:chExt cx="7997042" cy="565897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t="-400" r="46850" b="31603"/>
            <a:stretch/>
          </p:blipFill>
          <p:spPr>
            <a:xfrm>
              <a:off x="755576" y="1690689"/>
              <a:ext cx="6840760" cy="4980647"/>
            </a:xfrm>
            <a:prstGeom prst="rect">
              <a:avLst/>
            </a:prstGeom>
          </p:spPr>
        </p:pic>
        <p:pic>
          <p:nvPicPr>
            <p:cNvPr id="5122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069" y="1012365"/>
              <a:ext cx="139354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Como o R é uma Ambiente e uma Linguagem de Programação, criou-se um </a:t>
            </a:r>
            <a:r>
              <a:rPr lang="pt-BR" sz="2000" b="1" u="sng" dirty="0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ambiente mais “Amigável”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o trabalho com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Este ambiente é chamado de </a:t>
            </a:r>
            <a:r>
              <a:rPr lang="pt-BR" sz="2000" b="1" u="sng" dirty="0" err="1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Será neste ambiente que trabalharemos na disciplina.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Mesmo sendo outro programa, o </a:t>
            </a:r>
            <a:r>
              <a:rPr lang="pt-BR" sz="2000" b="1" u="sng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necessita da prévia instalação do 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Seu download pode ser feito em: </a:t>
            </a:r>
            <a:r>
              <a:rPr lang="pt-BR" sz="2000" u="sng" dirty="0">
                <a:hlinkClick r:id="rId2"/>
              </a:rPr>
              <a:t>https://www.rstudio.com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3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5536" y="1245299"/>
            <a:ext cx="8119814" cy="5286958"/>
            <a:chOff x="395536" y="1245299"/>
            <a:chExt cx="8119814" cy="528695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388" t="-399" r="-388" b="4599"/>
            <a:stretch/>
          </p:blipFill>
          <p:spPr>
            <a:xfrm>
              <a:off x="395536" y="2231669"/>
              <a:ext cx="7980673" cy="4300588"/>
            </a:xfrm>
            <a:prstGeom prst="rect">
              <a:avLst/>
            </a:prstGeom>
          </p:spPr>
        </p:pic>
        <p:pic>
          <p:nvPicPr>
            <p:cNvPr id="7170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350" y="124529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6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8650" y="1772816"/>
            <a:ext cx="8058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Atividades</a:t>
            </a: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Assistir os seguintes vídeos:</a:t>
            </a:r>
          </a:p>
          <a:p>
            <a:pPr marL="719138"/>
            <a:r>
              <a:rPr lang="pt-BR" sz="2000" dirty="0"/>
              <a:t>Aprenda Software Estatístico R - Módulo 1, Introdução.</a:t>
            </a:r>
          </a:p>
          <a:p>
            <a:pPr marL="1074738"/>
            <a:r>
              <a:rPr lang="pt-BR" sz="2000" dirty="0">
                <a:hlinkClick r:id="rId2"/>
              </a:rPr>
              <a:t>https://www.youtube.com/watch?v=28G51yu4zAA</a:t>
            </a:r>
            <a:endParaRPr lang="pt-BR" sz="2000" dirty="0"/>
          </a:p>
          <a:p>
            <a:pPr marL="719138"/>
            <a:endParaRPr lang="pt-BR" sz="2000" dirty="0"/>
          </a:p>
          <a:p>
            <a:pPr marL="719138"/>
            <a:r>
              <a:rPr lang="pt-BR" sz="2000" dirty="0"/>
              <a:t>Tutorial: Dê seus primeiros passos no R</a:t>
            </a:r>
          </a:p>
          <a:p>
            <a:pPr marL="1074738"/>
            <a:r>
              <a:rPr lang="pt-BR" sz="2000" dirty="0">
                <a:hlinkClick r:id="rId3"/>
              </a:rPr>
              <a:t>https://www.youtube.com/watch?v=1wbggOdkcA8&amp;t=397s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Ler os seguintes materiais:</a:t>
            </a:r>
          </a:p>
          <a:p>
            <a:pPr marL="719138"/>
            <a:r>
              <a:rPr lang="pt-BR" sz="2000" dirty="0"/>
              <a:t>A (boa e velha) apostila básica do R</a:t>
            </a:r>
          </a:p>
          <a:p>
            <a:pPr marL="1074738"/>
            <a:r>
              <a:rPr lang="pt-BR" sz="2000" dirty="0">
                <a:hlinkClick r:id="rId4"/>
              </a:rPr>
              <a:t>https://cantinhodor.wordpress.com/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Apostila mais completa</a:t>
            </a:r>
          </a:p>
          <a:p>
            <a:pPr marL="1074738"/>
            <a:r>
              <a:rPr lang="pt-BR" sz="2000" dirty="0">
                <a:hlinkClick r:id="rId5"/>
              </a:rPr>
              <a:t>http://leg.ufpr.br/~paulojus/embrapa/Rembrapa/Rembrapa.pdf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4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0" ma:contentTypeDescription="Crie um novo documento." ma:contentTypeScope="" ma:versionID="ca05464b6f4bb7a538803e2479f010c9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4c1438474eaced2ab8876d7fdac6d21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3DB070-61DD-4FAC-AFA2-1E120BDF3487}">
  <ds:schemaRefs>
    <ds:schemaRef ds:uri="81529919-bb3c-4b28-aa14-6d8510b195e6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37948bc-07af-4ff6-818e-9d8510523f2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33BE1DA-A58B-4113-AC29-A198098D25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DEE2F-D4EC-47F5-B4C0-9479DBE8E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2360</Words>
  <Application>Microsoft Office PowerPoint</Application>
  <PresentationFormat>Apresentação na tela (4:3)</PresentationFormat>
  <Paragraphs>612</Paragraphs>
  <Slides>52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(Corpo)</vt:lpstr>
      <vt:lpstr>Calibri Light</vt:lpstr>
      <vt:lpstr>Cambria Math</vt:lpstr>
      <vt:lpstr>Times New Roman</vt:lpstr>
      <vt:lpstr>Wingdings</vt:lpstr>
      <vt:lpstr>Tema do Office</vt:lpstr>
      <vt:lpstr>Técnicas Estatísticas de Predição</vt:lpstr>
      <vt:lpstr>Tópicos a serem estudados...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Tipos de Variáveis</vt:lpstr>
      <vt:lpstr>Tipos de Variáveis</vt:lpstr>
      <vt:lpstr>Tipos de Variáveis</vt:lpstr>
      <vt:lpstr>Tipos de Variáveis</vt:lpstr>
      <vt:lpstr>Tipos de Variáveis</vt:lpstr>
      <vt:lpstr>Tipos de Variáveis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Moacir Manoel Rodrigues Junior</cp:lastModifiedBy>
  <cp:revision>117</cp:revision>
  <dcterms:created xsi:type="dcterms:W3CDTF">2012-05-08T00:10:24Z</dcterms:created>
  <dcterms:modified xsi:type="dcterms:W3CDTF">2020-04-04T10:47:40Z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