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0" d="100"/>
          <a:sy n="60" d="100"/>
        </p:scale>
        <p:origin x="57" y="12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B393-E5F6-4A68-B071-513984A72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FEE4B-7B4A-401E-9F4F-DBE4C846C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0F8C-394F-421F-ADA2-5C8E624E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8E47-53C4-4EE0-BCDF-A17B1BA6DC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85F6B-01F3-4007-ABBF-E7BF1369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00DEA-9A51-4A56-B453-82AF8254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68A0-23AB-4FBD-A913-5DAEE6A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8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E9F2-5737-4B84-9CF8-44F31E65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6B194-EBC4-4CB3-8373-A174278C7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497C-958F-47B1-BC06-B80B4B1D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8E47-53C4-4EE0-BCDF-A17B1BA6DC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B171-A11A-4D58-9C1C-E350B7EC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2C97B-2E53-4216-9840-9A1BA3DB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68A0-23AB-4FBD-A913-5DAEE6A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3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E19B8-1D43-4B07-8D15-6C65E8206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21AA3-5CB1-420A-9C63-070EEDF30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DF41A-F41C-410D-96E1-952158C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8E47-53C4-4EE0-BCDF-A17B1BA6DC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B17BB-A5DB-44EA-82FB-0B31BF4D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6BAEA-F919-4D64-8B69-0EC4A005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68A0-23AB-4FBD-A913-5DAEE6A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2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236E-4086-435C-AFA3-E6164ADE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036E-2ED8-4AE9-AD0C-152FDCC15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E8BCC-59C8-4A44-BE3D-4F9E84D2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8E47-53C4-4EE0-BCDF-A17B1BA6DC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F97A-AEE6-4E59-8EF4-523BE7F0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626F-4804-4ED1-9C4C-C77AE994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68A0-23AB-4FBD-A913-5DAEE6A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2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0A8B-12AF-4296-8B88-DA0E27B5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7E10B-016A-4A61-A0CD-3CD60C5F6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3D653-A7A1-44BA-B09B-DF08A83D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8E47-53C4-4EE0-BCDF-A17B1BA6DC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5ADB1-C68E-47A7-B10E-10DFB50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55F11-1A5E-4E63-BD89-6391CBB9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68A0-23AB-4FBD-A913-5DAEE6A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5F34-99FF-4B18-9758-31F65C7E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B4A3D-F493-440A-8A5D-17FBFC5CE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AAFEA-9969-41A6-B451-09E2E4475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83C97-5E4B-46E7-9A60-BEF96157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8E47-53C4-4EE0-BCDF-A17B1BA6DC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C427E-D553-4760-88EA-31A284E1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ABBEB-97A3-409F-A1B4-88A4DFAF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68A0-23AB-4FBD-A913-5DAEE6A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5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C8A6-791D-4900-AD29-71508DEB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4CEE0-93DB-4C3F-9C8E-0C6D3581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7C9D8-07FC-4F2A-AC73-77185224A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DD244-3089-4A30-A92B-54A0EC54C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90F5E-BC2B-4521-B5C5-2FEFCB270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A0FA1-4038-4671-8DF2-06876316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8E47-53C4-4EE0-BCDF-A17B1BA6DC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FC36A-93D1-4FC6-9904-D40D0A98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3C877-8875-4DDA-A653-48D1357A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68A0-23AB-4FBD-A913-5DAEE6A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6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FF8D-F9A9-4E58-BBD3-A9068F00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F757D-135F-4DD5-AD44-52586BB9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8E47-53C4-4EE0-BCDF-A17B1BA6DC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7179C-2456-4FD6-95BF-7C1C7026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E88E2-CD9D-41E2-B77E-D2A65E8E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68A0-23AB-4FBD-A913-5DAEE6A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7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EA0CB-1934-42E8-8A30-E8C4F08B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8E47-53C4-4EE0-BCDF-A17B1BA6DC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F1F1B-596D-4984-B5F4-0488DD04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ABAAB-9BD0-4635-A472-592822D9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68A0-23AB-4FBD-A913-5DAEE6A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1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55E2-3C60-4FBF-BD9C-8B6DDF4F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AC438-F5B0-4A81-9BB4-87C8C5BFD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453ED-FCB8-411F-B61F-EA74A712D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2CE83-73F2-4A35-B45A-5AD2F942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8E47-53C4-4EE0-BCDF-A17B1BA6DC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CCC75-A62A-4E6F-8592-541E067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9B3E-F827-4B4F-8DD8-5F438AFC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68A0-23AB-4FBD-A913-5DAEE6A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5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B331-99D6-45A3-BE42-EE97B976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073CC-642F-4720-A260-65D883F44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E3A8A-DC64-4757-A640-18FCAC35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F63CA-89DF-4024-9FA1-8C12CD04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8E47-53C4-4EE0-BCDF-A17B1BA6DC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0B093-8888-4453-9198-5AA76F1E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9631C-B4BD-4C7B-B8D9-B74EA634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68A0-23AB-4FBD-A913-5DAEE6A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0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7F7E99-F550-4CA7-93FB-15561C66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A0AD1-3285-4270-97D8-7F38A27FA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E0FEE-E9C0-44B7-A173-E5D2ECBEC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48E47-53C4-4EE0-BCDF-A17B1BA6DC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12AF3-1D2D-4824-A2B0-884858703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CC9F-4365-4DFE-90BB-3B2CB823A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968A0-23AB-4FBD-A913-5DAEE6A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4317-F641-4EB7-A403-A745A7B75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Portuguese Bank Marketing</a:t>
            </a:r>
            <a:br>
              <a:rPr lang="en-US" dirty="0"/>
            </a:br>
            <a:r>
              <a:rPr lang="en-US" sz="4000" dirty="0"/>
              <a:t>Analysis and Recommendations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A229B-7035-4090-9EAC-E35A2BC76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Richard Broyles</a:t>
            </a:r>
          </a:p>
          <a:p>
            <a:r>
              <a:rPr lang="en-US" dirty="0"/>
              <a:t>Capstone 2</a:t>
            </a:r>
          </a:p>
        </p:txBody>
      </p:sp>
    </p:spTree>
    <p:extLst>
      <p:ext uri="{BB962C8B-B14F-4D97-AF65-F5344CB8AC3E}">
        <p14:creationId xmlns:p14="http://schemas.microsoft.com/office/powerpoint/2010/main" val="114448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008C-C7E7-483B-857C-73E59A05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Rate for Balance Levels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5947D-E50F-4068-94AC-5118EF9FB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People over the age of 60 had a high subscription rate because they saw a term deposit as a worthwhile investment.  People over the age of 60 who had at least some money in the bank subscribed more often.</a:t>
            </a:r>
          </a:p>
          <a:p>
            <a:r>
              <a:rPr lang="en-US" dirty="0"/>
              <a:t>Another group the bank should focus on is the under 30 group, the majority of which are students.  They saw the deposit as a way to have a steady income stream while they were in school.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6DBFBB9-E50D-48D7-8D7C-E7AA61BA05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1062037"/>
            <a:ext cx="58578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20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871C-DA7F-439A-A2BC-475D808B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5888-0B2F-4D55-859C-5EE6CB82D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Classification algorithms were used to analyze the customer’s statistics.</a:t>
            </a:r>
          </a:p>
          <a:p>
            <a:r>
              <a:rPr lang="en-US" dirty="0"/>
              <a:t>The algorithms used were: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K-Neighbors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Gaussian Naïve Bayes</a:t>
            </a:r>
          </a:p>
          <a:p>
            <a:r>
              <a:rPr lang="en-US" dirty="0"/>
              <a:t>Data was prepared by:</a:t>
            </a:r>
          </a:p>
          <a:p>
            <a:pPr lvl="1"/>
            <a:r>
              <a:rPr lang="en-US" dirty="0"/>
              <a:t>Selection of the most relevant customer information.</a:t>
            </a:r>
          </a:p>
          <a:p>
            <a:pPr lvl="1"/>
            <a:r>
              <a:rPr lang="en-US" dirty="0"/>
              <a:t>Categorical variables were converted to dummy variables.</a:t>
            </a:r>
          </a:p>
          <a:p>
            <a:pPr lvl="1"/>
            <a:r>
              <a:rPr lang="en-US" dirty="0"/>
              <a:t>Dataset was split into 80/20 training/test.</a:t>
            </a:r>
          </a:p>
        </p:txBody>
      </p:sp>
    </p:spTree>
    <p:extLst>
      <p:ext uri="{BB962C8B-B14F-4D97-AF65-F5344CB8AC3E}">
        <p14:creationId xmlns:p14="http://schemas.microsoft.com/office/powerpoint/2010/main" val="422553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4798-9B24-457C-B167-CC98CCCC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0A97-8763-4199-9F1F-217E60B11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that had the best performance was Logistic Regression, which had an accuracy score of 89.08%, but this number is misleading.</a:t>
            </a:r>
          </a:p>
          <a:p>
            <a:r>
              <a:rPr lang="en-US" dirty="0"/>
              <a:t>The dataset is heavily unbalanced, with most of the customers replying ‘no’ to opening a deposit.</a:t>
            </a:r>
          </a:p>
          <a:p>
            <a:r>
              <a:rPr lang="en-US" dirty="0"/>
              <a:t>The accuracy score was biased, and further evaluation was required.</a:t>
            </a:r>
          </a:p>
        </p:txBody>
      </p:sp>
    </p:spTree>
    <p:extLst>
      <p:ext uri="{BB962C8B-B14F-4D97-AF65-F5344CB8AC3E}">
        <p14:creationId xmlns:p14="http://schemas.microsoft.com/office/powerpoint/2010/main" val="97451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AE3B-1D00-45CF-A959-E8819210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2CAFD-F562-4C23-BC61-F955876C6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Duration of phone call is correlated to the outcome of the campaign; can be used as another indicator of success.</a:t>
            </a:r>
          </a:p>
          <a:p>
            <a:r>
              <a:rPr lang="en-US" dirty="0"/>
              <a:t>Six regression algorithms were used: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Lasso</a:t>
            </a:r>
          </a:p>
          <a:p>
            <a:pPr lvl="1"/>
            <a:r>
              <a:rPr lang="en-US" dirty="0"/>
              <a:t>Ridge</a:t>
            </a:r>
          </a:p>
          <a:p>
            <a:pPr lvl="1"/>
            <a:r>
              <a:rPr lang="en-US" dirty="0" err="1"/>
              <a:t>ElasticNet</a:t>
            </a:r>
            <a:endParaRPr lang="en-US" dirty="0"/>
          </a:p>
          <a:p>
            <a:pPr lvl="1"/>
            <a:r>
              <a:rPr lang="en-US" dirty="0"/>
              <a:t>K-Neighbors</a:t>
            </a:r>
          </a:p>
          <a:p>
            <a:pPr lvl="1"/>
            <a:r>
              <a:rPr lang="en-US" dirty="0" err="1"/>
              <a:t>DecisionTree</a:t>
            </a:r>
            <a:endParaRPr lang="en-US" dirty="0"/>
          </a:p>
          <a:p>
            <a:r>
              <a:rPr lang="en-US" dirty="0"/>
              <a:t>Best performing regression algorithm was Ridge, with a MSE of 17.78.</a:t>
            </a:r>
          </a:p>
          <a:p>
            <a:r>
              <a:rPr lang="en-US" dirty="0"/>
              <a:t>Indicates that this model is a sound model for predicting the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460289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C597-EDF4-4E40-9FF9-15710226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BA1FC-AB51-44AD-AF30-8BAC65892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customer profile was established with the following features:</a:t>
            </a:r>
          </a:p>
          <a:p>
            <a:pPr lvl="1"/>
            <a:r>
              <a:rPr lang="en-US" dirty="0"/>
              <a:t>Age (Age &lt; 30 or Age &gt; 60)</a:t>
            </a:r>
          </a:p>
          <a:p>
            <a:pPr lvl="1"/>
            <a:r>
              <a:rPr lang="en-US" dirty="0"/>
              <a:t>The job type (Students and Retired people)</a:t>
            </a:r>
          </a:p>
          <a:p>
            <a:pPr lvl="1"/>
            <a:r>
              <a:rPr lang="en-US" dirty="0"/>
              <a:t>Balance of at least 5000 euros.</a:t>
            </a:r>
          </a:p>
          <a:p>
            <a:r>
              <a:rPr lang="en-US" dirty="0"/>
              <a:t>By utilizing both a classification and regression model, bank will be able to predict the customer’s response.</a:t>
            </a:r>
          </a:p>
          <a:p>
            <a:r>
              <a:rPr lang="en-US" dirty="0"/>
              <a:t>Predicting the duration of a call and adjusting the marketing plan will increase the efficiency of the campaign.</a:t>
            </a:r>
          </a:p>
        </p:txBody>
      </p:sp>
    </p:spTree>
    <p:extLst>
      <p:ext uri="{BB962C8B-B14F-4D97-AF65-F5344CB8AC3E}">
        <p14:creationId xmlns:p14="http://schemas.microsoft.com/office/powerpoint/2010/main" val="65596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D60A-74C8-45DB-A52D-326DA9BB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2319C-932B-4FDF-9C4C-3293D89F1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the timing of the campaign.</a:t>
            </a:r>
          </a:p>
          <a:p>
            <a:r>
              <a:rPr lang="en-US" dirty="0"/>
              <a:t>Smarter marketing design.</a:t>
            </a:r>
          </a:p>
          <a:p>
            <a:r>
              <a:rPr lang="en-US" dirty="0"/>
              <a:t>Create a better </a:t>
            </a:r>
            <a:r>
              <a:rPr lang="en-US"/>
              <a:t>services provision.</a:t>
            </a:r>
          </a:p>
        </p:txBody>
      </p:sp>
    </p:spTree>
    <p:extLst>
      <p:ext uri="{BB962C8B-B14F-4D97-AF65-F5344CB8AC3E}">
        <p14:creationId xmlns:p14="http://schemas.microsoft.com/office/powerpoint/2010/main" val="36996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1098-B1F7-4BDE-BE10-FEA10D15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5FE7-DA1D-440B-BDD7-7C445607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classify whether or not a customer will subscribe to deposit program in Portugal.</a:t>
            </a:r>
          </a:p>
          <a:p>
            <a:r>
              <a:rPr lang="en-US" dirty="0"/>
              <a:t>Bank was using telemarketing campaign to get potential customers to open a new savings account.</a:t>
            </a:r>
          </a:p>
          <a:p>
            <a:r>
              <a:rPr lang="en-US" dirty="0"/>
              <a:t>Data set is publicly available from the UCI data repository (http://archive.ics.uci.edu/ml/datasets/Bank+Marketing/)</a:t>
            </a:r>
          </a:p>
        </p:txBody>
      </p:sp>
    </p:spTree>
    <p:extLst>
      <p:ext uri="{BB962C8B-B14F-4D97-AF65-F5344CB8AC3E}">
        <p14:creationId xmlns:p14="http://schemas.microsoft.com/office/powerpoint/2010/main" val="298921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18DF-8D94-41DD-A805-694001CB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0597-8CD9-4B72-AF81-79EAA52C7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has 16 features, with one outcome variable.</a:t>
            </a:r>
          </a:p>
          <a:p>
            <a:r>
              <a:rPr lang="en-US" dirty="0"/>
              <a:t>Dataset has over 45,000 data points available.</a:t>
            </a:r>
          </a:p>
        </p:txBody>
      </p:sp>
    </p:spTree>
    <p:extLst>
      <p:ext uri="{BB962C8B-B14F-4D97-AF65-F5344CB8AC3E}">
        <p14:creationId xmlns:p14="http://schemas.microsoft.com/office/powerpoint/2010/main" val="258156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A771-BA5D-47AD-B14F-8149EEB0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15F9-1993-43A0-9566-04F989A08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changes were made to prepare the data for analysis:</a:t>
            </a:r>
          </a:p>
          <a:p>
            <a:pPr lvl="1"/>
            <a:r>
              <a:rPr lang="en-US" dirty="0"/>
              <a:t>All ambiguous values, such “other” or “unknown” were removed.</a:t>
            </a:r>
          </a:p>
          <a:p>
            <a:pPr lvl="1"/>
            <a:r>
              <a:rPr lang="en-US" dirty="0"/>
              <a:t>All outliers more than 3 standard deviations away from the mean were dropped.</a:t>
            </a:r>
          </a:p>
          <a:p>
            <a:pPr lvl="1"/>
            <a:r>
              <a:rPr lang="en-US" dirty="0"/>
              <a:t>Change the ‘y’ variable to ‘response’ and convert it to binary values (1/0).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3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8DB1-C9AD-4974-965A-7E97EBC5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D6FC-5527-4523-BD3D-440D3247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variables in this analysis were:</a:t>
            </a:r>
          </a:p>
          <a:p>
            <a:pPr lvl="1"/>
            <a:r>
              <a:rPr lang="en-US" dirty="0"/>
              <a:t>Age – most customers were in their 30s – 40s</a:t>
            </a:r>
          </a:p>
          <a:p>
            <a:pPr lvl="1"/>
            <a:r>
              <a:rPr lang="en-US" dirty="0"/>
              <a:t>Balance – large variability; over 2200 records removed due to outliers</a:t>
            </a:r>
          </a:p>
          <a:p>
            <a:pPr lvl="1"/>
            <a:r>
              <a:rPr lang="en-US" dirty="0"/>
              <a:t>Duration – length of a call in seconds</a:t>
            </a:r>
          </a:p>
          <a:p>
            <a:pPr lvl="1"/>
            <a:r>
              <a:rPr lang="en-US" dirty="0"/>
              <a:t>Campaign – times a customer was called.</a:t>
            </a:r>
          </a:p>
        </p:txBody>
      </p:sp>
    </p:spTree>
    <p:extLst>
      <p:ext uri="{BB962C8B-B14F-4D97-AF65-F5344CB8AC3E}">
        <p14:creationId xmlns:p14="http://schemas.microsoft.com/office/powerpoint/2010/main" val="291950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CA00-337D-4E4F-A066-577BCDB3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vs. Balance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6DF36-DE83-4326-9A13-3ADA82AB1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No direct relationship exists between these two variables, however, there are some interesting points that were worth investigating.</a:t>
            </a:r>
          </a:p>
          <a:p>
            <a:r>
              <a:rPr lang="en-US" dirty="0"/>
              <a:t>There were several people who were in their 60’s who had a low balance.  This is explained by the fact that most people in their 60s are retired and have no steady income.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68738C-F670-448C-AC37-F477B895AB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1838325"/>
            <a:ext cx="43719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63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EC13-A2C4-4205-87D4-A5E2BFED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 of calls vs. Number of calls (Campaign)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F14C6-24CF-49CE-BEF4-539ECAE8F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Two distinct groups appear in this chart.</a:t>
            </a:r>
          </a:p>
          <a:p>
            <a:r>
              <a:rPr lang="en-US" dirty="0"/>
              <a:t>One group are the number of customers who said ‘yes’ to opening an account.  Most of these customers were contacted a maximum of 5 times and each call lasted under 30 minutes.</a:t>
            </a:r>
          </a:p>
          <a:p>
            <a:r>
              <a:rPr lang="en-US" dirty="0"/>
              <a:t>The group in blue are the clients who said ‘no’ to opening an account.  The more times a customer was contacted about opening an account, the less likely they are to open one.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271A10-9E91-4ECF-B7F4-31DA6E892E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859" y="987425"/>
            <a:ext cx="5244858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74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2235-8B2E-477F-9B82-42B8E2F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067E-D1B4-4282-A211-1DA648225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some exploratory analysis was complete, the next step was to see if any relationships can be found among the columns.</a:t>
            </a:r>
          </a:p>
          <a:p>
            <a:r>
              <a:rPr lang="en-US" dirty="0"/>
              <a:t>This analysis focused on the relationship between the subscription rate and main variables.</a:t>
            </a:r>
          </a:p>
        </p:txBody>
      </p:sp>
    </p:spTree>
    <p:extLst>
      <p:ext uri="{BB962C8B-B14F-4D97-AF65-F5344CB8AC3E}">
        <p14:creationId xmlns:p14="http://schemas.microsoft.com/office/powerpoint/2010/main" val="329382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662E-585D-4E97-9510-56B7540F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vs. Subscription Rate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A82A2-1CBD-42A2-80F6-A3F74FE4E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bank here is focusing on pushing their deposit to people in several distinct groups.</a:t>
            </a:r>
          </a:p>
          <a:p>
            <a:r>
              <a:rPr lang="en-US" dirty="0"/>
              <a:t>However, the bank is having more success in only two age groups:</a:t>
            </a:r>
          </a:p>
          <a:p>
            <a:pPr marL="342900" indent="-342900">
              <a:buAutoNum type="arabicParenR"/>
            </a:pPr>
            <a:r>
              <a:rPr lang="en-US" dirty="0"/>
              <a:t>People who are between the age of 50-59.</a:t>
            </a:r>
          </a:p>
          <a:p>
            <a:pPr marL="342900" indent="-342900">
              <a:buAutoNum type="arabicParenR"/>
            </a:pPr>
            <a:r>
              <a:rPr lang="en-US" dirty="0"/>
              <a:t>People who were over the age of 60.</a:t>
            </a:r>
          </a:p>
          <a:p>
            <a:r>
              <a:rPr lang="en-US" dirty="0"/>
              <a:t>The bank had numerous contacts with people under the age of 30, despite the low number of subscriptions.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BA6D59-57EA-49C5-B5E3-E2B999835A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13" y="1062037"/>
            <a:ext cx="47053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95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826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Portuguese Bank Marketing Analysis and Recommendations</vt:lpstr>
      <vt:lpstr>Project Objective</vt:lpstr>
      <vt:lpstr>Data Characteristics</vt:lpstr>
      <vt:lpstr>Data Cleaning</vt:lpstr>
      <vt:lpstr>Exploratory Data Analysis</vt:lpstr>
      <vt:lpstr>Age vs. Balance</vt:lpstr>
      <vt:lpstr>Duration of calls vs. Number of calls (Campaign)</vt:lpstr>
      <vt:lpstr>Data Visualization</vt:lpstr>
      <vt:lpstr>Age vs. Subscription Rate</vt:lpstr>
      <vt:lpstr>Subscription Rate for Balance Levels</vt:lpstr>
      <vt:lpstr>Modeling</vt:lpstr>
      <vt:lpstr>Modeling (cont’d)</vt:lpstr>
      <vt:lpstr>Regression Analysis</vt:lpstr>
      <vt:lpstr>Conclusions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Portuguese Bank Marketing Analysis and Recommendations</dc:title>
  <dc:creator>Richard Broyles</dc:creator>
  <cp:lastModifiedBy>Richard Broyles</cp:lastModifiedBy>
  <cp:revision>9</cp:revision>
  <dcterms:created xsi:type="dcterms:W3CDTF">2020-11-20T03:25:50Z</dcterms:created>
  <dcterms:modified xsi:type="dcterms:W3CDTF">2020-11-20T08:27:52Z</dcterms:modified>
</cp:coreProperties>
</file>