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95" r:id="rId3"/>
    <p:sldId id="274" r:id="rId4"/>
    <p:sldId id="261" r:id="rId5"/>
    <p:sldId id="271" r:id="rId6"/>
    <p:sldId id="272" r:id="rId7"/>
    <p:sldId id="273" r:id="rId8"/>
    <p:sldId id="279" r:id="rId9"/>
    <p:sldId id="280" r:id="rId10"/>
    <p:sldId id="292" r:id="rId11"/>
    <p:sldId id="263" r:id="rId12"/>
    <p:sldId id="281" r:id="rId13"/>
    <p:sldId id="283" r:id="rId14"/>
    <p:sldId id="258" r:id="rId15"/>
    <p:sldId id="282" r:id="rId16"/>
    <p:sldId id="284" r:id="rId17"/>
    <p:sldId id="285" r:id="rId18"/>
    <p:sldId id="287" r:id="rId19"/>
    <p:sldId id="288" r:id="rId20"/>
    <p:sldId id="289" r:id="rId21"/>
    <p:sldId id="290" r:id="rId22"/>
    <p:sldId id="294" r:id="rId23"/>
    <p:sldId id="291" r:id="rId2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46"/>
    </p:cViewPr>
  </p:sorterViewPr>
  <p:notesViewPr>
    <p:cSldViewPr>
      <p:cViewPr varScale="1">
        <p:scale>
          <a:sx n="70" d="100"/>
          <a:sy n="70" d="100"/>
        </p:scale>
        <p:origin x="-324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84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84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84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6D5AF72-BE0B-4912-B6F8-E1DDE1D27D9A}" type="slidenum">
              <a:rPr lang="en-US" altLang="en-US"/>
              <a:pPr/>
              <a:t>‹#›</a:t>
            </a:fld>
            <a:endParaRPr lang="en-US" altLang="en-US"/>
          </a:p>
        </p:txBody>
      </p:sp>
    </p:spTree>
    <p:extLst>
      <p:ext uri="{BB962C8B-B14F-4D97-AF65-F5344CB8AC3E}">
        <p14:creationId xmlns:p14="http://schemas.microsoft.com/office/powerpoint/2010/main" val="3856591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E410240-9261-4DCA-B98F-9B8EB44D9708}" type="datetimeFigureOut">
              <a:rPr lang="en-US"/>
              <a:pPr>
                <a:defRPr/>
              </a:pPr>
              <a:t>8/25/2016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E9B5FA3-857A-4312-A7FF-1B5D5E1DE3F4}" type="slidenum">
              <a:rPr lang="en-US" altLang="en-US"/>
              <a:pPr/>
              <a:t>‹#›</a:t>
            </a:fld>
            <a:endParaRPr lang="en-US" altLang="en-US"/>
          </a:p>
        </p:txBody>
      </p:sp>
    </p:spTree>
    <p:extLst>
      <p:ext uri="{BB962C8B-B14F-4D97-AF65-F5344CB8AC3E}">
        <p14:creationId xmlns:p14="http://schemas.microsoft.com/office/powerpoint/2010/main" val="42289260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mn-lt"/>
        <a:ea typeface="+mn-ea"/>
        <a:cs typeface="+mn-cs"/>
      </a:defRPr>
    </a:lvl1pPr>
    <a:lvl2pPr marL="457200" algn="l" rtl="0" eaLnBrk="0" fontAlgn="base" hangingPunct="0">
      <a:spcBef>
        <a:spcPct val="30000"/>
      </a:spcBef>
      <a:spcAft>
        <a:spcPct val="0"/>
      </a:spcAft>
      <a:defRPr sz="1400" kern="1200">
        <a:solidFill>
          <a:schemeClr val="tx1"/>
        </a:solidFill>
        <a:latin typeface="+mn-lt"/>
        <a:ea typeface="+mn-ea"/>
        <a:cs typeface="+mn-cs"/>
      </a:defRPr>
    </a:lvl2pPr>
    <a:lvl3pPr marL="914400" algn="l" rtl="0" eaLnBrk="0" fontAlgn="base" hangingPunct="0">
      <a:spcBef>
        <a:spcPct val="30000"/>
      </a:spcBef>
      <a:spcAft>
        <a:spcPct val="0"/>
      </a:spcAft>
      <a:defRPr sz="1400" kern="1200">
        <a:solidFill>
          <a:schemeClr val="tx1"/>
        </a:solidFill>
        <a:latin typeface="+mn-lt"/>
        <a:ea typeface="+mn-ea"/>
        <a:cs typeface="+mn-cs"/>
      </a:defRPr>
    </a:lvl3pPr>
    <a:lvl4pPr marL="1371600" algn="l" rtl="0" eaLnBrk="0" fontAlgn="base" hangingPunct="0">
      <a:spcBef>
        <a:spcPct val="30000"/>
      </a:spcBef>
      <a:spcAft>
        <a:spcPct val="0"/>
      </a:spcAft>
      <a:defRPr sz="1400" kern="1200">
        <a:solidFill>
          <a:schemeClr val="tx1"/>
        </a:solidFill>
        <a:latin typeface="+mn-lt"/>
        <a:ea typeface="+mn-ea"/>
        <a:cs typeface="+mn-cs"/>
      </a:defRPr>
    </a:lvl4pPr>
    <a:lvl5pPr marL="1828800" algn="l" rtl="0" eaLnBrk="0" fontAlgn="base" hangingPunct="0">
      <a:spcBef>
        <a:spcPct val="30000"/>
      </a:spcBef>
      <a:spcAft>
        <a:spcPct val="0"/>
      </a:spcAft>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lnSpcReduction="10000"/>
          </a:bodyPr>
          <a:lstStyle/>
          <a:p>
            <a:pPr eaLnBrk="1" fontAlgn="auto" hangingPunct="1">
              <a:spcBef>
                <a:spcPts val="0"/>
              </a:spcBef>
              <a:spcAft>
                <a:spcPts val="0"/>
              </a:spcAft>
              <a:defRPr/>
            </a:pPr>
            <a:r>
              <a:rPr lang="en-US" dirty="0" smtClean="0"/>
              <a:t>Hello</a:t>
            </a:r>
          </a:p>
          <a:p>
            <a:pPr eaLnBrk="1" fontAlgn="auto" hangingPunct="1">
              <a:spcBef>
                <a:spcPts val="0"/>
              </a:spcBef>
              <a:spcAft>
                <a:spcPts val="0"/>
              </a:spcAft>
              <a:defRPr/>
            </a:pPr>
            <a:r>
              <a:rPr lang="en-US" dirty="0" smtClean="0"/>
              <a:t>I have developed this video lecture to introduce  you to the topic of Database Design and Entity-Relationship Modeling.</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Database Design refers to the steps you take when attempting to create a new database.  You will start out with just a rough idea, then refine and develop it into a fully-operational database.    </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Just as a new bridge or a new building must be built from a blueprint or a design, so must a database have a design before you start setting it up in Access.</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A good design (or “blueprint” if you prefer to think of it) is VERY important.  A database with a poor design will not function properly.  </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The first step in making a good database design is to draw an Entity-Relationship Diagram.  It is considered to be a starting place—a “first cut” at making sense of your application.  You may have to make adjustments as you further design the database, but the ER Diagram is the best place to start.</a:t>
            </a:r>
          </a:p>
          <a:p>
            <a:pPr eaLnBrk="1" fontAlgn="auto" hangingPunct="1">
              <a:spcBef>
                <a:spcPts val="0"/>
              </a:spcBef>
              <a:spcAft>
                <a:spcPts val="0"/>
              </a:spcAft>
              <a:defRPr/>
            </a:pPr>
            <a:endParaRPr lang="en-US" dirty="0"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A7BA533-4D53-4034-A3B0-6A11B620C932}" type="slidenum">
              <a:rPr lang="en-US" altLang="en-US" sz="1200"/>
              <a:pPr eaLnBrk="1" hangingPunct="1"/>
              <a:t>1</a:t>
            </a:fld>
            <a:endParaRPr lang="en-US" altLang="en-US" sz="1200"/>
          </a:p>
        </p:txBody>
      </p:sp>
    </p:spTree>
    <p:extLst>
      <p:ext uri="{BB962C8B-B14F-4D97-AF65-F5344CB8AC3E}">
        <p14:creationId xmlns:p14="http://schemas.microsoft.com/office/powerpoint/2010/main" val="3149059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Most </a:t>
            </a:r>
            <a:r>
              <a:rPr lang="en-US" dirty="0" err="1" smtClean="0"/>
              <a:t>ERD’s</a:t>
            </a:r>
            <a:r>
              <a:rPr lang="en-US" dirty="0" smtClean="0"/>
              <a:t> also show the </a:t>
            </a:r>
            <a:r>
              <a:rPr lang="en-US" b="1" i="1" dirty="0" err="1" smtClean="0"/>
              <a:t>optionality</a:t>
            </a:r>
            <a:r>
              <a:rPr lang="en-US" dirty="0" smtClean="0"/>
              <a:t> of the relationship in addition to its cardinality.  That is, is the relationship is </a:t>
            </a:r>
            <a:r>
              <a:rPr lang="en-US" i="1" dirty="0" smtClean="0"/>
              <a:t>optional</a:t>
            </a:r>
            <a:r>
              <a:rPr lang="en-US" dirty="0" smtClean="0"/>
              <a:t> or is it </a:t>
            </a:r>
            <a:r>
              <a:rPr lang="en-US" i="1" dirty="0" smtClean="0"/>
              <a:t>mandatory</a:t>
            </a:r>
            <a:r>
              <a:rPr lang="en-US" dirty="0" smtClean="0"/>
              <a:t> (required.)  If it is optional, you will put an “0” (or zero) on the line as well.  If it is mandatory, you will draw an additional hash mark.</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There are 4 possibilities:</a:t>
            </a:r>
          </a:p>
          <a:p>
            <a:pPr marL="342900" indent="-342900" eaLnBrk="1" fontAlgn="auto" hangingPunct="1">
              <a:spcBef>
                <a:spcPts val="0"/>
              </a:spcBef>
              <a:spcAft>
                <a:spcPts val="0"/>
              </a:spcAft>
              <a:buFontTx/>
              <a:buAutoNum type="arabicParenBoth"/>
              <a:defRPr/>
            </a:pPr>
            <a:r>
              <a:rPr lang="en-US" dirty="0" smtClean="0"/>
              <a:t>Optional 1:  zero or one. </a:t>
            </a:r>
          </a:p>
          <a:p>
            <a:pPr marL="342900" indent="-342900" eaLnBrk="1" fontAlgn="auto" hangingPunct="1">
              <a:spcBef>
                <a:spcPts val="0"/>
              </a:spcBef>
              <a:spcAft>
                <a:spcPts val="0"/>
              </a:spcAft>
              <a:buFontTx/>
              <a:buAutoNum type="arabicParenBoth"/>
              <a:defRPr/>
            </a:pPr>
            <a:r>
              <a:rPr lang="en-US" dirty="0" smtClean="0"/>
              <a:t>Mandatory 1:  2 hash marks means exactly one.  (You have to have one.)</a:t>
            </a:r>
          </a:p>
          <a:p>
            <a:pPr marL="342900" indent="-342900" eaLnBrk="1" fontAlgn="auto" hangingPunct="1">
              <a:spcBef>
                <a:spcPts val="0"/>
              </a:spcBef>
              <a:spcAft>
                <a:spcPts val="0"/>
              </a:spcAft>
              <a:buFontTx/>
              <a:buAutoNum type="arabicParenBoth"/>
              <a:defRPr/>
            </a:pPr>
            <a:r>
              <a:rPr lang="en-US" dirty="0" smtClean="0"/>
              <a:t>Optional Many:  zero or many</a:t>
            </a:r>
          </a:p>
          <a:p>
            <a:pPr marL="342900" indent="-342900" eaLnBrk="1" fontAlgn="auto" hangingPunct="1">
              <a:spcBef>
                <a:spcPts val="0"/>
              </a:spcBef>
              <a:spcAft>
                <a:spcPts val="0"/>
              </a:spcAft>
              <a:buFontTx/>
              <a:buAutoNum type="arabicParenBoth"/>
              <a:defRPr/>
            </a:pPr>
            <a:r>
              <a:rPr lang="en-US" dirty="0" smtClean="0"/>
              <a:t>Mandatory Many:  one or many</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CA10F5B-88D9-433D-A0F6-13EE7F22DC68}" type="slidenum">
              <a:rPr lang="en-US" altLang="en-US" sz="1200"/>
              <a:pPr eaLnBrk="1" hangingPunct="1"/>
              <a:t>11</a:t>
            </a:fld>
            <a:endParaRPr lang="en-US" altLang="en-US" sz="1200"/>
          </a:p>
        </p:txBody>
      </p:sp>
    </p:spTree>
    <p:extLst>
      <p:ext uri="{BB962C8B-B14F-4D97-AF65-F5344CB8AC3E}">
        <p14:creationId xmlns:p14="http://schemas.microsoft.com/office/powerpoint/2010/main" val="3041079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So back to our previous example…</a:t>
            </a:r>
          </a:p>
          <a:p>
            <a:pPr eaLnBrk="1" hangingPunct="1">
              <a:spcBef>
                <a:spcPct val="0"/>
              </a:spcBef>
            </a:pPr>
            <a:endParaRPr lang="en-US" altLang="en-US" smtClean="0"/>
          </a:p>
          <a:p>
            <a:pPr eaLnBrk="1" hangingPunct="1">
              <a:spcBef>
                <a:spcPct val="0"/>
              </a:spcBef>
            </a:pPr>
            <a:r>
              <a:rPr lang="en-US" altLang="en-US" smtClean="0"/>
              <a:t>Let’s say we add the optionality to the previous ERD.  We talk to our end-users and this is what the end-user tell us about their situaiton.</a:t>
            </a:r>
          </a:p>
          <a:p>
            <a:pPr eaLnBrk="1" hangingPunct="1">
              <a:spcBef>
                <a:spcPct val="0"/>
              </a:spcBef>
            </a:pPr>
            <a:endParaRPr lang="en-US" altLang="en-US" smtClean="0"/>
          </a:p>
          <a:p>
            <a:pPr eaLnBrk="1" hangingPunct="1">
              <a:spcBef>
                <a:spcPct val="0"/>
              </a:spcBef>
            </a:pPr>
            <a:r>
              <a:rPr lang="en-US" altLang="en-US" smtClean="0"/>
              <a:t>We can now see that each sales rep represents  zero or many customers. </a:t>
            </a:r>
          </a:p>
          <a:p>
            <a:pPr eaLnBrk="1" hangingPunct="1">
              <a:spcBef>
                <a:spcPct val="0"/>
              </a:spcBef>
            </a:pPr>
            <a:r>
              <a:rPr lang="en-US" altLang="en-US" smtClean="0"/>
              <a:t>This notation indicates an </a:t>
            </a:r>
            <a:r>
              <a:rPr lang="en-US" altLang="en-US" i="1" smtClean="0"/>
              <a:t>optional many</a:t>
            </a:r>
            <a:r>
              <a:rPr lang="en-US" altLang="en-US" smtClean="0"/>
              <a:t>, so a sales rep may not have any customers assigned to him or her, or may have any number.</a:t>
            </a:r>
          </a:p>
          <a:p>
            <a:pPr eaLnBrk="1" hangingPunct="1">
              <a:spcBef>
                <a:spcPct val="0"/>
              </a:spcBef>
            </a:pPr>
            <a:endParaRPr lang="en-US" altLang="en-US" smtClean="0"/>
          </a:p>
          <a:p>
            <a:pPr eaLnBrk="1" hangingPunct="1">
              <a:spcBef>
                <a:spcPct val="0"/>
              </a:spcBef>
            </a:pPr>
            <a:r>
              <a:rPr lang="en-US" altLang="en-US" smtClean="0"/>
              <a:t> Going in the reverse direction, (that is from the Customer to the SalesRep entity),  the diagram also tells you that a customer is represented by exactly one sales rep.  It is a mandatory one.   Therefore the customer HAS TO HAVE a sales rep assigned to represent him or her.   </a:t>
            </a:r>
          </a:p>
          <a:p>
            <a:pPr eaLnBrk="1" hangingPunct="1">
              <a:spcBef>
                <a:spcPct val="0"/>
              </a:spcBef>
            </a:pPr>
            <a:endParaRPr lang="en-US" altLang="en-US" smtClean="0"/>
          </a:p>
          <a:p>
            <a:pPr eaLnBrk="1" hangingPunct="1">
              <a:spcBef>
                <a:spcPct val="0"/>
              </a:spcBef>
            </a:pPr>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6A1E122-D0F7-4919-A693-9206E2CCAEF3}" type="slidenum">
              <a:rPr lang="en-US" altLang="en-US" sz="1200"/>
              <a:pPr eaLnBrk="1" hangingPunct="1"/>
              <a:t>12</a:t>
            </a:fld>
            <a:endParaRPr lang="en-US" altLang="en-US" sz="1200"/>
          </a:p>
        </p:txBody>
      </p:sp>
    </p:spTree>
    <p:extLst>
      <p:ext uri="{BB962C8B-B14F-4D97-AF65-F5344CB8AC3E}">
        <p14:creationId xmlns:p14="http://schemas.microsoft.com/office/powerpoint/2010/main" val="2631449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Label the relationships so that the entities and relationships form a very primitive sentence that reads clockwise.</a:t>
            </a:r>
          </a:p>
          <a:p>
            <a:pPr eaLnBrk="1" hangingPunct="1">
              <a:spcBef>
                <a:spcPct val="0"/>
              </a:spcBef>
            </a:pPr>
            <a:endParaRPr lang="en-US" altLang="en-US" smtClean="0"/>
          </a:p>
          <a:p>
            <a:pPr eaLnBrk="1" hangingPunct="1">
              <a:spcBef>
                <a:spcPct val="0"/>
              </a:spcBef>
            </a:pPr>
            <a:r>
              <a:rPr lang="en-US" altLang="en-US" smtClean="0"/>
              <a:t>In the example shown, we would read:</a:t>
            </a:r>
          </a:p>
          <a:p>
            <a:pPr eaLnBrk="1" hangingPunct="1">
              <a:spcBef>
                <a:spcPct val="0"/>
              </a:spcBef>
            </a:pPr>
            <a:endParaRPr lang="en-US" altLang="en-US" smtClean="0"/>
          </a:p>
          <a:p>
            <a:pPr eaLnBrk="1" hangingPunct="1">
              <a:spcBef>
                <a:spcPct val="0"/>
              </a:spcBef>
            </a:pPr>
            <a:r>
              <a:rPr lang="en-US" altLang="en-US" smtClean="0"/>
              <a:t>One customer submits zero or many orders.  Notice we are reading clockwise from Customer to Order.  </a:t>
            </a:r>
          </a:p>
          <a:p>
            <a:pPr eaLnBrk="1" hangingPunct="1">
              <a:spcBef>
                <a:spcPct val="0"/>
              </a:spcBef>
            </a:pPr>
            <a:endParaRPr lang="en-US" altLang="en-US" smtClean="0"/>
          </a:p>
          <a:p>
            <a:pPr eaLnBrk="1" hangingPunct="1">
              <a:spcBef>
                <a:spcPct val="0"/>
              </a:spcBef>
            </a:pPr>
            <a:r>
              <a:rPr lang="en-US" altLang="en-US" smtClean="0"/>
              <a:t>Now going from Order to Customer:</a:t>
            </a:r>
          </a:p>
          <a:p>
            <a:pPr eaLnBrk="1" hangingPunct="1">
              <a:spcBef>
                <a:spcPct val="0"/>
              </a:spcBef>
            </a:pPr>
            <a:r>
              <a:rPr lang="en-US" altLang="en-US" smtClean="0"/>
              <a:t>an Order is submitted by exactly one customer.</a:t>
            </a: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FD63F93-E7B9-4F1C-8413-66DF5CD26506}" type="slidenum">
              <a:rPr lang="en-US" altLang="en-US" sz="1200"/>
              <a:pPr eaLnBrk="1" hangingPunct="1"/>
              <a:t>13</a:t>
            </a:fld>
            <a:endParaRPr lang="en-US" altLang="en-US" sz="1200"/>
          </a:p>
        </p:txBody>
      </p:sp>
    </p:spTree>
    <p:extLst>
      <p:ext uri="{BB962C8B-B14F-4D97-AF65-F5344CB8AC3E}">
        <p14:creationId xmlns:p14="http://schemas.microsoft.com/office/powerpoint/2010/main" val="404458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We have looked at how to represent entities and  relationships, now we must represent the attributes of the entities.  </a:t>
            </a:r>
          </a:p>
          <a:p>
            <a:pPr eaLnBrk="1" hangingPunct="1">
              <a:spcBef>
                <a:spcPct val="0"/>
              </a:spcBef>
            </a:pPr>
            <a:endParaRPr lang="en-US" altLang="en-US" smtClean="0"/>
          </a:p>
          <a:p>
            <a:pPr eaLnBrk="1" hangingPunct="1">
              <a:spcBef>
                <a:spcPct val="0"/>
              </a:spcBef>
            </a:pPr>
            <a:r>
              <a:rPr lang="en-US" altLang="en-US" smtClean="0"/>
              <a:t>There are two common ways to show the attributes:</a:t>
            </a:r>
          </a:p>
          <a:p>
            <a:pPr eaLnBrk="1" hangingPunct="1">
              <a:spcBef>
                <a:spcPct val="0"/>
              </a:spcBef>
            </a:pPr>
            <a:endParaRPr lang="en-US" altLang="en-US" smtClean="0"/>
          </a:p>
          <a:p>
            <a:pPr eaLnBrk="1" hangingPunct="1">
              <a:spcBef>
                <a:spcPct val="0"/>
              </a:spcBef>
            </a:pPr>
            <a:r>
              <a:rPr lang="en-US" altLang="en-US" smtClean="0"/>
              <a:t>(1)  You draw an oval which contains the name of the attribute.  For example, the Product entity has 3 attributes:  ProdID, Description, and Price.</a:t>
            </a:r>
          </a:p>
          <a:p>
            <a:pPr eaLnBrk="1" hangingPunct="1">
              <a:spcBef>
                <a:spcPct val="0"/>
              </a:spcBef>
            </a:pPr>
            <a:r>
              <a:rPr lang="en-US" altLang="en-US" smtClean="0"/>
              <a:t/>
            </a:r>
            <a:br>
              <a:rPr lang="en-US" altLang="en-US" smtClean="0"/>
            </a:br>
            <a:r>
              <a:rPr lang="en-US" altLang="en-US" smtClean="0"/>
              <a:t>This way is fine for a small number of attributes, but can become unwieldy for a large number of attributes.</a:t>
            </a:r>
          </a:p>
          <a:p>
            <a:pPr eaLnBrk="1" hangingPunct="1">
              <a:spcBef>
                <a:spcPct val="0"/>
              </a:spcBef>
            </a:pPr>
            <a:endParaRPr lang="en-US" altLang="en-US" smtClean="0"/>
          </a:p>
          <a:p>
            <a:pPr eaLnBrk="1" hangingPunct="1">
              <a:spcBef>
                <a:spcPct val="0"/>
              </a:spcBef>
            </a:pPr>
            <a:r>
              <a:rPr lang="en-US" altLang="en-US" smtClean="0"/>
              <a:t>(2)  A second way to show attributes is to extend the entity box, draw a line under the name of the entity, and list the attributes under the line, as shown here.  Many people prefer this way as it leads to a cleaner, less cluttered diagram.</a:t>
            </a: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82E0F04-260D-4411-9C71-AECDB943114C}" type="slidenum">
              <a:rPr lang="en-US" altLang="en-US" sz="1200"/>
              <a:pPr eaLnBrk="1" hangingPunct="1"/>
              <a:t>14</a:t>
            </a:fld>
            <a:endParaRPr lang="en-US" altLang="en-US" sz="1200"/>
          </a:p>
        </p:txBody>
      </p:sp>
    </p:spTree>
    <p:extLst>
      <p:ext uri="{BB962C8B-B14F-4D97-AF65-F5344CB8AC3E}">
        <p14:creationId xmlns:p14="http://schemas.microsoft.com/office/powerpoint/2010/main" val="1676693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At this point, let’s review and make sure we have mentioned all of the “conventions” that everyone uses in creating ER Diagrams. Conventions are not hard and fast rules, but are the standards that have been agreed upon by people in the field.</a:t>
            </a:r>
          </a:p>
          <a:p>
            <a:pPr eaLnBrk="1" hangingPunct="1">
              <a:spcBef>
                <a:spcPct val="0"/>
              </a:spcBef>
            </a:pPr>
            <a:endParaRPr lang="en-US" altLang="en-US" smtClean="0"/>
          </a:p>
          <a:p>
            <a:pPr eaLnBrk="1" hangingPunct="1">
              <a:spcBef>
                <a:spcPct val="0"/>
              </a:spcBef>
            </a:pPr>
            <a:r>
              <a:rPr lang="en-US" altLang="en-US" smtClean="0"/>
              <a:t>First, An entity name is a noun, in its singular form, and is capitalized.  For example, we would use the capitalized word STORE to represent an entity for stores.  </a:t>
            </a:r>
          </a:p>
          <a:p>
            <a:pPr eaLnBrk="1" hangingPunct="1">
              <a:spcBef>
                <a:spcPct val="0"/>
              </a:spcBef>
            </a:pPr>
            <a:endParaRPr lang="en-US" altLang="en-US" smtClean="0"/>
          </a:p>
          <a:p>
            <a:pPr eaLnBrk="1" hangingPunct="1">
              <a:spcBef>
                <a:spcPct val="0"/>
              </a:spcBef>
            </a:pPr>
            <a:r>
              <a:rPr lang="en-US" altLang="en-US" smtClean="0"/>
              <a:t>A line, with or without a diamond, depending on which type of notation you are using, represents a relationship between two entities.  Relationships are expressed as a verb and are written in lowercase letters.  “Employs” and “is employed by” are examples of relationship names.</a:t>
            </a:r>
          </a:p>
          <a:p>
            <a:pPr eaLnBrk="1" hangingPunct="1">
              <a:spcBef>
                <a:spcPct val="0"/>
              </a:spcBef>
            </a:pPr>
            <a:endParaRPr lang="en-US" altLang="en-US" smtClean="0"/>
          </a:p>
          <a:p>
            <a:pPr eaLnBrk="1" hangingPunct="1">
              <a:spcBef>
                <a:spcPct val="0"/>
              </a:spcBef>
            </a:pPr>
            <a:r>
              <a:rPr lang="en-US" altLang="en-US" smtClean="0"/>
              <a:t>Every relationship line in the ER Diagram should be named.</a:t>
            </a: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D2A7FB7-8DB5-4707-9DD8-77436F78DB71}" type="slidenum">
              <a:rPr lang="en-US" altLang="en-US" sz="1200"/>
              <a:pPr eaLnBrk="1" hangingPunct="1"/>
              <a:t>15</a:t>
            </a:fld>
            <a:endParaRPr lang="en-US" altLang="en-US" sz="1200"/>
          </a:p>
        </p:txBody>
      </p:sp>
    </p:spTree>
    <p:extLst>
      <p:ext uri="{BB962C8B-B14F-4D97-AF65-F5344CB8AC3E}">
        <p14:creationId xmlns:p14="http://schemas.microsoft.com/office/powerpoint/2010/main" val="359173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You can decide where you want to place your entities on the page, but try to make the ERD easy to read and understand.</a:t>
            </a:r>
          </a:p>
          <a:p>
            <a:pPr eaLnBrk="1" hangingPunct="1">
              <a:spcBef>
                <a:spcPct val="0"/>
              </a:spcBef>
            </a:pPr>
            <a:endParaRPr lang="en-US" altLang="en-US" smtClean="0"/>
          </a:p>
          <a:p>
            <a:pPr eaLnBrk="1" hangingPunct="1">
              <a:spcBef>
                <a:spcPct val="0"/>
              </a:spcBef>
            </a:pPr>
            <a:r>
              <a:rPr lang="en-US" altLang="en-US" smtClean="0"/>
              <a:t>Put entities that are related as close as possible to one another to minimize the length of the relationship lines.</a:t>
            </a:r>
          </a:p>
          <a:p>
            <a:pPr eaLnBrk="1" hangingPunct="1">
              <a:spcBef>
                <a:spcPct val="0"/>
              </a:spcBef>
            </a:pPr>
            <a:endParaRPr lang="en-US" altLang="en-US" smtClean="0"/>
          </a:p>
          <a:p>
            <a:pPr eaLnBrk="1" hangingPunct="1">
              <a:spcBef>
                <a:spcPct val="0"/>
              </a:spcBef>
            </a:pPr>
            <a:r>
              <a:rPr lang="en-US" altLang="en-US" smtClean="0"/>
              <a:t>Also try not to cross the relationships lines over each other as this can cause confusion.</a:t>
            </a:r>
          </a:p>
          <a:p>
            <a:pPr eaLnBrk="1" hangingPunct="1">
              <a:spcBef>
                <a:spcPct val="0"/>
              </a:spcBef>
            </a:pPr>
            <a:endParaRPr lang="en-US" altLang="en-US" smtClean="0"/>
          </a:p>
          <a:p>
            <a:pPr eaLnBrk="1" hangingPunct="1">
              <a:spcBef>
                <a:spcPct val="0"/>
              </a:spcBef>
            </a:pPr>
            <a:r>
              <a:rPr lang="en-US" altLang="en-US" smtClean="0"/>
              <a:t>When an entity or attribute name consists of two words, then write the two words together, but capitalize the first letter of each word so that it is easy to read.</a:t>
            </a:r>
          </a:p>
          <a:p>
            <a:pPr eaLnBrk="1" hangingPunct="1">
              <a:spcBef>
                <a:spcPct val="0"/>
              </a:spcBef>
            </a:pPr>
            <a:endParaRPr lang="en-US" altLang="en-US" smtClean="0"/>
          </a:p>
          <a:p>
            <a:pPr eaLnBrk="1" hangingPunct="1">
              <a:spcBef>
                <a:spcPct val="0"/>
              </a:spcBef>
            </a:pPr>
            <a:r>
              <a:rPr lang="en-US" altLang="en-US" smtClean="0"/>
              <a:t>For example, last name would be written as “LastName”.  The L and N capitalized.</a:t>
            </a:r>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E698AA2-B6B6-4278-B378-7A9AE8AB3172}" type="slidenum">
              <a:rPr lang="en-US" altLang="en-US" sz="1200"/>
              <a:pPr eaLnBrk="1" hangingPunct="1"/>
              <a:t>16</a:t>
            </a:fld>
            <a:endParaRPr lang="en-US" altLang="en-US" sz="1200"/>
          </a:p>
        </p:txBody>
      </p:sp>
    </p:spTree>
    <p:extLst>
      <p:ext uri="{BB962C8B-B14F-4D97-AF65-F5344CB8AC3E}">
        <p14:creationId xmlns:p14="http://schemas.microsoft.com/office/powerpoint/2010/main" val="91807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Now let’s put it all together and draw an ERD for an application.  You have been charged with setting up a database for a Little League baseball program.  Here is what you have been able to get from the Little League organizers.</a:t>
            </a:r>
          </a:p>
          <a:p>
            <a:pPr eaLnBrk="1" hangingPunct="1">
              <a:spcBef>
                <a:spcPct val="0"/>
              </a:spcBef>
            </a:pPr>
            <a:endParaRPr lang="en-US" altLang="en-US" smtClean="0"/>
          </a:p>
          <a:p>
            <a:pPr eaLnBrk="1" hangingPunct="1">
              <a:spcBef>
                <a:spcPct val="0"/>
              </a:spcBef>
            </a:pPr>
            <a:r>
              <a:rPr lang="en-US" altLang="en-US" smtClean="0"/>
              <a:t>In a Little League baseball program, there are several participating cities.  A city sponsors one or more teams, and each team is sponsored by only one city. A team has many players, but a player may not play for more than one team.   The team is going to have to have a unique identification code or number, since the team name may not uniquely identify the team.  There may be two “Tigers” for example.  </a:t>
            </a:r>
          </a:p>
          <a:p>
            <a:pPr eaLnBrk="1" hangingPunct="1">
              <a:spcBef>
                <a:spcPct val="0"/>
              </a:spcBef>
            </a:pPr>
            <a:endParaRPr lang="en-US" altLang="en-US" smtClean="0"/>
          </a:p>
          <a:p>
            <a:pPr eaLnBrk="1" hangingPunct="1">
              <a:spcBef>
                <a:spcPct val="0"/>
              </a:spcBef>
            </a:pPr>
            <a:r>
              <a:rPr lang="en-US" altLang="en-US" smtClean="0"/>
              <a:t>We want the name of the team, and the name of the head coach.  For each player, store his/her first and last name, and phone number. For each city, we want to know the name of the city, the name of its newspaper, and the name of its mayor. </a:t>
            </a:r>
          </a:p>
          <a:p>
            <a:pPr eaLnBrk="1" hangingPunct="1">
              <a:spcBef>
                <a:spcPct val="0"/>
              </a:spcBef>
            </a:pPr>
            <a:endParaRPr lang="en-US" altLang="en-US" smtClean="0"/>
          </a:p>
          <a:p>
            <a:pPr eaLnBrk="1" hangingPunct="1">
              <a:spcBef>
                <a:spcPct val="0"/>
              </a:spcBef>
            </a:pPr>
            <a:endParaRPr lang="en-US" altLang="en-US" smtClean="0"/>
          </a:p>
          <a:p>
            <a:pPr eaLnBrk="1" hangingPunct="1">
              <a:spcBef>
                <a:spcPct val="0"/>
              </a:spcBef>
            </a:pPr>
            <a:endParaRPr lang="en-US" alt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4E1E11F-0A67-46DF-9312-2FF9C7C55CFA}" type="slidenum">
              <a:rPr lang="en-US" altLang="en-US" sz="1200"/>
              <a:pPr eaLnBrk="1" hangingPunct="1"/>
              <a:t>17</a:t>
            </a:fld>
            <a:endParaRPr lang="en-US" altLang="en-US" sz="1200"/>
          </a:p>
        </p:txBody>
      </p:sp>
    </p:spTree>
    <p:extLst>
      <p:ext uri="{BB962C8B-B14F-4D97-AF65-F5344CB8AC3E}">
        <p14:creationId xmlns:p14="http://schemas.microsoft.com/office/powerpoint/2010/main" val="244348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The first step is to determine the entities.  A trick is to underline the nouns  in the narrative because these may be your entities in the ERD.</a:t>
            </a:r>
          </a:p>
          <a:p>
            <a:pPr eaLnBrk="1" hangingPunct="1">
              <a:spcBef>
                <a:spcPct val="0"/>
              </a:spcBef>
            </a:pPr>
            <a:endParaRPr lang="en-US" altLang="en-US" smtClean="0"/>
          </a:p>
          <a:p>
            <a:pPr eaLnBrk="1" hangingPunct="1">
              <a:spcBef>
                <a:spcPct val="0"/>
              </a:spcBef>
            </a:pPr>
            <a:r>
              <a:rPr lang="en-US" altLang="en-US" smtClean="0"/>
              <a:t>So for example, we underline “Baseball program”, “city”, “team”, and “player”.  This is a good starting point.</a:t>
            </a:r>
          </a:p>
          <a:p>
            <a:pPr eaLnBrk="1" hangingPunct="1">
              <a:spcBef>
                <a:spcPct val="0"/>
              </a:spcBef>
            </a:pPr>
            <a:endParaRPr lang="en-US" altLang="en-US" smtClean="0"/>
          </a:p>
          <a:p>
            <a:pPr eaLnBrk="1" hangingPunct="1">
              <a:spcBef>
                <a:spcPct val="0"/>
              </a:spcBef>
            </a:pPr>
            <a:r>
              <a:rPr lang="en-US" altLang="en-US" smtClean="0"/>
              <a:t>But is “baseball program” an entity?  Ask yourself the question “Is there going to be more than one of them?”  If the answer is yes, then it is an entity.  In this case, the narrative says “</a:t>
            </a:r>
            <a:r>
              <a:rPr lang="en-US" altLang="en-US" sz="1800" b="1" smtClean="0"/>
              <a:t>a </a:t>
            </a:r>
            <a:r>
              <a:rPr lang="en-US" altLang="en-US" smtClean="0"/>
              <a:t>Little League baseball program” which refers to just one.  So baseball program is not going to be an entity.  </a:t>
            </a:r>
          </a:p>
          <a:p>
            <a:pPr eaLnBrk="1" hangingPunct="1">
              <a:spcBef>
                <a:spcPct val="0"/>
              </a:spcBef>
            </a:pPr>
            <a:r>
              <a:rPr lang="en-US" altLang="en-US" smtClean="0"/>
              <a:t>Your entities will be city, team, and player.  We use the singular form of the noun for our entity names.</a:t>
            </a: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9A2B056-5063-4500-9462-55A0A48C2A41}" type="slidenum">
              <a:rPr lang="en-US" altLang="en-US" sz="1200"/>
              <a:pPr eaLnBrk="1" hangingPunct="1"/>
              <a:t>18</a:t>
            </a:fld>
            <a:endParaRPr lang="en-US" altLang="en-US" sz="1200"/>
          </a:p>
        </p:txBody>
      </p:sp>
    </p:spTree>
    <p:extLst>
      <p:ext uri="{BB962C8B-B14F-4D97-AF65-F5344CB8AC3E}">
        <p14:creationId xmlns:p14="http://schemas.microsoft.com/office/powerpoint/2010/main" val="1104869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Now take each line of the narrative and translate it into the equivalent drawing and notation.  </a:t>
            </a:r>
          </a:p>
          <a:p>
            <a:pPr eaLnBrk="1" hangingPunct="1">
              <a:spcBef>
                <a:spcPct val="0"/>
              </a:spcBef>
            </a:pPr>
            <a:endParaRPr lang="en-US" altLang="en-US" smtClean="0"/>
          </a:p>
          <a:p>
            <a:pPr eaLnBrk="1" hangingPunct="1">
              <a:spcBef>
                <a:spcPct val="0"/>
              </a:spcBef>
            </a:pPr>
            <a:r>
              <a:rPr lang="en-US" altLang="en-US" smtClean="0"/>
              <a:t>For example, each city sponsors one or more teams, we draw the City and Team entities, and there is a connection “sponsors” between them.</a:t>
            </a:r>
          </a:p>
          <a:p>
            <a:pPr eaLnBrk="1" hangingPunct="1">
              <a:spcBef>
                <a:spcPct val="0"/>
              </a:spcBef>
            </a:pPr>
            <a:endParaRPr lang="en-US" altLang="en-US" smtClean="0"/>
          </a:p>
          <a:p>
            <a:pPr eaLnBrk="1" hangingPunct="1">
              <a:spcBef>
                <a:spcPct val="0"/>
              </a:spcBef>
            </a:pPr>
            <a:r>
              <a:rPr lang="en-US" altLang="en-US" smtClean="0"/>
              <a:t>The one or more is indicated by the hash mark and crow’s foot.</a:t>
            </a:r>
          </a:p>
          <a:p>
            <a:pPr eaLnBrk="1" hangingPunct="1">
              <a:spcBef>
                <a:spcPct val="0"/>
              </a:spcBef>
            </a:pPr>
            <a:endParaRPr lang="en-US" altLang="en-US" smtClean="0"/>
          </a:p>
          <a:p>
            <a:pPr eaLnBrk="1" hangingPunct="1">
              <a:spcBef>
                <a:spcPct val="0"/>
              </a:spcBef>
            </a:pPr>
            <a:r>
              <a:rPr lang="en-US" altLang="en-US" smtClean="0"/>
              <a:t>In the reverse direction, each team is sponsored by only one city.  That means a mandatory one, thus the two hash marks.</a:t>
            </a:r>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D9D1BC2-B77D-4B3D-BDF2-374EABF7F221}" type="slidenum">
              <a:rPr lang="en-US" altLang="en-US" sz="1200"/>
              <a:pPr eaLnBrk="1" hangingPunct="1"/>
              <a:t>19</a:t>
            </a:fld>
            <a:endParaRPr lang="en-US" altLang="en-US" sz="1200"/>
          </a:p>
        </p:txBody>
      </p:sp>
    </p:spTree>
    <p:extLst>
      <p:ext uri="{BB962C8B-B14F-4D97-AF65-F5344CB8AC3E}">
        <p14:creationId xmlns:p14="http://schemas.microsoft.com/office/powerpoint/2010/main" val="1600203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Now we look at the next line in the narrative.  </a:t>
            </a:r>
          </a:p>
          <a:p>
            <a:pPr eaLnBrk="1" hangingPunct="1">
              <a:spcBef>
                <a:spcPct val="0"/>
              </a:spcBef>
            </a:pPr>
            <a:endParaRPr lang="en-US" altLang="en-US" smtClean="0"/>
          </a:p>
          <a:p>
            <a:pPr eaLnBrk="1" hangingPunct="1">
              <a:spcBef>
                <a:spcPct val="0"/>
              </a:spcBef>
            </a:pPr>
            <a:r>
              <a:rPr lang="en-US" altLang="en-US" smtClean="0"/>
              <a:t>A team may have many players, but a player may not play for more than one team.</a:t>
            </a:r>
          </a:p>
          <a:p>
            <a:pPr eaLnBrk="1" hangingPunct="1">
              <a:spcBef>
                <a:spcPct val="0"/>
              </a:spcBef>
            </a:pPr>
            <a:endParaRPr lang="en-US" altLang="en-US" smtClean="0"/>
          </a:p>
          <a:p>
            <a:pPr eaLnBrk="1" hangingPunct="1">
              <a:spcBef>
                <a:spcPct val="0"/>
              </a:spcBef>
            </a:pPr>
            <a:r>
              <a:rPr lang="en-US" altLang="en-US" smtClean="0"/>
              <a:t>We know that PLAYER is another entity that’s related to the TEAM.</a:t>
            </a:r>
          </a:p>
          <a:p>
            <a:pPr eaLnBrk="1" hangingPunct="1">
              <a:spcBef>
                <a:spcPct val="0"/>
              </a:spcBef>
            </a:pPr>
            <a:endParaRPr lang="en-US" altLang="en-US" smtClean="0"/>
          </a:p>
          <a:p>
            <a:pPr eaLnBrk="1" hangingPunct="1">
              <a:spcBef>
                <a:spcPct val="0"/>
              </a:spcBef>
            </a:pPr>
            <a:r>
              <a:rPr lang="en-US" altLang="en-US" smtClean="0"/>
              <a:t>The cardinality is one-to-many because we know that a team has many players and a player only plays for one team.</a:t>
            </a:r>
          </a:p>
          <a:p>
            <a:pPr eaLnBrk="1" hangingPunct="1">
              <a:spcBef>
                <a:spcPct val="0"/>
              </a:spcBef>
            </a:pPr>
            <a:endParaRPr lang="en-US" altLang="en-US" smtClean="0"/>
          </a:p>
          <a:p>
            <a:pPr eaLnBrk="1" hangingPunct="1">
              <a:spcBef>
                <a:spcPct val="0"/>
              </a:spcBef>
            </a:pPr>
            <a:r>
              <a:rPr lang="en-US" altLang="en-US" smtClean="0"/>
              <a:t>But is it an optional many or a required many?    To get the answer, go back to the narrative.  Since the narrative says “MAY have”, generally the word “MAY” means optional.  So we add in the optional “zero” or “oval”.</a:t>
            </a:r>
          </a:p>
          <a:p>
            <a:pPr eaLnBrk="1" hangingPunct="1">
              <a:spcBef>
                <a:spcPct val="0"/>
              </a:spcBef>
            </a:pPr>
            <a:endParaRPr lang="en-US" altLang="en-US" smtClean="0"/>
          </a:p>
          <a:p>
            <a:pPr eaLnBrk="1" hangingPunct="1">
              <a:spcBef>
                <a:spcPct val="0"/>
              </a:spcBef>
            </a:pPr>
            <a:r>
              <a:rPr lang="en-US" altLang="en-US" smtClean="0"/>
              <a:t>If it had said “MUST have”, then “MUST” means it is mandatory.</a:t>
            </a:r>
          </a:p>
          <a:p>
            <a:pPr eaLnBrk="1" hangingPunct="1">
              <a:spcBef>
                <a:spcPct val="0"/>
              </a:spcBef>
            </a:pPr>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1DA6849-6F65-46E7-8AAE-F60CD22E4DCD}" type="slidenum">
              <a:rPr lang="en-US" altLang="en-US" sz="1200"/>
              <a:pPr eaLnBrk="1" hangingPunct="1"/>
              <a:t>20</a:t>
            </a:fld>
            <a:endParaRPr lang="en-US" altLang="en-US" sz="1200"/>
          </a:p>
        </p:txBody>
      </p:sp>
    </p:spTree>
    <p:extLst>
      <p:ext uri="{BB962C8B-B14F-4D97-AF65-F5344CB8AC3E}">
        <p14:creationId xmlns:p14="http://schemas.microsoft.com/office/powerpoint/2010/main" val="1162577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Entity-Relationship Diagrams are so widely used in the Information Technology field, that they are also called ER Diagrams, or just “ERD’s” for short.</a:t>
            </a:r>
          </a:p>
          <a:p>
            <a:pPr eaLnBrk="1" hangingPunct="1">
              <a:spcBef>
                <a:spcPct val="0"/>
              </a:spcBef>
            </a:pPr>
            <a:endParaRPr lang="en-US" altLang="en-US" smtClean="0"/>
          </a:p>
          <a:p>
            <a:pPr eaLnBrk="1" hangingPunct="1">
              <a:spcBef>
                <a:spcPct val="0"/>
              </a:spcBef>
            </a:pPr>
            <a:r>
              <a:rPr lang="en-US" altLang="en-US" smtClean="0"/>
              <a:t>An ERD is a drawing which represents how data is to be structured for a database.</a:t>
            </a:r>
          </a:p>
          <a:p>
            <a:pPr eaLnBrk="1" hangingPunct="1">
              <a:spcBef>
                <a:spcPct val="0"/>
              </a:spcBef>
            </a:pPr>
            <a:r>
              <a:rPr lang="en-US" altLang="en-US" smtClean="0"/>
              <a:t/>
            </a:r>
            <a:br>
              <a:rPr lang="en-US" altLang="en-US" smtClean="0"/>
            </a:br>
            <a:r>
              <a:rPr lang="en-US" altLang="en-US" smtClean="0"/>
              <a:t>Because ER Diagrams are so popular, there are many computer tools that people use to develop them.  Some of the commonly used tools are Visible Analyst, Visio, and Oracle Designer.</a:t>
            </a:r>
          </a:p>
          <a:p>
            <a:pPr eaLnBrk="1" hangingPunct="1">
              <a:spcBef>
                <a:spcPct val="0"/>
              </a:spcBef>
            </a:pPr>
            <a:endParaRPr lang="en-US" altLang="en-US" smtClean="0"/>
          </a:p>
          <a:p>
            <a:pPr eaLnBrk="1" hangingPunct="1">
              <a:spcBef>
                <a:spcPct val="0"/>
              </a:spcBef>
            </a:pPr>
            <a:r>
              <a:rPr lang="en-US" altLang="en-US" smtClean="0"/>
              <a:t>Wikipedia has an entire section devoted to Entity-Relationship Diagrams, and lists several web sites that offer free diagramming tools that you can download.   </a:t>
            </a:r>
          </a:p>
          <a:p>
            <a:pPr eaLnBrk="1" hangingPunct="1">
              <a:spcBef>
                <a:spcPct val="0"/>
              </a:spcBef>
            </a:pPr>
            <a:endParaRPr lang="en-US" altLang="en-US" smtClean="0"/>
          </a:p>
          <a:p>
            <a:pPr eaLnBrk="1" hangingPunct="1">
              <a:spcBef>
                <a:spcPct val="0"/>
              </a:spcBef>
            </a:pPr>
            <a:endParaRPr lang="en-US" altLang="en-US"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626CEF5-3399-4000-B91F-4A18EA16B7F7}" type="slidenum">
              <a:rPr lang="en-US" altLang="en-US" sz="1200"/>
              <a:pPr eaLnBrk="1" hangingPunct="1"/>
              <a:t>3</a:t>
            </a:fld>
            <a:endParaRPr lang="en-US" altLang="en-US" sz="1200"/>
          </a:p>
        </p:txBody>
      </p:sp>
    </p:spTree>
    <p:extLst>
      <p:ext uri="{BB962C8B-B14F-4D97-AF65-F5344CB8AC3E}">
        <p14:creationId xmlns:p14="http://schemas.microsoft.com/office/powerpoint/2010/main" val="2804902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lnSpcReduction="10000"/>
          </a:bodyPr>
          <a:lstStyle/>
          <a:p>
            <a:pPr eaLnBrk="1" fontAlgn="auto" hangingPunct="1">
              <a:spcBef>
                <a:spcPts val="0"/>
              </a:spcBef>
              <a:spcAft>
                <a:spcPts val="0"/>
              </a:spcAft>
              <a:defRPr/>
            </a:pPr>
            <a:r>
              <a:rPr lang="en-US" dirty="0" smtClean="0"/>
              <a:t>The rest of the narrative tells you the attributes of the entities.</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The team is going to have to have a unique identification code or number, since the team name may not uniquely identify the team.  Therefore we make up an attribute called </a:t>
            </a:r>
            <a:r>
              <a:rPr lang="en-US" dirty="0" err="1" smtClean="0"/>
              <a:t>TeamID</a:t>
            </a:r>
            <a:r>
              <a:rPr lang="en-US" dirty="0" smtClean="0"/>
              <a:t>.  You could have called it </a:t>
            </a:r>
            <a:r>
              <a:rPr lang="en-US" dirty="0" err="1" smtClean="0"/>
              <a:t>TeamCode</a:t>
            </a:r>
            <a:r>
              <a:rPr lang="en-US" dirty="0" smtClean="0"/>
              <a:t> or </a:t>
            </a:r>
            <a:r>
              <a:rPr lang="en-US" dirty="0" err="1" smtClean="0"/>
              <a:t>TeamNumber</a:t>
            </a:r>
            <a:r>
              <a:rPr lang="en-US" dirty="0" smtClean="0"/>
              <a:t>.  In any case, it will be a code or number that is unique for each team.  </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In addition, they want the name of the team, and the name of the head coach. </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 For each player,  we need to store his/her first and last name, and phone number. </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And for each city, we want to know the name of the city, the name of its newspaper, and the name of its mayor.</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Now this ERD is complete.</a:t>
            </a:r>
          </a:p>
          <a:p>
            <a:pPr eaLnBrk="1" fontAlgn="auto" hangingPunct="1">
              <a:spcBef>
                <a:spcPts val="0"/>
              </a:spcBef>
              <a:spcAft>
                <a:spcPts val="0"/>
              </a:spcAft>
              <a:defRPr/>
            </a:pPr>
            <a:endParaRPr lang="en-US" dirty="0"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CB5D039-D697-4DCC-A45F-DB917337BE79}" type="slidenum">
              <a:rPr lang="en-US" altLang="en-US" sz="1200"/>
              <a:pPr eaLnBrk="1" hangingPunct="1"/>
              <a:t>21</a:t>
            </a:fld>
            <a:endParaRPr lang="en-US" altLang="en-US" sz="1200"/>
          </a:p>
        </p:txBody>
      </p:sp>
    </p:spTree>
    <p:extLst>
      <p:ext uri="{BB962C8B-B14F-4D97-AF65-F5344CB8AC3E}">
        <p14:creationId xmlns:p14="http://schemas.microsoft.com/office/powerpoint/2010/main" val="3755716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This completes the video on ER Diagrams.  So grab your drink of choice and get started on your ER Diagramming homework.</a:t>
            </a:r>
          </a:p>
          <a:p>
            <a:pPr eaLnBrk="1" hangingPunct="1">
              <a:spcBef>
                <a:spcPct val="0"/>
              </a:spcBef>
            </a:pPr>
            <a:endParaRPr lang="en-US" altLang="en-US" smtClean="0"/>
          </a:p>
          <a:p>
            <a:pPr eaLnBrk="1" hangingPunct="1">
              <a:spcBef>
                <a:spcPct val="0"/>
              </a:spcBef>
            </a:pPr>
            <a:r>
              <a:rPr lang="en-US" altLang="en-US" smtClean="0"/>
              <a:t>Developing an ER Diagram takes practice and patience, so take your time and don’t panic if you don’t get everything perfect the first time.  </a:t>
            </a:r>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BA2AEF5-DED7-4B7C-B6F6-7403C90DC181}" type="slidenum">
              <a:rPr lang="en-US" altLang="en-US" sz="1200"/>
              <a:pPr eaLnBrk="1" hangingPunct="1"/>
              <a:t>22</a:t>
            </a:fld>
            <a:endParaRPr lang="en-US" altLang="en-US" sz="1200"/>
          </a:p>
        </p:txBody>
      </p:sp>
    </p:spTree>
    <p:extLst>
      <p:ext uri="{BB962C8B-B14F-4D97-AF65-F5344CB8AC3E}">
        <p14:creationId xmlns:p14="http://schemas.microsoft.com/office/powerpoint/2010/main" val="1481336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This completes the video on ER Diagrams.  So grab your drink of choice and get started on your ER Diagramming homework.</a:t>
            </a:r>
          </a:p>
          <a:p>
            <a:pPr eaLnBrk="1" hangingPunct="1">
              <a:spcBef>
                <a:spcPct val="0"/>
              </a:spcBef>
            </a:pPr>
            <a:endParaRPr lang="en-US" altLang="en-US" smtClean="0"/>
          </a:p>
          <a:p>
            <a:pPr eaLnBrk="1" hangingPunct="1">
              <a:spcBef>
                <a:spcPct val="0"/>
              </a:spcBef>
            </a:pPr>
            <a:r>
              <a:rPr lang="en-US" altLang="en-US" smtClean="0"/>
              <a:t>Developing an ER Diagram takes practice and patience, so take your time and don’t panic if you don’t get everything perfect the first time.  </a:t>
            </a:r>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BA2AEF5-DED7-4B7C-B6F6-7403C90DC181}" type="slidenum">
              <a:rPr lang="en-US" altLang="en-US" sz="1200"/>
              <a:pPr eaLnBrk="1" hangingPunct="1"/>
              <a:t>23</a:t>
            </a:fld>
            <a:endParaRPr lang="en-US" altLang="en-US" sz="1200"/>
          </a:p>
        </p:txBody>
      </p:sp>
    </p:spTree>
    <p:extLst>
      <p:ext uri="{BB962C8B-B14F-4D97-AF65-F5344CB8AC3E}">
        <p14:creationId xmlns:p14="http://schemas.microsoft.com/office/powerpoint/2010/main" val="2357255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lnSpcReduction="10000"/>
          </a:bodyPr>
          <a:lstStyle/>
          <a:p>
            <a:pPr eaLnBrk="1" fontAlgn="auto" hangingPunct="1">
              <a:spcBef>
                <a:spcPts val="0"/>
              </a:spcBef>
              <a:spcAft>
                <a:spcPts val="0"/>
              </a:spcAft>
              <a:defRPr/>
            </a:pPr>
            <a:r>
              <a:rPr lang="en-US" dirty="0" smtClean="0"/>
              <a:t>The </a:t>
            </a:r>
            <a:r>
              <a:rPr lang="en-US" b="1" i="1" dirty="0" smtClean="0"/>
              <a:t>Entity-Relationship model </a:t>
            </a:r>
            <a:r>
              <a:rPr lang="en-US" dirty="0" smtClean="0"/>
              <a:t>(that is the main idea behind it) was first introduced by a man named Peter Chen in 1976.</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Very few things in the computer field that were around in 1976 are still relevant today, but this is one of them.</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It is still the main approach used to model a database at the conceptual level, that is to make the design before you actually implement it.</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An ER Diagram provides a good way for a database designer to talk to the people who will be eventually using the database.  These people are called end-users, and they help determine what the database should store and how it should function.  The diagram helps end-users understand what the database designer has in mind, and vice-versa.</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An ER Diagram is independent, which means it is not tied to any particular </a:t>
            </a:r>
            <a:r>
              <a:rPr lang="en-US" dirty="0" err="1" smtClean="0"/>
              <a:t>DMBS</a:t>
            </a:r>
            <a:r>
              <a:rPr lang="en-US" dirty="0" smtClean="0"/>
              <a:t>.  It can be used with Microsoft Access, but it can also be used to create a database using Oracle or SQL Server.  These are 2 other types of Database Management Systems.  These are not the only 3 DBMS, there are many others.</a:t>
            </a:r>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96428BF-50C2-405C-B073-E6C8223BADF5}" type="slidenum">
              <a:rPr lang="en-US" altLang="en-US" sz="1200"/>
              <a:pPr eaLnBrk="1" hangingPunct="1"/>
              <a:t>4</a:t>
            </a:fld>
            <a:endParaRPr lang="en-US" altLang="en-US" sz="1200"/>
          </a:p>
        </p:txBody>
      </p:sp>
    </p:spTree>
    <p:extLst>
      <p:ext uri="{BB962C8B-B14F-4D97-AF65-F5344CB8AC3E}">
        <p14:creationId xmlns:p14="http://schemas.microsoft.com/office/powerpoint/2010/main" val="4177114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One of the reasons that it is still so widely-used today is that the main idea is very simple and easy-to use.</a:t>
            </a:r>
          </a:p>
          <a:p>
            <a:pPr eaLnBrk="1" hangingPunct="1">
              <a:spcBef>
                <a:spcPct val="0"/>
              </a:spcBef>
            </a:pPr>
            <a:endParaRPr lang="en-US" altLang="en-US" smtClean="0"/>
          </a:p>
          <a:p>
            <a:pPr eaLnBrk="1" hangingPunct="1">
              <a:spcBef>
                <a:spcPct val="0"/>
              </a:spcBef>
            </a:pPr>
            <a:r>
              <a:rPr lang="en-US" altLang="en-US" smtClean="0"/>
              <a:t>We use a rectangle to represent one of the main entities of the application. An entity may be a physical object such as a house or a car, an event such as a house sale or a car service, or a concept such as a customer transaction or order.  As long as it is something that we need to store data about, it can be considered an entity.</a:t>
            </a:r>
          </a:p>
          <a:p>
            <a:pPr eaLnBrk="1" hangingPunct="1">
              <a:spcBef>
                <a:spcPct val="0"/>
              </a:spcBef>
            </a:pPr>
            <a:endParaRPr lang="en-US" altLang="en-US" smtClean="0"/>
          </a:p>
          <a:p>
            <a:pPr eaLnBrk="1" hangingPunct="1">
              <a:spcBef>
                <a:spcPct val="0"/>
              </a:spcBef>
            </a:pPr>
            <a:r>
              <a:rPr lang="en-US" altLang="en-US" smtClean="0"/>
              <a:t>Then we draw a line to link the entities, or represent a relationship between the two entities.</a:t>
            </a: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0375757-489A-4FEE-A620-8E068DC45441}" type="slidenum">
              <a:rPr lang="en-US" altLang="en-US" sz="1200"/>
              <a:pPr eaLnBrk="1" hangingPunct="1"/>
              <a:t>5</a:t>
            </a:fld>
            <a:endParaRPr lang="en-US" altLang="en-US" sz="1200"/>
          </a:p>
        </p:txBody>
      </p:sp>
    </p:spTree>
    <p:extLst>
      <p:ext uri="{BB962C8B-B14F-4D97-AF65-F5344CB8AC3E}">
        <p14:creationId xmlns:p14="http://schemas.microsoft.com/office/powerpoint/2010/main" val="2117139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Put the name of the entity inside of the rectangle.  Use the singular form of the noun.</a:t>
            </a:r>
          </a:p>
          <a:p>
            <a:pPr eaLnBrk="1" hangingPunct="1">
              <a:spcBef>
                <a:spcPct val="0"/>
              </a:spcBef>
            </a:pPr>
            <a:endParaRPr lang="en-US" altLang="en-US" smtClean="0"/>
          </a:p>
          <a:p>
            <a:pPr eaLnBrk="1" hangingPunct="1">
              <a:spcBef>
                <a:spcPct val="0"/>
              </a:spcBef>
            </a:pPr>
            <a:r>
              <a:rPr lang="en-US" altLang="en-US" smtClean="0"/>
              <a:t>There are a few variations on the notation.</a:t>
            </a:r>
          </a:p>
          <a:p>
            <a:pPr eaLnBrk="1" hangingPunct="1">
              <a:spcBef>
                <a:spcPct val="0"/>
              </a:spcBef>
            </a:pPr>
            <a:endParaRPr lang="en-US" altLang="en-US" smtClean="0"/>
          </a:p>
          <a:p>
            <a:pPr eaLnBrk="1" hangingPunct="1">
              <a:spcBef>
                <a:spcPct val="0"/>
              </a:spcBef>
            </a:pPr>
            <a:r>
              <a:rPr lang="en-US" altLang="en-US" smtClean="0"/>
              <a:t>One type of notation puts a diamond along the relationship line between the two entities. </a:t>
            </a:r>
          </a:p>
          <a:p>
            <a:pPr eaLnBrk="1" hangingPunct="1">
              <a:spcBef>
                <a:spcPct val="0"/>
              </a:spcBef>
            </a:pPr>
            <a:endParaRPr lang="en-US" altLang="en-US" smtClean="0"/>
          </a:p>
          <a:p>
            <a:pPr eaLnBrk="1" hangingPunct="1">
              <a:spcBef>
                <a:spcPct val="0"/>
              </a:spcBef>
            </a:pPr>
            <a:r>
              <a:rPr lang="en-US" altLang="en-US" smtClean="0"/>
              <a:t>Here is one way to show that we have a SalesRep entity and a Customer entity.  The relationship between them is “</a:t>
            </a:r>
            <a:r>
              <a:rPr lang="en-US" altLang="en-US" i="1" smtClean="0"/>
              <a:t>represents</a:t>
            </a:r>
            <a:r>
              <a:rPr lang="en-US" altLang="en-US" smtClean="0"/>
              <a:t>”, as in, a </a:t>
            </a:r>
            <a:r>
              <a:rPr lang="en-US" altLang="en-US" i="1" smtClean="0"/>
              <a:t>SalesRep represents a customer.</a:t>
            </a:r>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0BA8ECB-CF07-4979-A09E-64A3C32CE27B}" type="slidenum">
              <a:rPr lang="en-US" altLang="en-US" sz="1200"/>
              <a:pPr eaLnBrk="1" hangingPunct="1"/>
              <a:t>6</a:t>
            </a:fld>
            <a:endParaRPr lang="en-US" altLang="en-US" sz="1200"/>
          </a:p>
        </p:txBody>
      </p:sp>
    </p:spTree>
    <p:extLst>
      <p:ext uri="{BB962C8B-B14F-4D97-AF65-F5344CB8AC3E}">
        <p14:creationId xmlns:p14="http://schemas.microsoft.com/office/powerpoint/2010/main" val="2961403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Another common notation leaves off the diamond, and simply draws the line between the two entities.</a:t>
            </a:r>
          </a:p>
          <a:p>
            <a:pPr eaLnBrk="1" hangingPunct="1">
              <a:spcBef>
                <a:spcPct val="0"/>
              </a:spcBef>
            </a:pPr>
            <a:endParaRPr lang="en-US" altLang="en-US" smtClean="0"/>
          </a:p>
          <a:p>
            <a:pPr eaLnBrk="1" hangingPunct="1">
              <a:spcBef>
                <a:spcPct val="0"/>
              </a:spcBef>
            </a:pPr>
            <a:r>
              <a:rPr lang="en-US" altLang="en-US" smtClean="0"/>
              <a:t>This diagram is essentially equivalent to the one on the previous slide.</a:t>
            </a:r>
          </a:p>
          <a:p>
            <a:pPr eaLnBrk="1" hangingPunct="1">
              <a:spcBef>
                <a:spcPct val="0"/>
              </a:spcBef>
            </a:pPr>
            <a:endParaRPr lang="en-US" altLang="en-US" smtClean="0"/>
          </a:p>
          <a:p>
            <a:pPr eaLnBrk="1" hangingPunct="1">
              <a:spcBef>
                <a:spcPct val="0"/>
              </a:spcBef>
            </a:pPr>
            <a:r>
              <a:rPr lang="en-US" altLang="en-US" smtClean="0"/>
              <a:t>The advantage of using the notation without the diamond is that you can name the relationship in both directions.  This diagram shows:</a:t>
            </a:r>
          </a:p>
          <a:p>
            <a:pPr eaLnBrk="1" hangingPunct="1">
              <a:spcBef>
                <a:spcPct val="0"/>
              </a:spcBef>
            </a:pPr>
            <a:endParaRPr lang="en-US" altLang="en-US" smtClean="0"/>
          </a:p>
          <a:p>
            <a:pPr eaLnBrk="1" hangingPunct="1">
              <a:spcBef>
                <a:spcPct val="0"/>
              </a:spcBef>
            </a:pPr>
            <a:r>
              <a:rPr lang="en-US" altLang="en-US" smtClean="0"/>
              <a:t>A SalesRep represents a customer, and</a:t>
            </a:r>
          </a:p>
          <a:p>
            <a:pPr eaLnBrk="1" hangingPunct="1">
              <a:spcBef>
                <a:spcPct val="0"/>
              </a:spcBef>
            </a:pPr>
            <a:r>
              <a:rPr lang="en-US" altLang="en-US" smtClean="0"/>
              <a:t>A Customer is represented by a SalesRep.</a:t>
            </a:r>
          </a:p>
          <a:p>
            <a:pPr eaLnBrk="1" hangingPunct="1">
              <a:spcBef>
                <a:spcPct val="0"/>
              </a:spcBef>
            </a:pPr>
            <a:endParaRPr lang="en-US" altLang="en-US" smtClean="0"/>
          </a:p>
          <a:p>
            <a:pPr eaLnBrk="1" hangingPunct="1">
              <a:spcBef>
                <a:spcPct val="0"/>
              </a:spcBef>
            </a:pPr>
            <a:r>
              <a:rPr lang="en-US" altLang="en-US" smtClean="0"/>
              <a:t>Another advantage is that the resulting diagram is less cluttered.  This is an important consideration since the whole point of an ER diagram is to provide a simple and easy-to-understand representation of the database.  </a:t>
            </a:r>
          </a:p>
          <a:p>
            <a:pPr eaLnBrk="1" hangingPunct="1">
              <a:spcBef>
                <a:spcPct val="0"/>
              </a:spcBef>
            </a:pPr>
            <a:endParaRPr lang="en-US" alt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001AD4D-CA91-43E2-B6BF-D8698B1E3866}" type="slidenum">
              <a:rPr lang="en-US" altLang="en-US" sz="1200"/>
              <a:pPr eaLnBrk="1" hangingPunct="1"/>
              <a:t>7</a:t>
            </a:fld>
            <a:endParaRPr lang="en-US" altLang="en-US" sz="1200"/>
          </a:p>
        </p:txBody>
      </p:sp>
    </p:spTree>
    <p:extLst>
      <p:ext uri="{BB962C8B-B14F-4D97-AF65-F5344CB8AC3E}">
        <p14:creationId xmlns:p14="http://schemas.microsoft.com/office/powerpoint/2010/main" val="295002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Another thing that an ER Diagram must show is the type of relationship that exists between the two entities</a:t>
            </a:r>
            <a:r>
              <a:rPr lang="en-US" altLang="en-US" b="1" i="1" smtClean="0"/>
              <a:t>.  Cardinality</a:t>
            </a:r>
            <a:r>
              <a:rPr lang="en-US" altLang="en-US" smtClean="0"/>
              <a:t> means the number of items that must be included in a relationship.</a:t>
            </a:r>
          </a:p>
          <a:p>
            <a:pPr eaLnBrk="1" hangingPunct="1">
              <a:spcBef>
                <a:spcPct val="0"/>
              </a:spcBef>
            </a:pPr>
            <a:endParaRPr lang="en-US" altLang="en-US" smtClean="0"/>
          </a:p>
          <a:p>
            <a:pPr eaLnBrk="1" hangingPunct="1">
              <a:spcBef>
                <a:spcPct val="0"/>
              </a:spcBef>
            </a:pPr>
            <a:r>
              <a:rPr lang="en-US" altLang="en-US" smtClean="0"/>
              <a:t>The most common type is one-to-many, as is represented here.   Although, we will use the plain-line notation in our ER diagrams, your textbook uses the diamond notation, as shown in this example.</a:t>
            </a:r>
          </a:p>
          <a:p>
            <a:pPr eaLnBrk="1" hangingPunct="1">
              <a:spcBef>
                <a:spcPct val="0"/>
              </a:spcBef>
            </a:pPr>
            <a:endParaRPr lang="en-US" altLang="en-US" smtClean="0"/>
          </a:p>
          <a:p>
            <a:pPr eaLnBrk="1" hangingPunct="1">
              <a:spcBef>
                <a:spcPct val="0"/>
              </a:spcBef>
            </a:pPr>
            <a:endParaRPr lang="en-US" altLang="en-US" smtClean="0"/>
          </a:p>
          <a:p>
            <a:pPr eaLnBrk="1" hangingPunct="1">
              <a:spcBef>
                <a:spcPct val="0"/>
              </a:spcBef>
            </a:pPr>
            <a:r>
              <a:rPr lang="en-US" altLang="en-US" smtClean="0"/>
              <a:t>The “one” part of the relationship has a one or hash mark through the line, and the “many” part of the relationship has a “crow’s foot”.  </a:t>
            </a:r>
          </a:p>
          <a:p>
            <a:pPr eaLnBrk="1" hangingPunct="1">
              <a:spcBef>
                <a:spcPct val="0"/>
              </a:spcBef>
            </a:pPr>
            <a:endParaRPr lang="en-US" altLang="en-US" smtClean="0"/>
          </a:p>
          <a:p>
            <a:pPr eaLnBrk="1" hangingPunct="1">
              <a:spcBef>
                <a:spcPct val="0"/>
              </a:spcBef>
            </a:pPr>
            <a:r>
              <a:rPr lang="en-US" altLang="en-US" smtClean="0"/>
              <a:t>So this diagram indicates that one sales rep represents many customers.</a:t>
            </a:r>
          </a:p>
          <a:p>
            <a:pPr eaLnBrk="1" hangingPunct="1">
              <a:spcBef>
                <a:spcPct val="0"/>
              </a:spcBef>
            </a:pPr>
            <a:endParaRPr lang="en-US" altLang="en-US" smtClean="0"/>
          </a:p>
          <a:p>
            <a:pPr eaLnBrk="1" hangingPunct="1">
              <a:spcBef>
                <a:spcPct val="0"/>
              </a:spcBef>
            </a:pPr>
            <a:r>
              <a:rPr lang="en-US" altLang="en-US" smtClean="0"/>
              <a:t>Note that it doesn’t matter how the rectangles are oriented (sideways or up-and-down.) </a:t>
            </a: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06180FA-AE66-42FF-BEA9-D32482F93BE3}" type="slidenum">
              <a:rPr lang="en-US" altLang="en-US" sz="1200"/>
              <a:pPr eaLnBrk="1" hangingPunct="1"/>
              <a:t>8</a:t>
            </a:fld>
            <a:endParaRPr lang="en-US" altLang="en-US" sz="1200"/>
          </a:p>
        </p:txBody>
      </p:sp>
    </p:spTree>
    <p:extLst>
      <p:ext uri="{BB962C8B-B14F-4D97-AF65-F5344CB8AC3E}">
        <p14:creationId xmlns:p14="http://schemas.microsoft.com/office/powerpoint/2010/main" val="313051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So back to our notation…</a:t>
            </a:r>
          </a:p>
          <a:p>
            <a:pPr eaLnBrk="1" hangingPunct="1">
              <a:spcBef>
                <a:spcPct val="0"/>
              </a:spcBef>
            </a:pPr>
            <a:endParaRPr lang="en-US" altLang="en-US" smtClean="0"/>
          </a:p>
          <a:p>
            <a:pPr eaLnBrk="1" hangingPunct="1">
              <a:spcBef>
                <a:spcPct val="0"/>
              </a:spcBef>
            </a:pPr>
            <a:r>
              <a:rPr lang="en-US" altLang="en-US" smtClean="0"/>
              <a:t>We will use the relationship line without a diamond, and will use the hash mark to mean the one side of a relationship, and a crow’s foot to represent the many side of the relationship.  </a:t>
            </a:r>
          </a:p>
          <a:p>
            <a:pPr eaLnBrk="1" hangingPunct="1">
              <a:spcBef>
                <a:spcPct val="0"/>
              </a:spcBef>
            </a:pPr>
            <a:endParaRPr lang="en-US" altLang="en-US" smtClean="0"/>
          </a:p>
          <a:p>
            <a:pPr eaLnBrk="1" hangingPunct="1">
              <a:spcBef>
                <a:spcPct val="0"/>
              </a:spcBef>
            </a:pPr>
            <a:r>
              <a:rPr lang="en-US" altLang="en-US" smtClean="0"/>
              <a:t>You would be able to look at this example and know that we have one entity called “SalesRep” and each sales rep represents many customers.  Going in the reverse direction, the diagram also tells you that a customer is represented by one sales rep.</a:t>
            </a: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BC69D55-5099-4030-9A51-1BE5C1CB90F0}" type="slidenum">
              <a:rPr lang="en-US" altLang="en-US" sz="1200"/>
              <a:pPr eaLnBrk="1" hangingPunct="1"/>
              <a:t>9</a:t>
            </a:fld>
            <a:endParaRPr lang="en-US" altLang="en-US" sz="1200"/>
          </a:p>
        </p:txBody>
      </p:sp>
    </p:spTree>
    <p:extLst>
      <p:ext uri="{BB962C8B-B14F-4D97-AF65-F5344CB8AC3E}">
        <p14:creationId xmlns:p14="http://schemas.microsoft.com/office/powerpoint/2010/main" val="654029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So back to our notation…</a:t>
            </a:r>
          </a:p>
          <a:p>
            <a:pPr eaLnBrk="1" hangingPunct="1">
              <a:spcBef>
                <a:spcPct val="0"/>
              </a:spcBef>
            </a:pPr>
            <a:endParaRPr lang="en-US" altLang="en-US" smtClean="0"/>
          </a:p>
          <a:p>
            <a:pPr eaLnBrk="1" hangingPunct="1">
              <a:spcBef>
                <a:spcPct val="0"/>
              </a:spcBef>
            </a:pPr>
            <a:r>
              <a:rPr lang="en-US" altLang="en-US" smtClean="0"/>
              <a:t>We will use the relationship line without a diamond, and will use the hash mark to mean the one side of a relationship, and a crow’s foot to represent the many side of the relationship.  </a:t>
            </a:r>
          </a:p>
          <a:p>
            <a:pPr eaLnBrk="1" hangingPunct="1">
              <a:spcBef>
                <a:spcPct val="0"/>
              </a:spcBef>
            </a:pPr>
            <a:endParaRPr lang="en-US" altLang="en-US" smtClean="0"/>
          </a:p>
          <a:p>
            <a:pPr eaLnBrk="1" hangingPunct="1">
              <a:spcBef>
                <a:spcPct val="0"/>
              </a:spcBef>
            </a:pPr>
            <a:r>
              <a:rPr lang="en-US" altLang="en-US" smtClean="0"/>
              <a:t>You would be able to look at this example and know that we have one entity called “SalesRep” and each sales rep represents many customers.  Going in the reverse direction, the diagram also tells you that a customer is represented by one sales rep.</a:t>
            </a: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69CDDC7-9EFD-4537-83A7-A6F69F68CF37}" type="slidenum">
              <a:rPr lang="en-US" altLang="en-US" sz="1200"/>
              <a:pPr eaLnBrk="1" hangingPunct="1"/>
              <a:t>10</a:t>
            </a:fld>
            <a:endParaRPr lang="en-US" altLang="en-US" sz="1200"/>
          </a:p>
        </p:txBody>
      </p:sp>
    </p:spTree>
    <p:extLst>
      <p:ext uri="{BB962C8B-B14F-4D97-AF65-F5344CB8AC3E}">
        <p14:creationId xmlns:p14="http://schemas.microsoft.com/office/powerpoint/2010/main" val="405892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F714F8D-CC6C-4939-9C45-4D2EBA793724}" type="slidenum">
              <a:rPr lang="en-US" altLang="en-US"/>
              <a:pPr/>
              <a:t>‹#›</a:t>
            </a:fld>
            <a:endParaRPr lang="en-US" altLang="en-US"/>
          </a:p>
        </p:txBody>
      </p:sp>
    </p:spTree>
    <p:extLst>
      <p:ext uri="{BB962C8B-B14F-4D97-AF65-F5344CB8AC3E}">
        <p14:creationId xmlns:p14="http://schemas.microsoft.com/office/powerpoint/2010/main" val="136440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B885610-471D-4CF7-B045-5DD2591ECAB2}" type="slidenum">
              <a:rPr lang="en-US" altLang="en-US"/>
              <a:pPr/>
              <a:t>‹#›</a:t>
            </a:fld>
            <a:endParaRPr lang="en-US" altLang="en-US"/>
          </a:p>
        </p:txBody>
      </p:sp>
    </p:spTree>
    <p:extLst>
      <p:ext uri="{BB962C8B-B14F-4D97-AF65-F5344CB8AC3E}">
        <p14:creationId xmlns:p14="http://schemas.microsoft.com/office/powerpoint/2010/main" val="399303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92867D2-CBF7-42BD-8E21-7535AF6BD365}" type="slidenum">
              <a:rPr lang="en-US" altLang="en-US"/>
              <a:pPr/>
              <a:t>‹#›</a:t>
            </a:fld>
            <a:endParaRPr lang="en-US" altLang="en-US"/>
          </a:p>
        </p:txBody>
      </p:sp>
    </p:spTree>
    <p:extLst>
      <p:ext uri="{BB962C8B-B14F-4D97-AF65-F5344CB8AC3E}">
        <p14:creationId xmlns:p14="http://schemas.microsoft.com/office/powerpoint/2010/main" val="1915374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F477CF4-7652-4E3A-9301-DF82C7FD0A69}" type="slidenum">
              <a:rPr lang="en-US" altLang="en-US"/>
              <a:pPr/>
              <a:t>‹#›</a:t>
            </a:fld>
            <a:endParaRPr lang="en-US" altLang="en-US"/>
          </a:p>
        </p:txBody>
      </p:sp>
    </p:spTree>
    <p:extLst>
      <p:ext uri="{BB962C8B-B14F-4D97-AF65-F5344CB8AC3E}">
        <p14:creationId xmlns:p14="http://schemas.microsoft.com/office/powerpoint/2010/main" val="3302540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8871ED8-17EF-47D0-B106-E9C955FB9883}" type="slidenum">
              <a:rPr lang="en-US" altLang="en-US"/>
              <a:pPr/>
              <a:t>‹#›</a:t>
            </a:fld>
            <a:endParaRPr lang="en-US" altLang="en-US"/>
          </a:p>
        </p:txBody>
      </p:sp>
    </p:spTree>
    <p:extLst>
      <p:ext uri="{BB962C8B-B14F-4D97-AF65-F5344CB8AC3E}">
        <p14:creationId xmlns:p14="http://schemas.microsoft.com/office/powerpoint/2010/main" val="1748708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8D8C74D-B53A-4212-B05D-F7BF65A0EA77}" type="slidenum">
              <a:rPr lang="en-US" altLang="en-US"/>
              <a:pPr/>
              <a:t>‹#›</a:t>
            </a:fld>
            <a:endParaRPr lang="en-US" altLang="en-US"/>
          </a:p>
        </p:txBody>
      </p:sp>
    </p:spTree>
    <p:extLst>
      <p:ext uri="{BB962C8B-B14F-4D97-AF65-F5344CB8AC3E}">
        <p14:creationId xmlns:p14="http://schemas.microsoft.com/office/powerpoint/2010/main" val="297988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EAC7E9E-963A-4390-ABF7-DED66F222205}" type="slidenum">
              <a:rPr lang="en-US" altLang="en-US"/>
              <a:pPr/>
              <a:t>‹#›</a:t>
            </a:fld>
            <a:endParaRPr lang="en-US" altLang="en-US"/>
          </a:p>
        </p:txBody>
      </p:sp>
    </p:spTree>
    <p:extLst>
      <p:ext uri="{BB962C8B-B14F-4D97-AF65-F5344CB8AC3E}">
        <p14:creationId xmlns:p14="http://schemas.microsoft.com/office/powerpoint/2010/main" val="236429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E1282EF3-3BED-46CF-8792-7F74BAD280D9}" type="slidenum">
              <a:rPr lang="en-US" altLang="en-US"/>
              <a:pPr/>
              <a:t>‹#›</a:t>
            </a:fld>
            <a:endParaRPr lang="en-US" altLang="en-US"/>
          </a:p>
        </p:txBody>
      </p:sp>
    </p:spTree>
    <p:extLst>
      <p:ext uri="{BB962C8B-B14F-4D97-AF65-F5344CB8AC3E}">
        <p14:creationId xmlns:p14="http://schemas.microsoft.com/office/powerpoint/2010/main" val="364259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C34AB9F7-72FC-4986-AAD3-58B419FDF821}" type="slidenum">
              <a:rPr lang="en-US" altLang="en-US"/>
              <a:pPr/>
              <a:t>‹#›</a:t>
            </a:fld>
            <a:endParaRPr lang="en-US" altLang="en-US"/>
          </a:p>
        </p:txBody>
      </p:sp>
    </p:spTree>
    <p:extLst>
      <p:ext uri="{BB962C8B-B14F-4D97-AF65-F5344CB8AC3E}">
        <p14:creationId xmlns:p14="http://schemas.microsoft.com/office/powerpoint/2010/main" val="3104720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6463ABF-6239-4A93-82D8-CDED866FEC3A}" type="slidenum">
              <a:rPr lang="en-US" altLang="en-US"/>
              <a:pPr/>
              <a:t>‹#›</a:t>
            </a:fld>
            <a:endParaRPr lang="en-US" altLang="en-US"/>
          </a:p>
        </p:txBody>
      </p:sp>
    </p:spTree>
    <p:extLst>
      <p:ext uri="{BB962C8B-B14F-4D97-AF65-F5344CB8AC3E}">
        <p14:creationId xmlns:p14="http://schemas.microsoft.com/office/powerpoint/2010/main" val="2211842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C1058D6-91C0-4ECD-A278-01C64399ADC9}" type="slidenum">
              <a:rPr lang="en-US" altLang="en-US"/>
              <a:pPr/>
              <a:t>‹#›</a:t>
            </a:fld>
            <a:endParaRPr lang="en-US" altLang="en-US"/>
          </a:p>
        </p:txBody>
      </p:sp>
    </p:spTree>
    <p:extLst>
      <p:ext uri="{BB962C8B-B14F-4D97-AF65-F5344CB8AC3E}">
        <p14:creationId xmlns:p14="http://schemas.microsoft.com/office/powerpoint/2010/main" val="3850446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0E1EC09-1DB1-45E2-B149-5281225355C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pPr eaLnBrk="1" hangingPunct="1"/>
            <a:r>
              <a:rPr lang="en-US" altLang="en-US" smtClean="0"/>
              <a:t>Entity-Relationship Model</a:t>
            </a:r>
          </a:p>
        </p:txBody>
      </p:sp>
      <p:sp>
        <p:nvSpPr>
          <p:cNvPr id="2051" name="Rectangle 3"/>
          <p:cNvSpPr>
            <a:spLocks noGrp="1" noChangeArrowheads="1"/>
          </p:cNvSpPr>
          <p:nvPr>
            <p:ph type="subTitle" idx="1"/>
          </p:nvPr>
        </p:nvSpPr>
        <p:spPr>
          <a:xfrm>
            <a:off x="1371600" y="3505200"/>
            <a:ext cx="6400800" cy="1752600"/>
          </a:xfrm>
        </p:spPr>
        <p:txBody>
          <a:bodyPr/>
          <a:lstStyle/>
          <a:p>
            <a:pPr eaLnBrk="1" hangingPunct="1"/>
            <a:r>
              <a:rPr lang="en-US" altLang="en-US" smtClean="0"/>
              <a:t>First step in Database Design</a:t>
            </a:r>
          </a:p>
          <a:p>
            <a:pPr eaLnBrk="1" hangingPunct="1"/>
            <a:endParaRPr lang="en-US" altLang="en-US" smtClean="0"/>
          </a:p>
        </p:txBody>
      </p:sp>
      <p:pic>
        <p:nvPicPr>
          <p:cNvPr id="2052" name="Picture 3" descr="Planning_tool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62000"/>
            <a:ext cx="1752600"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4" descr="Planning_Guy.bm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572000"/>
            <a:ext cx="19812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04825" y="304800"/>
            <a:ext cx="7772400" cy="1143000"/>
          </a:xfrm>
        </p:spPr>
        <p:txBody>
          <a:bodyPr/>
          <a:lstStyle/>
          <a:p>
            <a:r>
              <a:rPr lang="en-US" altLang="en-US" smtClean="0"/>
              <a:t>Read the terms clockwise:</a:t>
            </a:r>
          </a:p>
        </p:txBody>
      </p:sp>
      <p:grpSp>
        <p:nvGrpSpPr>
          <p:cNvPr id="10243" name="Group 19"/>
          <p:cNvGrpSpPr>
            <a:grpSpLocks/>
          </p:cNvGrpSpPr>
          <p:nvPr/>
        </p:nvGrpSpPr>
        <p:grpSpPr bwMode="auto">
          <a:xfrm>
            <a:off x="1447800" y="1447800"/>
            <a:ext cx="4419600" cy="3200400"/>
            <a:chOff x="1143000" y="2209800"/>
            <a:chExt cx="4419600" cy="3200400"/>
          </a:xfrm>
        </p:grpSpPr>
        <p:sp>
          <p:nvSpPr>
            <p:cNvPr id="10245" name="Rectangle 5"/>
            <p:cNvSpPr>
              <a:spLocks noChangeArrowheads="1"/>
            </p:cNvSpPr>
            <p:nvPr/>
          </p:nvSpPr>
          <p:spPr bwMode="auto">
            <a:xfrm>
              <a:off x="2590800" y="2209800"/>
              <a:ext cx="1752600" cy="609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SALESREP</a:t>
              </a:r>
            </a:p>
          </p:txBody>
        </p:sp>
        <p:sp>
          <p:nvSpPr>
            <p:cNvPr id="10246" name="Rectangle 6"/>
            <p:cNvSpPr>
              <a:spLocks noChangeArrowheads="1"/>
            </p:cNvSpPr>
            <p:nvPr/>
          </p:nvSpPr>
          <p:spPr bwMode="auto">
            <a:xfrm>
              <a:off x="2667000" y="4724400"/>
              <a:ext cx="1828800" cy="6858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CUSTOMER</a:t>
              </a:r>
            </a:p>
          </p:txBody>
        </p:sp>
        <p:sp>
          <p:nvSpPr>
            <p:cNvPr id="10247" name="Line 9"/>
            <p:cNvSpPr>
              <a:spLocks noChangeShapeType="1"/>
            </p:cNvSpPr>
            <p:nvPr/>
          </p:nvSpPr>
          <p:spPr bwMode="auto">
            <a:xfrm>
              <a:off x="3352800" y="2819400"/>
              <a:ext cx="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8" name="Text Box 12"/>
            <p:cNvSpPr txBox="1">
              <a:spLocks noChangeArrowheads="1"/>
            </p:cNvSpPr>
            <p:nvPr/>
          </p:nvSpPr>
          <p:spPr bwMode="auto">
            <a:xfrm>
              <a:off x="3657600" y="2971800"/>
              <a:ext cx="141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represents</a:t>
              </a:r>
            </a:p>
          </p:txBody>
        </p:sp>
        <p:sp>
          <p:nvSpPr>
            <p:cNvPr id="10249" name="Text Box 13"/>
            <p:cNvSpPr txBox="1">
              <a:spLocks noChangeArrowheads="1"/>
            </p:cNvSpPr>
            <p:nvPr/>
          </p:nvSpPr>
          <p:spPr bwMode="auto">
            <a:xfrm>
              <a:off x="1674812" y="4191000"/>
              <a:ext cx="16017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represented</a:t>
              </a:r>
              <a:br>
                <a:rPr lang="en-US" altLang="en-US"/>
              </a:br>
              <a:r>
                <a:rPr lang="en-US" altLang="en-US"/>
                <a:t>      by</a:t>
              </a:r>
            </a:p>
          </p:txBody>
        </p:sp>
        <p:cxnSp>
          <p:nvCxnSpPr>
            <p:cNvPr id="10" name="Straight Connector 9"/>
            <p:cNvCxnSpPr/>
            <p:nvPr/>
          </p:nvCxnSpPr>
          <p:spPr>
            <a:xfrm>
              <a:off x="3200400" y="3048000"/>
              <a:ext cx="30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124200" y="4495800"/>
              <a:ext cx="228600" cy="2286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3352800" y="4495800"/>
              <a:ext cx="228600" cy="2286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0253" name="Group 17"/>
            <p:cNvGrpSpPr>
              <a:grpSpLocks/>
            </p:cNvGrpSpPr>
            <p:nvPr/>
          </p:nvGrpSpPr>
          <p:grpSpPr bwMode="auto">
            <a:xfrm>
              <a:off x="4191000" y="2522799"/>
              <a:ext cx="1371600" cy="2361460"/>
              <a:chOff x="4191000" y="2522799"/>
              <a:chExt cx="1371600" cy="2361460"/>
            </a:xfrm>
          </p:grpSpPr>
          <p:sp>
            <p:nvSpPr>
              <p:cNvPr id="2" name="Arc 1"/>
              <p:cNvSpPr/>
              <p:nvPr/>
            </p:nvSpPr>
            <p:spPr>
              <a:xfrm>
                <a:off x="4191000" y="2522538"/>
                <a:ext cx="1371600" cy="2209800"/>
              </a:xfrm>
              <a:prstGeom prst="arc">
                <a:avLst>
                  <a:gd name="adj1" fmla="val 16200000"/>
                  <a:gd name="adj2" fmla="val 5321883"/>
                </a:avLst>
              </a:prstGeom>
            </p:spPr>
            <p:style>
              <a:lnRef idx="3">
                <a:schemeClr val="accent4"/>
              </a:lnRef>
              <a:fillRef idx="0">
                <a:schemeClr val="accent4"/>
              </a:fillRef>
              <a:effectRef idx="2">
                <a:schemeClr val="accent4"/>
              </a:effectRef>
              <a:fontRef idx="minor">
                <a:schemeClr val="tx1"/>
              </a:fontRef>
            </p:style>
            <p:txBody>
              <a:bodyPr anchor="ctr"/>
              <a:lstStyle/>
              <a:p>
                <a:pPr algn="ctr">
                  <a:defRPr/>
                </a:pPr>
                <a:endParaRPr lang="en-US"/>
              </a:p>
            </p:txBody>
          </p:sp>
          <p:cxnSp>
            <p:nvCxnSpPr>
              <p:cNvPr id="16" name="Straight Connector 15"/>
              <p:cNvCxnSpPr>
                <a:endCxn id="2" idx="2"/>
              </p:cNvCxnSpPr>
              <p:nvPr/>
            </p:nvCxnSpPr>
            <p:spPr>
              <a:xfrm flipH="1">
                <a:off x="4902200" y="4495800"/>
                <a:ext cx="50800" cy="23653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 idx="2"/>
              </p:cNvCxnSpPr>
              <p:nvPr/>
            </p:nvCxnSpPr>
            <p:spPr>
              <a:xfrm>
                <a:off x="4902200" y="4732338"/>
                <a:ext cx="152400" cy="1524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0254" name="Group 25"/>
            <p:cNvGrpSpPr>
              <a:grpSpLocks/>
            </p:cNvGrpSpPr>
            <p:nvPr/>
          </p:nvGrpSpPr>
          <p:grpSpPr bwMode="auto">
            <a:xfrm flipH="1" flipV="1">
              <a:off x="1143000" y="2425989"/>
              <a:ext cx="1371600" cy="2361460"/>
              <a:chOff x="4191000" y="2522799"/>
              <a:chExt cx="1371600" cy="2361460"/>
            </a:xfrm>
          </p:grpSpPr>
          <p:sp>
            <p:nvSpPr>
              <p:cNvPr id="27" name="Arc 26"/>
              <p:cNvSpPr/>
              <p:nvPr/>
            </p:nvSpPr>
            <p:spPr>
              <a:xfrm>
                <a:off x="4191000" y="2522348"/>
                <a:ext cx="1371600" cy="2209800"/>
              </a:xfrm>
              <a:prstGeom prst="arc">
                <a:avLst>
                  <a:gd name="adj1" fmla="val 16200000"/>
                  <a:gd name="adj2" fmla="val 5321883"/>
                </a:avLst>
              </a:prstGeom>
            </p:spPr>
            <p:style>
              <a:lnRef idx="3">
                <a:schemeClr val="accent4"/>
              </a:lnRef>
              <a:fillRef idx="0">
                <a:schemeClr val="accent4"/>
              </a:fillRef>
              <a:effectRef idx="2">
                <a:schemeClr val="accent4"/>
              </a:effectRef>
              <a:fontRef idx="minor">
                <a:schemeClr val="tx1"/>
              </a:fontRef>
            </p:style>
            <p:txBody>
              <a:bodyPr anchor="ctr"/>
              <a:lstStyle/>
              <a:p>
                <a:pPr algn="ctr">
                  <a:defRPr/>
                </a:pPr>
                <a:endParaRPr lang="en-US"/>
              </a:p>
            </p:txBody>
          </p:sp>
          <p:cxnSp>
            <p:nvCxnSpPr>
              <p:cNvPr id="28" name="Straight Connector 27"/>
              <p:cNvCxnSpPr>
                <a:endCxn id="27" idx="2"/>
              </p:cNvCxnSpPr>
              <p:nvPr/>
            </p:nvCxnSpPr>
            <p:spPr>
              <a:xfrm flipH="1">
                <a:off x="4902200" y="4495610"/>
                <a:ext cx="50800" cy="23653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2"/>
              </p:cNvCxnSpPr>
              <p:nvPr/>
            </p:nvCxnSpPr>
            <p:spPr>
              <a:xfrm>
                <a:off x="4902200" y="4732148"/>
                <a:ext cx="152400" cy="1524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sp>
        <p:nvSpPr>
          <p:cNvPr id="10244" name="TextBox 18"/>
          <p:cNvSpPr txBox="1">
            <a:spLocks noChangeArrowheads="1"/>
          </p:cNvSpPr>
          <p:nvPr/>
        </p:nvSpPr>
        <p:spPr bwMode="auto">
          <a:xfrm>
            <a:off x="1371600" y="5029200"/>
            <a:ext cx="56610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Makes 2 primitive “sentences”:</a:t>
            </a:r>
          </a:p>
          <a:p>
            <a:pPr eaLnBrk="1" hangingPunct="1"/>
            <a:r>
              <a:rPr lang="en-US" altLang="en-US"/>
              <a:t>A Salesrep represents many Customers.</a:t>
            </a:r>
          </a:p>
          <a:p>
            <a:pPr eaLnBrk="1" hangingPunct="1"/>
            <a:r>
              <a:rPr lang="en-US" altLang="en-US"/>
              <a:t>A Customers is represented by one Salesrep.</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90600" y="228600"/>
            <a:ext cx="7772400" cy="1143000"/>
          </a:xfrm>
        </p:spPr>
        <p:txBody>
          <a:bodyPr/>
          <a:lstStyle/>
          <a:p>
            <a:pPr eaLnBrk="1" hangingPunct="1"/>
            <a:r>
              <a:rPr lang="en-US" altLang="en-US" smtClean="0"/>
              <a:t>Optionality</a:t>
            </a:r>
          </a:p>
        </p:txBody>
      </p:sp>
      <p:sp>
        <p:nvSpPr>
          <p:cNvPr id="11267" name="Line 3"/>
          <p:cNvSpPr>
            <a:spLocks noChangeShapeType="1"/>
          </p:cNvSpPr>
          <p:nvPr/>
        </p:nvSpPr>
        <p:spPr bwMode="auto">
          <a:xfrm>
            <a:off x="1295400" y="3200400"/>
            <a:ext cx="1447800"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8" name="Line 4"/>
          <p:cNvSpPr>
            <a:spLocks noChangeShapeType="1"/>
          </p:cNvSpPr>
          <p:nvPr/>
        </p:nvSpPr>
        <p:spPr bwMode="auto">
          <a:xfrm>
            <a:off x="2400300" y="3048000"/>
            <a:ext cx="0" cy="38100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9" name="Line 5"/>
          <p:cNvSpPr>
            <a:spLocks noChangeShapeType="1"/>
          </p:cNvSpPr>
          <p:nvPr/>
        </p:nvSpPr>
        <p:spPr bwMode="auto">
          <a:xfrm>
            <a:off x="2514600" y="3048000"/>
            <a:ext cx="0" cy="38100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0" name="Line 15"/>
          <p:cNvSpPr>
            <a:spLocks noChangeShapeType="1"/>
          </p:cNvSpPr>
          <p:nvPr/>
        </p:nvSpPr>
        <p:spPr bwMode="auto">
          <a:xfrm>
            <a:off x="1219200" y="2286000"/>
            <a:ext cx="1447800"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1" name="Line 16"/>
          <p:cNvSpPr>
            <a:spLocks noChangeShapeType="1"/>
          </p:cNvSpPr>
          <p:nvPr/>
        </p:nvSpPr>
        <p:spPr bwMode="auto">
          <a:xfrm>
            <a:off x="2438400" y="2133600"/>
            <a:ext cx="0" cy="30480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2" name="Oval 17"/>
          <p:cNvSpPr>
            <a:spLocks noChangeArrowheads="1"/>
          </p:cNvSpPr>
          <p:nvPr/>
        </p:nvSpPr>
        <p:spPr bwMode="auto">
          <a:xfrm>
            <a:off x="2133600" y="2133600"/>
            <a:ext cx="152400" cy="3048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1273" name="Rectangle 18"/>
          <p:cNvSpPr>
            <a:spLocks noChangeArrowheads="1"/>
          </p:cNvSpPr>
          <p:nvPr/>
        </p:nvSpPr>
        <p:spPr bwMode="auto">
          <a:xfrm>
            <a:off x="3276600" y="2133600"/>
            <a:ext cx="1981200" cy="4572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Optional 1</a:t>
            </a:r>
          </a:p>
        </p:txBody>
      </p:sp>
      <p:sp>
        <p:nvSpPr>
          <p:cNvPr id="11274" name="Rectangle 19"/>
          <p:cNvSpPr>
            <a:spLocks noChangeArrowheads="1"/>
          </p:cNvSpPr>
          <p:nvPr/>
        </p:nvSpPr>
        <p:spPr bwMode="auto">
          <a:xfrm>
            <a:off x="3276600" y="2971800"/>
            <a:ext cx="2057400" cy="4572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Mandatory 1</a:t>
            </a:r>
          </a:p>
        </p:txBody>
      </p:sp>
      <p:sp>
        <p:nvSpPr>
          <p:cNvPr id="11275" name="Line 20"/>
          <p:cNvSpPr>
            <a:spLocks noChangeShapeType="1"/>
          </p:cNvSpPr>
          <p:nvPr/>
        </p:nvSpPr>
        <p:spPr bwMode="auto">
          <a:xfrm>
            <a:off x="1371600" y="4953000"/>
            <a:ext cx="1447800"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Line 22"/>
          <p:cNvSpPr>
            <a:spLocks noChangeShapeType="1"/>
          </p:cNvSpPr>
          <p:nvPr/>
        </p:nvSpPr>
        <p:spPr bwMode="auto">
          <a:xfrm>
            <a:off x="1295400" y="4038600"/>
            <a:ext cx="1447800"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7" name="Oval 23"/>
          <p:cNvSpPr>
            <a:spLocks noChangeArrowheads="1"/>
          </p:cNvSpPr>
          <p:nvPr/>
        </p:nvSpPr>
        <p:spPr bwMode="auto">
          <a:xfrm>
            <a:off x="2209800" y="3886200"/>
            <a:ext cx="152400" cy="3048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1278" name="Rectangle 24"/>
          <p:cNvSpPr>
            <a:spLocks noChangeArrowheads="1"/>
          </p:cNvSpPr>
          <p:nvPr/>
        </p:nvSpPr>
        <p:spPr bwMode="auto">
          <a:xfrm>
            <a:off x="3352800" y="3886200"/>
            <a:ext cx="2209800" cy="4572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Optional Many</a:t>
            </a:r>
          </a:p>
        </p:txBody>
      </p:sp>
      <p:sp>
        <p:nvSpPr>
          <p:cNvPr id="11279" name="Rectangle 25"/>
          <p:cNvSpPr>
            <a:spLocks noChangeArrowheads="1"/>
          </p:cNvSpPr>
          <p:nvPr/>
        </p:nvSpPr>
        <p:spPr bwMode="auto">
          <a:xfrm>
            <a:off x="3352800" y="4648200"/>
            <a:ext cx="2209800" cy="4572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Mandatory Many</a:t>
            </a:r>
          </a:p>
        </p:txBody>
      </p:sp>
      <p:sp>
        <p:nvSpPr>
          <p:cNvPr id="11280" name="Line 26"/>
          <p:cNvSpPr>
            <a:spLocks noChangeShapeType="1"/>
          </p:cNvSpPr>
          <p:nvPr/>
        </p:nvSpPr>
        <p:spPr bwMode="auto">
          <a:xfrm flipV="1">
            <a:off x="2438400" y="3733800"/>
            <a:ext cx="304800" cy="304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1" name="Line 27"/>
          <p:cNvSpPr>
            <a:spLocks noChangeShapeType="1"/>
          </p:cNvSpPr>
          <p:nvPr/>
        </p:nvSpPr>
        <p:spPr bwMode="auto">
          <a:xfrm flipV="1">
            <a:off x="2514600" y="4648200"/>
            <a:ext cx="304800" cy="304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28"/>
          <p:cNvSpPr>
            <a:spLocks noChangeShapeType="1"/>
          </p:cNvSpPr>
          <p:nvPr/>
        </p:nvSpPr>
        <p:spPr bwMode="auto">
          <a:xfrm flipH="1" flipV="1">
            <a:off x="2438400" y="4038600"/>
            <a:ext cx="304800" cy="304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29"/>
          <p:cNvSpPr>
            <a:spLocks noChangeShapeType="1"/>
          </p:cNvSpPr>
          <p:nvPr/>
        </p:nvSpPr>
        <p:spPr bwMode="auto">
          <a:xfrm flipH="1" flipV="1">
            <a:off x="2514600" y="4953000"/>
            <a:ext cx="304800" cy="304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30"/>
          <p:cNvSpPr>
            <a:spLocks noChangeShapeType="1"/>
          </p:cNvSpPr>
          <p:nvPr/>
        </p:nvSpPr>
        <p:spPr bwMode="auto">
          <a:xfrm>
            <a:off x="2362200" y="4800600"/>
            <a:ext cx="0" cy="38100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Add optionality to our notation:</a:t>
            </a:r>
          </a:p>
        </p:txBody>
      </p:sp>
      <p:sp>
        <p:nvSpPr>
          <p:cNvPr id="12291" name="Rectangle 5"/>
          <p:cNvSpPr>
            <a:spLocks noChangeArrowheads="1"/>
          </p:cNvSpPr>
          <p:nvPr/>
        </p:nvSpPr>
        <p:spPr bwMode="auto">
          <a:xfrm>
            <a:off x="2590800" y="2209800"/>
            <a:ext cx="1676400" cy="6858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SALESREP</a:t>
            </a:r>
          </a:p>
        </p:txBody>
      </p:sp>
      <p:sp>
        <p:nvSpPr>
          <p:cNvPr id="12292" name="Rectangle 6"/>
          <p:cNvSpPr>
            <a:spLocks noChangeArrowheads="1"/>
          </p:cNvSpPr>
          <p:nvPr/>
        </p:nvSpPr>
        <p:spPr bwMode="auto">
          <a:xfrm>
            <a:off x="2667000" y="4724400"/>
            <a:ext cx="1905000" cy="6858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CUSTOMER</a:t>
            </a:r>
          </a:p>
        </p:txBody>
      </p:sp>
      <p:sp>
        <p:nvSpPr>
          <p:cNvPr id="12293" name="Line 9"/>
          <p:cNvSpPr>
            <a:spLocks noChangeShapeType="1"/>
          </p:cNvSpPr>
          <p:nvPr/>
        </p:nvSpPr>
        <p:spPr bwMode="auto">
          <a:xfrm>
            <a:off x="3352800" y="2895600"/>
            <a:ext cx="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4" name="Text Box 12"/>
          <p:cNvSpPr txBox="1">
            <a:spLocks noChangeArrowheads="1"/>
          </p:cNvSpPr>
          <p:nvPr/>
        </p:nvSpPr>
        <p:spPr bwMode="auto">
          <a:xfrm>
            <a:off x="3657600" y="2971800"/>
            <a:ext cx="141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represents</a:t>
            </a:r>
          </a:p>
        </p:txBody>
      </p:sp>
      <p:sp>
        <p:nvSpPr>
          <p:cNvPr id="12295" name="Text Box 13"/>
          <p:cNvSpPr txBox="1">
            <a:spLocks noChangeArrowheads="1"/>
          </p:cNvSpPr>
          <p:nvPr/>
        </p:nvSpPr>
        <p:spPr bwMode="auto">
          <a:xfrm>
            <a:off x="1371600" y="4191000"/>
            <a:ext cx="16017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represented</a:t>
            </a:r>
            <a:br>
              <a:rPr lang="en-US" altLang="en-US"/>
            </a:br>
            <a:r>
              <a:rPr lang="en-US" altLang="en-US"/>
              <a:t>      by</a:t>
            </a:r>
          </a:p>
        </p:txBody>
      </p:sp>
      <p:cxnSp>
        <p:nvCxnSpPr>
          <p:cNvPr id="10" name="Straight Connector 9"/>
          <p:cNvCxnSpPr/>
          <p:nvPr/>
        </p:nvCxnSpPr>
        <p:spPr>
          <a:xfrm>
            <a:off x="3200400" y="3048000"/>
            <a:ext cx="30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124200" y="4495800"/>
            <a:ext cx="228600" cy="2286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3352800" y="4495800"/>
            <a:ext cx="228600" cy="2286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200400" y="3200400"/>
            <a:ext cx="30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124200" y="4267200"/>
            <a:ext cx="457200" cy="1524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Another Example of clockwise flow:</a:t>
            </a:r>
          </a:p>
        </p:txBody>
      </p:sp>
      <p:sp>
        <p:nvSpPr>
          <p:cNvPr id="13315" name="Content Placeholder 2"/>
          <p:cNvSpPr>
            <a:spLocks noGrp="1"/>
          </p:cNvSpPr>
          <p:nvPr>
            <p:ph idx="1"/>
          </p:nvPr>
        </p:nvSpPr>
        <p:spPr>
          <a:xfrm>
            <a:off x="731838" y="5105400"/>
            <a:ext cx="8382000" cy="1447800"/>
          </a:xfrm>
        </p:spPr>
        <p:txBody>
          <a:bodyPr/>
          <a:lstStyle/>
          <a:p>
            <a:pPr>
              <a:buFontTx/>
              <a:buNone/>
            </a:pPr>
            <a:r>
              <a:rPr lang="en-US" altLang="en-US" sz="2400" smtClean="0"/>
              <a:t>This example reads:  One Customer submits zero or many Orders</a:t>
            </a:r>
          </a:p>
          <a:p>
            <a:pPr>
              <a:buFontTx/>
              <a:buNone/>
            </a:pPr>
            <a:r>
              <a:rPr lang="en-US" altLang="en-US" sz="2400" smtClean="0"/>
              <a:t>In the reverse direction:  An Order is submitted by exactly one Customer</a:t>
            </a:r>
          </a:p>
        </p:txBody>
      </p:sp>
      <p:grpSp>
        <p:nvGrpSpPr>
          <p:cNvPr id="13316" name="Group 1"/>
          <p:cNvGrpSpPr>
            <a:grpSpLocks/>
          </p:cNvGrpSpPr>
          <p:nvPr/>
        </p:nvGrpSpPr>
        <p:grpSpPr bwMode="auto">
          <a:xfrm>
            <a:off x="990600" y="2095500"/>
            <a:ext cx="6934200" cy="2438400"/>
            <a:chOff x="838200" y="4038600"/>
            <a:chExt cx="6934200" cy="2438400"/>
          </a:xfrm>
        </p:grpSpPr>
        <p:grpSp>
          <p:nvGrpSpPr>
            <p:cNvPr id="13317" name="Group 4"/>
            <p:cNvGrpSpPr>
              <a:grpSpLocks/>
            </p:cNvGrpSpPr>
            <p:nvPr/>
          </p:nvGrpSpPr>
          <p:grpSpPr bwMode="auto">
            <a:xfrm>
              <a:off x="838200" y="4648200"/>
              <a:ext cx="6934200" cy="1371600"/>
              <a:chOff x="576" y="2112"/>
              <a:chExt cx="4368" cy="864"/>
            </a:xfrm>
          </p:grpSpPr>
          <p:sp>
            <p:nvSpPr>
              <p:cNvPr id="13321" name="Rectangle 5"/>
              <p:cNvSpPr>
                <a:spLocks noChangeArrowheads="1"/>
              </p:cNvSpPr>
              <p:nvPr/>
            </p:nvSpPr>
            <p:spPr bwMode="auto">
              <a:xfrm>
                <a:off x="576" y="2208"/>
                <a:ext cx="1152" cy="528"/>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latin typeface="Tahoma" panose="020B0604030504040204" pitchFamily="34" charset="0"/>
                  </a:rPr>
                  <a:t>CUSTOMER</a:t>
                </a:r>
              </a:p>
            </p:txBody>
          </p:sp>
          <p:sp>
            <p:nvSpPr>
              <p:cNvPr id="13322" name="Rectangle 6"/>
              <p:cNvSpPr>
                <a:spLocks noChangeArrowheads="1"/>
              </p:cNvSpPr>
              <p:nvPr/>
            </p:nvSpPr>
            <p:spPr bwMode="auto">
              <a:xfrm>
                <a:off x="3792" y="2256"/>
                <a:ext cx="1152" cy="528"/>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latin typeface="Tahoma" panose="020B0604030504040204" pitchFamily="34" charset="0"/>
                  </a:rPr>
                  <a:t>ORDER</a:t>
                </a:r>
              </a:p>
            </p:txBody>
          </p:sp>
          <p:sp>
            <p:nvSpPr>
              <p:cNvPr id="13323" name="Line 7"/>
              <p:cNvSpPr>
                <a:spLocks noChangeShapeType="1"/>
              </p:cNvSpPr>
              <p:nvPr/>
            </p:nvSpPr>
            <p:spPr bwMode="auto">
              <a:xfrm>
                <a:off x="1728" y="2544"/>
                <a:ext cx="14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3324" name="Line 8"/>
              <p:cNvSpPr>
                <a:spLocks noChangeShapeType="1"/>
              </p:cNvSpPr>
              <p:nvPr/>
            </p:nvSpPr>
            <p:spPr bwMode="auto">
              <a:xfrm flipV="1">
                <a:off x="3648" y="2448"/>
                <a:ext cx="144"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3325" name="Line 9"/>
              <p:cNvSpPr>
                <a:spLocks noChangeShapeType="1"/>
              </p:cNvSpPr>
              <p:nvPr/>
            </p:nvSpPr>
            <p:spPr bwMode="auto">
              <a:xfrm>
                <a:off x="3648" y="2544"/>
                <a:ext cx="144"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3326" name="Oval 10"/>
              <p:cNvSpPr>
                <a:spLocks noChangeArrowheads="1"/>
              </p:cNvSpPr>
              <p:nvPr/>
            </p:nvSpPr>
            <p:spPr bwMode="auto">
              <a:xfrm>
                <a:off x="3504" y="2448"/>
                <a:ext cx="96" cy="192"/>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a:latin typeface="Tahoma" panose="020B0604030504040204" pitchFamily="34" charset="0"/>
                </a:endParaRPr>
              </a:p>
            </p:txBody>
          </p:sp>
          <p:sp>
            <p:nvSpPr>
              <p:cNvPr id="13327" name="Line 11"/>
              <p:cNvSpPr>
                <a:spLocks noChangeShapeType="1"/>
              </p:cNvSpPr>
              <p:nvPr/>
            </p:nvSpPr>
            <p:spPr bwMode="auto">
              <a:xfrm>
                <a:off x="1872"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3328" name="Line 12"/>
              <p:cNvSpPr>
                <a:spLocks noChangeShapeType="1"/>
              </p:cNvSpPr>
              <p:nvPr/>
            </p:nvSpPr>
            <p:spPr bwMode="auto">
              <a:xfrm>
                <a:off x="1968"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3329" name="Text Box 13"/>
              <p:cNvSpPr txBox="1">
                <a:spLocks noChangeArrowheads="1"/>
              </p:cNvSpPr>
              <p:nvPr/>
            </p:nvSpPr>
            <p:spPr bwMode="auto">
              <a:xfrm>
                <a:off x="1872" y="2112"/>
                <a:ext cx="9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latin typeface="Tahoma" panose="020B0604030504040204" pitchFamily="34" charset="0"/>
                  </a:rPr>
                  <a:t>submits</a:t>
                </a:r>
              </a:p>
            </p:txBody>
          </p:sp>
          <p:sp>
            <p:nvSpPr>
              <p:cNvPr id="13330" name="Text Box 14"/>
              <p:cNvSpPr txBox="1">
                <a:spLocks noChangeArrowheads="1"/>
              </p:cNvSpPr>
              <p:nvPr/>
            </p:nvSpPr>
            <p:spPr bwMode="auto">
              <a:xfrm>
                <a:off x="2448" y="2688"/>
                <a:ext cx="14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latin typeface="Tahoma" panose="020B0604030504040204" pitchFamily="34" charset="0"/>
                  </a:rPr>
                  <a:t>submitted by</a:t>
                </a:r>
              </a:p>
            </p:txBody>
          </p:sp>
        </p:grpSp>
        <p:sp>
          <p:nvSpPr>
            <p:cNvPr id="13318" name="Line 15"/>
            <p:cNvSpPr>
              <a:spLocks noChangeShapeType="1"/>
            </p:cNvSpPr>
            <p:nvPr/>
          </p:nvSpPr>
          <p:spPr bwMode="auto">
            <a:xfrm>
              <a:off x="4876800" y="53340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Curved Down Arrow 15"/>
            <p:cNvSpPr/>
            <p:nvPr/>
          </p:nvSpPr>
          <p:spPr>
            <a:xfrm>
              <a:off x="2362200" y="4038600"/>
              <a:ext cx="3886200" cy="609600"/>
            </a:xfrm>
            <a:prstGeom prst="curved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7" name="Curved Down Arrow 16"/>
            <p:cNvSpPr/>
            <p:nvPr/>
          </p:nvSpPr>
          <p:spPr>
            <a:xfrm flipH="1" flipV="1">
              <a:off x="2286000" y="5867400"/>
              <a:ext cx="3886200" cy="609600"/>
            </a:xfrm>
            <a:prstGeom prst="curved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533400" y="457200"/>
            <a:ext cx="78041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a:latin typeface="Arial" panose="020B0604020202020204" pitchFamily="34" charset="0"/>
              </a:rPr>
              <a:t>Use an Oval to show the </a:t>
            </a:r>
            <a:r>
              <a:rPr lang="en-US" altLang="en-US" sz="3600" b="1" u="sng">
                <a:solidFill>
                  <a:schemeClr val="accent1"/>
                </a:solidFill>
                <a:latin typeface="Arial" panose="020B0604020202020204" pitchFamily="34" charset="0"/>
              </a:rPr>
              <a:t>attributes</a:t>
            </a:r>
            <a:r>
              <a:rPr lang="en-US" altLang="en-US" sz="3600" b="1">
                <a:latin typeface="Arial" panose="020B0604020202020204" pitchFamily="34" charset="0"/>
              </a:rPr>
              <a:t> </a:t>
            </a:r>
            <a:br>
              <a:rPr lang="en-US" altLang="en-US" sz="3600" b="1">
                <a:latin typeface="Arial" panose="020B0604020202020204" pitchFamily="34" charset="0"/>
              </a:rPr>
            </a:br>
            <a:r>
              <a:rPr lang="en-US" altLang="en-US" sz="3600" b="1">
                <a:latin typeface="Arial" panose="020B0604020202020204" pitchFamily="34" charset="0"/>
              </a:rPr>
              <a:t>of an entity:</a:t>
            </a:r>
          </a:p>
        </p:txBody>
      </p:sp>
      <p:grpSp>
        <p:nvGrpSpPr>
          <p:cNvPr id="14339" name="Group 17"/>
          <p:cNvGrpSpPr>
            <a:grpSpLocks/>
          </p:cNvGrpSpPr>
          <p:nvPr/>
        </p:nvGrpSpPr>
        <p:grpSpPr bwMode="auto">
          <a:xfrm>
            <a:off x="1981200" y="1905000"/>
            <a:ext cx="5791200" cy="1828800"/>
            <a:chOff x="192" y="2016"/>
            <a:chExt cx="3648" cy="1152"/>
          </a:xfrm>
        </p:grpSpPr>
        <p:sp>
          <p:nvSpPr>
            <p:cNvPr id="14344" name="Rectangle 5"/>
            <p:cNvSpPr>
              <a:spLocks noChangeArrowheads="1"/>
            </p:cNvSpPr>
            <p:nvPr/>
          </p:nvSpPr>
          <p:spPr bwMode="auto">
            <a:xfrm>
              <a:off x="1248" y="2256"/>
              <a:ext cx="1056" cy="432"/>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latin typeface="Tahoma" panose="020B0604030504040204" pitchFamily="34" charset="0"/>
                </a:rPr>
                <a:t>PRODUCT</a:t>
              </a:r>
            </a:p>
          </p:txBody>
        </p:sp>
        <p:sp>
          <p:nvSpPr>
            <p:cNvPr id="14345" name="Oval 6"/>
            <p:cNvSpPr>
              <a:spLocks noChangeArrowheads="1"/>
            </p:cNvSpPr>
            <p:nvPr/>
          </p:nvSpPr>
          <p:spPr bwMode="auto">
            <a:xfrm>
              <a:off x="192" y="2256"/>
              <a:ext cx="768" cy="432"/>
            </a:xfrm>
            <a:prstGeom prst="ellipse">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latin typeface="Tahoma" panose="020B0604030504040204" pitchFamily="34" charset="0"/>
                </a:rPr>
                <a:t>ProdID</a:t>
              </a:r>
            </a:p>
          </p:txBody>
        </p:sp>
        <p:sp>
          <p:nvSpPr>
            <p:cNvPr id="14346" name="Oval 7"/>
            <p:cNvSpPr>
              <a:spLocks noChangeArrowheads="1"/>
            </p:cNvSpPr>
            <p:nvPr/>
          </p:nvSpPr>
          <p:spPr bwMode="auto">
            <a:xfrm>
              <a:off x="2784" y="2016"/>
              <a:ext cx="1056" cy="480"/>
            </a:xfrm>
            <a:prstGeom prst="ellipse">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latin typeface="Tahoma" panose="020B0604030504040204" pitchFamily="34" charset="0"/>
                </a:rPr>
                <a:t>Description</a:t>
              </a:r>
            </a:p>
          </p:txBody>
        </p:sp>
        <p:sp>
          <p:nvSpPr>
            <p:cNvPr id="14347" name="Oval 10"/>
            <p:cNvSpPr>
              <a:spLocks noChangeArrowheads="1"/>
            </p:cNvSpPr>
            <p:nvPr/>
          </p:nvSpPr>
          <p:spPr bwMode="auto">
            <a:xfrm>
              <a:off x="2832" y="2736"/>
              <a:ext cx="768" cy="432"/>
            </a:xfrm>
            <a:prstGeom prst="ellipse">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latin typeface="Tahoma" panose="020B0604030504040204" pitchFamily="34" charset="0"/>
                </a:rPr>
                <a:t>Price</a:t>
              </a:r>
            </a:p>
          </p:txBody>
        </p:sp>
        <p:sp>
          <p:nvSpPr>
            <p:cNvPr id="14348" name="Line 11"/>
            <p:cNvSpPr>
              <a:spLocks noChangeShapeType="1"/>
            </p:cNvSpPr>
            <p:nvPr/>
          </p:nvSpPr>
          <p:spPr bwMode="auto">
            <a:xfrm flipH="1">
              <a:off x="960" y="2496"/>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4349" name="Line 12"/>
            <p:cNvSpPr>
              <a:spLocks noChangeShapeType="1"/>
            </p:cNvSpPr>
            <p:nvPr/>
          </p:nvSpPr>
          <p:spPr bwMode="auto">
            <a:xfrm flipV="1">
              <a:off x="2304" y="2256"/>
              <a:ext cx="528"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4350" name="Line 13"/>
            <p:cNvSpPr>
              <a:spLocks noChangeShapeType="1"/>
            </p:cNvSpPr>
            <p:nvPr/>
          </p:nvSpPr>
          <p:spPr bwMode="auto">
            <a:xfrm>
              <a:off x="2304" y="2592"/>
              <a:ext cx="576"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4340" name="Group 21"/>
          <p:cNvGrpSpPr>
            <a:grpSpLocks/>
          </p:cNvGrpSpPr>
          <p:nvPr/>
        </p:nvGrpSpPr>
        <p:grpSpPr bwMode="auto">
          <a:xfrm>
            <a:off x="2133600" y="4267200"/>
            <a:ext cx="2057400" cy="2133600"/>
            <a:chOff x="1248" y="2352"/>
            <a:chExt cx="1296" cy="1344"/>
          </a:xfrm>
        </p:grpSpPr>
        <p:sp>
          <p:nvSpPr>
            <p:cNvPr id="14342" name="Rectangle 18"/>
            <p:cNvSpPr>
              <a:spLocks noChangeArrowheads="1"/>
            </p:cNvSpPr>
            <p:nvPr/>
          </p:nvSpPr>
          <p:spPr bwMode="auto">
            <a:xfrm>
              <a:off x="1248" y="2352"/>
              <a:ext cx="1296" cy="1344"/>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t>PRODUCT</a:t>
              </a:r>
            </a:p>
            <a:p>
              <a:pPr algn="ctr" eaLnBrk="1" hangingPunct="1"/>
              <a:r>
                <a:rPr lang="en-US" altLang="en-US"/>
                <a:t>ProdID</a:t>
              </a:r>
            </a:p>
            <a:p>
              <a:pPr algn="ctr" eaLnBrk="1" hangingPunct="1"/>
              <a:r>
                <a:rPr lang="en-US" altLang="en-US"/>
                <a:t>Description</a:t>
              </a:r>
            </a:p>
            <a:p>
              <a:pPr algn="ctr" eaLnBrk="1" hangingPunct="1"/>
              <a:r>
                <a:rPr lang="en-US" altLang="en-US"/>
                <a:t>Price</a:t>
              </a:r>
            </a:p>
          </p:txBody>
        </p:sp>
        <p:sp>
          <p:nvSpPr>
            <p:cNvPr id="14343" name="Line 19"/>
            <p:cNvSpPr>
              <a:spLocks noChangeShapeType="1"/>
            </p:cNvSpPr>
            <p:nvPr/>
          </p:nvSpPr>
          <p:spPr bwMode="auto">
            <a:xfrm>
              <a:off x="1248" y="2784"/>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341" name="Text Box 20"/>
          <p:cNvSpPr txBox="1">
            <a:spLocks noChangeArrowheads="1"/>
          </p:cNvSpPr>
          <p:nvPr/>
        </p:nvSpPr>
        <p:spPr bwMode="auto">
          <a:xfrm>
            <a:off x="5181600" y="5105400"/>
            <a:ext cx="25606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chemeClr val="tx2"/>
                </a:solidFill>
                <a:latin typeface="Arial" panose="020B0604020202020204" pitchFamily="34" charset="0"/>
              </a:rPr>
              <a:t>Another way to </a:t>
            </a:r>
          </a:p>
          <a:p>
            <a:pPr eaLnBrk="1" hangingPunct="1"/>
            <a:r>
              <a:rPr lang="en-US" altLang="en-US" b="1">
                <a:solidFill>
                  <a:schemeClr val="tx2"/>
                </a:solidFill>
                <a:latin typeface="Arial" panose="020B0604020202020204" pitchFamily="34" charset="0"/>
              </a:rPr>
              <a:t>show attributes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8200" y="304800"/>
            <a:ext cx="7772400" cy="1143000"/>
          </a:xfrm>
        </p:spPr>
        <p:txBody>
          <a:bodyPr/>
          <a:lstStyle/>
          <a:p>
            <a:pPr algn="l"/>
            <a:r>
              <a:rPr lang="en-US" altLang="en-US" smtClean="0"/>
              <a:t>ERD conventions:</a:t>
            </a:r>
          </a:p>
        </p:txBody>
      </p:sp>
      <p:sp>
        <p:nvSpPr>
          <p:cNvPr id="15363" name="Content Placeholder 2"/>
          <p:cNvSpPr>
            <a:spLocks noGrp="1"/>
          </p:cNvSpPr>
          <p:nvPr>
            <p:ph idx="1"/>
          </p:nvPr>
        </p:nvSpPr>
        <p:spPr>
          <a:xfrm>
            <a:off x="685800" y="1676400"/>
            <a:ext cx="8305800" cy="4114800"/>
          </a:xfrm>
        </p:spPr>
        <p:txBody>
          <a:bodyPr/>
          <a:lstStyle/>
          <a:p>
            <a:r>
              <a:rPr lang="en-US" altLang="en-US" smtClean="0"/>
              <a:t>An </a:t>
            </a:r>
            <a:r>
              <a:rPr lang="en-US" altLang="en-US" u="sng" smtClean="0">
                <a:solidFill>
                  <a:srgbClr val="00B050"/>
                </a:solidFill>
              </a:rPr>
              <a:t>entity name </a:t>
            </a:r>
            <a:r>
              <a:rPr lang="en-US" altLang="en-US" smtClean="0"/>
              <a:t>is always a </a:t>
            </a:r>
            <a:r>
              <a:rPr lang="en-US" altLang="en-US" u="sng" smtClean="0">
                <a:solidFill>
                  <a:srgbClr val="00B050"/>
                </a:solidFill>
              </a:rPr>
              <a:t>noun</a:t>
            </a:r>
            <a:r>
              <a:rPr lang="en-US" altLang="en-US" smtClean="0"/>
              <a:t>, </a:t>
            </a:r>
            <a:r>
              <a:rPr lang="en-US" altLang="en-US" u="sng" smtClean="0">
                <a:solidFill>
                  <a:srgbClr val="00B050"/>
                </a:solidFill>
              </a:rPr>
              <a:t>in singular form</a:t>
            </a:r>
            <a:r>
              <a:rPr lang="en-US" altLang="en-US" smtClean="0"/>
              <a:t>, capitalized. (Ex:  STORE, EMPLOYEE)</a:t>
            </a:r>
          </a:p>
          <a:p>
            <a:r>
              <a:rPr lang="en-US" altLang="en-US" smtClean="0"/>
              <a:t>A </a:t>
            </a:r>
            <a:r>
              <a:rPr lang="en-US" altLang="en-US" u="sng" smtClean="0">
                <a:solidFill>
                  <a:srgbClr val="00B050"/>
                </a:solidFill>
              </a:rPr>
              <a:t>line</a:t>
            </a:r>
            <a:r>
              <a:rPr lang="en-US" altLang="en-US" smtClean="0"/>
              <a:t> (with or without a diamond) represents a </a:t>
            </a:r>
            <a:r>
              <a:rPr lang="en-US" altLang="en-US" u="sng" smtClean="0">
                <a:solidFill>
                  <a:srgbClr val="00B050"/>
                </a:solidFill>
              </a:rPr>
              <a:t>relationship</a:t>
            </a:r>
            <a:r>
              <a:rPr lang="en-US" altLang="en-US" smtClean="0"/>
              <a:t>.  </a:t>
            </a:r>
          </a:p>
          <a:p>
            <a:r>
              <a:rPr lang="en-US" altLang="en-US" smtClean="0"/>
              <a:t>Relationship names are written in lowercase, and must be </a:t>
            </a:r>
            <a:r>
              <a:rPr lang="en-US" altLang="en-US" u="sng" smtClean="0">
                <a:solidFill>
                  <a:srgbClr val="00B050"/>
                </a:solidFill>
              </a:rPr>
              <a:t>verbs</a:t>
            </a:r>
            <a:r>
              <a:rPr lang="en-US" altLang="en-US" smtClean="0"/>
              <a:t>.  (Ex:  “employs” or “is employed by”)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ERD “conventions” continued…</a:t>
            </a:r>
          </a:p>
        </p:txBody>
      </p:sp>
      <p:sp>
        <p:nvSpPr>
          <p:cNvPr id="16387" name="Content Placeholder 2"/>
          <p:cNvSpPr>
            <a:spLocks noGrp="1"/>
          </p:cNvSpPr>
          <p:nvPr>
            <p:ph idx="1"/>
          </p:nvPr>
        </p:nvSpPr>
        <p:spPr/>
        <p:txBody>
          <a:bodyPr/>
          <a:lstStyle/>
          <a:p>
            <a:r>
              <a:rPr lang="en-US" altLang="en-US" sz="2800" smtClean="0"/>
              <a:t>The placement of the ERD’s entities is a matter of choice, but make sure the </a:t>
            </a:r>
            <a:r>
              <a:rPr lang="en-US" altLang="en-US" sz="2800" b="1" i="1" u="sng" smtClean="0">
                <a:solidFill>
                  <a:schemeClr val="accent1"/>
                </a:solidFill>
              </a:rPr>
              <a:t>layout is easy to read</a:t>
            </a:r>
            <a:r>
              <a:rPr lang="en-US" altLang="en-US" sz="2800" smtClean="0"/>
              <a:t>.</a:t>
            </a:r>
            <a:br>
              <a:rPr lang="en-US" altLang="en-US" sz="2800" smtClean="0"/>
            </a:br>
            <a:endParaRPr lang="en-US" altLang="en-US" sz="2800" smtClean="0"/>
          </a:p>
          <a:p>
            <a:pPr lvl="1"/>
            <a:r>
              <a:rPr lang="en-US" altLang="en-US" smtClean="0"/>
              <a:t>Minimize the travel of the relationship lines</a:t>
            </a:r>
            <a:br>
              <a:rPr lang="en-US" altLang="en-US" smtClean="0"/>
            </a:br>
            <a:endParaRPr lang="en-US" altLang="en-US" smtClean="0"/>
          </a:p>
          <a:p>
            <a:pPr lvl="1"/>
            <a:r>
              <a:rPr lang="en-US" altLang="en-US" smtClean="0"/>
              <a:t>Try not to cross lines over one another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Your first ERD</a:t>
            </a:r>
          </a:p>
        </p:txBody>
      </p:sp>
      <p:sp>
        <p:nvSpPr>
          <p:cNvPr id="3" name="Content Placeholder 2"/>
          <p:cNvSpPr>
            <a:spLocks noGrp="1"/>
          </p:cNvSpPr>
          <p:nvPr>
            <p:ph idx="1"/>
          </p:nvPr>
        </p:nvSpPr>
        <p:spPr/>
        <p:txBody>
          <a:bodyPr/>
          <a:lstStyle/>
          <a:p>
            <a:pPr>
              <a:defRPr/>
            </a:pPr>
            <a:r>
              <a:rPr lang="en-US" dirty="0" smtClean="0"/>
              <a:t>Draw an ERD for the following application:</a:t>
            </a:r>
          </a:p>
          <a:p>
            <a:pPr indent="0">
              <a:buFontTx/>
              <a:buNone/>
              <a:defRPr/>
            </a:pPr>
            <a:r>
              <a:rPr lang="en-US" sz="2000" dirty="0" smtClean="0"/>
              <a:t>In a Little League baseball program, there are several participating cities.  A city sponsors one or more teams, and each team is sponsored by only one city. A team may have many players, but a player plays for exactly one team.   The team is going to have to have a unique identification code or number, since the team name may not uniquely identify the team.  There may be two “Tigers” for example.  We want the name of the team, and the name of the head coach.  For each player, store his/her first and last name, and phone number. For each city, we want to know the name of the city, the name of its newspaper, and the name of its mayor. </a:t>
            </a:r>
            <a:endParaRPr lang="en-US" sz="2000" dirty="0"/>
          </a:p>
        </p:txBody>
      </p:sp>
      <p:pic>
        <p:nvPicPr>
          <p:cNvPr id="17412" name="Picture 2" descr="C:\Documents and Settings\pollacia\Local Settings\Temporary Internet Files\Content.IE5\YOH6GKOW\MCj0281169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304800"/>
            <a:ext cx="1155700"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descr="C:\Documents and Settings\pollacia\Local Settings\Temporary Internet Files\Content.IE5\DGUUXNVS\MCj0318702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304800"/>
            <a:ext cx="1319213"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z="4000" smtClean="0"/>
              <a:t>Underline the nouns—these may be entities in the ERD</a:t>
            </a:r>
          </a:p>
        </p:txBody>
      </p:sp>
      <p:sp>
        <p:nvSpPr>
          <p:cNvPr id="18435" name="Rectangle 3"/>
          <p:cNvSpPr>
            <a:spLocks noGrp="1" noChangeArrowheads="1"/>
          </p:cNvSpPr>
          <p:nvPr>
            <p:ph type="body" idx="1"/>
          </p:nvPr>
        </p:nvSpPr>
        <p:spPr>
          <a:xfrm>
            <a:off x="685800" y="1981200"/>
            <a:ext cx="7772400" cy="1295400"/>
          </a:xfrm>
        </p:spPr>
        <p:txBody>
          <a:bodyPr/>
          <a:lstStyle/>
          <a:p>
            <a:pPr indent="0" eaLnBrk="1" hangingPunct="1">
              <a:buFontTx/>
              <a:buNone/>
            </a:pPr>
            <a:r>
              <a:rPr lang="en-US" altLang="en-US" sz="2400" smtClean="0"/>
              <a:t>In a Little League </a:t>
            </a:r>
            <a:r>
              <a:rPr lang="en-US" altLang="en-US" sz="2400" u="sng" smtClean="0">
                <a:solidFill>
                  <a:srgbClr val="C00000"/>
                </a:solidFill>
              </a:rPr>
              <a:t>baseball program</a:t>
            </a:r>
            <a:r>
              <a:rPr lang="en-US" altLang="en-US" sz="2400" smtClean="0"/>
              <a:t>, there are several participating cities.  A </a:t>
            </a:r>
            <a:r>
              <a:rPr lang="en-US" altLang="en-US" sz="2400" u="sng" smtClean="0">
                <a:solidFill>
                  <a:srgbClr val="C00000"/>
                </a:solidFill>
              </a:rPr>
              <a:t>city</a:t>
            </a:r>
            <a:r>
              <a:rPr lang="en-US" altLang="en-US" sz="2400" smtClean="0"/>
              <a:t> sponsors one or more teams, and each </a:t>
            </a:r>
            <a:r>
              <a:rPr lang="en-US" altLang="en-US" sz="2400" u="sng" smtClean="0">
                <a:solidFill>
                  <a:srgbClr val="C00000"/>
                </a:solidFill>
              </a:rPr>
              <a:t>team</a:t>
            </a:r>
            <a:r>
              <a:rPr lang="en-US" altLang="en-US" sz="2400" smtClean="0"/>
              <a:t> is sponsored by only one city. A team may have many </a:t>
            </a:r>
            <a:r>
              <a:rPr lang="en-US" altLang="en-US" sz="2400" u="sng" smtClean="0">
                <a:solidFill>
                  <a:srgbClr val="C00000"/>
                </a:solidFill>
              </a:rPr>
              <a:t>players</a:t>
            </a:r>
            <a:r>
              <a:rPr lang="en-US" altLang="en-US" sz="2400" smtClean="0"/>
              <a:t>, …</a:t>
            </a:r>
          </a:p>
        </p:txBody>
      </p:sp>
      <p:sp>
        <p:nvSpPr>
          <p:cNvPr id="18436" name="Text Box 5"/>
          <p:cNvSpPr txBox="1">
            <a:spLocks noChangeArrowheads="1"/>
          </p:cNvSpPr>
          <p:nvPr/>
        </p:nvSpPr>
        <p:spPr bwMode="auto">
          <a:xfrm>
            <a:off x="228600" y="3733800"/>
            <a:ext cx="8610600" cy="2308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To decide if a noun will become an entity, ask yourself </a:t>
            </a:r>
          </a:p>
          <a:p>
            <a:pPr eaLnBrk="1" hangingPunct="1"/>
            <a:r>
              <a:rPr lang="en-US" altLang="en-US"/>
              <a:t>this question:  </a:t>
            </a:r>
            <a:r>
              <a:rPr lang="en-US" altLang="en-US" b="1" i="1">
                <a:solidFill>
                  <a:srgbClr val="C00000"/>
                </a:solidFill>
              </a:rPr>
              <a:t>Is there more than one of them?</a:t>
            </a:r>
          </a:p>
          <a:p>
            <a:pPr eaLnBrk="1" hangingPunct="1"/>
            <a:r>
              <a:rPr lang="en-US" altLang="en-US">
                <a:solidFill>
                  <a:srgbClr val="0000FF"/>
                </a:solidFill>
              </a:rPr>
              <a:t>baseball program</a:t>
            </a:r>
            <a:r>
              <a:rPr lang="en-US" altLang="en-US"/>
              <a:t>:  No there is just one program</a:t>
            </a:r>
          </a:p>
          <a:p>
            <a:pPr eaLnBrk="1" hangingPunct="1"/>
            <a:r>
              <a:rPr lang="en-US" altLang="en-US">
                <a:solidFill>
                  <a:srgbClr val="0000FF"/>
                </a:solidFill>
              </a:rPr>
              <a:t>city</a:t>
            </a:r>
            <a:r>
              <a:rPr lang="en-US" altLang="en-US"/>
              <a:t> – YES</a:t>
            </a:r>
          </a:p>
          <a:p>
            <a:pPr eaLnBrk="1" hangingPunct="1"/>
            <a:r>
              <a:rPr lang="en-US" altLang="en-US">
                <a:solidFill>
                  <a:srgbClr val="0000FF"/>
                </a:solidFill>
              </a:rPr>
              <a:t>team</a:t>
            </a:r>
            <a:r>
              <a:rPr lang="en-US" altLang="en-US"/>
              <a:t> – YES</a:t>
            </a:r>
          </a:p>
          <a:p>
            <a:pPr eaLnBrk="1" hangingPunct="1"/>
            <a:r>
              <a:rPr lang="en-US" altLang="en-US">
                <a:solidFill>
                  <a:srgbClr val="0000FF"/>
                </a:solidFill>
              </a:rPr>
              <a:t>Player</a:t>
            </a:r>
            <a:r>
              <a:rPr lang="en-US" altLang="en-US"/>
              <a:t> -- YES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3"/>
          <p:cNvSpPr txBox="1">
            <a:spLocks noChangeArrowheads="1"/>
          </p:cNvSpPr>
          <p:nvPr/>
        </p:nvSpPr>
        <p:spPr bwMode="auto">
          <a:xfrm>
            <a:off x="2971800" y="2667000"/>
            <a:ext cx="1566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latin typeface="Tahoma" panose="020B0604030504040204" pitchFamily="34" charset="0"/>
              </a:rPr>
              <a:t>sponsors</a:t>
            </a:r>
          </a:p>
        </p:txBody>
      </p:sp>
      <p:sp>
        <p:nvSpPr>
          <p:cNvPr id="19459" name="Rectangle 15"/>
          <p:cNvSpPr>
            <a:spLocks noChangeArrowheads="1"/>
          </p:cNvSpPr>
          <p:nvPr/>
        </p:nvSpPr>
        <p:spPr bwMode="auto">
          <a:xfrm>
            <a:off x="1295400" y="1143000"/>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A city sponsors one or more teams, and each team is sponsored by only one city. </a:t>
            </a:r>
          </a:p>
        </p:txBody>
      </p:sp>
      <p:grpSp>
        <p:nvGrpSpPr>
          <p:cNvPr id="19460" name="Group 17"/>
          <p:cNvGrpSpPr>
            <a:grpSpLocks/>
          </p:cNvGrpSpPr>
          <p:nvPr/>
        </p:nvGrpSpPr>
        <p:grpSpPr bwMode="auto">
          <a:xfrm>
            <a:off x="990600" y="2895600"/>
            <a:ext cx="6934200" cy="1223963"/>
            <a:chOff x="914400" y="1371600"/>
            <a:chExt cx="6934200" cy="1223665"/>
          </a:xfrm>
        </p:grpSpPr>
        <p:sp>
          <p:nvSpPr>
            <p:cNvPr id="19461" name="Rectangle 5"/>
            <p:cNvSpPr>
              <a:spLocks noChangeArrowheads="1"/>
            </p:cNvSpPr>
            <p:nvPr/>
          </p:nvSpPr>
          <p:spPr bwMode="auto">
            <a:xfrm>
              <a:off x="914400" y="1371600"/>
              <a:ext cx="1828800" cy="838200"/>
            </a:xfrm>
            <a:prstGeom prst="rect">
              <a:avLst/>
            </a:prstGeom>
            <a:gradFill rotWithShape="1">
              <a:gsLst>
                <a:gs pos="0">
                  <a:srgbClr val="EA8C8C"/>
                </a:gs>
                <a:gs pos="50000">
                  <a:srgbClr val="F0BABA"/>
                </a:gs>
                <a:gs pos="100000">
                  <a:srgbClr val="F7DEDE"/>
                </a:gs>
              </a:gsLst>
              <a:lin ang="135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latin typeface="Tahoma" panose="020B0604030504040204" pitchFamily="34" charset="0"/>
                </a:rPr>
                <a:t>CITY</a:t>
              </a:r>
            </a:p>
          </p:txBody>
        </p:sp>
        <p:sp>
          <p:nvSpPr>
            <p:cNvPr id="19462" name="Rectangle 6"/>
            <p:cNvSpPr>
              <a:spLocks noChangeArrowheads="1"/>
            </p:cNvSpPr>
            <p:nvPr/>
          </p:nvSpPr>
          <p:spPr bwMode="auto">
            <a:xfrm>
              <a:off x="6019800" y="1447800"/>
              <a:ext cx="1828800" cy="838200"/>
            </a:xfrm>
            <a:prstGeom prst="rect">
              <a:avLst/>
            </a:prstGeom>
            <a:gradFill rotWithShape="1">
              <a:gsLst>
                <a:gs pos="0">
                  <a:srgbClr val="EA8C8C"/>
                </a:gs>
                <a:gs pos="50000">
                  <a:srgbClr val="F0BABA"/>
                </a:gs>
                <a:gs pos="100000">
                  <a:srgbClr val="F7DEDE"/>
                </a:gs>
              </a:gsLst>
              <a:lin ang="135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latin typeface="Tahoma" panose="020B0604030504040204" pitchFamily="34" charset="0"/>
                </a:rPr>
                <a:t>TEAM</a:t>
              </a:r>
            </a:p>
          </p:txBody>
        </p:sp>
        <p:sp>
          <p:nvSpPr>
            <p:cNvPr id="19463" name="Line 7"/>
            <p:cNvSpPr>
              <a:spLocks noChangeShapeType="1"/>
            </p:cNvSpPr>
            <p:nvPr/>
          </p:nvSpPr>
          <p:spPr bwMode="auto">
            <a:xfrm>
              <a:off x="2743200" y="1905000"/>
              <a:ext cx="2286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9464" name="Line 8"/>
            <p:cNvSpPr>
              <a:spLocks noChangeShapeType="1"/>
            </p:cNvSpPr>
            <p:nvPr/>
          </p:nvSpPr>
          <p:spPr bwMode="auto">
            <a:xfrm flipV="1">
              <a:off x="5791200" y="1752600"/>
              <a:ext cx="228600"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9465" name="Line 9"/>
            <p:cNvSpPr>
              <a:spLocks noChangeShapeType="1"/>
            </p:cNvSpPr>
            <p:nvPr/>
          </p:nvSpPr>
          <p:spPr bwMode="auto">
            <a:xfrm>
              <a:off x="5791200" y="1905000"/>
              <a:ext cx="228600"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9466" name="Line 11"/>
            <p:cNvSpPr>
              <a:spLocks noChangeShapeType="1"/>
            </p:cNvSpPr>
            <p:nvPr/>
          </p:nvSpPr>
          <p:spPr bwMode="auto">
            <a:xfrm>
              <a:off x="2971800" y="1752600"/>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9467" name="Line 12"/>
            <p:cNvSpPr>
              <a:spLocks noChangeShapeType="1"/>
            </p:cNvSpPr>
            <p:nvPr/>
          </p:nvSpPr>
          <p:spPr bwMode="auto">
            <a:xfrm>
              <a:off x="3124200" y="1752600"/>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9468" name="Text Box 14"/>
            <p:cNvSpPr txBox="1">
              <a:spLocks noChangeArrowheads="1"/>
            </p:cNvSpPr>
            <p:nvPr/>
          </p:nvSpPr>
          <p:spPr bwMode="auto">
            <a:xfrm>
              <a:off x="3886200" y="2133600"/>
              <a:ext cx="2246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latin typeface="Tahoma" panose="020B0604030504040204" pitchFamily="34" charset="0"/>
                </a:rPr>
                <a:t>sponsored by</a:t>
              </a:r>
            </a:p>
          </p:txBody>
        </p:sp>
        <p:sp>
          <p:nvSpPr>
            <p:cNvPr id="19469" name="Line 15"/>
            <p:cNvSpPr>
              <a:spLocks noChangeShapeType="1"/>
            </p:cNvSpPr>
            <p:nvPr/>
          </p:nvSpPr>
          <p:spPr bwMode="auto">
            <a:xfrm>
              <a:off x="4953000" y="19050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0" name="Line 12"/>
            <p:cNvSpPr>
              <a:spLocks noChangeShapeType="1"/>
            </p:cNvSpPr>
            <p:nvPr/>
          </p:nvSpPr>
          <p:spPr bwMode="auto">
            <a:xfrm>
              <a:off x="5715000" y="1752600"/>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4860" t="56594" r="40044" b="11539"/>
          <a:stretch/>
        </p:blipFill>
        <p:spPr>
          <a:xfrm>
            <a:off x="609599" y="2286000"/>
            <a:ext cx="7890641" cy="2971800"/>
          </a:xfrm>
          <a:prstGeom prst="rect">
            <a:avLst/>
          </a:prstGeom>
        </p:spPr>
      </p:pic>
    </p:spTree>
    <p:extLst>
      <p:ext uri="{BB962C8B-B14F-4D97-AF65-F5344CB8AC3E}">
        <p14:creationId xmlns:p14="http://schemas.microsoft.com/office/powerpoint/2010/main" val="679187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3"/>
          <p:cNvSpPr txBox="1">
            <a:spLocks noChangeArrowheads="1"/>
          </p:cNvSpPr>
          <p:nvPr/>
        </p:nvSpPr>
        <p:spPr bwMode="auto">
          <a:xfrm>
            <a:off x="2971800" y="2362200"/>
            <a:ext cx="1566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latin typeface="Tahoma" panose="020B0604030504040204" pitchFamily="34" charset="0"/>
              </a:rPr>
              <a:t>sponsors</a:t>
            </a:r>
          </a:p>
        </p:txBody>
      </p:sp>
      <p:sp>
        <p:nvSpPr>
          <p:cNvPr id="20483" name="Rectangle 15"/>
          <p:cNvSpPr>
            <a:spLocks noChangeArrowheads="1"/>
          </p:cNvSpPr>
          <p:nvPr/>
        </p:nvSpPr>
        <p:spPr bwMode="auto">
          <a:xfrm>
            <a:off x="1295400" y="685800"/>
            <a:ext cx="457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A team may have many players, but a player plays for exactly one team.</a:t>
            </a:r>
          </a:p>
        </p:txBody>
      </p:sp>
      <p:sp>
        <p:nvSpPr>
          <p:cNvPr id="20484" name="Rectangle 5"/>
          <p:cNvSpPr>
            <a:spLocks noChangeArrowheads="1"/>
          </p:cNvSpPr>
          <p:nvPr/>
        </p:nvSpPr>
        <p:spPr bwMode="auto">
          <a:xfrm>
            <a:off x="990600" y="2438400"/>
            <a:ext cx="1828800" cy="838200"/>
          </a:xfrm>
          <a:prstGeom prst="rect">
            <a:avLst/>
          </a:prstGeom>
          <a:gradFill rotWithShape="1">
            <a:gsLst>
              <a:gs pos="0">
                <a:srgbClr val="EA8C8C"/>
              </a:gs>
              <a:gs pos="50000">
                <a:srgbClr val="F0BABA"/>
              </a:gs>
              <a:gs pos="100000">
                <a:srgbClr val="F7DEDE"/>
              </a:gs>
            </a:gsLst>
            <a:lin ang="135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latin typeface="Tahoma" panose="020B0604030504040204" pitchFamily="34" charset="0"/>
              </a:rPr>
              <a:t>CITY</a:t>
            </a:r>
          </a:p>
        </p:txBody>
      </p:sp>
      <p:sp>
        <p:nvSpPr>
          <p:cNvPr id="20485" name="Rectangle 6"/>
          <p:cNvSpPr>
            <a:spLocks noChangeArrowheads="1"/>
          </p:cNvSpPr>
          <p:nvPr/>
        </p:nvSpPr>
        <p:spPr bwMode="auto">
          <a:xfrm>
            <a:off x="6096000" y="2514600"/>
            <a:ext cx="1828800" cy="838200"/>
          </a:xfrm>
          <a:prstGeom prst="rect">
            <a:avLst/>
          </a:prstGeom>
          <a:gradFill rotWithShape="1">
            <a:gsLst>
              <a:gs pos="0">
                <a:srgbClr val="EA8C8C"/>
              </a:gs>
              <a:gs pos="50000">
                <a:srgbClr val="F0BABA"/>
              </a:gs>
              <a:gs pos="100000">
                <a:srgbClr val="F7DEDE"/>
              </a:gs>
            </a:gsLst>
            <a:lin ang="135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latin typeface="Tahoma" panose="020B0604030504040204" pitchFamily="34" charset="0"/>
              </a:rPr>
              <a:t>TEAM</a:t>
            </a:r>
          </a:p>
        </p:txBody>
      </p:sp>
      <p:sp>
        <p:nvSpPr>
          <p:cNvPr id="20486" name="Line 7"/>
          <p:cNvSpPr>
            <a:spLocks noChangeShapeType="1"/>
          </p:cNvSpPr>
          <p:nvPr/>
        </p:nvSpPr>
        <p:spPr bwMode="auto">
          <a:xfrm>
            <a:off x="2819400" y="2971800"/>
            <a:ext cx="2286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0487" name="Line 8"/>
          <p:cNvSpPr>
            <a:spLocks noChangeShapeType="1"/>
          </p:cNvSpPr>
          <p:nvPr/>
        </p:nvSpPr>
        <p:spPr bwMode="auto">
          <a:xfrm flipV="1">
            <a:off x="5867400" y="2819400"/>
            <a:ext cx="228600"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0488" name="Line 9"/>
          <p:cNvSpPr>
            <a:spLocks noChangeShapeType="1"/>
          </p:cNvSpPr>
          <p:nvPr/>
        </p:nvSpPr>
        <p:spPr bwMode="auto">
          <a:xfrm>
            <a:off x="5867400" y="2971800"/>
            <a:ext cx="228600"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0489" name="Line 11"/>
          <p:cNvSpPr>
            <a:spLocks noChangeShapeType="1"/>
          </p:cNvSpPr>
          <p:nvPr/>
        </p:nvSpPr>
        <p:spPr bwMode="auto">
          <a:xfrm>
            <a:off x="3048000" y="2819400"/>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0490" name="Line 12"/>
          <p:cNvSpPr>
            <a:spLocks noChangeShapeType="1"/>
          </p:cNvSpPr>
          <p:nvPr/>
        </p:nvSpPr>
        <p:spPr bwMode="auto">
          <a:xfrm>
            <a:off x="3200400" y="2819400"/>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0491" name="Text Box 14"/>
          <p:cNvSpPr txBox="1">
            <a:spLocks noChangeArrowheads="1"/>
          </p:cNvSpPr>
          <p:nvPr/>
        </p:nvSpPr>
        <p:spPr bwMode="auto">
          <a:xfrm>
            <a:off x="3962400" y="3200400"/>
            <a:ext cx="2246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latin typeface="Tahoma" panose="020B0604030504040204" pitchFamily="34" charset="0"/>
              </a:rPr>
              <a:t>sponsored by</a:t>
            </a:r>
          </a:p>
        </p:txBody>
      </p:sp>
      <p:sp>
        <p:nvSpPr>
          <p:cNvPr id="20492" name="Line 15"/>
          <p:cNvSpPr>
            <a:spLocks noChangeShapeType="1"/>
          </p:cNvSpPr>
          <p:nvPr/>
        </p:nvSpPr>
        <p:spPr bwMode="auto">
          <a:xfrm>
            <a:off x="5029200" y="29718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3" name="Line 12"/>
          <p:cNvSpPr>
            <a:spLocks noChangeShapeType="1"/>
          </p:cNvSpPr>
          <p:nvPr/>
        </p:nvSpPr>
        <p:spPr bwMode="auto">
          <a:xfrm>
            <a:off x="5791200" y="2819400"/>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0494" name="Rectangle 6"/>
          <p:cNvSpPr>
            <a:spLocks noChangeArrowheads="1"/>
          </p:cNvSpPr>
          <p:nvPr/>
        </p:nvSpPr>
        <p:spPr bwMode="auto">
          <a:xfrm>
            <a:off x="6172200" y="5029200"/>
            <a:ext cx="1828800" cy="838200"/>
          </a:xfrm>
          <a:prstGeom prst="rect">
            <a:avLst/>
          </a:prstGeom>
          <a:gradFill rotWithShape="1">
            <a:gsLst>
              <a:gs pos="0">
                <a:srgbClr val="EA8C8C"/>
              </a:gs>
              <a:gs pos="50000">
                <a:srgbClr val="F0BABA"/>
              </a:gs>
              <a:gs pos="100000">
                <a:srgbClr val="F7DEDE"/>
              </a:gs>
            </a:gsLst>
            <a:lin ang="135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latin typeface="Tahoma" panose="020B0604030504040204" pitchFamily="34" charset="0"/>
              </a:rPr>
              <a:t>PLAYER</a:t>
            </a:r>
          </a:p>
        </p:txBody>
      </p:sp>
      <p:cxnSp>
        <p:nvCxnSpPr>
          <p:cNvPr id="22" name="Straight Connector 21"/>
          <p:cNvCxnSpPr>
            <a:stCxn id="20485" idx="2"/>
          </p:cNvCxnSpPr>
          <p:nvPr/>
        </p:nvCxnSpPr>
        <p:spPr>
          <a:xfrm rot="5400000">
            <a:off x="6172201" y="4191000"/>
            <a:ext cx="16764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819900" y="48387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6972300" y="48387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858000" y="3505200"/>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858000" y="3657600"/>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6858000" y="4572000"/>
            <a:ext cx="3048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3"/>
          <p:cNvSpPr txBox="1">
            <a:spLocks noChangeArrowheads="1"/>
          </p:cNvSpPr>
          <p:nvPr/>
        </p:nvSpPr>
        <p:spPr bwMode="auto">
          <a:xfrm>
            <a:off x="2971800" y="1905000"/>
            <a:ext cx="1566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latin typeface="Tahoma" panose="020B0604030504040204" pitchFamily="34" charset="0"/>
              </a:rPr>
              <a:t>sponsors</a:t>
            </a:r>
          </a:p>
        </p:txBody>
      </p:sp>
      <p:sp>
        <p:nvSpPr>
          <p:cNvPr id="21507" name="Rectangle 15"/>
          <p:cNvSpPr>
            <a:spLocks noChangeArrowheads="1"/>
          </p:cNvSpPr>
          <p:nvPr/>
        </p:nvSpPr>
        <p:spPr bwMode="auto">
          <a:xfrm>
            <a:off x="685800" y="304800"/>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dirty="0"/>
              <a:t>Now add the attributes</a:t>
            </a:r>
          </a:p>
        </p:txBody>
      </p:sp>
      <p:sp>
        <p:nvSpPr>
          <p:cNvPr id="21508" name="Rectangle 5"/>
          <p:cNvSpPr>
            <a:spLocks noChangeArrowheads="1"/>
          </p:cNvSpPr>
          <p:nvPr/>
        </p:nvSpPr>
        <p:spPr bwMode="auto">
          <a:xfrm>
            <a:off x="990600" y="1981200"/>
            <a:ext cx="1828800" cy="1905000"/>
          </a:xfrm>
          <a:prstGeom prst="rect">
            <a:avLst/>
          </a:prstGeom>
          <a:gradFill rotWithShape="1">
            <a:gsLst>
              <a:gs pos="0">
                <a:srgbClr val="EA8C8C"/>
              </a:gs>
              <a:gs pos="50000">
                <a:srgbClr val="F0BABA"/>
              </a:gs>
              <a:gs pos="100000">
                <a:srgbClr val="F7DEDE"/>
              </a:gs>
            </a:gsLst>
            <a:lin ang="135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dirty="0">
                <a:latin typeface="Tahoma" panose="020B0604030504040204" pitchFamily="34" charset="0"/>
              </a:rPr>
              <a:t>CITY</a:t>
            </a:r>
          </a:p>
          <a:p>
            <a:pPr algn="ctr" eaLnBrk="1" hangingPunct="1"/>
            <a:r>
              <a:rPr lang="en-US" altLang="en-US" b="1" dirty="0" err="1" smtClean="0">
                <a:latin typeface="Tahoma" panose="020B0604030504040204" pitchFamily="34" charset="0"/>
              </a:rPr>
              <a:t>CityID</a:t>
            </a:r>
            <a:r>
              <a:rPr lang="en-US" altLang="en-US" b="1" dirty="0" smtClean="0">
                <a:latin typeface="Tahoma" panose="020B0604030504040204" pitchFamily="34" charset="0"/>
              </a:rPr>
              <a:t> (PK)</a:t>
            </a:r>
          </a:p>
          <a:p>
            <a:pPr algn="ctr" eaLnBrk="1" hangingPunct="1"/>
            <a:r>
              <a:rPr lang="en-US" altLang="en-US" b="1" dirty="0" err="1" smtClean="0">
                <a:latin typeface="Tahoma" panose="020B0604030504040204" pitchFamily="34" charset="0"/>
              </a:rPr>
              <a:t>CityName</a:t>
            </a:r>
            <a:endParaRPr lang="en-US" altLang="en-US" b="1" dirty="0">
              <a:latin typeface="Tahoma" panose="020B0604030504040204" pitchFamily="34" charset="0"/>
            </a:endParaRPr>
          </a:p>
          <a:p>
            <a:pPr algn="ctr" eaLnBrk="1" hangingPunct="1"/>
            <a:r>
              <a:rPr lang="en-US" altLang="en-US" b="1" dirty="0">
                <a:latin typeface="Tahoma" panose="020B0604030504040204" pitchFamily="34" charset="0"/>
              </a:rPr>
              <a:t>Newspaper</a:t>
            </a:r>
          </a:p>
          <a:p>
            <a:pPr algn="ctr" eaLnBrk="1" hangingPunct="1"/>
            <a:r>
              <a:rPr lang="en-US" altLang="en-US" b="1" dirty="0">
                <a:latin typeface="Tahoma" panose="020B0604030504040204" pitchFamily="34" charset="0"/>
              </a:rPr>
              <a:t>Mayor</a:t>
            </a:r>
          </a:p>
        </p:txBody>
      </p:sp>
      <p:sp>
        <p:nvSpPr>
          <p:cNvPr id="21509" name="Rectangle 6"/>
          <p:cNvSpPr>
            <a:spLocks noChangeArrowheads="1"/>
          </p:cNvSpPr>
          <p:nvPr/>
        </p:nvSpPr>
        <p:spPr bwMode="auto">
          <a:xfrm>
            <a:off x="6096000" y="762000"/>
            <a:ext cx="1828800" cy="2133600"/>
          </a:xfrm>
          <a:prstGeom prst="rect">
            <a:avLst/>
          </a:prstGeom>
          <a:gradFill rotWithShape="1">
            <a:gsLst>
              <a:gs pos="0">
                <a:srgbClr val="EA8C8C"/>
              </a:gs>
              <a:gs pos="50000">
                <a:srgbClr val="F0BABA"/>
              </a:gs>
              <a:gs pos="100000">
                <a:srgbClr val="F7DEDE"/>
              </a:gs>
            </a:gsLst>
            <a:lin ang="135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dirty="0">
                <a:latin typeface="Tahoma" panose="020B0604030504040204" pitchFamily="34" charset="0"/>
              </a:rPr>
              <a:t>TEAM</a:t>
            </a:r>
          </a:p>
          <a:p>
            <a:pPr algn="ctr" eaLnBrk="1" hangingPunct="1"/>
            <a:r>
              <a:rPr lang="en-US" altLang="en-US" b="1" dirty="0" err="1" smtClean="0">
                <a:latin typeface="Tahoma" panose="020B0604030504040204" pitchFamily="34" charset="0"/>
              </a:rPr>
              <a:t>TeamID</a:t>
            </a:r>
            <a:r>
              <a:rPr lang="en-US" altLang="en-US" b="1" dirty="0" smtClean="0">
                <a:latin typeface="Tahoma" panose="020B0604030504040204" pitchFamily="34" charset="0"/>
              </a:rPr>
              <a:t> (PK)</a:t>
            </a:r>
            <a:endParaRPr lang="en-US" altLang="en-US" b="1" dirty="0">
              <a:latin typeface="Tahoma" panose="020B0604030504040204" pitchFamily="34" charset="0"/>
            </a:endParaRPr>
          </a:p>
          <a:p>
            <a:pPr algn="ctr" eaLnBrk="1" hangingPunct="1"/>
            <a:r>
              <a:rPr lang="en-US" altLang="en-US" b="1" dirty="0" err="1">
                <a:latin typeface="Tahoma" panose="020B0604030504040204" pitchFamily="34" charset="0"/>
              </a:rPr>
              <a:t>TeamName</a:t>
            </a:r>
            <a:endParaRPr lang="en-US" altLang="en-US" b="1" dirty="0">
              <a:latin typeface="Tahoma" panose="020B0604030504040204" pitchFamily="34" charset="0"/>
            </a:endParaRPr>
          </a:p>
          <a:p>
            <a:pPr algn="ctr" eaLnBrk="1" hangingPunct="1"/>
            <a:r>
              <a:rPr lang="en-US" altLang="en-US" b="1" dirty="0" err="1">
                <a:latin typeface="Tahoma" panose="020B0604030504040204" pitchFamily="34" charset="0"/>
              </a:rPr>
              <a:t>HeadCoach</a:t>
            </a:r>
            <a:endParaRPr lang="en-US" altLang="en-US" b="1" dirty="0">
              <a:latin typeface="Tahoma" panose="020B0604030504040204" pitchFamily="34" charset="0"/>
            </a:endParaRPr>
          </a:p>
        </p:txBody>
      </p:sp>
      <p:sp>
        <p:nvSpPr>
          <p:cNvPr id="21510" name="Line 7"/>
          <p:cNvSpPr>
            <a:spLocks noChangeShapeType="1"/>
          </p:cNvSpPr>
          <p:nvPr/>
        </p:nvSpPr>
        <p:spPr bwMode="auto">
          <a:xfrm>
            <a:off x="2819400" y="2514600"/>
            <a:ext cx="2286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1511" name="Line 8"/>
          <p:cNvSpPr>
            <a:spLocks noChangeShapeType="1"/>
          </p:cNvSpPr>
          <p:nvPr/>
        </p:nvSpPr>
        <p:spPr bwMode="auto">
          <a:xfrm flipV="1">
            <a:off x="5867400" y="2362200"/>
            <a:ext cx="228600"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1512" name="Line 9"/>
          <p:cNvSpPr>
            <a:spLocks noChangeShapeType="1"/>
          </p:cNvSpPr>
          <p:nvPr/>
        </p:nvSpPr>
        <p:spPr bwMode="auto">
          <a:xfrm>
            <a:off x="5867400" y="2514600"/>
            <a:ext cx="228600"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1513" name="Line 11"/>
          <p:cNvSpPr>
            <a:spLocks noChangeShapeType="1"/>
          </p:cNvSpPr>
          <p:nvPr/>
        </p:nvSpPr>
        <p:spPr bwMode="auto">
          <a:xfrm>
            <a:off x="3048000" y="2362200"/>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1514" name="Line 12"/>
          <p:cNvSpPr>
            <a:spLocks noChangeShapeType="1"/>
          </p:cNvSpPr>
          <p:nvPr/>
        </p:nvSpPr>
        <p:spPr bwMode="auto">
          <a:xfrm>
            <a:off x="3200400" y="2362200"/>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1515" name="Text Box 14"/>
          <p:cNvSpPr txBox="1">
            <a:spLocks noChangeArrowheads="1"/>
          </p:cNvSpPr>
          <p:nvPr/>
        </p:nvSpPr>
        <p:spPr bwMode="auto">
          <a:xfrm>
            <a:off x="3962400" y="2743200"/>
            <a:ext cx="2246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latin typeface="Tahoma" panose="020B0604030504040204" pitchFamily="34" charset="0"/>
              </a:rPr>
              <a:t>sponsored by</a:t>
            </a:r>
          </a:p>
        </p:txBody>
      </p:sp>
      <p:sp>
        <p:nvSpPr>
          <p:cNvPr id="21516" name="Line 15"/>
          <p:cNvSpPr>
            <a:spLocks noChangeShapeType="1"/>
          </p:cNvSpPr>
          <p:nvPr/>
        </p:nvSpPr>
        <p:spPr bwMode="auto">
          <a:xfrm>
            <a:off x="5029200" y="25146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7" name="Line 12"/>
          <p:cNvSpPr>
            <a:spLocks noChangeShapeType="1"/>
          </p:cNvSpPr>
          <p:nvPr/>
        </p:nvSpPr>
        <p:spPr bwMode="auto">
          <a:xfrm>
            <a:off x="5791200" y="2362200"/>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1518" name="Rectangle 6"/>
          <p:cNvSpPr>
            <a:spLocks noChangeArrowheads="1"/>
          </p:cNvSpPr>
          <p:nvPr/>
        </p:nvSpPr>
        <p:spPr bwMode="auto">
          <a:xfrm>
            <a:off x="6172200" y="4572000"/>
            <a:ext cx="2286000" cy="2209800"/>
          </a:xfrm>
          <a:prstGeom prst="rect">
            <a:avLst/>
          </a:prstGeom>
          <a:gradFill rotWithShape="1">
            <a:gsLst>
              <a:gs pos="0">
                <a:srgbClr val="EA8C8C"/>
              </a:gs>
              <a:gs pos="50000">
                <a:srgbClr val="F0BABA"/>
              </a:gs>
              <a:gs pos="100000">
                <a:srgbClr val="F7DEDE"/>
              </a:gs>
            </a:gsLst>
            <a:lin ang="135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dirty="0">
                <a:latin typeface="Tahoma" panose="020B0604030504040204" pitchFamily="34" charset="0"/>
              </a:rPr>
              <a:t>PLAYER</a:t>
            </a:r>
          </a:p>
          <a:p>
            <a:pPr algn="ctr" eaLnBrk="1" hangingPunct="1"/>
            <a:r>
              <a:rPr lang="en-US" altLang="en-US" b="1" dirty="0" smtClean="0">
                <a:latin typeface="Tahoma" panose="020B0604030504040204" pitchFamily="34" charset="0"/>
              </a:rPr>
              <a:t>Player ID (PK)</a:t>
            </a:r>
          </a:p>
          <a:p>
            <a:pPr algn="ctr" eaLnBrk="1" hangingPunct="1"/>
            <a:r>
              <a:rPr lang="en-US" altLang="en-US" b="1" dirty="0" err="1" smtClean="0">
                <a:latin typeface="Tahoma" panose="020B0604030504040204" pitchFamily="34" charset="0"/>
              </a:rPr>
              <a:t>FirstName</a:t>
            </a:r>
            <a:endParaRPr lang="en-US" altLang="en-US" b="1" dirty="0">
              <a:latin typeface="Tahoma" panose="020B0604030504040204" pitchFamily="34" charset="0"/>
            </a:endParaRPr>
          </a:p>
          <a:p>
            <a:pPr algn="ctr" eaLnBrk="1" hangingPunct="1"/>
            <a:r>
              <a:rPr lang="en-US" altLang="en-US" b="1" dirty="0" err="1">
                <a:latin typeface="Tahoma" panose="020B0604030504040204" pitchFamily="34" charset="0"/>
              </a:rPr>
              <a:t>LastName</a:t>
            </a:r>
            <a:endParaRPr lang="en-US" altLang="en-US" b="1" dirty="0">
              <a:latin typeface="Tahoma" panose="020B0604030504040204" pitchFamily="34" charset="0"/>
            </a:endParaRPr>
          </a:p>
          <a:p>
            <a:pPr algn="ctr" eaLnBrk="1" hangingPunct="1"/>
            <a:r>
              <a:rPr lang="en-US" altLang="en-US" b="1" dirty="0">
                <a:latin typeface="Tahoma" panose="020B0604030504040204" pitchFamily="34" charset="0"/>
              </a:rPr>
              <a:t>Phone</a:t>
            </a:r>
          </a:p>
        </p:txBody>
      </p:sp>
      <p:cxnSp>
        <p:nvCxnSpPr>
          <p:cNvPr id="22" name="Straight Connector 21"/>
          <p:cNvCxnSpPr>
            <a:stCxn id="21509" idx="2"/>
          </p:cNvCxnSpPr>
          <p:nvPr/>
        </p:nvCxnSpPr>
        <p:spPr>
          <a:xfrm rot="5400000">
            <a:off x="6170613" y="3733800"/>
            <a:ext cx="16779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819900" y="43815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6972300" y="43815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858000" y="3048000"/>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858000" y="3200400"/>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90600" y="2436812"/>
            <a:ext cx="18288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096000" y="1447800"/>
            <a:ext cx="18288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526" name="Text Box 13"/>
          <p:cNvSpPr txBox="1">
            <a:spLocks noChangeArrowheads="1"/>
          </p:cNvSpPr>
          <p:nvPr/>
        </p:nvSpPr>
        <p:spPr bwMode="auto">
          <a:xfrm>
            <a:off x="7162800" y="3048000"/>
            <a:ext cx="992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latin typeface="Tahoma" panose="020B0604030504040204" pitchFamily="34" charset="0"/>
              </a:rPr>
              <a:t>plays</a:t>
            </a:r>
          </a:p>
        </p:txBody>
      </p:sp>
      <p:sp>
        <p:nvSpPr>
          <p:cNvPr id="21527" name="Text Box 13"/>
          <p:cNvSpPr txBox="1">
            <a:spLocks noChangeArrowheads="1"/>
          </p:cNvSpPr>
          <p:nvPr/>
        </p:nvSpPr>
        <p:spPr bwMode="auto">
          <a:xfrm>
            <a:off x="5105400" y="3962400"/>
            <a:ext cx="1531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latin typeface="Tahoma" panose="020B0604030504040204" pitchFamily="34" charset="0"/>
              </a:rPr>
              <a:t>plays for</a:t>
            </a:r>
          </a:p>
        </p:txBody>
      </p:sp>
      <p:cxnSp>
        <p:nvCxnSpPr>
          <p:cNvPr id="34" name="Straight Connector 33"/>
          <p:cNvCxnSpPr/>
          <p:nvPr/>
        </p:nvCxnSpPr>
        <p:spPr>
          <a:xfrm>
            <a:off x="6172200" y="5029200"/>
            <a:ext cx="182880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6858000" y="4192588"/>
            <a:ext cx="304800" cy="150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09600" y="-98612"/>
            <a:ext cx="7772400" cy="1143000"/>
          </a:xfrm>
        </p:spPr>
        <p:txBody>
          <a:bodyPr/>
          <a:lstStyle/>
          <a:p>
            <a:r>
              <a:rPr lang="en-US" altLang="en-US" dirty="0" smtClean="0"/>
              <a:t>Draw the ERD using Microsoft Visio 2013</a:t>
            </a:r>
          </a:p>
        </p:txBody>
      </p:sp>
      <p:pic>
        <p:nvPicPr>
          <p:cNvPr id="3" name="Picture 2"/>
          <p:cNvPicPr>
            <a:picLocks noChangeAspect="1"/>
          </p:cNvPicPr>
          <p:nvPr/>
        </p:nvPicPr>
        <p:blipFill rotWithShape="1">
          <a:blip r:embed="rId3"/>
          <a:srcRect r="13580" b="16146"/>
          <a:stretch/>
        </p:blipFill>
        <p:spPr>
          <a:xfrm>
            <a:off x="76200" y="1066800"/>
            <a:ext cx="8001000" cy="6172200"/>
          </a:xfrm>
          <a:prstGeom prst="rect">
            <a:avLst/>
          </a:prstGeom>
        </p:spPr>
      </p:pic>
    </p:spTree>
    <p:extLst>
      <p:ext uri="{BB962C8B-B14F-4D97-AF65-F5344CB8AC3E}">
        <p14:creationId xmlns:p14="http://schemas.microsoft.com/office/powerpoint/2010/main" val="40816898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smtClean="0"/>
              <a:t>Draw the ERD using Microsoft Visio 2010</a:t>
            </a:r>
          </a:p>
        </p:txBody>
      </p:sp>
      <p:sp>
        <p:nvSpPr>
          <p:cNvPr id="22531" name="Content Placeholder 2"/>
          <p:cNvSpPr>
            <a:spLocks noGrp="1"/>
          </p:cNvSpPr>
          <p:nvPr>
            <p:ph idx="1"/>
          </p:nvPr>
        </p:nvSpPr>
        <p:spPr>
          <a:xfrm>
            <a:off x="685800" y="1981200"/>
            <a:ext cx="7772400" cy="1066800"/>
          </a:xfrm>
        </p:spPr>
        <p:txBody>
          <a:bodyPr/>
          <a:lstStyle/>
          <a:p>
            <a:r>
              <a:rPr lang="en-US" altLang="en-US" smtClean="0"/>
              <a:t>See the document “How to Use Visio 2010” in D2L</a:t>
            </a:r>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1981200"/>
            <a:ext cx="8731250"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smtClean="0"/>
              <a:t>Entity-Relationship Diagram</a:t>
            </a:r>
          </a:p>
        </p:txBody>
      </p:sp>
      <p:sp>
        <p:nvSpPr>
          <p:cNvPr id="3075" name="Rectangle 3"/>
          <p:cNvSpPr>
            <a:spLocks noGrp="1" noChangeArrowheads="1"/>
          </p:cNvSpPr>
          <p:nvPr>
            <p:ph type="body" idx="1"/>
          </p:nvPr>
        </p:nvSpPr>
        <p:spPr>
          <a:xfrm>
            <a:off x="685800" y="1981200"/>
            <a:ext cx="4648200" cy="4114800"/>
          </a:xfrm>
        </p:spPr>
        <p:txBody>
          <a:bodyPr/>
          <a:lstStyle/>
          <a:p>
            <a:pPr eaLnBrk="1" hangingPunct="1"/>
            <a:r>
              <a:rPr lang="en-US" altLang="en-US" sz="2400" smtClean="0"/>
              <a:t>Also known as “</a:t>
            </a:r>
            <a:r>
              <a:rPr lang="en-US" altLang="en-US" sz="2400" smtClean="0">
                <a:solidFill>
                  <a:srgbClr val="0000FF"/>
                </a:solidFill>
              </a:rPr>
              <a:t>ER Diagram</a:t>
            </a:r>
            <a:r>
              <a:rPr lang="en-US" altLang="en-US" sz="2400" smtClean="0"/>
              <a:t>”  or “</a:t>
            </a:r>
            <a:r>
              <a:rPr lang="en-US" altLang="en-US" sz="2400" smtClean="0">
                <a:solidFill>
                  <a:srgbClr val="0000FF"/>
                </a:solidFill>
              </a:rPr>
              <a:t>ERD</a:t>
            </a:r>
            <a:r>
              <a:rPr lang="en-US" altLang="en-US" sz="2400" smtClean="0"/>
              <a:t>”</a:t>
            </a:r>
          </a:p>
          <a:p>
            <a:pPr eaLnBrk="1" hangingPunct="1"/>
            <a:r>
              <a:rPr lang="en-US" altLang="en-US" sz="2400" smtClean="0"/>
              <a:t>Widely used in the Information Technology field</a:t>
            </a:r>
          </a:p>
          <a:p>
            <a:pPr eaLnBrk="1" hangingPunct="1"/>
            <a:r>
              <a:rPr lang="en-US" altLang="en-US" sz="2400" smtClean="0"/>
              <a:t>Included as a modeling component of many </a:t>
            </a:r>
            <a:r>
              <a:rPr lang="en-US" altLang="en-US" sz="2400" smtClean="0">
                <a:solidFill>
                  <a:srgbClr val="0000FF"/>
                </a:solidFill>
              </a:rPr>
              <a:t>computerized design tools </a:t>
            </a:r>
            <a:r>
              <a:rPr lang="en-US" altLang="en-US" sz="2400" smtClean="0"/>
              <a:t>(Visible Analyst, Visio, Oracle Designer, for example)</a:t>
            </a:r>
          </a:p>
        </p:txBody>
      </p:sp>
      <p:pic>
        <p:nvPicPr>
          <p:cNvPr id="3076" name="Picture 3" descr="ER_Diagram.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2057400"/>
            <a:ext cx="3087688"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609600"/>
            <a:ext cx="3581400" cy="1143000"/>
          </a:xfrm>
        </p:spPr>
        <p:txBody>
          <a:bodyPr/>
          <a:lstStyle/>
          <a:p>
            <a:pPr algn="l" eaLnBrk="1" hangingPunct="1"/>
            <a:r>
              <a:rPr lang="en-US" altLang="en-US" smtClean="0"/>
              <a:t>ER Diagram</a:t>
            </a:r>
          </a:p>
        </p:txBody>
      </p:sp>
      <p:sp>
        <p:nvSpPr>
          <p:cNvPr id="4099" name="Rectangle 3"/>
          <p:cNvSpPr>
            <a:spLocks noGrp="1" noChangeArrowheads="1"/>
          </p:cNvSpPr>
          <p:nvPr>
            <p:ph type="body" idx="1"/>
          </p:nvPr>
        </p:nvSpPr>
        <p:spPr>
          <a:xfrm>
            <a:off x="609600" y="2209800"/>
            <a:ext cx="7772400" cy="3124200"/>
          </a:xfrm>
        </p:spPr>
        <p:txBody>
          <a:bodyPr/>
          <a:lstStyle/>
          <a:p>
            <a:pPr eaLnBrk="1" hangingPunct="1"/>
            <a:r>
              <a:rPr lang="en-US" altLang="en-US" sz="2800" smtClean="0"/>
              <a:t>Introduced by </a:t>
            </a:r>
            <a:r>
              <a:rPr lang="en-US" altLang="en-US" sz="2800" smtClean="0">
                <a:solidFill>
                  <a:srgbClr val="0000FF"/>
                </a:solidFill>
              </a:rPr>
              <a:t>Chen</a:t>
            </a:r>
            <a:r>
              <a:rPr lang="en-US" altLang="en-US" sz="2800" smtClean="0"/>
              <a:t> in 1976</a:t>
            </a:r>
          </a:p>
          <a:p>
            <a:pPr eaLnBrk="1" hangingPunct="1"/>
            <a:r>
              <a:rPr lang="en-US" altLang="en-US" sz="2800" smtClean="0"/>
              <a:t>Still the main approach used for </a:t>
            </a:r>
            <a:r>
              <a:rPr lang="en-US" altLang="en-US" sz="2800" smtClean="0">
                <a:solidFill>
                  <a:srgbClr val="0000FF"/>
                </a:solidFill>
              </a:rPr>
              <a:t>conceptual database modeling</a:t>
            </a:r>
          </a:p>
          <a:p>
            <a:pPr eaLnBrk="1" hangingPunct="1"/>
            <a:r>
              <a:rPr lang="en-US" altLang="en-US" sz="2800" smtClean="0">
                <a:solidFill>
                  <a:srgbClr val="0000FF"/>
                </a:solidFill>
              </a:rPr>
              <a:t>Communication tool</a:t>
            </a:r>
            <a:r>
              <a:rPr lang="en-US" altLang="en-US" sz="2800" smtClean="0"/>
              <a:t> between database designers and end-users</a:t>
            </a:r>
          </a:p>
          <a:p>
            <a:pPr eaLnBrk="1" hangingPunct="1"/>
            <a:r>
              <a:rPr lang="en-US" altLang="en-US" sz="2800" smtClean="0"/>
              <a:t>It is </a:t>
            </a:r>
            <a:r>
              <a:rPr lang="en-US" altLang="en-US" sz="2800" smtClean="0">
                <a:solidFill>
                  <a:srgbClr val="0000FF"/>
                </a:solidFill>
              </a:rPr>
              <a:t>independent</a:t>
            </a:r>
            <a:r>
              <a:rPr lang="en-US" altLang="en-US" sz="2800" smtClean="0"/>
              <a:t> of any particular DBMS</a:t>
            </a:r>
          </a:p>
        </p:txBody>
      </p:sp>
      <p:pic>
        <p:nvPicPr>
          <p:cNvPr id="4100" name="Picture 4" descr="meeting.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81000"/>
            <a:ext cx="22098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0"/>
            <a:ext cx="7772400" cy="1143000"/>
          </a:xfrm>
        </p:spPr>
        <p:txBody>
          <a:bodyPr/>
          <a:lstStyle/>
          <a:p>
            <a:pPr eaLnBrk="1" hangingPunct="1"/>
            <a:r>
              <a:rPr lang="en-US" altLang="en-US" smtClean="0"/>
              <a:t>Very simple idea:</a:t>
            </a:r>
          </a:p>
        </p:txBody>
      </p:sp>
      <p:sp>
        <p:nvSpPr>
          <p:cNvPr id="5123" name="Rectangle 3"/>
          <p:cNvSpPr>
            <a:spLocks noGrp="1" noChangeArrowheads="1"/>
          </p:cNvSpPr>
          <p:nvPr>
            <p:ph type="body" idx="1"/>
          </p:nvPr>
        </p:nvSpPr>
        <p:spPr>
          <a:xfrm>
            <a:off x="685800" y="1676400"/>
            <a:ext cx="8153400" cy="4876800"/>
          </a:xfrm>
        </p:spPr>
        <p:txBody>
          <a:bodyPr/>
          <a:lstStyle/>
          <a:p>
            <a:pPr eaLnBrk="1" hangingPunct="1">
              <a:buFontTx/>
              <a:buNone/>
            </a:pPr>
            <a:r>
              <a:rPr lang="en-US" altLang="en-US" smtClean="0"/>
              <a:t>Use a rectangle                    to represent an entity</a:t>
            </a:r>
          </a:p>
          <a:p>
            <a:pPr eaLnBrk="1" hangingPunct="1">
              <a:buFontTx/>
              <a:buNone/>
            </a:pPr>
            <a:endParaRPr lang="en-US" altLang="en-US" smtClean="0"/>
          </a:p>
          <a:p>
            <a:pPr eaLnBrk="1" hangingPunct="1">
              <a:buFontTx/>
              <a:buNone/>
            </a:pPr>
            <a:r>
              <a:rPr lang="en-US" altLang="en-US" smtClean="0"/>
              <a:t>Draw lines between the entities that are linked (have a relationship)</a:t>
            </a:r>
          </a:p>
        </p:txBody>
      </p:sp>
      <p:sp>
        <p:nvSpPr>
          <p:cNvPr id="5124" name="Rectangle 4"/>
          <p:cNvSpPr>
            <a:spLocks noChangeArrowheads="1"/>
          </p:cNvSpPr>
          <p:nvPr/>
        </p:nvSpPr>
        <p:spPr bwMode="auto">
          <a:xfrm>
            <a:off x="3429000" y="1524000"/>
            <a:ext cx="1752600" cy="7620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125" name="Rectangle 5"/>
          <p:cNvSpPr>
            <a:spLocks noChangeArrowheads="1"/>
          </p:cNvSpPr>
          <p:nvPr/>
        </p:nvSpPr>
        <p:spPr bwMode="auto">
          <a:xfrm>
            <a:off x="5715000" y="3810000"/>
            <a:ext cx="1371600" cy="6858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126" name="Rectangle 6"/>
          <p:cNvSpPr>
            <a:spLocks noChangeArrowheads="1"/>
          </p:cNvSpPr>
          <p:nvPr/>
        </p:nvSpPr>
        <p:spPr bwMode="auto">
          <a:xfrm>
            <a:off x="5715000" y="5410200"/>
            <a:ext cx="1371600" cy="6858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127" name="Line 7"/>
          <p:cNvSpPr>
            <a:spLocks noChangeShapeType="1"/>
          </p:cNvSpPr>
          <p:nvPr/>
        </p:nvSpPr>
        <p:spPr bwMode="auto">
          <a:xfrm>
            <a:off x="6400800" y="44958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4000" smtClean="0"/>
              <a:t>Some E-R notations use a diamond to represent a relationship</a:t>
            </a:r>
          </a:p>
        </p:txBody>
      </p:sp>
      <p:sp>
        <p:nvSpPr>
          <p:cNvPr id="6147" name="Rectangle 4"/>
          <p:cNvSpPr>
            <a:spLocks noChangeArrowheads="1"/>
          </p:cNvSpPr>
          <p:nvPr/>
        </p:nvSpPr>
        <p:spPr bwMode="auto">
          <a:xfrm>
            <a:off x="2590800" y="2209800"/>
            <a:ext cx="1676400" cy="6858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SALESREP</a:t>
            </a:r>
          </a:p>
        </p:txBody>
      </p:sp>
      <p:sp>
        <p:nvSpPr>
          <p:cNvPr id="6148" name="Rectangle 5"/>
          <p:cNvSpPr>
            <a:spLocks noChangeArrowheads="1"/>
          </p:cNvSpPr>
          <p:nvPr/>
        </p:nvSpPr>
        <p:spPr bwMode="auto">
          <a:xfrm>
            <a:off x="2667000" y="5410200"/>
            <a:ext cx="1828800" cy="6858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CUSTOMER</a:t>
            </a:r>
          </a:p>
        </p:txBody>
      </p:sp>
      <p:sp>
        <p:nvSpPr>
          <p:cNvPr id="6149" name="Line 6"/>
          <p:cNvSpPr>
            <a:spLocks noChangeShapeType="1"/>
          </p:cNvSpPr>
          <p:nvPr/>
        </p:nvSpPr>
        <p:spPr bwMode="auto">
          <a:xfrm>
            <a:off x="3352800" y="28956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0" name="AutoShape 7"/>
          <p:cNvSpPr>
            <a:spLocks noChangeArrowheads="1"/>
          </p:cNvSpPr>
          <p:nvPr/>
        </p:nvSpPr>
        <p:spPr bwMode="auto">
          <a:xfrm>
            <a:off x="2438400" y="3581400"/>
            <a:ext cx="1828800" cy="990600"/>
          </a:xfrm>
          <a:prstGeom prst="diamond">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represents</a:t>
            </a:r>
          </a:p>
        </p:txBody>
      </p:sp>
      <p:sp>
        <p:nvSpPr>
          <p:cNvPr id="6151" name="Line 8"/>
          <p:cNvSpPr>
            <a:spLocks noChangeShapeType="1"/>
          </p:cNvSpPr>
          <p:nvPr/>
        </p:nvSpPr>
        <p:spPr bwMode="auto">
          <a:xfrm>
            <a:off x="3352800" y="45720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2" name="TextBox 7"/>
          <p:cNvSpPr txBox="1">
            <a:spLocks noChangeArrowheads="1"/>
          </p:cNvSpPr>
          <p:nvPr/>
        </p:nvSpPr>
        <p:spPr bwMode="auto">
          <a:xfrm>
            <a:off x="5334000" y="2286000"/>
            <a:ext cx="3365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Entity name is capitalized</a:t>
            </a:r>
          </a:p>
        </p:txBody>
      </p:sp>
      <p:cxnSp>
        <p:nvCxnSpPr>
          <p:cNvPr id="10" name="Straight Arrow Connector 9"/>
          <p:cNvCxnSpPr>
            <a:stCxn id="6152" idx="1"/>
          </p:cNvCxnSpPr>
          <p:nvPr/>
        </p:nvCxnSpPr>
        <p:spPr>
          <a:xfrm rot="10800000">
            <a:off x="4343400" y="25146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pPr eaLnBrk="1" hangingPunct="1"/>
            <a:r>
              <a:rPr lang="en-US" altLang="en-US" sz="4000" smtClean="0"/>
              <a:t>Another common notation leaves off the “diamond” on the relationship: </a:t>
            </a:r>
          </a:p>
        </p:txBody>
      </p:sp>
      <p:sp>
        <p:nvSpPr>
          <p:cNvPr id="7171" name="Rectangle 10"/>
          <p:cNvSpPr>
            <a:spLocks noChangeArrowheads="1"/>
          </p:cNvSpPr>
          <p:nvPr/>
        </p:nvSpPr>
        <p:spPr bwMode="auto">
          <a:xfrm>
            <a:off x="6019800" y="1905000"/>
            <a:ext cx="259397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Advantage:  you can name the relationship both ways</a:t>
            </a:r>
          </a:p>
          <a:p>
            <a:pPr eaLnBrk="1" hangingPunct="1"/>
            <a:endParaRPr lang="en-US" altLang="en-US"/>
          </a:p>
          <a:p>
            <a:pPr eaLnBrk="1" hangingPunct="1"/>
            <a:r>
              <a:rPr lang="en-US" altLang="en-US"/>
              <a:t>Also the diagram is less “cluttered”</a:t>
            </a:r>
          </a:p>
        </p:txBody>
      </p:sp>
      <p:grpSp>
        <p:nvGrpSpPr>
          <p:cNvPr id="7172" name="Group 8"/>
          <p:cNvGrpSpPr>
            <a:grpSpLocks/>
          </p:cNvGrpSpPr>
          <p:nvPr/>
        </p:nvGrpSpPr>
        <p:grpSpPr bwMode="auto">
          <a:xfrm>
            <a:off x="1600200" y="2209800"/>
            <a:ext cx="3232150" cy="3200400"/>
            <a:chOff x="1600200" y="2209800"/>
            <a:chExt cx="3232150" cy="3200400"/>
          </a:xfrm>
        </p:grpSpPr>
        <p:sp>
          <p:nvSpPr>
            <p:cNvPr id="7173" name="Rectangle 5"/>
            <p:cNvSpPr>
              <a:spLocks noChangeArrowheads="1"/>
            </p:cNvSpPr>
            <p:nvPr/>
          </p:nvSpPr>
          <p:spPr bwMode="auto">
            <a:xfrm>
              <a:off x="2590800" y="2209800"/>
              <a:ext cx="1676400" cy="6858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SALESREP</a:t>
              </a:r>
            </a:p>
          </p:txBody>
        </p:sp>
        <p:sp>
          <p:nvSpPr>
            <p:cNvPr id="7174" name="Rectangle 6"/>
            <p:cNvSpPr>
              <a:spLocks noChangeArrowheads="1"/>
            </p:cNvSpPr>
            <p:nvPr/>
          </p:nvSpPr>
          <p:spPr bwMode="auto">
            <a:xfrm>
              <a:off x="2667000" y="4724400"/>
              <a:ext cx="1752600" cy="6858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CUSTOMER</a:t>
              </a:r>
            </a:p>
          </p:txBody>
        </p:sp>
        <p:sp>
          <p:nvSpPr>
            <p:cNvPr id="7175" name="Line 9"/>
            <p:cNvSpPr>
              <a:spLocks noChangeShapeType="1"/>
            </p:cNvSpPr>
            <p:nvPr/>
          </p:nvSpPr>
          <p:spPr bwMode="auto">
            <a:xfrm>
              <a:off x="3352800" y="2895600"/>
              <a:ext cx="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6" name="Text Box 12"/>
            <p:cNvSpPr txBox="1">
              <a:spLocks noChangeArrowheads="1"/>
            </p:cNvSpPr>
            <p:nvPr/>
          </p:nvSpPr>
          <p:spPr bwMode="auto">
            <a:xfrm>
              <a:off x="3413125" y="2860675"/>
              <a:ext cx="141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represents</a:t>
              </a:r>
            </a:p>
          </p:txBody>
        </p:sp>
        <p:sp>
          <p:nvSpPr>
            <p:cNvPr id="7177" name="Text Box 13"/>
            <p:cNvSpPr txBox="1">
              <a:spLocks noChangeArrowheads="1"/>
            </p:cNvSpPr>
            <p:nvPr/>
          </p:nvSpPr>
          <p:spPr bwMode="auto">
            <a:xfrm>
              <a:off x="1600200" y="4283075"/>
              <a:ext cx="160172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represented</a:t>
              </a:r>
              <a:br>
                <a:rPr lang="en-US" altLang="en-US"/>
              </a:br>
              <a:r>
                <a:rPr lang="en-US" altLang="en-US"/>
                <a:t>      by</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Cardinality</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l="23140" t="5135"/>
          <a:stretch>
            <a:fillRect/>
          </a:stretch>
        </p:blipFill>
        <p:spPr bwMode="auto">
          <a:xfrm>
            <a:off x="762000" y="2057400"/>
            <a:ext cx="70866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cxnSp>
        <p:nvCxnSpPr>
          <p:cNvPr id="5" name="Straight Connector 4"/>
          <p:cNvCxnSpPr/>
          <p:nvPr/>
        </p:nvCxnSpPr>
        <p:spPr>
          <a:xfrm rot="5400000">
            <a:off x="2894807" y="2972594"/>
            <a:ext cx="304800"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752600" y="4343400"/>
            <a:ext cx="1447800" cy="584200"/>
          </a:xfrm>
          <a:prstGeom prst="rect">
            <a:avLst/>
          </a:prstGeom>
          <a:solidFill>
            <a:schemeClr val="accent3"/>
          </a:solidFill>
        </p:spPr>
        <p:txBody>
          <a:bodyPr>
            <a:spAutoFit/>
          </a:bodyPr>
          <a:lstStyle/>
          <a:p>
            <a:pPr>
              <a:defRPr/>
            </a:pPr>
            <a:r>
              <a:rPr lang="en-US" sz="1600" dirty="0"/>
              <a:t>a “1” or “hash mark”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Notation (without diamond):</a:t>
            </a:r>
          </a:p>
        </p:txBody>
      </p:sp>
      <p:sp>
        <p:nvSpPr>
          <p:cNvPr id="9219" name="Rectangle 5"/>
          <p:cNvSpPr>
            <a:spLocks noChangeArrowheads="1"/>
          </p:cNvSpPr>
          <p:nvPr/>
        </p:nvSpPr>
        <p:spPr bwMode="auto">
          <a:xfrm>
            <a:off x="2590800" y="2209800"/>
            <a:ext cx="1752600" cy="609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SALESREP</a:t>
            </a:r>
          </a:p>
        </p:txBody>
      </p:sp>
      <p:sp>
        <p:nvSpPr>
          <p:cNvPr id="9220" name="Rectangle 6"/>
          <p:cNvSpPr>
            <a:spLocks noChangeArrowheads="1"/>
          </p:cNvSpPr>
          <p:nvPr/>
        </p:nvSpPr>
        <p:spPr bwMode="auto">
          <a:xfrm>
            <a:off x="2667000" y="4724400"/>
            <a:ext cx="1828800" cy="6858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CUSTOMER</a:t>
            </a:r>
          </a:p>
        </p:txBody>
      </p:sp>
      <p:sp>
        <p:nvSpPr>
          <p:cNvPr id="9221" name="Line 9"/>
          <p:cNvSpPr>
            <a:spLocks noChangeShapeType="1"/>
          </p:cNvSpPr>
          <p:nvPr/>
        </p:nvSpPr>
        <p:spPr bwMode="auto">
          <a:xfrm>
            <a:off x="3352800" y="2819400"/>
            <a:ext cx="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2" name="Text Box 12"/>
          <p:cNvSpPr txBox="1">
            <a:spLocks noChangeArrowheads="1"/>
          </p:cNvSpPr>
          <p:nvPr/>
        </p:nvSpPr>
        <p:spPr bwMode="auto">
          <a:xfrm>
            <a:off x="3657600" y="2971800"/>
            <a:ext cx="141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represents</a:t>
            </a:r>
          </a:p>
        </p:txBody>
      </p:sp>
      <p:sp>
        <p:nvSpPr>
          <p:cNvPr id="9223" name="Text Box 13"/>
          <p:cNvSpPr txBox="1">
            <a:spLocks noChangeArrowheads="1"/>
          </p:cNvSpPr>
          <p:nvPr/>
        </p:nvSpPr>
        <p:spPr bwMode="auto">
          <a:xfrm>
            <a:off x="1371600" y="4191000"/>
            <a:ext cx="16017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represented</a:t>
            </a:r>
            <a:br>
              <a:rPr lang="en-US" altLang="en-US"/>
            </a:br>
            <a:r>
              <a:rPr lang="en-US" altLang="en-US"/>
              <a:t>      by</a:t>
            </a:r>
          </a:p>
        </p:txBody>
      </p:sp>
      <p:cxnSp>
        <p:nvCxnSpPr>
          <p:cNvPr id="10" name="Straight Connector 9"/>
          <p:cNvCxnSpPr/>
          <p:nvPr/>
        </p:nvCxnSpPr>
        <p:spPr>
          <a:xfrm>
            <a:off x="3200400" y="3048000"/>
            <a:ext cx="30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124200" y="4495800"/>
            <a:ext cx="228600" cy="2286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3352800" y="4495800"/>
            <a:ext cx="228600" cy="2286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3692</TotalTime>
  <Words>3208</Words>
  <Application>Microsoft Office PowerPoint</Application>
  <PresentationFormat>On-screen Show (4:3)</PresentationFormat>
  <Paragraphs>308</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Tahoma</vt:lpstr>
      <vt:lpstr>Times New Roman</vt:lpstr>
      <vt:lpstr>Default Design</vt:lpstr>
      <vt:lpstr>Entity-Relationship Model</vt:lpstr>
      <vt:lpstr>PowerPoint Presentation</vt:lpstr>
      <vt:lpstr>Entity-Relationship Diagram</vt:lpstr>
      <vt:lpstr>ER Diagram</vt:lpstr>
      <vt:lpstr>Very simple idea:</vt:lpstr>
      <vt:lpstr>Some E-R notations use a diamond to represent a relationship</vt:lpstr>
      <vt:lpstr>Another common notation leaves off the “diamond” on the relationship: </vt:lpstr>
      <vt:lpstr>Cardinality</vt:lpstr>
      <vt:lpstr>Notation (without diamond):</vt:lpstr>
      <vt:lpstr>Read the terms clockwise:</vt:lpstr>
      <vt:lpstr>Optionality</vt:lpstr>
      <vt:lpstr>Add optionality to our notation:</vt:lpstr>
      <vt:lpstr>Another Example of clockwise flow:</vt:lpstr>
      <vt:lpstr>PowerPoint Presentation</vt:lpstr>
      <vt:lpstr>ERD conventions:</vt:lpstr>
      <vt:lpstr>ERD “conventions” continued…</vt:lpstr>
      <vt:lpstr>Your first ERD</vt:lpstr>
      <vt:lpstr>Underline the nouns—these may be entities in the ERD</vt:lpstr>
      <vt:lpstr>PowerPoint Presentation</vt:lpstr>
      <vt:lpstr>PowerPoint Presentation</vt:lpstr>
      <vt:lpstr>PowerPoint Presentation</vt:lpstr>
      <vt:lpstr>Draw the ERD using Microsoft Visio 2013</vt:lpstr>
      <vt:lpstr>Draw the ERD using Microsoft Visio 2010</vt:lpstr>
    </vt:vector>
  </TitlesOfParts>
  <Company>Northwestern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Entity-Relationship Diagrams</dc:title>
  <dc:creator>Lissa Pollacia</dc:creator>
  <cp:lastModifiedBy>Lissa Pollacia</cp:lastModifiedBy>
  <cp:revision>89</cp:revision>
  <dcterms:created xsi:type="dcterms:W3CDTF">2000-11-12T22:31:06Z</dcterms:created>
  <dcterms:modified xsi:type="dcterms:W3CDTF">2016-08-25T22:11:01Z</dcterms:modified>
</cp:coreProperties>
</file>