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6" r:id="rId7"/>
    <p:sldId id="267" r:id="rId8"/>
    <p:sldId id="261" r:id="rId9"/>
    <p:sldId id="262" r:id="rId10"/>
    <p:sldId id="268" r:id="rId11"/>
    <p:sldId id="26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5D63A-ED28-4610-9F83-5D325F17F31D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E4E9E-BBFC-452D-881E-D7EB548AD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BC65E-2231-4603-AB62-1A7C452089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BC65E-2231-4603-AB62-1A7C452089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1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BC65E-2231-4603-AB62-1A7C452089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6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BC65E-2231-4603-AB62-1A7C452089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BC65E-2231-4603-AB62-1A7C452089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BC65E-2231-4603-AB62-1A7C452089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BC65E-2231-4603-AB62-1A7C452089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BC65E-2231-4603-AB62-1A7C452089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BC65E-2231-4603-AB62-1A7C452089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3A5B-DAFF-4C6F-AE84-3BB9CBD57405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3857-79FD-42B7-8D6E-8AEF90714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handle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Many-to-many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76200" y="838200"/>
            <a:ext cx="22098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ahoma" pitchFamily="34" charset="0"/>
              </a:rPr>
              <a:t>DOCTOR</a:t>
            </a:r>
          </a:p>
          <a:p>
            <a:pPr algn="ctr"/>
            <a:endParaRPr lang="en-US" b="1" dirty="0">
              <a:latin typeface="Tahoma" pitchFamily="34" charset="0"/>
            </a:endParaRPr>
          </a:p>
          <a:p>
            <a:pPr algn="ctr"/>
            <a:r>
              <a:rPr lang="en-US" b="1" dirty="0" err="1">
                <a:latin typeface="Tahoma" pitchFamily="34" charset="0"/>
              </a:rPr>
              <a:t>Doc_ID</a:t>
            </a:r>
            <a:endParaRPr lang="en-US" b="1" dirty="0">
              <a:latin typeface="Tahoma" pitchFamily="34" charset="0"/>
            </a:endParaRPr>
          </a:p>
          <a:p>
            <a:pPr algn="ctr"/>
            <a:r>
              <a:rPr lang="en-US" b="1" dirty="0" err="1">
                <a:latin typeface="Tahoma" pitchFamily="34" charset="0"/>
              </a:rPr>
              <a:t>Doc_Name</a:t>
            </a:r>
            <a:endParaRPr lang="en-US" b="1" dirty="0">
              <a:latin typeface="Tahoma" pitchFamily="34" charset="0"/>
            </a:endParaRPr>
          </a:p>
          <a:p>
            <a:pPr algn="ctr"/>
            <a:r>
              <a:rPr lang="en-US" b="1" dirty="0" err="1">
                <a:latin typeface="Tahoma" pitchFamily="34" charset="0"/>
              </a:rPr>
              <a:t>Doc_specialty</a:t>
            </a:r>
            <a:endParaRPr lang="en-US" b="1" dirty="0">
              <a:latin typeface="Tahoma" pitchFamily="34" charset="0"/>
            </a:endParaRPr>
          </a:p>
        </p:txBody>
      </p:sp>
      <p:sp>
        <p:nvSpPr>
          <p:cNvPr id="20484" name="Rectangle 8"/>
          <p:cNvSpPr>
            <a:spLocks noChangeArrowheads="1"/>
          </p:cNvSpPr>
          <p:nvPr/>
        </p:nvSpPr>
        <p:spPr bwMode="auto">
          <a:xfrm>
            <a:off x="6781800" y="304800"/>
            <a:ext cx="1828800" cy="281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ahoma" pitchFamily="34" charset="0"/>
              </a:rPr>
              <a:t>PATIENT</a:t>
            </a:r>
          </a:p>
          <a:p>
            <a:pPr algn="ctr"/>
            <a:endParaRPr lang="en-US" b="1">
              <a:latin typeface="Tahoma" pitchFamily="34" charset="0"/>
            </a:endParaRPr>
          </a:p>
          <a:p>
            <a:pPr algn="ctr"/>
            <a:r>
              <a:rPr lang="en-US" b="1">
                <a:latin typeface="Tahoma" pitchFamily="34" charset="0"/>
              </a:rPr>
              <a:t>Pat_ID</a:t>
            </a:r>
          </a:p>
          <a:p>
            <a:pPr algn="ctr"/>
            <a:r>
              <a:rPr lang="en-US" b="1">
                <a:latin typeface="Tahoma" pitchFamily="34" charset="0"/>
              </a:rPr>
              <a:t>Pat_Name</a:t>
            </a:r>
          </a:p>
          <a:p>
            <a:pPr algn="ctr"/>
            <a:r>
              <a:rPr lang="en-US" b="1">
                <a:latin typeface="Tahoma" pitchFamily="34" charset="0"/>
              </a:rPr>
              <a:t>Pat_addr</a:t>
            </a:r>
          </a:p>
          <a:p>
            <a:pPr algn="ctr"/>
            <a:r>
              <a:rPr lang="en-US" b="1">
                <a:latin typeface="Tahoma" pitchFamily="34" charset="0"/>
              </a:rPr>
              <a:t>Pat_age</a:t>
            </a:r>
          </a:p>
        </p:txBody>
      </p: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3581400" y="533400"/>
            <a:ext cx="1676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25"/>
          <p:cNvSpPr>
            <a:spLocks noChangeShapeType="1"/>
          </p:cNvSpPr>
          <p:nvPr/>
        </p:nvSpPr>
        <p:spPr bwMode="auto">
          <a:xfrm>
            <a:off x="2286000" y="106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7" name="AutoShape 26"/>
          <p:cNvSpPr>
            <a:spLocks noChangeArrowheads="1"/>
          </p:cNvSpPr>
          <p:nvPr/>
        </p:nvSpPr>
        <p:spPr bwMode="auto">
          <a:xfrm>
            <a:off x="3733800" y="533400"/>
            <a:ext cx="1371600" cy="990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ahoma" pitchFamily="34" charset="0"/>
              </a:rPr>
              <a:t>Doctor-</a:t>
            </a:r>
          </a:p>
          <a:p>
            <a:pPr algn="ctr"/>
            <a:r>
              <a:rPr lang="en-US" b="1">
                <a:latin typeface="Tahoma" pitchFamily="34" charset="0"/>
              </a:rPr>
              <a:t>Patient</a:t>
            </a:r>
          </a:p>
        </p:txBody>
      </p:sp>
      <p:sp>
        <p:nvSpPr>
          <p:cNvPr id="20488" name="Line 27"/>
          <p:cNvSpPr>
            <a:spLocks noChangeShapeType="1"/>
          </p:cNvSpPr>
          <p:nvPr/>
        </p:nvSpPr>
        <p:spPr bwMode="auto">
          <a:xfrm>
            <a:off x="5105400" y="106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9" name="Line 28"/>
          <p:cNvSpPr>
            <a:spLocks noChangeShapeType="1"/>
          </p:cNvSpPr>
          <p:nvPr/>
        </p:nvSpPr>
        <p:spPr bwMode="auto">
          <a:xfrm rot="10800000" flipH="1" flipV="1">
            <a:off x="5257800" y="914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0" name="Line 29"/>
          <p:cNvSpPr>
            <a:spLocks noChangeShapeType="1"/>
          </p:cNvSpPr>
          <p:nvPr/>
        </p:nvSpPr>
        <p:spPr bwMode="auto">
          <a:xfrm rot="10800000" flipH="1">
            <a:off x="5257800" y="1066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1" name="Oval 30"/>
          <p:cNvSpPr>
            <a:spLocks noChangeArrowheads="1"/>
          </p:cNvSpPr>
          <p:nvPr/>
        </p:nvSpPr>
        <p:spPr bwMode="auto">
          <a:xfrm>
            <a:off x="3200400" y="914400"/>
            <a:ext cx="1524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ahoma" pitchFamily="34" charset="0"/>
            </a:endParaRPr>
          </a:p>
        </p:txBody>
      </p:sp>
      <p:sp>
        <p:nvSpPr>
          <p:cNvPr id="20492" name="Line 31"/>
          <p:cNvSpPr>
            <a:spLocks noChangeShapeType="1"/>
          </p:cNvSpPr>
          <p:nvPr/>
        </p:nvSpPr>
        <p:spPr bwMode="auto">
          <a:xfrm flipV="1">
            <a:off x="3429000" y="91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3" name="Line 32"/>
          <p:cNvSpPr>
            <a:spLocks noChangeShapeType="1"/>
          </p:cNvSpPr>
          <p:nvPr/>
        </p:nvSpPr>
        <p:spPr bwMode="auto">
          <a:xfrm>
            <a:off x="3352800" y="1066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4" name="Line 33"/>
          <p:cNvSpPr>
            <a:spLocks noChangeShapeType="1"/>
          </p:cNvSpPr>
          <p:nvPr/>
        </p:nvSpPr>
        <p:spPr bwMode="auto">
          <a:xfrm>
            <a:off x="5562600" y="91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34"/>
          <p:cNvSpPr>
            <a:spLocks noChangeShapeType="1"/>
          </p:cNvSpPr>
          <p:nvPr/>
        </p:nvSpPr>
        <p:spPr bwMode="auto">
          <a:xfrm>
            <a:off x="2438400" y="91439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35"/>
          <p:cNvSpPr>
            <a:spLocks noChangeShapeType="1"/>
          </p:cNvSpPr>
          <p:nvPr/>
        </p:nvSpPr>
        <p:spPr bwMode="auto">
          <a:xfrm>
            <a:off x="2590800" y="91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36"/>
          <p:cNvSpPr>
            <a:spLocks noChangeShapeType="1"/>
          </p:cNvSpPr>
          <p:nvPr/>
        </p:nvSpPr>
        <p:spPr bwMode="auto">
          <a:xfrm>
            <a:off x="6324600" y="91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37"/>
          <p:cNvSpPr>
            <a:spLocks noChangeShapeType="1"/>
          </p:cNvSpPr>
          <p:nvPr/>
        </p:nvSpPr>
        <p:spPr bwMode="auto">
          <a:xfrm>
            <a:off x="6477000" y="91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Text Box 38"/>
          <p:cNvSpPr txBox="1">
            <a:spLocks noChangeArrowheads="1"/>
          </p:cNvSpPr>
          <p:nvPr/>
        </p:nvSpPr>
        <p:spPr bwMode="auto">
          <a:xfrm>
            <a:off x="2209800" y="457200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Treats</a:t>
            </a:r>
          </a:p>
        </p:txBody>
      </p:sp>
      <p:sp>
        <p:nvSpPr>
          <p:cNvPr id="20500" name="Text Box 39"/>
          <p:cNvSpPr txBox="1">
            <a:spLocks noChangeArrowheads="1"/>
          </p:cNvSpPr>
          <p:nvPr/>
        </p:nvSpPr>
        <p:spPr bwMode="auto">
          <a:xfrm>
            <a:off x="5414962" y="1295400"/>
            <a:ext cx="182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Tahoma" pitchFamily="34" charset="0"/>
              </a:rPr>
              <a:t>Treated by</a:t>
            </a:r>
          </a:p>
        </p:txBody>
      </p:sp>
      <p:sp>
        <p:nvSpPr>
          <p:cNvPr id="20501" name="Line 40"/>
          <p:cNvSpPr>
            <a:spLocks noChangeShapeType="1"/>
          </p:cNvSpPr>
          <p:nvPr/>
        </p:nvSpPr>
        <p:spPr bwMode="auto">
          <a:xfrm>
            <a:off x="76200" y="1700645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Line 41"/>
          <p:cNvSpPr>
            <a:spLocks noChangeShapeType="1"/>
          </p:cNvSpPr>
          <p:nvPr/>
        </p:nvSpPr>
        <p:spPr bwMode="auto">
          <a:xfrm>
            <a:off x="6781800" y="129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" name="Group 2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23702"/>
              </p:ext>
            </p:extLst>
          </p:nvPr>
        </p:nvGraphicFramePr>
        <p:xfrm>
          <a:off x="0" y="3276600"/>
          <a:ext cx="3390395" cy="1664970"/>
        </p:xfrm>
        <a:graphic>
          <a:graphicData uri="http://schemas.openxmlformats.org/drawingml/2006/table">
            <a:tbl>
              <a:tblPr/>
              <a:tblGrid>
                <a:gridCol w="904105"/>
                <a:gridCol w="1304361"/>
                <a:gridCol w="1181929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DocName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Specialty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Joseph Fixit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heart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Sue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Sewitup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orthopedic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Mac Quack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internist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11194"/>
              </p:ext>
            </p:extLst>
          </p:nvPr>
        </p:nvGraphicFramePr>
        <p:xfrm>
          <a:off x="3733800" y="1981200"/>
          <a:ext cx="1600200" cy="3287267"/>
        </p:xfrm>
        <a:graphic>
          <a:graphicData uri="http://schemas.openxmlformats.org/drawingml/2006/table">
            <a:tbl>
              <a:tblPr/>
              <a:tblGrid>
                <a:gridCol w="710005"/>
                <a:gridCol w="890195"/>
              </a:tblGrid>
              <a:tr h="321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2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1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2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2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2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2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32231"/>
              </p:ext>
            </p:extLst>
          </p:nvPr>
        </p:nvGraphicFramePr>
        <p:xfrm>
          <a:off x="5638800" y="3352800"/>
          <a:ext cx="3200400" cy="2198053"/>
        </p:xfrm>
        <a:graphic>
          <a:graphicData uri="http://schemas.openxmlformats.org/drawingml/2006/table">
            <a:tbl>
              <a:tblPr/>
              <a:tblGrid>
                <a:gridCol w="725488"/>
                <a:gridCol w="1163637"/>
                <a:gridCol w="723900"/>
                <a:gridCol w="587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PatName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George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Harry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Sophie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Lamisha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Draw ERD with Visio 2013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522" r="13354" b="21875"/>
          <a:stretch/>
        </p:blipFill>
        <p:spPr>
          <a:xfrm>
            <a:off x="1143000" y="1017477"/>
            <a:ext cx="7534275" cy="58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5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Students take many classes; and each class has many students.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Convert the </a:t>
            </a:r>
            <a:r>
              <a:rPr lang="en-US" dirty="0" err="1" smtClean="0"/>
              <a:t>ERD</a:t>
            </a:r>
            <a:r>
              <a:rPr lang="en-US" dirty="0" smtClean="0"/>
              <a:t> to show the associative entity STUDENT-CLASS.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43000" y="30480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ahoma" pitchFamily="34" charset="0"/>
              </a:rPr>
              <a:t>STUDENT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248400" y="3090863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ahoma" pitchFamily="34" charset="0"/>
              </a:rPr>
              <a:t>CLASS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971800" y="3548063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6019800" y="33956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019800" y="35480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5791200" y="3395663"/>
            <a:ext cx="1524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ahoma" pitchFamily="34" charset="0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971800" y="33194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>
            <a:off x="2971800" y="35480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971800" y="29718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takes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495800" y="3733800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Taken by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2004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l="19167"/>
          <a:stretch>
            <a:fillRect/>
          </a:stretch>
        </p:blipFill>
        <p:spPr bwMode="auto">
          <a:xfrm>
            <a:off x="1219200" y="1143000"/>
            <a:ext cx="7391400" cy="2547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828800" y="365125"/>
            <a:ext cx="7175554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 dirty="0" smtClean="0">
                <a:latin typeface="Arial" charset="0"/>
              </a:rPr>
              <a:t>Lookup or Associative </a:t>
            </a:r>
            <a:r>
              <a:rPr lang="en-US" sz="4000" b="1" dirty="0">
                <a:latin typeface="Arial" charset="0"/>
              </a:rPr>
              <a:t>entity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3429000" y="1676400"/>
            <a:ext cx="13716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3429000" y="1652587"/>
            <a:ext cx="1371600" cy="838200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066800" y="3657600"/>
            <a:ext cx="6781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i="1" u="sng" dirty="0"/>
              <a:t>Associative </a:t>
            </a:r>
            <a:r>
              <a:rPr lang="en-US" b="1" i="1" u="sng" dirty="0" smtClean="0"/>
              <a:t>Entity</a:t>
            </a:r>
            <a:r>
              <a:rPr lang="en-US" b="1" dirty="0" smtClean="0"/>
              <a:t>:</a:t>
            </a:r>
            <a:endParaRPr lang="en-US" b="1" dirty="0"/>
          </a:p>
          <a:p>
            <a:pPr>
              <a:buFontTx/>
              <a:buChar char="•"/>
            </a:pPr>
            <a:r>
              <a:rPr lang="en-US" dirty="0"/>
              <a:t> Used to implement a many-to-many relationship</a:t>
            </a:r>
          </a:p>
          <a:p>
            <a:pPr>
              <a:buFontTx/>
              <a:buChar char="•"/>
            </a:pPr>
            <a:r>
              <a:rPr lang="en-US" dirty="0"/>
              <a:t> Can have additional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Draw the E-R Diagram that best represents this application: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hospital has many doctors who treat many patients.  A doctor may treat several patients, or may not have any patients, such as an administrative doctor.  A patient always has one doctor, but may be treated by a team of doctors.  A doctor has an ID, Name, and specialty.  A patient has a Patient number, Name, Address and 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Underline the nouns—these may be entities in the ERD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u="sng" smtClean="0">
                <a:solidFill>
                  <a:srgbClr val="0000FF"/>
                </a:solidFill>
              </a:rPr>
              <a:t>hospital</a:t>
            </a:r>
            <a:r>
              <a:rPr lang="en-US" smtClean="0"/>
              <a:t> has many </a:t>
            </a:r>
            <a:r>
              <a:rPr lang="en-US" u="sng" smtClean="0">
                <a:solidFill>
                  <a:srgbClr val="0000FF"/>
                </a:solidFill>
              </a:rPr>
              <a:t>doctors</a:t>
            </a:r>
            <a:r>
              <a:rPr lang="en-US" smtClean="0"/>
              <a:t> who treat many </a:t>
            </a:r>
            <a:r>
              <a:rPr lang="en-US" u="sng" smtClean="0">
                <a:solidFill>
                  <a:srgbClr val="0000FF"/>
                </a:solidFill>
              </a:rPr>
              <a:t>patients</a:t>
            </a:r>
            <a:r>
              <a:rPr lang="en-US" smtClean="0"/>
              <a:t>.  A doctor may treat … 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228600" y="3505200"/>
            <a:ext cx="8610600" cy="1936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 decide if a noun will become an entity, ask yourself </a:t>
            </a:r>
          </a:p>
          <a:p>
            <a:r>
              <a:rPr lang="en-US"/>
              <a:t>this question:  </a:t>
            </a:r>
            <a:r>
              <a:rPr lang="en-US" b="1" i="1">
                <a:solidFill>
                  <a:srgbClr val="0000FF"/>
                </a:solidFill>
              </a:rPr>
              <a:t>Is there more than one of them?</a:t>
            </a:r>
          </a:p>
          <a:p>
            <a:r>
              <a:rPr lang="en-US"/>
              <a:t>Hospital:  No there is just one (so it does NOT become an entity)</a:t>
            </a:r>
          </a:p>
          <a:p>
            <a:r>
              <a:rPr lang="en-US"/>
              <a:t>Doctor – YES</a:t>
            </a:r>
          </a:p>
          <a:p>
            <a:r>
              <a:rPr lang="en-US"/>
              <a:t>Patient – YES (so these become entities)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The relationship is many-to-many (M-M):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066800" y="2667000"/>
            <a:ext cx="6934200" cy="1219200"/>
            <a:chOff x="672" y="1920"/>
            <a:chExt cx="4368" cy="768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115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ahoma" pitchFamily="34" charset="0"/>
                </a:rPr>
                <a:t>DOCTOR</a:t>
              </a:r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3888" y="1995"/>
              <a:ext cx="115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ahoma" pitchFamily="34" charset="0"/>
                </a:rPr>
                <a:t>PATIENT</a:t>
              </a:r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1824" y="2283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V="1">
              <a:off x="3744" y="2187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>
              <a:off x="3744" y="2283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9" name="Oval 10"/>
            <p:cNvSpPr>
              <a:spLocks noChangeArrowheads="1"/>
            </p:cNvSpPr>
            <p:nvPr/>
          </p:nvSpPr>
          <p:spPr bwMode="auto">
            <a:xfrm>
              <a:off x="3600" y="2187"/>
              <a:ext cx="96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</a:endParaRP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824" y="2139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>
              <a:off x="1824" y="2283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1824" y="1920"/>
              <a:ext cx="7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ahoma" pitchFamily="34" charset="0"/>
                </a:rPr>
                <a:t>Treats</a:t>
              </a: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784" y="2400"/>
              <a:ext cx="11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ahoma" pitchFamily="34" charset="0"/>
                </a:rPr>
                <a:t>Treated by</a:t>
              </a:r>
            </a:p>
          </p:txBody>
        </p:sp>
      </p:grpSp>
      <p:sp>
        <p:nvSpPr>
          <p:cNvPr id="17412" name="Line 16"/>
          <p:cNvSpPr>
            <a:spLocks noChangeShapeType="1"/>
          </p:cNvSpPr>
          <p:nvPr/>
        </p:nvSpPr>
        <p:spPr bwMode="auto">
          <a:xfrm>
            <a:off x="5181600" y="32432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ine 18"/>
          <p:cNvSpPr>
            <a:spLocks noChangeShapeType="1"/>
          </p:cNvSpPr>
          <p:nvPr/>
        </p:nvSpPr>
        <p:spPr bwMode="auto">
          <a:xfrm>
            <a:off x="3200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96" name="Group 276"/>
          <p:cNvGraphicFramePr>
            <a:graphicFrameLocks noGrp="1"/>
          </p:cNvGraphicFramePr>
          <p:nvPr/>
        </p:nvGraphicFramePr>
        <p:xfrm>
          <a:off x="838200" y="1752600"/>
          <a:ext cx="3429000" cy="1877696"/>
        </p:xfrm>
        <a:graphic>
          <a:graphicData uri="http://schemas.openxmlformats.org/drawingml/2006/table">
            <a:tbl>
              <a:tblPr/>
              <a:tblGrid>
                <a:gridCol w="914400"/>
                <a:gridCol w="1319213"/>
                <a:gridCol w="11953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DocName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Specialty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Joseph Fixit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heart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Sue Sewitup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orthopedic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Mac Quack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internist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04" name="Group 284"/>
          <p:cNvGraphicFramePr>
            <a:graphicFrameLocks noGrp="1"/>
          </p:cNvGraphicFramePr>
          <p:nvPr/>
        </p:nvGraphicFramePr>
        <p:xfrm>
          <a:off x="5105400" y="1524000"/>
          <a:ext cx="3200400" cy="2198053"/>
        </p:xfrm>
        <a:graphic>
          <a:graphicData uri="http://schemas.openxmlformats.org/drawingml/2006/table">
            <a:tbl>
              <a:tblPr/>
              <a:tblGrid>
                <a:gridCol w="725488"/>
                <a:gridCol w="1163637"/>
                <a:gridCol w="723900"/>
                <a:gridCol w="5873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PatName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George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Harry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Sophie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Lamisha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93" name="Text Box 248"/>
          <p:cNvSpPr txBox="1">
            <a:spLocks noChangeArrowheads="1"/>
          </p:cNvSpPr>
          <p:nvPr/>
        </p:nvSpPr>
        <p:spPr bwMode="auto">
          <a:xfrm>
            <a:off x="2209800" y="4114800"/>
            <a:ext cx="3657600" cy="156966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Suppose that </a:t>
            </a:r>
          </a:p>
          <a:p>
            <a:r>
              <a:rPr lang="en-US" sz="2400" dirty="0"/>
              <a:t>D1 treats P2 and P3</a:t>
            </a:r>
          </a:p>
          <a:p>
            <a:r>
              <a:rPr lang="en-US" sz="2400" dirty="0"/>
              <a:t>D2 treats P1, P3, and P5</a:t>
            </a:r>
          </a:p>
          <a:p>
            <a:r>
              <a:rPr lang="en-US" sz="2400" dirty="0"/>
              <a:t>D3 treats P2, P4, and P5</a:t>
            </a:r>
          </a:p>
        </p:txBody>
      </p:sp>
      <p:sp>
        <p:nvSpPr>
          <p:cNvPr id="18494" name="Text Box 285"/>
          <p:cNvSpPr txBox="1">
            <a:spLocks noChangeArrowheads="1"/>
          </p:cNvSpPr>
          <p:nvPr/>
        </p:nvSpPr>
        <p:spPr bwMode="auto">
          <a:xfrm>
            <a:off x="0" y="914400"/>
            <a:ext cx="4973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ahoma" pitchFamily="34" charset="0"/>
              </a:rPr>
              <a:t>Here is some sample data: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8"/>
          <p:cNvSpPr txBox="1">
            <a:spLocks noChangeArrowheads="1"/>
          </p:cNvSpPr>
          <p:nvPr/>
        </p:nvSpPr>
        <p:spPr bwMode="auto">
          <a:xfrm>
            <a:off x="990600" y="457200"/>
            <a:ext cx="3657600" cy="12003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D1 </a:t>
            </a:r>
            <a:r>
              <a:rPr lang="en-US" sz="2400" dirty="0"/>
              <a:t>treats P2 and P3</a:t>
            </a:r>
          </a:p>
          <a:p>
            <a:r>
              <a:rPr lang="en-US" sz="2400" dirty="0"/>
              <a:t>D2 treats P1, P3, and P5</a:t>
            </a:r>
          </a:p>
          <a:p>
            <a:r>
              <a:rPr lang="en-US" sz="2400" dirty="0"/>
              <a:t>D3 treats P2, P4, and P5</a:t>
            </a:r>
          </a:p>
        </p:txBody>
      </p:sp>
      <p:graphicFrame>
        <p:nvGraphicFramePr>
          <p:cNvPr id="3" name="Group 284"/>
          <p:cNvGraphicFramePr>
            <a:graphicFrameLocks noGrp="1"/>
          </p:cNvGraphicFramePr>
          <p:nvPr/>
        </p:nvGraphicFramePr>
        <p:xfrm>
          <a:off x="2133600" y="2590800"/>
          <a:ext cx="1889125" cy="3345817"/>
        </p:xfrm>
        <a:graphic>
          <a:graphicData uri="http://schemas.openxmlformats.org/drawingml/2006/table">
            <a:tbl>
              <a:tblPr/>
              <a:tblGrid>
                <a:gridCol w="838200"/>
                <a:gridCol w="1050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57800" y="3505200"/>
            <a:ext cx="3224794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“associative entity”</a:t>
            </a:r>
          </a:p>
          <a:p>
            <a:r>
              <a:rPr lang="en-US" dirty="0" smtClean="0"/>
              <a:t>because it associates one doctor</a:t>
            </a:r>
          </a:p>
          <a:p>
            <a:r>
              <a:rPr lang="en-US" dirty="0" smtClean="0"/>
              <a:t>with one patient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114800" y="3810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Every time you have a M-M relationship…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You must convert it to show the associative entity between the two original entities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is converted to: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143000" y="2743200"/>
            <a:ext cx="1828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ahoma" pitchFamily="34" charset="0"/>
              </a:rPr>
              <a:t>DOCTOR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248400" y="2786063"/>
            <a:ext cx="1828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ahoma" pitchFamily="34" charset="0"/>
              </a:rPr>
              <a:t>PATIENT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971800" y="3243263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6019800" y="30908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019800" y="32432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791200" y="3090863"/>
            <a:ext cx="1524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ahoma" pitchFamily="34" charset="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971800" y="30146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2971800" y="32432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971800" y="2667000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Treats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495800" y="3429000"/>
            <a:ext cx="182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Treated by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200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3581400" y="4572000"/>
            <a:ext cx="1676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457200" y="4648200"/>
            <a:ext cx="1828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ahoma" pitchFamily="34" charset="0"/>
              </a:rPr>
              <a:t>DOCTOR</a:t>
            </a: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6705600" y="4648200"/>
            <a:ext cx="1828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ahoma" pitchFamily="34" charset="0"/>
              </a:rPr>
              <a:t>PATIENT</a:t>
            </a:r>
          </a:p>
        </p:txBody>
      </p:sp>
      <p:sp>
        <p:nvSpPr>
          <p:cNvPr id="19474" name="Line 19"/>
          <p:cNvSpPr>
            <a:spLocks noChangeShapeType="1"/>
          </p:cNvSpPr>
          <p:nvPr/>
        </p:nvSpPr>
        <p:spPr bwMode="auto">
          <a:xfrm>
            <a:off x="2286000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5" name="AutoShape 20"/>
          <p:cNvSpPr>
            <a:spLocks noChangeArrowheads="1"/>
          </p:cNvSpPr>
          <p:nvPr/>
        </p:nvSpPr>
        <p:spPr bwMode="auto">
          <a:xfrm>
            <a:off x="3733800" y="4572000"/>
            <a:ext cx="1371600" cy="990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ahoma" pitchFamily="34" charset="0"/>
              </a:rPr>
              <a:t>Doctor-</a:t>
            </a:r>
          </a:p>
          <a:p>
            <a:pPr algn="ctr"/>
            <a:r>
              <a:rPr lang="en-US" b="1">
                <a:latin typeface="Tahoma" pitchFamily="34" charset="0"/>
              </a:rPr>
              <a:t>Patient</a:t>
            </a:r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>
            <a:off x="5105400" y="5105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 rot="10800000" flipH="1" flipV="1">
            <a:off x="5257800" y="4953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8" name="Line 23"/>
          <p:cNvSpPr>
            <a:spLocks noChangeShapeType="1"/>
          </p:cNvSpPr>
          <p:nvPr/>
        </p:nvSpPr>
        <p:spPr bwMode="auto">
          <a:xfrm rot="10800000" flipH="1">
            <a:off x="5257800" y="5105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9" name="Oval 24"/>
          <p:cNvSpPr>
            <a:spLocks noChangeArrowheads="1"/>
          </p:cNvSpPr>
          <p:nvPr/>
        </p:nvSpPr>
        <p:spPr bwMode="auto">
          <a:xfrm>
            <a:off x="3200400" y="4953000"/>
            <a:ext cx="1524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ahoma" pitchFamily="34" charset="0"/>
            </a:endParaRPr>
          </a:p>
        </p:txBody>
      </p:sp>
      <p:sp>
        <p:nvSpPr>
          <p:cNvPr id="19480" name="Line 25"/>
          <p:cNvSpPr>
            <a:spLocks noChangeShapeType="1"/>
          </p:cNvSpPr>
          <p:nvPr/>
        </p:nvSpPr>
        <p:spPr bwMode="auto">
          <a:xfrm flipV="1">
            <a:off x="3429000" y="4953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1" name="Line 26"/>
          <p:cNvSpPr>
            <a:spLocks noChangeShapeType="1"/>
          </p:cNvSpPr>
          <p:nvPr/>
        </p:nvSpPr>
        <p:spPr bwMode="auto">
          <a:xfrm>
            <a:off x="3352800" y="5105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2" name="Line 27"/>
          <p:cNvSpPr>
            <a:spLocks noChangeShapeType="1"/>
          </p:cNvSpPr>
          <p:nvPr/>
        </p:nvSpPr>
        <p:spPr bwMode="auto">
          <a:xfrm>
            <a:off x="55626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Line 30"/>
          <p:cNvSpPr>
            <a:spLocks noChangeShapeType="1"/>
          </p:cNvSpPr>
          <p:nvPr/>
        </p:nvSpPr>
        <p:spPr bwMode="auto">
          <a:xfrm>
            <a:off x="24384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Line 31"/>
          <p:cNvSpPr>
            <a:spLocks noChangeShapeType="1"/>
          </p:cNvSpPr>
          <p:nvPr/>
        </p:nvSpPr>
        <p:spPr bwMode="auto">
          <a:xfrm>
            <a:off x="25908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Line 32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Line 33"/>
          <p:cNvSpPr>
            <a:spLocks noChangeShapeType="1"/>
          </p:cNvSpPr>
          <p:nvPr/>
        </p:nvSpPr>
        <p:spPr bwMode="auto">
          <a:xfrm>
            <a:off x="6477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Text Box 34"/>
          <p:cNvSpPr txBox="1">
            <a:spLocks noChangeArrowheads="1"/>
          </p:cNvSpPr>
          <p:nvPr/>
        </p:nvSpPr>
        <p:spPr bwMode="auto">
          <a:xfrm>
            <a:off x="2209800" y="4495800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Treats</a:t>
            </a:r>
          </a:p>
        </p:txBody>
      </p:sp>
      <p:sp>
        <p:nvSpPr>
          <p:cNvPr id="19488" name="Text Box 35"/>
          <p:cNvSpPr txBox="1">
            <a:spLocks noChangeArrowheads="1"/>
          </p:cNvSpPr>
          <p:nvPr/>
        </p:nvSpPr>
        <p:spPr bwMode="auto">
          <a:xfrm>
            <a:off x="5719763" y="5257800"/>
            <a:ext cx="1824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Treated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Now represent the attributes:</a:t>
            </a:r>
          </a:p>
        </p:txBody>
      </p:sp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76200" y="2133600"/>
            <a:ext cx="22098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ahoma" pitchFamily="34" charset="0"/>
              </a:rPr>
              <a:t>DOCTOR</a:t>
            </a:r>
          </a:p>
          <a:p>
            <a:pPr algn="ctr"/>
            <a:endParaRPr lang="en-US" b="1" dirty="0">
              <a:latin typeface="Tahoma" pitchFamily="34" charset="0"/>
            </a:endParaRPr>
          </a:p>
          <a:p>
            <a:pPr algn="ctr"/>
            <a:r>
              <a:rPr lang="en-US" b="1" dirty="0" err="1">
                <a:latin typeface="Tahoma" pitchFamily="34" charset="0"/>
              </a:rPr>
              <a:t>Doc_ID</a:t>
            </a:r>
            <a:endParaRPr lang="en-US" b="1" dirty="0">
              <a:latin typeface="Tahoma" pitchFamily="34" charset="0"/>
            </a:endParaRPr>
          </a:p>
          <a:p>
            <a:pPr algn="ctr"/>
            <a:r>
              <a:rPr lang="en-US" b="1" dirty="0" err="1">
                <a:latin typeface="Tahoma" pitchFamily="34" charset="0"/>
              </a:rPr>
              <a:t>Doc_Name</a:t>
            </a:r>
            <a:endParaRPr lang="en-US" b="1" dirty="0">
              <a:latin typeface="Tahoma" pitchFamily="34" charset="0"/>
            </a:endParaRPr>
          </a:p>
          <a:p>
            <a:pPr algn="ctr"/>
            <a:r>
              <a:rPr lang="en-US" b="1" dirty="0" err="1">
                <a:latin typeface="Tahoma" pitchFamily="34" charset="0"/>
              </a:rPr>
              <a:t>Doc_specialty</a:t>
            </a:r>
            <a:endParaRPr lang="en-US" b="1" dirty="0">
              <a:latin typeface="Tahoma" pitchFamily="34" charset="0"/>
            </a:endParaRPr>
          </a:p>
        </p:txBody>
      </p:sp>
      <p:sp>
        <p:nvSpPr>
          <p:cNvPr id="20484" name="Rectangle 8"/>
          <p:cNvSpPr>
            <a:spLocks noChangeArrowheads="1"/>
          </p:cNvSpPr>
          <p:nvPr/>
        </p:nvSpPr>
        <p:spPr bwMode="auto">
          <a:xfrm>
            <a:off x="6781800" y="1600200"/>
            <a:ext cx="1828800" cy="281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ahoma" pitchFamily="34" charset="0"/>
              </a:rPr>
              <a:t>PATIENT</a:t>
            </a:r>
          </a:p>
          <a:p>
            <a:pPr algn="ctr"/>
            <a:endParaRPr lang="en-US" b="1">
              <a:latin typeface="Tahoma" pitchFamily="34" charset="0"/>
            </a:endParaRPr>
          </a:p>
          <a:p>
            <a:pPr algn="ctr"/>
            <a:r>
              <a:rPr lang="en-US" b="1">
                <a:latin typeface="Tahoma" pitchFamily="34" charset="0"/>
              </a:rPr>
              <a:t>Pat_ID</a:t>
            </a:r>
          </a:p>
          <a:p>
            <a:pPr algn="ctr"/>
            <a:r>
              <a:rPr lang="en-US" b="1">
                <a:latin typeface="Tahoma" pitchFamily="34" charset="0"/>
              </a:rPr>
              <a:t>Pat_Name</a:t>
            </a:r>
          </a:p>
          <a:p>
            <a:pPr algn="ctr"/>
            <a:r>
              <a:rPr lang="en-US" b="1">
                <a:latin typeface="Tahoma" pitchFamily="34" charset="0"/>
              </a:rPr>
              <a:t>Pat_addr</a:t>
            </a:r>
          </a:p>
          <a:p>
            <a:pPr algn="ctr"/>
            <a:r>
              <a:rPr lang="en-US" b="1">
                <a:latin typeface="Tahoma" pitchFamily="34" charset="0"/>
              </a:rPr>
              <a:t>Pat_age</a:t>
            </a:r>
          </a:p>
        </p:txBody>
      </p: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3581400" y="1828800"/>
            <a:ext cx="1676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25"/>
          <p:cNvSpPr>
            <a:spLocks noChangeShapeType="1"/>
          </p:cNvSpPr>
          <p:nvPr/>
        </p:nvSpPr>
        <p:spPr bwMode="auto">
          <a:xfrm>
            <a:off x="2286000" y="2362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7" name="AutoShape 26"/>
          <p:cNvSpPr>
            <a:spLocks noChangeArrowheads="1"/>
          </p:cNvSpPr>
          <p:nvPr/>
        </p:nvSpPr>
        <p:spPr bwMode="auto">
          <a:xfrm>
            <a:off x="3733800" y="1828800"/>
            <a:ext cx="1371600" cy="990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ahoma" pitchFamily="34" charset="0"/>
              </a:rPr>
              <a:t>Doctor-</a:t>
            </a:r>
          </a:p>
          <a:p>
            <a:pPr algn="ctr"/>
            <a:r>
              <a:rPr lang="en-US" b="1">
                <a:latin typeface="Tahoma" pitchFamily="34" charset="0"/>
              </a:rPr>
              <a:t>Patient</a:t>
            </a:r>
          </a:p>
        </p:txBody>
      </p:sp>
      <p:sp>
        <p:nvSpPr>
          <p:cNvPr id="20488" name="Line 27"/>
          <p:cNvSpPr>
            <a:spLocks noChangeShapeType="1"/>
          </p:cNvSpPr>
          <p:nvPr/>
        </p:nvSpPr>
        <p:spPr bwMode="auto">
          <a:xfrm>
            <a:off x="5105400" y="2362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9" name="Line 28"/>
          <p:cNvSpPr>
            <a:spLocks noChangeShapeType="1"/>
          </p:cNvSpPr>
          <p:nvPr/>
        </p:nvSpPr>
        <p:spPr bwMode="auto">
          <a:xfrm rot="10800000" flipH="1" flipV="1">
            <a:off x="5257800" y="2209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0" name="Line 29"/>
          <p:cNvSpPr>
            <a:spLocks noChangeShapeType="1"/>
          </p:cNvSpPr>
          <p:nvPr/>
        </p:nvSpPr>
        <p:spPr bwMode="auto">
          <a:xfrm rot="10800000" flipH="1">
            <a:off x="5257800" y="2362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1" name="Oval 30"/>
          <p:cNvSpPr>
            <a:spLocks noChangeArrowheads="1"/>
          </p:cNvSpPr>
          <p:nvPr/>
        </p:nvSpPr>
        <p:spPr bwMode="auto">
          <a:xfrm>
            <a:off x="3200400" y="2209800"/>
            <a:ext cx="1524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ahoma" pitchFamily="34" charset="0"/>
            </a:endParaRPr>
          </a:p>
        </p:txBody>
      </p:sp>
      <p:sp>
        <p:nvSpPr>
          <p:cNvPr id="20492" name="Line 31"/>
          <p:cNvSpPr>
            <a:spLocks noChangeShapeType="1"/>
          </p:cNvSpPr>
          <p:nvPr/>
        </p:nvSpPr>
        <p:spPr bwMode="auto">
          <a:xfrm flipV="1">
            <a:off x="3429000" y="2209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3" name="Line 32"/>
          <p:cNvSpPr>
            <a:spLocks noChangeShapeType="1"/>
          </p:cNvSpPr>
          <p:nvPr/>
        </p:nvSpPr>
        <p:spPr bwMode="auto">
          <a:xfrm>
            <a:off x="3352800" y="2362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4" name="Line 33"/>
          <p:cNvSpPr>
            <a:spLocks noChangeShapeType="1"/>
          </p:cNvSpPr>
          <p:nvPr/>
        </p:nvSpPr>
        <p:spPr bwMode="auto">
          <a:xfrm>
            <a:off x="55626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34"/>
          <p:cNvSpPr>
            <a:spLocks noChangeShapeType="1"/>
          </p:cNvSpPr>
          <p:nvPr/>
        </p:nvSpPr>
        <p:spPr bwMode="auto">
          <a:xfrm>
            <a:off x="24384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35"/>
          <p:cNvSpPr>
            <a:spLocks noChangeShapeType="1"/>
          </p:cNvSpPr>
          <p:nvPr/>
        </p:nvSpPr>
        <p:spPr bwMode="auto">
          <a:xfrm>
            <a:off x="25908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36"/>
          <p:cNvSpPr>
            <a:spLocks noChangeShapeType="1"/>
          </p:cNvSpPr>
          <p:nvPr/>
        </p:nvSpPr>
        <p:spPr bwMode="auto">
          <a:xfrm>
            <a:off x="63246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37"/>
          <p:cNvSpPr>
            <a:spLocks noChangeShapeType="1"/>
          </p:cNvSpPr>
          <p:nvPr/>
        </p:nvSpPr>
        <p:spPr bwMode="auto">
          <a:xfrm>
            <a:off x="64770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Text Box 38"/>
          <p:cNvSpPr txBox="1">
            <a:spLocks noChangeArrowheads="1"/>
          </p:cNvSpPr>
          <p:nvPr/>
        </p:nvSpPr>
        <p:spPr bwMode="auto">
          <a:xfrm>
            <a:off x="2209800" y="1752600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Treats</a:t>
            </a:r>
          </a:p>
        </p:txBody>
      </p:sp>
      <p:sp>
        <p:nvSpPr>
          <p:cNvPr id="20500" name="Text Box 39"/>
          <p:cNvSpPr txBox="1">
            <a:spLocks noChangeArrowheads="1"/>
          </p:cNvSpPr>
          <p:nvPr/>
        </p:nvSpPr>
        <p:spPr bwMode="auto">
          <a:xfrm>
            <a:off x="5414962" y="2590800"/>
            <a:ext cx="182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Tahoma" pitchFamily="34" charset="0"/>
              </a:rPr>
              <a:t>Treated by</a:t>
            </a:r>
          </a:p>
        </p:txBody>
      </p:sp>
      <p:sp>
        <p:nvSpPr>
          <p:cNvPr id="20501" name="Line 40"/>
          <p:cNvSpPr>
            <a:spLocks noChangeShapeType="1"/>
          </p:cNvSpPr>
          <p:nvPr/>
        </p:nvSpPr>
        <p:spPr bwMode="auto">
          <a:xfrm>
            <a:off x="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Line 41"/>
          <p:cNvSpPr>
            <a:spLocks noChangeShapeType="1"/>
          </p:cNvSpPr>
          <p:nvPr/>
        </p:nvSpPr>
        <p:spPr bwMode="auto">
          <a:xfrm>
            <a:off x="6781800" y="2286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486</Words>
  <Application>Microsoft Office PowerPoint</Application>
  <PresentationFormat>On-screen Show (4:3)</PresentationFormat>
  <Paragraphs>205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Office Theme</vt:lpstr>
      <vt:lpstr>How to handle</vt:lpstr>
      <vt:lpstr>PowerPoint Presentation</vt:lpstr>
      <vt:lpstr>Draw the E-R Diagram that best represents this application:</vt:lpstr>
      <vt:lpstr>Underline the nouns—these may be entities in the ERD</vt:lpstr>
      <vt:lpstr>The relationship is many-to-many (M-M):</vt:lpstr>
      <vt:lpstr>PowerPoint Presentation</vt:lpstr>
      <vt:lpstr>PowerPoint Presentation</vt:lpstr>
      <vt:lpstr>Every time you have a M-M relationship…</vt:lpstr>
      <vt:lpstr>Now represent the attributes:</vt:lpstr>
      <vt:lpstr>PowerPoint Presentation</vt:lpstr>
      <vt:lpstr>Draw ERD with Visio 2013</vt:lpstr>
      <vt:lpstr>Another example:</vt:lpstr>
    </vt:vector>
  </TitlesOfParts>
  <Company>NSU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Lissa Pollacia</dc:creator>
  <cp:lastModifiedBy>Lissa Pollacia</cp:lastModifiedBy>
  <cp:revision>10</cp:revision>
  <dcterms:created xsi:type="dcterms:W3CDTF">2008-07-07T14:07:24Z</dcterms:created>
  <dcterms:modified xsi:type="dcterms:W3CDTF">2015-08-26T22:38:11Z</dcterms:modified>
</cp:coreProperties>
</file>