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CF22-B25E-4521-B901-D358166D685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CEA5-E586-4966-9A5B-6C580E86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2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CF22-B25E-4521-B901-D358166D685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CEA5-E586-4966-9A5B-6C580E86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5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CF22-B25E-4521-B901-D358166D685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CEA5-E586-4966-9A5B-6C580E86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CF22-B25E-4521-B901-D358166D685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CEA5-E586-4966-9A5B-6C580E86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CF22-B25E-4521-B901-D358166D685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CEA5-E586-4966-9A5B-6C580E86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CF22-B25E-4521-B901-D358166D685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CEA5-E586-4966-9A5B-6C580E86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5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CF22-B25E-4521-B901-D358166D685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CEA5-E586-4966-9A5B-6C580E86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CF22-B25E-4521-B901-D358166D685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CEA5-E586-4966-9A5B-6C580E86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CF22-B25E-4521-B901-D358166D685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CEA5-E586-4966-9A5B-6C580E86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CF22-B25E-4521-B901-D358166D685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CEA5-E586-4966-9A5B-6C580E86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CF22-B25E-4521-B901-D358166D685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CEA5-E586-4966-9A5B-6C580E86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CF22-B25E-4521-B901-D358166D685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3CEA5-E586-4966-9A5B-6C580E862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and implementing </a:t>
            </a:r>
            <a:r>
              <a:rPr lang="en-US" dirty="0" err="1" smtClean="0"/>
              <a:t>SuperType</a:t>
            </a:r>
            <a:r>
              <a:rPr lang="en-US" dirty="0" smtClean="0"/>
              <a:t>/</a:t>
            </a:r>
            <a:r>
              <a:rPr lang="en-US" dirty="0" err="1" smtClean="0"/>
              <a:t>SubTypes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 the 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3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4191000" y="1981200"/>
            <a:ext cx="1828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EMPLOYEE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6781800" y="990600"/>
            <a:ext cx="1295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Emp_No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 flipV="1">
            <a:off x="6019800" y="1447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6781800" y="1676400"/>
            <a:ext cx="1981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Emp_Name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6858000" y="2438400"/>
            <a:ext cx="1981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Emp_Addr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6019800" y="20574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6019800" y="25146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5105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 b="1" dirty="0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2362200" y="45720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HOURLY</a:t>
            </a:r>
          </a:p>
          <a:p>
            <a:pPr algn="ctr" eaLnBrk="1" hangingPunct="1"/>
            <a:r>
              <a:rPr lang="en-US" altLang="en-US" b="1"/>
              <a:t>EMP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4572000" y="45720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SALARIED</a:t>
            </a:r>
          </a:p>
          <a:p>
            <a:pPr algn="ctr" eaLnBrk="1" hangingPunct="1"/>
            <a:r>
              <a:rPr lang="en-US" altLang="en-US" b="1"/>
              <a:t>EMP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6781800" y="4572000"/>
            <a:ext cx="2057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CONSULTANT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H="1">
            <a:off x="3581400" y="35814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5105400" y="3657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5334000" y="3505200"/>
            <a:ext cx="1981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4" name="Oval 22"/>
          <p:cNvSpPr>
            <a:spLocks noChangeArrowheads="1"/>
          </p:cNvSpPr>
          <p:nvPr/>
        </p:nvSpPr>
        <p:spPr bwMode="auto">
          <a:xfrm>
            <a:off x="1981200" y="5715000"/>
            <a:ext cx="1676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Hourly_</a:t>
            </a:r>
          </a:p>
          <a:p>
            <a:pPr algn="ctr" eaLnBrk="1" hangingPunct="1"/>
            <a:r>
              <a:rPr lang="en-US" altLang="en-US" b="1"/>
              <a:t>rate</a:t>
            </a:r>
          </a:p>
        </p:txBody>
      </p:sp>
      <p:sp>
        <p:nvSpPr>
          <p:cNvPr id="57365" name="Oval 23"/>
          <p:cNvSpPr>
            <a:spLocks noChangeArrowheads="1"/>
          </p:cNvSpPr>
          <p:nvPr/>
        </p:nvSpPr>
        <p:spPr bwMode="auto">
          <a:xfrm>
            <a:off x="4800600" y="5791200"/>
            <a:ext cx="1447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Salary</a:t>
            </a:r>
          </a:p>
        </p:txBody>
      </p:sp>
      <p:sp>
        <p:nvSpPr>
          <p:cNvPr id="57366" name="Oval 24"/>
          <p:cNvSpPr>
            <a:spLocks noChangeArrowheads="1"/>
          </p:cNvSpPr>
          <p:nvPr/>
        </p:nvSpPr>
        <p:spPr bwMode="auto">
          <a:xfrm>
            <a:off x="9220200" y="5105400"/>
            <a:ext cx="1066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Fee</a:t>
            </a:r>
          </a:p>
        </p:txBody>
      </p:sp>
      <p:sp>
        <p:nvSpPr>
          <p:cNvPr id="57367" name="Oval 25"/>
          <p:cNvSpPr>
            <a:spLocks noChangeArrowheads="1"/>
          </p:cNvSpPr>
          <p:nvPr/>
        </p:nvSpPr>
        <p:spPr bwMode="auto">
          <a:xfrm>
            <a:off x="8077200" y="5867400"/>
            <a:ext cx="1676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C_Firm</a:t>
            </a:r>
          </a:p>
        </p:txBody>
      </p:sp>
      <p:sp>
        <p:nvSpPr>
          <p:cNvPr id="57368" name="Line 26"/>
          <p:cNvSpPr>
            <a:spLocks noChangeShapeType="1"/>
          </p:cNvSpPr>
          <p:nvPr/>
        </p:nvSpPr>
        <p:spPr bwMode="auto">
          <a:xfrm flipH="1">
            <a:off x="2895600" y="5410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9" name="Line 27"/>
          <p:cNvSpPr>
            <a:spLocks noChangeShapeType="1"/>
          </p:cNvSpPr>
          <p:nvPr/>
        </p:nvSpPr>
        <p:spPr bwMode="auto">
          <a:xfrm>
            <a:off x="5334000" y="5410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70" name="Line 28"/>
          <p:cNvSpPr>
            <a:spLocks noChangeShapeType="1"/>
          </p:cNvSpPr>
          <p:nvPr/>
        </p:nvSpPr>
        <p:spPr bwMode="auto">
          <a:xfrm>
            <a:off x="8077200" y="5410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71" name="Line 29"/>
          <p:cNvSpPr>
            <a:spLocks noChangeShapeType="1"/>
          </p:cNvSpPr>
          <p:nvPr/>
        </p:nvSpPr>
        <p:spPr bwMode="auto">
          <a:xfrm>
            <a:off x="8839200" y="4953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50"/>
          <p:cNvSpPr>
            <a:spLocks noChangeArrowheads="1"/>
          </p:cNvSpPr>
          <p:nvPr/>
        </p:nvSpPr>
        <p:spPr bwMode="auto">
          <a:xfrm>
            <a:off x="4191000" y="1981200"/>
            <a:ext cx="1828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EMPLOYEE</a:t>
            </a:r>
          </a:p>
        </p:txBody>
      </p:sp>
      <p:sp>
        <p:nvSpPr>
          <p:cNvPr id="58371" name="Oval 2051"/>
          <p:cNvSpPr>
            <a:spLocks noChangeArrowheads="1"/>
          </p:cNvSpPr>
          <p:nvPr/>
        </p:nvSpPr>
        <p:spPr bwMode="auto">
          <a:xfrm>
            <a:off x="6781800" y="990600"/>
            <a:ext cx="1295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Emp_No</a:t>
            </a:r>
          </a:p>
        </p:txBody>
      </p:sp>
      <p:sp>
        <p:nvSpPr>
          <p:cNvPr id="58372" name="Line 2052"/>
          <p:cNvSpPr>
            <a:spLocks noChangeShapeType="1"/>
          </p:cNvSpPr>
          <p:nvPr/>
        </p:nvSpPr>
        <p:spPr bwMode="auto">
          <a:xfrm flipV="1">
            <a:off x="6019800" y="1447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3" name="Oval 2053"/>
          <p:cNvSpPr>
            <a:spLocks noChangeArrowheads="1"/>
          </p:cNvSpPr>
          <p:nvPr/>
        </p:nvSpPr>
        <p:spPr bwMode="auto">
          <a:xfrm>
            <a:off x="6781800" y="1676400"/>
            <a:ext cx="1981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Emp_Name</a:t>
            </a:r>
          </a:p>
        </p:txBody>
      </p:sp>
      <p:sp>
        <p:nvSpPr>
          <p:cNvPr id="58374" name="Oval 2054"/>
          <p:cNvSpPr>
            <a:spLocks noChangeArrowheads="1"/>
          </p:cNvSpPr>
          <p:nvPr/>
        </p:nvSpPr>
        <p:spPr bwMode="auto">
          <a:xfrm>
            <a:off x="6858000" y="2438400"/>
            <a:ext cx="1981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Emp_Addr</a:t>
            </a:r>
          </a:p>
        </p:txBody>
      </p:sp>
      <p:sp>
        <p:nvSpPr>
          <p:cNvPr id="58375" name="Line 2055"/>
          <p:cNvSpPr>
            <a:spLocks noChangeShapeType="1"/>
          </p:cNvSpPr>
          <p:nvPr/>
        </p:nvSpPr>
        <p:spPr bwMode="auto">
          <a:xfrm flipV="1">
            <a:off x="6019800" y="20574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6" name="Line 2056"/>
          <p:cNvSpPr>
            <a:spLocks noChangeShapeType="1"/>
          </p:cNvSpPr>
          <p:nvPr/>
        </p:nvSpPr>
        <p:spPr bwMode="auto">
          <a:xfrm>
            <a:off x="6019800" y="25146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7" name="Line 2057"/>
          <p:cNvSpPr>
            <a:spLocks noChangeShapeType="1"/>
          </p:cNvSpPr>
          <p:nvPr/>
        </p:nvSpPr>
        <p:spPr bwMode="auto">
          <a:xfrm>
            <a:off x="5105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8" name="Oval 2058"/>
          <p:cNvSpPr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d</a:t>
            </a:r>
          </a:p>
        </p:txBody>
      </p:sp>
      <p:sp>
        <p:nvSpPr>
          <p:cNvPr id="58379" name="Rectangle 2059"/>
          <p:cNvSpPr>
            <a:spLocks noChangeArrowheads="1"/>
          </p:cNvSpPr>
          <p:nvPr/>
        </p:nvSpPr>
        <p:spPr bwMode="auto">
          <a:xfrm>
            <a:off x="2362200" y="45720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HOURLY</a:t>
            </a:r>
          </a:p>
          <a:p>
            <a:pPr algn="ctr" eaLnBrk="1" hangingPunct="1"/>
            <a:r>
              <a:rPr lang="en-US" altLang="en-US" b="1"/>
              <a:t>EMP</a:t>
            </a:r>
          </a:p>
        </p:txBody>
      </p:sp>
      <p:sp>
        <p:nvSpPr>
          <p:cNvPr id="58380" name="Rectangle 2060"/>
          <p:cNvSpPr>
            <a:spLocks noChangeArrowheads="1"/>
          </p:cNvSpPr>
          <p:nvPr/>
        </p:nvSpPr>
        <p:spPr bwMode="auto">
          <a:xfrm>
            <a:off x="4572000" y="45720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SALARIED</a:t>
            </a:r>
          </a:p>
          <a:p>
            <a:pPr algn="ctr" eaLnBrk="1" hangingPunct="1"/>
            <a:r>
              <a:rPr lang="en-US" altLang="en-US" b="1"/>
              <a:t>EMP</a:t>
            </a:r>
          </a:p>
        </p:txBody>
      </p:sp>
      <p:sp>
        <p:nvSpPr>
          <p:cNvPr id="58381" name="Rectangle 2061"/>
          <p:cNvSpPr>
            <a:spLocks noChangeArrowheads="1"/>
          </p:cNvSpPr>
          <p:nvPr/>
        </p:nvSpPr>
        <p:spPr bwMode="auto">
          <a:xfrm>
            <a:off x="6781800" y="4572000"/>
            <a:ext cx="2057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CONSULTANT</a:t>
            </a:r>
          </a:p>
        </p:txBody>
      </p:sp>
      <p:sp>
        <p:nvSpPr>
          <p:cNvPr id="58382" name="Line 2062"/>
          <p:cNvSpPr>
            <a:spLocks noChangeShapeType="1"/>
          </p:cNvSpPr>
          <p:nvPr/>
        </p:nvSpPr>
        <p:spPr bwMode="auto">
          <a:xfrm flipH="1">
            <a:off x="3581400" y="35814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3" name="Line 2063"/>
          <p:cNvSpPr>
            <a:spLocks noChangeShapeType="1"/>
          </p:cNvSpPr>
          <p:nvPr/>
        </p:nvSpPr>
        <p:spPr bwMode="auto">
          <a:xfrm>
            <a:off x="5105400" y="3657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4" name="Line 2064"/>
          <p:cNvSpPr>
            <a:spLocks noChangeShapeType="1"/>
          </p:cNvSpPr>
          <p:nvPr/>
        </p:nvSpPr>
        <p:spPr bwMode="auto">
          <a:xfrm>
            <a:off x="5334000" y="3505200"/>
            <a:ext cx="1981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8" name="Oval 2068"/>
          <p:cNvSpPr>
            <a:spLocks noChangeArrowheads="1"/>
          </p:cNvSpPr>
          <p:nvPr/>
        </p:nvSpPr>
        <p:spPr bwMode="auto">
          <a:xfrm>
            <a:off x="1981200" y="5715000"/>
            <a:ext cx="1676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Hourly_</a:t>
            </a:r>
          </a:p>
          <a:p>
            <a:pPr algn="ctr" eaLnBrk="1" hangingPunct="1"/>
            <a:r>
              <a:rPr lang="en-US" altLang="en-US" b="1"/>
              <a:t>rate</a:t>
            </a:r>
          </a:p>
        </p:txBody>
      </p:sp>
      <p:sp>
        <p:nvSpPr>
          <p:cNvPr id="58389" name="Oval 2069"/>
          <p:cNvSpPr>
            <a:spLocks noChangeArrowheads="1"/>
          </p:cNvSpPr>
          <p:nvPr/>
        </p:nvSpPr>
        <p:spPr bwMode="auto">
          <a:xfrm>
            <a:off x="4800600" y="5791200"/>
            <a:ext cx="1447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Salary</a:t>
            </a:r>
          </a:p>
        </p:txBody>
      </p:sp>
      <p:sp>
        <p:nvSpPr>
          <p:cNvPr id="58390" name="Oval 2070"/>
          <p:cNvSpPr>
            <a:spLocks noChangeArrowheads="1"/>
          </p:cNvSpPr>
          <p:nvPr/>
        </p:nvSpPr>
        <p:spPr bwMode="auto">
          <a:xfrm>
            <a:off x="9220200" y="5105400"/>
            <a:ext cx="1066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Fee</a:t>
            </a:r>
          </a:p>
        </p:txBody>
      </p:sp>
      <p:sp>
        <p:nvSpPr>
          <p:cNvPr id="58391" name="Oval 2071"/>
          <p:cNvSpPr>
            <a:spLocks noChangeArrowheads="1"/>
          </p:cNvSpPr>
          <p:nvPr/>
        </p:nvSpPr>
        <p:spPr bwMode="auto">
          <a:xfrm>
            <a:off x="8077200" y="5867400"/>
            <a:ext cx="1676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C_Firm</a:t>
            </a:r>
          </a:p>
        </p:txBody>
      </p:sp>
      <p:sp>
        <p:nvSpPr>
          <p:cNvPr id="58392" name="Line 2072"/>
          <p:cNvSpPr>
            <a:spLocks noChangeShapeType="1"/>
          </p:cNvSpPr>
          <p:nvPr/>
        </p:nvSpPr>
        <p:spPr bwMode="auto">
          <a:xfrm flipH="1">
            <a:off x="2895600" y="5410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93" name="Line 2073"/>
          <p:cNvSpPr>
            <a:spLocks noChangeShapeType="1"/>
          </p:cNvSpPr>
          <p:nvPr/>
        </p:nvSpPr>
        <p:spPr bwMode="auto">
          <a:xfrm>
            <a:off x="5334000" y="5410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94" name="Line 2074"/>
          <p:cNvSpPr>
            <a:spLocks noChangeShapeType="1"/>
          </p:cNvSpPr>
          <p:nvPr/>
        </p:nvSpPr>
        <p:spPr bwMode="auto">
          <a:xfrm>
            <a:off x="8077200" y="5410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95" name="Line 2075"/>
          <p:cNvSpPr>
            <a:spLocks noChangeShapeType="1"/>
          </p:cNvSpPr>
          <p:nvPr/>
        </p:nvSpPr>
        <p:spPr bwMode="auto">
          <a:xfrm>
            <a:off x="8839200" y="4953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96" name="Line 2076"/>
          <p:cNvSpPr>
            <a:spLocks noChangeShapeType="1"/>
          </p:cNvSpPr>
          <p:nvPr/>
        </p:nvSpPr>
        <p:spPr bwMode="auto">
          <a:xfrm>
            <a:off x="5638800" y="2743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97" name="Oval 2077"/>
          <p:cNvSpPr>
            <a:spLocks noChangeArrowheads="1"/>
          </p:cNvSpPr>
          <p:nvPr/>
        </p:nvSpPr>
        <p:spPr bwMode="auto">
          <a:xfrm>
            <a:off x="6705600" y="3124200"/>
            <a:ext cx="1905000" cy="685800"/>
          </a:xfrm>
          <a:prstGeom prst="ellipse">
            <a:avLst/>
          </a:prstGeom>
          <a:solidFill>
            <a:srgbClr val="FAFD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Emp_Type</a:t>
            </a:r>
          </a:p>
        </p:txBody>
      </p:sp>
      <p:sp>
        <p:nvSpPr>
          <p:cNvPr id="58398" name="Text Box 2078"/>
          <p:cNvSpPr txBox="1">
            <a:spLocks noChangeArrowheads="1"/>
          </p:cNvSpPr>
          <p:nvPr/>
        </p:nvSpPr>
        <p:spPr bwMode="auto">
          <a:xfrm>
            <a:off x="3886201" y="3581400"/>
            <a:ext cx="71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1"/>
              <a:t>“H”</a:t>
            </a:r>
          </a:p>
        </p:txBody>
      </p:sp>
      <p:sp>
        <p:nvSpPr>
          <p:cNvPr id="58399" name="Text Box 2079"/>
          <p:cNvSpPr txBox="1">
            <a:spLocks noChangeArrowheads="1"/>
          </p:cNvSpPr>
          <p:nvPr/>
        </p:nvSpPr>
        <p:spPr bwMode="auto">
          <a:xfrm>
            <a:off x="5089526" y="3614738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1"/>
              <a:t>“S”</a:t>
            </a:r>
          </a:p>
        </p:txBody>
      </p:sp>
      <p:sp>
        <p:nvSpPr>
          <p:cNvPr id="58400" name="Text Box 2080"/>
          <p:cNvSpPr txBox="1">
            <a:spLocks noChangeArrowheads="1"/>
          </p:cNvSpPr>
          <p:nvPr/>
        </p:nvSpPr>
        <p:spPr bwMode="auto">
          <a:xfrm>
            <a:off x="5791200" y="3505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1"/>
              <a:t>“C”</a:t>
            </a:r>
          </a:p>
        </p:txBody>
      </p:sp>
      <p:sp>
        <p:nvSpPr>
          <p:cNvPr id="58401" name="AutoShape 2081"/>
          <p:cNvSpPr>
            <a:spLocks noChangeArrowheads="1"/>
          </p:cNvSpPr>
          <p:nvPr/>
        </p:nvSpPr>
        <p:spPr bwMode="auto">
          <a:xfrm>
            <a:off x="1524000" y="0"/>
            <a:ext cx="4495800" cy="2971800"/>
          </a:xfrm>
          <a:prstGeom prst="irregularSeal2">
            <a:avLst/>
          </a:prstGeom>
          <a:solidFill>
            <a:srgbClr val="FAFD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Each employee will</a:t>
            </a:r>
          </a:p>
          <a:p>
            <a:pPr algn="ctr" eaLnBrk="1" hangingPunct="1"/>
            <a:r>
              <a:rPr lang="en-US" altLang="en-US" sz="2000" b="1"/>
              <a:t>Be in EMPLOYEE and</a:t>
            </a:r>
          </a:p>
          <a:p>
            <a:pPr algn="ctr" eaLnBrk="1" hangingPunct="1"/>
            <a:r>
              <a:rPr lang="en-US" altLang="en-US" sz="2000" b="1"/>
              <a:t>One of the subtypes</a:t>
            </a:r>
          </a:p>
        </p:txBody>
      </p:sp>
    </p:spTree>
    <p:extLst>
      <p:ext uri="{BB962C8B-B14F-4D97-AF65-F5344CB8AC3E}">
        <p14:creationId xmlns:p14="http://schemas.microsoft.com/office/powerpoint/2010/main" val="267780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88040" cy="1325563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Supertype</a:t>
            </a:r>
            <a:r>
              <a:rPr lang="en-US" altLang="en-US" dirty="0" smtClean="0"/>
              <a:t>/Subtype are not directly supported in relational model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Use the following steps:</a:t>
            </a:r>
          </a:p>
          <a:p>
            <a:r>
              <a:rPr lang="en-US" altLang="en-US" dirty="0" smtClean="0"/>
              <a:t>Create a table for each </a:t>
            </a:r>
            <a:r>
              <a:rPr lang="en-US" altLang="en-US" dirty="0" err="1" smtClean="0"/>
              <a:t>supertype</a:t>
            </a:r>
            <a:r>
              <a:rPr lang="en-US" altLang="en-US" dirty="0" smtClean="0"/>
              <a:t> and subtype</a:t>
            </a:r>
          </a:p>
          <a:p>
            <a:r>
              <a:rPr lang="en-US" altLang="en-US" dirty="0" smtClean="0"/>
              <a:t>Attributes in common go in the </a:t>
            </a:r>
            <a:r>
              <a:rPr lang="en-US" altLang="en-US" dirty="0" err="1" smtClean="0"/>
              <a:t>supertype</a:t>
            </a:r>
            <a:r>
              <a:rPr lang="en-US" altLang="en-US" dirty="0" smtClean="0"/>
              <a:t> table</a:t>
            </a:r>
          </a:p>
          <a:p>
            <a:r>
              <a:rPr lang="en-US" altLang="en-US" dirty="0" smtClean="0"/>
              <a:t>Attributes unique go into the subtype table</a:t>
            </a:r>
          </a:p>
          <a:p>
            <a:r>
              <a:rPr lang="en-US" altLang="en-US" dirty="0" smtClean="0"/>
              <a:t>Include the PK of the </a:t>
            </a:r>
            <a:r>
              <a:rPr lang="en-US" altLang="en-US" dirty="0" err="1" smtClean="0"/>
              <a:t>supertype</a:t>
            </a:r>
            <a:r>
              <a:rPr lang="en-US" altLang="en-US" dirty="0" smtClean="0"/>
              <a:t> in each subtype table (as a FK)</a:t>
            </a:r>
          </a:p>
          <a:p>
            <a:r>
              <a:rPr lang="en-US" altLang="en-US" dirty="0" smtClean="0"/>
              <a:t>Include a </a:t>
            </a:r>
            <a:r>
              <a:rPr lang="en-US" altLang="en-US" i="1" dirty="0" smtClean="0">
                <a:solidFill>
                  <a:schemeClr val="hlink"/>
                </a:solidFill>
              </a:rPr>
              <a:t>discriminator</a:t>
            </a:r>
            <a:r>
              <a:rPr lang="en-US" altLang="en-US" dirty="0" smtClean="0"/>
              <a:t> in the </a:t>
            </a:r>
            <a:r>
              <a:rPr lang="en-US" altLang="en-US" dirty="0" err="1" smtClean="0"/>
              <a:t>supertype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(an attribute that determines into which subtype an item will go )</a:t>
            </a:r>
          </a:p>
          <a:p>
            <a:pPr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03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7"/>
          <p:cNvSpPr>
            <a:spLocks noChangeArrowheads="1"/>
          </p:cNvSpPr>
          <p:nvPr/>
        </p:nvSpPr>
        <p:spPr bwMode="auto">
          <a:xfrm>
            <a:off x="6705600" y="2819400"/>
            <a:ext cx="1371600" cy="457200"/>
          </a:xfrm>
          <a:prstGeom prst="rect">
            <a:avLst/>
          </a:prstGeom>
          <a:solidFill>
            <a:srgbClr val="FAFD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Disjoint subtypes (cannot overlap):</a:t>
            </a:r>
          </a:p>
        </p:txBody>
      </p:sp>
      <p:sp>
        <p:nvSpPr>
          <p:cNvPr id="60427" name="Text Box 14"/>
          <p:cNvSpPr txBox="1">
            <a:spLocks noChangeArrowheads="1"/>
          </p:cNvSpPr>
          <p:nvPr/>
        </p:nvSpPr>
        <p:spPr bwMode="auto">
          <a:xfrm>
            <a:off x="5715000" y="2404408"/>
            <a:ext cx="4495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VEHICLE(</a:t>
            </a:r>
            <a:r>
              <a:rPr lang="en-US" altLang="en-US" b="1" u="sng" dirty="0"/>
              <a:t>VIN</a:t>
            </a:r>
            <a:r>
              <a:rPr lang="en-US" altLang="en-US" b="1" dirty="0"/>
              <a:t>, Make, Model, Price, </a:t>
            </a:r>
            <a:r>
              <a:rPr lang="en-US" altLang="en-US" b="1" dirty="0" err="1"/>
              <a:t>V_Type</a:t>
            </a:r>
            <a:r>
              <a:rPr lang="en-US" altLang="en-US" b="1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CAR(</a:t>
            </a:r>
            <a:r>
              <a:rPr lang="en-US" altLang="en-US" b="1" u="sng" dirty="0"/>
              <a:t>VIN</a:t>
            </a:r>
            <a:r>
              <a:rPr lang="en-US" altLang="en-US" b="1" dirty="0"/>
              <a:t>, </a:t>
            </a:r>
            <a:r>
              <a:rPr lang="en-US" altLang="en-US" b="1" dirty="0" err="1"/>
              <a:t>No_Pass</a:t>
            </a:r>
            <a:r>
              <a:rPr lang="en-US" altLang="en-US" b="1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TRUCK(</a:t>
            </a:r>
            <a:r>
              <a:rPr lang="en-US" altLang="en-US" b="1" u="sng" dirty="0"/>
              <a:t>VIN</a:t>
            </a:r>
            <a:r>
              <a:rPr lang="en-US" altLang="en-US" b="1" dirty="0"/>
              <a:t>, </a:t>
            </a:r>
            <a:r>
              <a:rPr lang="en-US" altLang="en-US" b="1" dirty="0" err="1"/>
              <a:t>Cab_Type</a:t>
            </a:r>
            <a:r>
              <a:rPr lang="en-US" altLang="en-US" b="1" dirty="0"/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87296" y="2026920"/>
            <a:ext cx="2895600" cy="2971800"/>
            <a:chOff x="3048000" y="2209800"/>
            <a:chExt cx="2895600" cy="2971800"/>
          </a:xfrm>
        </p:grpSpPr>
        <p:sp>
          <p:nvSpPr>
            <p:cNvPr id="60420" name="Oval 4"/>
            <p:cNvSpPr>
              <a:spLocks noChangeArrowheads="1"/>
            </p:cNvSpPr>
            <p:nvPr/>
          </p:nvSpPr>
          <p:spPr bwMode="auto">
            <a:xfrm>
              <a:off x="3429000" y="2209800"/>
              <a:ext cx="1828800" cy="838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Vehicle</a:t>
              </a:r>
            </a:p>
          </p:txBody>
        </p:sp>
        <p:sp>
          <p:nvSpPr>
            <p:cNvPr id="60421" name="Oval 6"/>
            <p:cNvSpPr>
              <a:spLocks noChangeArrowheads="1"/>
            </p:cNvSpPr>
            <p:nvPr/>
          </p:nvSpPr>
          <p:spPr bwMode="auto">
            <a:xfrm>
              <a:off x="4800600" y="4572000"/>
              <a:ext cx="11430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Truck</a:t>
              </a:r>
            </a:p>
          </p:txBody>
        </p:sp>
        <p:sp>
          <p:nvSpPr>
            <p:cNvPr id="60422" name="Line 7"/>
            <p:cNvSpPr>
              <a:spLocks noChangeShapeType="1"/>
            </p:cNvSpPr>
            <p:nvPr/>
          </p:nvSpPr>
          <p:spPr bwMode="auto">
            <a:xfrm>
              <a:off x="4419600" y="3048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23" name="Oval 8"/>
            <p:cNvSpPr>
              <a:spLocks noChangeArrowheads="1"/>
            </p:cNvSpPr>
            <p:nvPr/>
          </p:nvSpPr>
          <p:spPr bwMode="auto">
            <a:xfrm>
              <a:off x="4191000" y="3505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 smtClean="0"/>
                <a:t>D</a:t>
              </a:r>
              <a:endParaRPr lang="en-US" altLang="en-US" b="1" dirty="0"/>
            </a:p>
          </p:txBody>
        </p:sp>
        <p:sp>
          <p:nvSpPr>
            <p:cNvPr id="60424" name="Oval 11"/>
            <p:cNvSpPr>
              <a:spLocks noGrp="1" noChangeArrowheads="1"/>
            </p:cNvSpPr>
            <p:nvPr>
              <p:ph type="body" idx="1"/>
            </p:nvPr>
          </p:nvSpPr>
          <p:spPr>
            <a:xfrm>
              <a:off x="3048000" y="4572000"/>
              <a:ext cx="1219200" cy="609600"/>
            </a:xfrm>
            <a:prstGeom prst="ellipse">
              <a:avLst/>
            </a:prstGeom>
            <a:solidFill>
              <a:schemeClr val="accent1"/>
            </a:solidFill>
            <a:ln cap="flat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Car</a:t>
              </a:r>
            </a:p>
          </p:txBody>
        </p:sp>
        <p:sp>
          <p:nvSpPr>
            <p:cNvPr id="60425" name="Line 12"/>
            <p:cNvSpPr>
              <a:spLocks noChangeShapeType="1"/>
            </p:cNvSpPr>
            <p:nvPr/>
          </p:nvSpPr>
          <p:spPr bwMode="auto">
            <a:xfrm flipH="1">
              <a:off x="3505200" y="396240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26" name="Line 13"/>
            <p:cNvSpPr>
              <a:spLocks noChangeShapeType="1"/>
            </p:cNvSpPr>
            <p:nvPr/>
          </p:nvSpPr>
          <p:spPr bwMode="auto">
            <a:xfrm>
              <a:off x="4572000" y="3886200"/>
              <a:ext cx="457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28" name="Text Box 15"/>
            <p:cNvSpPr txBox="1">
              <a:spLocks noChangeArrowheads="1"/>
            </p:cNvSpPr>
            <p:nvPr/>
          </p:nvSpPr>
          <p:spPr bwMode="auto">
            <a:xfrm>
              <a:off x="3413125" y="3843338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“C”</a:t>
              </a:r>
            </a:p>
          </p:txBody>
        </p:sp>
        <p:sp>
          <p:nvSpPr>
            <p:cNvPr id="60429" name="Text Box 16"/>
            <p:cNvSpPr txBox="1">
              <a:spLocks noChangeArrowheads="1"/>
            </p:cNvSpPr>
            <p:nvPr/>
          </p:nvSpPr>
          <p:spPr bwMode="auto">
            <a:xfrm>
              <a:off x="4953001" y="3886200"/>
              <a:ext cx="669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“T”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82368" y="5754624"/>
            <a:ext cx="809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Disjoint:  A vehicle is either a Car or a Truck, but cannot be both</a:t>
            </a:r>
            <a:endParaRPr lang="en-US" sz="24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0210800" y="2752165"/>
            <a:ext cx="1698812" cy="591670"/>
          </a:xfrm>
          <a:prstGeom prst="wedgeRoundRectCallout">
            <a:avLst>
              <a:gd name="adj1" fmla="val -163313"/>
              <a:gd name="adj2" fmla="val 1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2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 Diagram: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8200" y="1785098"/>
            <a:ext cx="3685032" cy="3005483"/>
            <a:chOff x="838200" y="1785098"/>
            <a:chExt cx="3685032" cy="30054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34835" r="82422" b="38264"/>
            <a:stretch/>
          </p:blipFill>
          <p:spPr>
            <a:xfrm>
              <a:off x="838200" y="1785098"/>
              <a:ext cx="3685032" cy="3005483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680716" y="2903792"/>
              <a:ext cx="1624584" cy="573024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8200" y="3482912"/>
              <a:ext cx="1624584" cy="573024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54808" y="3486570"/>
              <a:ext cx="1624584" cy="573024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7460" t="32159" r="32982" b="24208"/>
          <a:stretch/>
        </p:blipFill>
        <p:spPr>
          <a:xfrm>
            <a:off x="5365376" y="1142999"/>
            <a:ext cx="6204652" cy="48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9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Overlapping subtypes (can overlap):</a:t>
            </a:r>
          </a:p>
        </p:txBody>
      </p:sp>
      <p:sp>
        <p:nvSpPr>
          <p:cNvPr id="61444" name="Oval 1027"/>
          <p:cNvSpPr>
            <a:spLocks noChangeArrowheads="1"/>
          </p:cNvSpPr>
          <p:nvPr/>
        </p:nvSpPr>
        <p:spPr bwMode="auto">
          <a:xfrm>
            <a:off x="3429000" y="2209800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Person</a:t>
            </a:r>
            <a:endParaRPr lang="en-US" altLang="en-US" b="1" dirty="0"/>
          </a:p>
        </p:txBody>
      </p:sp>
      <p:sp>
        <p:nvSpPr>
          <p:cNvPr id="61445" name="Oval 1028"/>
          <p:cNvSpPr>
            <a:spLocks noChangeArrowheads="1"/>
          </p:cNvSpPr>
          <p:nvPr/>
        </p:nvSpPr>
        <p:spPr bwMode="auto">
          <a:xfrm>
            <a:off x="4800600" y="4572000"/>
            <a:ext cx="11430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Parent</a:t>
            </a:r>
            <a:endParaRPr lang="en-US" altLang="en-US" b="1" dirty="0"/>
          </a:p>
        </p:txBody>
      </p:sp>
      <p:sp>
        <p:nvSpPr>
          <p:cNvPr id="61446" name="Line 1029"/>
          <p:cNvSpPr>
            <a:spLocks noChangeShapeType="1"/>
          </p:cNvSpPr>
          <p:nvPr/>
        </p:nvSpPr>
        <p:spPr bwMode="auto">
          <a:xfrm>
            <a:off x="4419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7" name="Oval 1030"/>
          <p:cNvSpPr>
            <a:spLocks noChangeArrowheads="1"/>
          </p:cNvSpPr>
          <p:nvPr/>
        </p:nvSpPr>
        <p:spPr bwMode="auto">
          <a:xfrm>
            <a:off x="4191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O</a:t>
            </a:r>
          </a:p>
        </p:txBody>
      </p:sp>
      <p:sp>
        <p:nvSpPr>
          <p:cNvPr id="61448" name="Oval 1031"/>
          <p:cNvSpPr>
            <a:spLocks noGrp="1" noChangeArrowheads="1"/>
          </p:cNvSpPr>
          <p:nvPr>
            <p:ph type="body" idx="1"/>
          </p:nvPr>
        </p:nvSpPr>
        <p:spPr>
          <a:xfrm>
            <a:off x="2353235" y="4572000"/>
            <a:ext cx="1913965" cy="609600"/>
          </a:xfrm>
          <a:prstGeom prst="ellipse">
            <a:avLst/>
          </a:prstGeom>
          <a:solidFill>
            <a:schemeClr val="accent1"/>
          </a:solidFill>
          <a:ln cap="flat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en-US" sz="2400" b="1" dirty="0" smtClean="0"/>
              <a:t>Teacher</a:t>
            </a:r>
            <a:endParaRPr lang="en-US" altLang="en-US" sz="2400" b="1" dirty="0"/>
          </a:p>
        </p:txBody>
      </p:sp>
      <p:sp>
        <p:nvSpPr>
          <p:cNvPr id="61449" name="Line 1032"/>
          <p:cNvSpPr>
            <a:spLocks noChangeShapeType="1"/>
          </p:cNvSpPr>
          <p:nvPr/>
        </p:nvSpPr>
        <p:spPr bwMode="auto">
          <a:xfrm flipH="1">
            <a:off x="3505200" y="3962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0" name="Line 1033"/>
          <p:cNvSpPr>
            <a:spLocks noChangeShapeType="1"/>
          </p:cNvSpPr>
          <p:nvPr/>
        </p:nvSpPr>
        <p:spPr bwMode="auto">
          <a:xfrm>
            <a:off x="4572000" y="3886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1" name="Text Box 1034"/>
          <p:cNvSpPr txBox="1">
            <a:spLocks noChangeArrowheads="1"/>
          </p:cNvSpPr>
          <p:nvPr/>
        </p:nvSpPr>
        <p:spPr bwMode="auto">
          <a:xfrm>
            <a:off x="6858000" y="2209800"/>
            <a:ext cx="481404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PERSON(</a:t>
            </a:r>
            <a:r>
              <a:rPr lang="en-US" altLang="en-US" b="1" u="sng" dirty="0" smtClean="0"/>
              <a:t>PIN</a:t>
            </a:r>
            <a:r>
              <a:rPr lang="en-US" altLang="en-US" b="1" dirty="0"/>
              <a:t>, </a:t>
            </a:r>
            <a:r>
              <a:rPr lang="en-US" altLang="en-US" b="1" dirty="0" smtClean="0"/>
              <a:t>First, Last, Cell, Teacher, Parent)</a:t>
            </a:r>
            <a:endParaRPr lang="en-US" altLang="en-US" b="1" dirty="0"/>
          </a:p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TEACHER(</a:t>
            </a:r>
            <a:r>
              <a:rPr lang="en-US" altLang="en-US" b="1" u="sng" dirty="0" smtClean="0"/>
              <a:t>PIN</a:t>
            </a:r>
            <a:r>
              <a:rPr lang="en-US" altLang="en-US" b="1" dirty="0"/>
              <a:t>, </a:t>
            </a:r>
            <a:r>
              <a:rPr lang="en-US" altLang="en-US" b="1" dirty="0" smtClean="0"/>
              <a:t>School)</a:t>
            </a:r>
            <a:endParaRPr lang="en-US" altLang="en-US" b="1" dirty="0"/>
          </a:p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PARENT(</a:t>
            </a:r>
            <a:r>
              <a:rPr lang="en-US" altLang="en-US" b="1" u="sng" dirty="0"/>
              <a:t>P</a:t>
            </a:r>
            <a:r>
              <a:rPr lang="en-US" altLang="en-US" b="1" u="sng" dirty="0" smtClean="0"/>
              <a:t>IN</a:t>
            </a:r>
            <a:r>
              <a:rPr lang="en-US" altLang="en-US" b="1" dirty="0"/>
              <a:t>, </a:t>
            </a:r>
            <a:r>
              <a:rPr lang="en-US" altLang="en-US" b="1" dirty="0" err="1" smtClean="0"/>
              <a:t>NumChildren</a:t>
            </a:r>
            <a:r>
              <a:rPr lang="en-US" altLang="en-US" b="1" dirty="0" smtClean="0"/>
              <a:t>)</a:t>
            </a:r>
            <a:endParaRPr lang="en-US" altLang="en-US" b="1" dirty="0"/>
          </a:p>
        </p:txBody>
      </p:sp>
      <p:sp>
        <p:nvSpPr>
          <p:cNvPr id="61452" name="Text Box 1035"/>
          <p:cNvSpPr txBox="1">
            <a:spLocks noChangeArrowheads="1"/>
          </p:cNvSpPr>
          <p:nvPr/>
        </p:nvSpPr>
        <p:spPr bwMode="auto">
          <a:xfrm>
            <a:off x="1558204" y="3839153"/>
            <a:ext cx="2175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1" dirty="0" smtClean="0"/>
              <a:t>Teacher=“</a:t>
            </a:r>
            <a:r>
              <a:rPr lang="en-US" altLang="en-US" b="1" dirty="0"/>
              <a:t>Y”</a:t>
            </a:r>
          </a:p>
        </p:txBody>
      </p:sp>
      <p:sp>
        <p:nvSpPr>
          <p:cNvPr id="61453" name="Text Box 1036"/>
          <p:cNvSpPr txBox="1">
            <a:spLocks noChangeArrowheads="1"/>
          </p:cNvSpPr>
          <p:nvPr/>
        </p:nvSpPr>
        <p:spPr bwMode="auto">
          <a:xfrm>
            <a:off x="4948237" y="3982104"/>
            <a:ext cx="1972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b="1" dirty="0" smtClean="0"/>
              <a:t>Parent=“</a:t>
            </a:r>
            <a:r>
              <a:rPr lang="en-US" altLang="en-US" b="1" dirty="0"/>
              <a:t>Y”</a:t>
            </a:r>
          </a:p>
        </p:txBody>
      </p:sp>
      <p:sp>
        <p:nvSpPr>
          <p:cNvPr id="61454" name="AutoShape 1038"/>
          <p:cNvSpPr>
            <a:spLocks noChangeArrowheads="1"/>
          </p:cNvSpPr>
          <p:nvPr/>
        </p:nvSpPr>
        <p:spPr bwMode="auto">
          <a:xfrm>
            <a:off x="8305799" y="4381500"/>
            <a:ext cx="1676400" cy="9906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Boolean</a:t>
            </a:r>
          </a:p>
          <a:p>
            <a:pPr algn="ctr" eaLnBrk="1" hangingPunct="1"/>
            <a:r>
              <a:rPr lang="en-US" altLang="en-US" dirty="0"/>
              <a:t>(yes/no)</a:t>
            </a:r>
          </a:p>
        </p:txBody>
      </p:sp>
      <p:sp>
        <p:nvSpPr>
          <p:cNvPr id="61455" name="Line 1039"/>
          <p:cNvSpPr>
            <a:spLocks noChangeShapeType="1"/>
          </p:cNvSpPr>
          <p:nvPr/>
        </p:nvSpPr>
        <p:spPr bwMode="auto">
          <a:xfrm>
            <a:off x="9982200" y="4800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6" name="Line 1040"/>
          <p:cNvSpPr>
            <a:spLocks noChangeShapeType="1"/>
          </p:cNvSpPr>
          <p:nvPr/>
        </p:nvSpPr>
        <p:spPr bwMode="auto">
          <a:xfrm flipV="1">
            <a:off x="10439400" y="2765611"/>
            <a:ext cx="8964" cy="203498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7" name="Line 1041"/>
          <p:cNvSpPr>
            <a:spLocks noChangeShapeType="1"/>
          </p:cNvSpPr>
          <p:nvPr/>
        </p:nvSpPr>
        <p:spPr bwMode="auto">
          <a:xfrm flipH="1">
            <a:off x="9525000" y="280147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82368" y="5754624"/>
            <a:ext cx="8172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Overlapping:  A Person can be a Teacher, or can be a Parent, or</a:t>
            </a:r>
          </a:p>
          <a:p>
            <a:r>
              <a:rPr lang="en-US" sz="2400" dirty="0" smtClean="0"/>
              <a:t>Can be both a Teacher and a Parent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753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036" t="21649" r="23482" b="26132"/>
          <a:stretch/>
        </p:blipFill>
        <p:spPr>
          <a:xfrm>
            <a:off x="2279903" y="1926336"/>
            <a:ext cx="5535169" cy="41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248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Modeling and implementing SuperType/SubTypes in the Relational Model</vt:lpstr>
      <vt:lpstr>PowerPoint Presentation</vt:lpstr>
      <vt:lpstr>PowerPoint Presentation</vt:lpstr>
      <vt:lpstr>Supertype/Subtype are not directly supported in relational model</vt:lpstr>
      <vt:lpstr>Disjoint subtypes (cannot overlap):</vt:lpstr>
      <vt:lpstr>Visio Diagram:</vt:lpstr>
      <vt:lpstr>Overlapping subtypes (can overlap):</vt:lpstr>
      <vt:lpstr>Visio Diagram</vt:lpstr>
    </vt:vector>
  </TitlesOfParts>
  <Company>Georgia Gwinnett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implement a super class, sub class relationship in the Relational Model</dc:title>
  <dc:creator>Lissa Pollacia</dc:creator>
  <cp:lastModifiedBy>Lissa Pollacia</cp:lastModifiedBy>
  <cp:revision>9</cp:revision>
  <dcterms:created xsi:type="dcterms:W3CDTF">2015-02-06T18:29:36Z</dcterms:created>
  <dcterms:modified xsi:type="dcterms:W3CDTF">2015-02-06T19:14:21Z</dcterms:modified>
</cp:coreProperties>
</file>