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94" r:id="rId10"/>
    <p:sldId id="295" r:id="rId11"/>
    <p:sldId id="296" r:id="rId12"/>
    <p:sldId id="267" r:id="rId13"/>
    <p:sldId id="268" r:id="rId14"/>
    <p:sldId id="269" r:id="rId15"/>
    <p:sldId id="271" r:id="rId16"/>
    <p:sldId id="292" r:id="rId17"/>
    <p:sldId id="272" r:id="rId18"/>
    <p:sldId id="273" r:id="rId19"/>
    <p:sldId id="278" r:id="rId20"/>
    <p:sldId id="280" r:id="rId21"/>
    <p:sldId id="293" r:id="rId22"/>
    <p:sldId id="281" r:id="rId23"/>
    <p:sldId id="283" r:id="rId24"/>
    <p:sldId id="286" r:id="rId25"/>
    <p:sldId id="28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66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43B530-3040-4CD5-8B6A-B2C18D558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1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3AED1-998A-4DC8-B5C2-EC16AE2AC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862DC-D99A-4878-8D62-3636EFFFF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EC2FD-9458-4ED5-B96C-599747230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AB43-E98A-4F42-AFC5-EB4D70319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FDC66-AE11-47A2-A58D-AB7746318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25F9-A90D-4D40-A2AB-5EFC85F39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699E4-0A4F-4227-9B78-F6DAB78E6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FD263-A844-4A8E-B5EB-78D0BE5BB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7D1C1-6262-4B3A-A710-42C698DC4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F7BD-48EB-405E-BFF9-788DE57E7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DC12-FEB7-4A0C-8F03-A2C4F83EF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60ED07-8F0F-4C94-B45C-EEA737D97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Aggregating Data</a:t>
            </a:r>
          </a:p>
          <a:p>
            <a:r>
              <a:rPr lang="en-US" altLang="en-US" smtClean="0"/>
              <a:t>Using Group Functions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SELECT COUNT(*), COUNT(salary)</a:t>
            </a:r>
            <a:br>
              <a:rPr lang="en-US" sz="3200" dirty="0" smtClean="0"/>
            </a:br>
            <a:r>
              <a:rPr lang="en-US" sz="3200" dirty="0" smtClean="0"/>
              <a:t>FROM employees;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There are 10 employee records, each containing a salary value of 100, except for one record which has a NULL for salary.  What will be displayed?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10    10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10    NULL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10    9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9      9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80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SELECT COUNT(*), COUNT(salary)</a:t>
            </a:r>
            <a:br>
              <a:rPr lang="en-US" sz="3200" dirty="0" smtClean="0"/>
            </a:br>
            <a:r>
              <a:rPr lang="en-US" sz="3200" dirty="0" smtClean="0"/>
              <a:t>FROM employees;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There are 10 employee records, each containing a salary value of 100, except for one record which has a NULL for salary.  What will be displayed?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10    10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10    NULL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10    9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dirty="0" smtClean="0"/>
              <a:t>9      9</a:t>
            </a:r>
            <a:endParaRPr lang="en-US" b="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33400" y="5181600"/>
            <a:ext cx="2362200" cy="685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48200" y="4572000"/>
            <a:ext cx="3505200" cy="2057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COUNT(*) counts all rows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–no exceptions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COUNT(salary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 only counts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non-nulls in the salary column.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1981200" y="5095875"/>
            <a:ext cx="2514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533400" y="2001157"/>
            <a:ext cx="68580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NVL with group functions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67600" cy="139155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commission_pct</a:t>
            </a:r>
            <a:r>
              <a:rPr lang="en-US" altLang="en-US" dirty="0" smtClean="0"/>
              <a:t>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employees;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04800" y="4495800"/>
            <a:ext cx="3962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AVG(COMMISSION_PCT)</a:t>
            </a:r>
          </a:p>
          <a:p>
            <a:r>
              <a:rPr lang="en-US" altLang="en-US" b="1"/>
              <a:t>-----------------------------------</a:t>
            </a:r>
          </a:p>
          <a:p>
            <a:pPr algn="r"/>
            <a:r>
              <a:rPr lang="en-US" altLang="en-US" b="1"/>
              <a:t>     	.222857143</a:t>
            </a:r>
            <a:endParaRPr lang="en-US" alt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4267200" y="4876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029200" y="4419600"/>
            <a:ext cx="3962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average is calculated</a:t>
            </a:r>
          </a:p>
          <a:p>
            <a:r>
              <a:rPr lang="en-US" altLang="en-US" b="1"/>
              <a:t>ONLY on the rows</a:t>
            </a:r>
          </a:p>
          <a:p>
            <a:r>
              <a:rPr lang="en-US" altLang="en-US" b="1"/>
              <a:t>where there is a </a:t>
            </a:r>
            <a:r>
              <a:rPr lang="en-US" altLang="en-US" b="1" u="sng"/>
              <a:t>non-null</a:t>
            </a:r>
          </a:p>
          <a:p>
            <a:r>
              <a:rPr lang="en-US" altLang="en-US" b="1"/>
              <a:t>value in the commission_pct </a:t>
            </a:r>
          </a:p>
          <a:p>
            <a:r>
              <a:rPr lang="en-US" altLang="en-US" b="1"/>
              <a:t>column.</a:t>
            </a:r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3400" y="2209800"/>
            <a:ext cx="80010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</a:t>
            </a:r>
            <a:r>
              <a:rPr lang="en-US" altLang="en-US" dirty="0" smtClean="0"/>
              <a:t>NVL with Group </a:t>
            </a:r>
            <a:r>
              <a:rPr lang="en-US" altLang="en-US" dirty="0" smtClean="0"/>
              <a:t>functions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SELECT AVG(NVL(</a:t>
            </a:r>
            <a:r>
              <a:rPr lang="en-US" altLang="en-US" dirty="0" err="1" smtClean="0"/>
              <a:t>commission_pct</a:t>
            </a:r>
            <a:r>
              <a:rPr lang="en-US" altLang="en-US" dirty="0" smtClean="0"/>
              <a:t>, 0))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employees;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4416879" y="5438775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334000" y="4845050"/>
            <a:ext cx="2873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average is calculated</a:t>
            </a:r>
          </a:p>
          <a:p>
            <a:r>
              <a:rPr lang="en-US" altLang="en-US" b="1" dirty="0"/>
              <a:t>on all of the rows</a:t>
            </a:r>
          </a:p>
          <a:p>
            <a:r>
              <a:rPr lang="en-US" altLang="en-US" b="1" dirty="0"/>
              <a:t>in the table.</a:t>
            </a:r>
            <a:endParaRPr lang="en-US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81200" y="5095875"/>
            <a:ext cx="2514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304800" y="4495800"/>
            <a:ext cx="3962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AVG(NVL(COMMISSION_</a:t>
            </a:r>
          </a:p>
          <a:p>
            <a:r>
              <a:rPr lang="en-US" altLang="en-US" b="1"/>
              <a:t>-----------------------------------</a:t>
            </a:r>
          </a:p>
          <a:p>
            <a:pPr algn="r"/>
            <a:r>
              <a:rPr lang="en-US" altLang="en-US" b="1"/>
              <a:t>     	.072897196</a:t>
            </a:r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 bwMode="auto">
          <a:xfrm>
            <a:off x="4038600" y="2133600"/>
            <a:ext cx="3825875" cy="762000"/>
          </a:xfrm>
          <a:prstGeom prst="wav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2362200" y="22098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14400" y="3581400"/>
            <a:ext cx="3810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the GROUP BY clause</a:t>
            </a:r>
            <a:endParaRPr lang="en-US" altLang="en-US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38200" y="2209800"/>
            <a:ext cx="70262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dirty="0"/>
              <a:t>SELECT [column],  </a:t>
            </a:r>
            <a:r>
              <a:rPr lang="en-US" altLang="en-US" sz="2800" b="1" dirty="0" err="1"/>
              <a:t>group_function</a:t>
            </a:r>
            <a:r>
              <a:rPr lang="en-US" altLang="en-US" sz="2800" b="1" dirty="0"/>
              <a:t>(column)</a:t>
            </a:r>
          </a:p>
          <a:p>
            <a:r>
              <a:rPr lang="en-US" altLang="en-US" sz="2800" b="1" dirty="0"/>
              <a:t>FROM table</a:t>
            </a:r>
          </a:p>
          <a:p>
            <a:r>
              <a:rPr lang="en-US" altLang="en-US" sz="2800" b="1" dirty="0"/>
              <a:t>[WHERE condition]</a:t>
            </a:r>
          </a:p>
          <a:p>
            <a:r>
              <a:rPr lang="en-US" altLang="en-US" sz="2800" b="1" dirty="0"/>
              <a:t>[GROUP BY column]</a:t>
            </a:r>
          </a:p>
          <a:p>
            <a:r>
              <a:rPr lang="en-US" altLang="en-US" sz="2800" b="1" dirty="0"/>
              <a:t>[HAVING group condition]</a:t>
            </a:r>
          </a:p>
          <a:p>
            <a:r>
              <a:rPr lang="en-US" altLang="en-US" sz="2800" b="1" dirty="0"/>
              <a:t>[ORDER BY column];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6019800" y="3124200"/>
            <a:ext cx="3219151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All </a:t>
            </a:r>
            <a:r>
              <a:rPr lang="en-US" altLang="en-US" b="1" dirty="0" smtClean="0"/>
              <a:t>columns </a:t>
            </a:r>
            <a:r>
              <a:rPr lang="en-US" altLang="en-US" b="1" dirty="0"/>
              <a:t>in the</a:t>
            </a:r>
          </a:p>
          <a:p>
            <a:r>
              <a:rPr lang="en-US" altLang="en-US" b="1" dirty="0"/>
              <a:t>SELECT list that are</a:t>
            </a:r>
          </a:p>
          <a:p>
            <a:r>
              <a:rPr lang="en-US" altLang="en-US" b="1" dirty="0"/>
              <a:t>not in group functions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must be in the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GROUP BY clause.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>
            <a:off x="48006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38600" y="1600200"/>
            <a:ext cx="1066800" cy="410508"/>
          </a:xfrm>
          <a:prstGeom prst="wedgeRoundRectCallout">
            <a:avLst>
              <a:gd name="adj1" fmla="val -58861"/>
              <a:gd name="adj2" fmla="val 9448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Scalar 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095975" y="1587687"/>
            <a:ext cx="1066800" cy="410508"/>
          </a:xfrm>
          <a:prstGeom prst="wedgeRoundRectCallout">
            <a:avLst>
              <a:gd name="adj1" fmla="val -58861"/>
              <a:gd name="adj2" fmla="val 9448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Group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3400" y="1600200"/>
            <a:ext cx="7772400" cy="274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GROUP BY clause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department_id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(salary)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</a:t>
            </a:r>
          </a:p>
          <a:p>
            <a:pPr>
              <a:buFontTx/>
              <a:buNone/>
            </a:pPr>
            <a:r>
              <a:rPr lang="en-US" altLang="en-US" dirty="0" smtClean="0"/>
              <a:t>GROUP BY </a:t>
            </a:r>
            <a:r>
              <a:rPr lang="en-US" altLang="en-US" dirty="0" err="1" smtClean="0"/>
              <a:t>department_id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ORDER BY 1;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" t="28194" r="55504" b="47372"/>
          <a:stretch>
            <a:fillRect/>
          </a:stretch>
        </p:blipFill>
        <p:spPr bwMode="auto">
          <a:xfrm>
            <a:off x="1311275" y="4343400"/>
            <a:ext cx="5622925" cy="22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3276600"/>
            <a:ext cx="8077200" cy="167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1905000"/>
            <a:ext cx="807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Illegal queries using Group functions</a:t>
            </a:r>
            <a:endParaRPr lang="en-US" altLang="en-US" smtClean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department_id</a:t>
            </a:r>
            <a:r>
              <a:rPr lang="en-US" altLang="en-US" dirty="0" smtClean="0"/>
              <a:t>, COUNT(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employees;</a:t>
            </a:r>
          </a:p>
          <a:p>
            <a:pPr>
              <a:buFontTx/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department_id</a:t>
            </a:r>
            <a:r>
              <a:rPr lang="en-US" altLang="en-US" dirty="0" smtClean="0"/>
              <a:t>, COUNT(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)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 *</a:t>
            </a:r>
          </a:p>
          <a:p>
            <a:pPr>
              <a:buFontTx/>
              <a:buNone/>
            </a:pPr>
            <a:r>
              <a:rPr lang="en-US" altLang="en-US" dirty="0" smtClean="0"/>
              <a:t>ERROR at line 1:</a:t>
            </a:r>
          </a:p>
          <a:p>
            <a:pPr>
              <a:buFontTx/>
              <a:buNone/>
            </a:pPr>
            <a:r>
              <a:rPr lang="en-US" altLang="en-US" dirty="0" smtClean="0"/>
              <a:t>ORA-00937: not a single-group group function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066800" y="2590800"/>
            <a:ext cx="7543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 by more than one column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altLang="en-US" dirty="0" smtClean="0"/>
              <a:t>Sometimes need to have </a:t>
            </a:r>
            <a:r>
              <a:rPr lang="en-US" altLang="en-US" i="1" u="sng" dirty="0" smtClean="0">
                <a:solidFill>
                  <a:schemeClr val="accent2"/>
                </a:solidFill>
              </a:rPr>
              <a:t>group within groups</a:t>
            </a:r>
          </a:p>
          <a:p>
            <a:r>
              <a:rPr lang="en-US" altLang="en-US" dirty="0" smtClean="0"/>
              <a:t>Ex:  sum the salaries in the employees table for each job within each department.</a:t>
            </a:r>
          </a:p>
          <a:p>
            <a:r>
              <a:rPr lang="en-US" altLang="en-US" dirty="0" smtClean="0"/>
              <a:t>Main grouping: </a:t>
            </a:r>
            <a:r>
              <a:rPr lang="en-US" altLang="en-US" dirty="0" err="1" smtClean="0"/>
              <a:t>department_id</a:t>
            </a:r>
            <a:r>
              <a:rPr lang="en-US" altLang="en-US" dirty="0" smtClean="0"/>
              <a:t>,  then </a:t>
            </a:r>
            <a:r>
              <a:rPr lang="en-US" altLang="en-US" dirty="0" err="1" smtClean="0"/>
              <a:t>job_id</a:t>
            </a:r>
            <a:endParaRPr lang="en-US" alt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533400" y="304800"/>
            <a:ext cx="84582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82296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SELECT department_id, job_id, SUM(salary)</a:t>
            </a:r>
          </a:p>
          <a:p>
            <a:pPr>
              <a:buFontTx/>
              <a:buNone/>
            </a:pPr>
            <a:r>
              <a:rPr lang="en-US" altLang="en-US" smtClean="0"/>
              <a:t>FROM employees</a:t>
            </a:r>
          </a:p>
          <a:p>
            <a:pPr>
              <a:buFontTx/>
              <a:buNone/>
            </a:pPr>
            <a:r>
              <a:rPr lang="en-US" altLang="en-US" smtClean="0"/>
              <a:t>GROUP BY department_id, job_id</a:t>
            </a:r>
          </a:p>
          <a:p>
            <a:pPr>
              <a:buFontTx/>
              <a:buNone/>
            </a:pPr>
            <a:r>
              <a:rPr lang="en-US" altLang="en-US" smtClean="0"/>
              <a:t>ORDER BY 1, 2;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37653" r="47627" b="24779"/>
          <a:stretch>
            <a:fillRect/>
          </a:stretch>
        </p:blipFill>
        <p:spPr bwMode="auto">
          <a:xfrm>
            <a:off x="1235075" y="3048000"/>
            <a:ext cx="66135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/>
              <a:t>HAVING</a:t>
            </a:r>
            <a:r>
              <a:rPr lang="en-US" altLang="en-US" sz="4000" smtClean="0"/>
              <a:t> clause is used to select certain groups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Rows are grouped</a:t>
            </a:r>
          </a:p>
          <a:p>
            <a:r>
              <a:rPr lang="en-US" altLang="en-US" smtClean="0"/>
              <a:t>The group function is applied</a:t>
            </a:r>
          </a:p>
          <a:p>
            <a:r>
              <a:rPr lang="en-US" altLang="en-US" smtClean="0"/>
              <a:t>Groups </a:t>
            </a:r>
            <a:r>
              <a:rPr lang="en-US" altLang="en-US" i="1" smtClean="0">
                <a:solidFill>
                  <a:schemeClr val="accent2"/>
                </a:solidFill>
              </a:rPr>
              <a:t>matching the HAVING clause</a:t>
            </a:r>
            <a:r>
              <a:rPr lang="en-US" altLang="en-US" smtClean="0"/>
              <a:t> are displayed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After completing this lesson, you should be able to do the following:</a:t>
            </a:r>
          </a:p>
          <a:p>
            <a:r>
              <a:rPr lang="en-US" altLang="en-US" dirty="0" smtClean="0"/>
              <a:t>Identify the </a:t>
            </a:r>
            <a:r>
              <a:rPr lang="en-US" altLang="en-US" dirty="0" smtClean="0">
                <a:solidFill>
                  <a:schemeClr val="accent2"/>
                </a:solidFill>
              </a:rPr>
              <a:t>group functions</a:t>
            </a:r>
            <a:r>
              <a:rPr lang="en-US" altLang="en-US" dirty="0" smtClean="0"/>
              <a:t> available in Oracle</a:t>
            </a:r>
          </a:p>
          <a:p>
            <a:r>
              <a:rPr lang="en-US" altLang="en-US" dirty="0" smtClean="0"/>
              <a:t>Use the </a:t>
            </a:r>
            <a:r>
              <a:rPr lang="en-US" altLang="en-US" dirty="0" smtClean="0">
                <a:solidFill>
                  <a:schemeClr val="accent2"/>
                </a:solidFill>
              </a:rPr>
              <a:t>GROUP BY</a:t>
            </a:r>
            <a:r>
              <a:rPr lang="en-US" altLang="en-US" dirty="0" smtClean="0"/>
              <a:t> clause</a:t>
            </a:r>
          </a:p>
          <a:p>
            <a:r>
              <a:rPr lang="en-US" altLang="en-US" dirty="0" smtClean="0"/>
              <a:t>Use the </a:t>
            </a:r>
            <a:r>
              <a:rPr lang="en-US" altLang="en-US" dirty="0" smtClean="0">
                <a:solidFill>
                  <a:schemeClr val="accent2"/>
                </a:solidFill>
              </a:rPr>
              <a:t>HAVING</a:t>
            </a:r>
            <a:r>
              <a:rPr lang="en-US" altLang="en-US" dirty="0" smtClean="0"/>
              <a:t> clause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533400" y="1981200"/>
            <a:ext cx="7696200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HAVING clause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department_id</a:t>
            </a:r>
            <a:r>
              <a:rPr lang="en-US" altLang="en-US" dirty="0" smtClean="0"/>
              <a:t>,  MAX(salary)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</a:t>
            </a:r>
          </a:p>
          <a:p>
            <a:pPr>
              <a:buFontTx/>
              <a:buNone/>
            </a:pPr>
            <a:r>
              <a:rPr lang="en-US" altLang="en-US" dirty="0" smtClean="0"/>
              <a:t>GROUP BY </a:t>
            </a:r>
            <a:r>
              <a:rPr lang="en-US" altLang="en-US" dirty="0" err="1" smtClean="0"/>
              <a:t>department_id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HAVING MAX(salary) &gt;= 20000;</a:t>
            </a:r>
          </a:p>
        </p:txBody>
      </p:sp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80476" r="61578" b="5862"/>
          <a:stretch>
            <a:fillRect/>
          </a:stretch>
        </p:blipFill>
        <p:spPr bwMode="auto">
          <a:xfrm>
            <a:off x="762000" y="4846638"/>
            <a:ext cx="6096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Where do you put GROUP BY and HAVING clauses?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61999" y="1981200"/>
            <a:ext cx="8224935" cy="297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dirty="0" smtClean="0"/>
              <a:t>[</a:t>
            </a:r>
            <a:r>
              <a:rPr lang="en-US" altLang="en-US" sz="2800" b="1" dirty="0"/>
              <a:t>WHERE condition</a:t>
            </a:r>
            <a:r>
              <a:rPr lang="en-US" altLang="en-US" sz="2800" b="1" dirty="0" smtClean="0"/>
              <a:t>]</a:t>
            </a:r>
            <a:br>
              <a:rPr lang="en-US" altLang="en-US" sz="2800" b="1" dirty="0" smtClean="0"/>
            </a:br>
            <a:endParaRPr lang="en-US" altLang="en-US" sz="2800" b="1" dirty="0"/>
          </a:p>
          <a:p>
            <a:r>
              <a:rPr lang="en-US" altLang="en-US" sz="2800" b="1" dirty="0"/>
              <a:t>[GROUP BY column]</a:t>
            </a:r>
          </a:p>
          <a:p>
            <a:r>
              <a:rPr lang="en-US" altLang="en-US" sz="2800" b="1" dirty="0"/>
              <a:t>[HAVING group condition</a:t>
            </a:r>
            <a:r>
              <a:rPr lang="en-US" altLang="en-US" sz="2800" b="1" dirty="0" smtClean="0"/>
              <a:t>]</a:t>
            </a:r>
            <a:br>
              <a:rPr lang="en-US" altLang="en-US" sz="2800" b="1" dirty="0" smtClean="0"/>
            </a:br>
            <a:endParaRPr lang="en-US" altLang="en-US" sz="2800" b="1" dirty="0"/>
          </a:p>
          <a:p>
            <a:r>
              <a:rPr lang="en-US" altLang="en-US" sz="2800" b="1" dirty="0"/>
              <a:t>[ORDER BY column];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029200" y="2895600"/>
            <a:ext cx="533400" cy="12954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2895600"/>
            <a:ext cx="3424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appear between</a:t>
            </a:r>
          </a:p>
          <a:p>
            <a:r>
              <a:rPr lang="en-US" dirty="0" smtClean="0"/>
              <a:t>WHERE and ORDER BY</a:t>
            </a:r>
          </a:p>
          <a:p>
            <a:r>
              <a:rPr lang="en-US" dirty="0" smtClean="0"/>
              <a:t>Clauses.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813" y="5486399"/>
            <a:ext cx="835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HAVING </a:t>
            </a:r>
            <a:r>
              <a:rPr lang="en-US" b="1" i="1" dirty="0" smtClean="0"/>
              <a:t>may</a:t>
            </a:r>
            <a:r>
              <a:rPr lang="en-US" dirty="0" smtClean="0"/>
              <a:t> </a:t>
            </a:r>
            <a:r>
              <a:rPr lang="en-US" b="1" i="1" dirty="0"/>
              <a:t>occur before </a:t>
            </a:r>
            <a:r>
              <a:rPr lang="en-US" dirty="0" smtClean="0"/>
              <a:t>GROUP BY, but it is a more common</a:t>
            </a:r>
          </a:p>
          <a:p>
            <a:r>
              <a:rPr lang="en-US" dirty="0"/>
              <a:t>p</a:t>
            </a:r>
            <a:r>
              <a:rPr lang="en-US" dirty="0" smtClean="0"/>
              <a:t>ractice for HAVING to </a:t>
            </a:r>
            <a:r>
              <a:rPr lang="en-US" b="1" i="1" dirty="0"/>
              <a:t>occur after </a:t>
            </a:r>
            <a:r>
              <a:rPr lang="en-US" dirty="0" smtClean="0"/>
              <a:t>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68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In-class exercise: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Display each job id and sum of the salaries for the </a:t>
            </a:r>
            <a:r>
              <a:rPr lang="en-US" altLang="en-US" smtClean="0"/>
              <a:t>job id (call </a:t>
            </a:r>
            <a:r>
              <a:rPr lang="en-US" altLang="en-US" dirty="0" smtClean="0"/>
              <a:t>this column </a:t>
            </a:r>
            <a:r>
              <a:rPr lang="en-US" altLang="en-US" i="1" dirty="0" smtClean="0"/>
              <a:t>Payroll</a:t>
            </a:r>
            <a:r>
              <a:rPr lang="en-US" altLang="en-US" dirty="0" smtClean="0"/>
              <a:t>) for each job except SA_MAN.  Only display those jobs where the payroll exceeds $5000.  Sort the display by payroll.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228600" y="2743200"/>
            <a:ext cx="52578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Nesting group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Group functions can only be nested to a </a:t>
            </a:r>
            <a:r>
              <a:rPr lang="en-US" altLang="en-US" sz="2800" u="sng" dirty="0" smtClean="0">
                <a:solidFill>
                  <a:srgbClr val="FF0000"/>
                </a:solidFill>
              </a:rPr>
              <a:t>depth of two.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SELECT </a:t>
            </a:r>
            <a:r>
              <a:rPr lang="en-US" altLang="en-US" dirty="0" smtClean="0">
                <a:solidFill>
                  <a:srgbClr val="FF0000"/>
                </a:solidFill>
              </a:rPr>
              <a:t>MIN(</a:t>
            </a:r>
            <a:r>
              <a:rPr lang="en-US" altLang="en-US" dirty="0" err="1" smtClean="0">
                <a:solidFill>
                  <a:srgbClr val="FF0000"/>
                </a:solidFill>
              </a:rPr>
              <a:t>AVG</a:t>
            </a:r>
            <a:r>
              <a:rPr lang="en-US" altLang="en-US" dirty="0" smtClean="0">
                <a:solidFill>
                  <a:srgbClr val="FF0000"/>
                </a:solidFill>
              </a:rPr>
              <a:t>(salary))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</a:t>
            </a:r>
          </a:p>
          <a:p>
            <a:pPr>
              <a:buFontTx/>
              <a:buNone/>
            </a:pPr>
            <a:r>
              <a:rPr lang="en-US" altLang="en-US" dirty="0" smtClean="0"/>
              <a:t>GROUP BY </a:t>
            </a:r>
            <a:r>
              <a:rPr lang="en-US" altLang="en-US" dirty="0" err="1" smtClean="0"/>
              <a:t>department_id</a:t>
            </a:r>
            <a:r>
              <a:rPr lang="en-US" altLang="en-US" dirty="0" smtClean="0"/>
              <a:t>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219200" y="4876800"/>
            <a:ext cx="4572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Courier New" pitchFamily="49" charset="0"/>
              </a:rPr>
              <a:t>MIN(AVG(salary))</a:t>
            </a:r>
          </a:p>
          <a:p>
            <a:r>
              <a:rPr lang="en-US" altLang="en-US">
                <a:latin typeface="Courier New" pitchFamily="49" charset="0"/>
              </a:rPr>
              <a:t>----------------</a:t>
            </a:r>
          </a:p>
          <a:p>
            <a:r>
              <a:rPr lang="en-US" altLang="en-US">
                <a:latin typeface="Courier New" pitchFamily="49" charset="0"/>
              </a:rPr>
              <a:t>    3475.55556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953000" y="4876800"/>
            <a:ext cx="2971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This is the minimum </a:t>
            </a:r>
          </a:p>
          <a:p>
            <a:r>
              <a:rPr lang="en-US" altLang="en-US"/>
              <a:t>Average salary for any</a:t>
            </a:r>
          </a:p>
          <a:p>
            <a:r>
              <a:rPr lang="en-US" altLang="en-US"/>
              <a:t>department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Order of </a:t>
            </a:r>
            <a:r>
              <a:rPr lang="en-US" altLang="en-US" b="1" u="sng" dirty="0" smtClean="0"/>
              <a:t>evaluation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of clauses: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WHERE clause</a:t>
            </a:r>
          </a:p>
          <a:p>
            <a:pPr lvl="1"/>
            <a:r>
              <a:rPr lang="en-US" altLang="en-US" dirty="0" smtClean="0"/>
              <a:t>Restricts individual rows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GROUP BY clause</a:t>
            </a:r>
          </a:p>
          <a:p>
            <a:pPr lvl="1"/>
            <a:r>
              <a:rPr lang="en-US" altLang="en-US" dirty="0" smtClean="0"/>
              <a:t>Server makes groups from rows selected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HAVING clause</a:t>
            </a:r>
          </a:p>
          <a:p>
            <a:pPr lvl="1"/>
            <a:r>
              <a:rPr lang="en-US" altLang="en-US" dirty="0" smtClean="0"/>
              <a:t>Restricts which groups appear in the result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One last thing…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533400" y="2514600"/>
            <a:ext cx="80010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You can’t have an aggregate function in the WHERE clause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SELECT job, COUNT(</a:t>
            </a:r>
            <a:r>
              <a:rPr lang="en-US" altLang="en-US" dirty="0" err="1" smtClean="0"/>
              <a:t>employee_id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FROM employees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WHERE COUNT(</a:t>
            </a:r>
            <a:r>
              <a:rPr lang="en-US" altLang="en-US" dirty="0" err="1" smtClean="0"/>
              <a:t>employee_id</a:t>
            </a:r>
            <a:r>
              <a:rPr lang="en-US" altLang="en-US" dirty="0" smtClean="0"/>
              <a:t>) &gt;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        *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Error – group function not allowed in WHERE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are group functions?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Group functions operate on one or more rows to give </a:t>
            </a:r>
            <a:r>
              <a:rPr lang="en-US" altLang="en-US" dirty="0" smtClean="0">
                <a:solidFill>
                  <a:schemeClr val="accent2"/>
                </a:solidFill>
              </a:rPr>
              <a:t>one result per group</a:t>
            </a:r>
          </a:p>
          <a:p>
            <a:r>
              <a:rPr lang="en-US" altLang="en-US" dirty="0" smtClean="0"/>
              <a:t>Also known as </a:t>
            </a:r>
            <a:r>
              <a:rPr lang="en-US" altLang="en-US" dirty="0">
                <a:solidFill>
                  <a:schemeClr val="accent2"/>
                </a:solidFill>
              </a:rPr>
              <a:t>aggregate</a:t>
            </a:r>
            <a:r>
              <a:rPr lang="en-US" altLang="en-US" dirty="0" smtClean="0"/>
              <a:t> functions</a:t>
            </a:r>
          </a:p>
          <a:p>
            <a:r>
              <a:rPr lang="en-US" altLang="en-US" dirty="0" err="1" smtClean="0">
                <a:solidFill>
                  <a:srgbClr val="FF0000"/>
                </a:solidFill>
              </a:rPr>
              <a:t>AVG</a:t>
            </a:r>
            <a:r>
              <a:rPr lang="en-US" altLang="en-US" dirty="0" smtClean="0">
                <a:solidFill>
                  <a:srgbClr val="FF0000"/>
                </a:solidFill>
              </a:rPr>
              <a:t>, COUNT, MAX, MIN, SUM</a:t>
            </a:r>
          </a:p>
          <a:p>
            <a:r>
              <a:rPr lang="en-US" altLang="en-US" dirty="0" err="1" smtClean="0">
                <a:solidFill>
                  <a:srgbClr val="FF0000"/>
                </a:solidFill>
              </a:rPr>
              <a:t>STDDEV</a:t>
            </a:r>
            <a:r>
              <a:rPr lang="en-US" altLang="en-US" dirty="0" smtClean="0">
                <a:solidFill>
                  <a:srgbClr val="FF0000"/>
                </a:solidFill>
              </a:rPr>
              <a:t>, VARIANCE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172" y="152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SYNTAX: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1000" y="1143000"/>
            <a:ext cx="8458200" cy="3429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dirty="0"/>
              <a:t>SELECT [</a:t>
            </a:r>
            <a:r>
              <a:rPr lang="en-US" altLang="en-US" sz="2800" b="1" dirty="0" smtClean="0"/>
              <a:t>column, </a:t>
            </a:r>
            <a:r>
              <a:rPr lang="en-US" altLang="en-US" sz="2800" b="1" dirty="0"/>
              <a:t>] </a:t>
            </a:r>
            <a:endParaRPr lang="en-US" altLang="en-US" sz="2800" b="1" dirty="0" smtClean="0"/>
          </a:p>
          <a:p>
            <a:r>
              <a:rPr lang="en-US" altLang="en-US" sz="2800" b="1" dirty="0"/>
              <a:t> </a:t>
            </a:r>
            <a:r>
              <a:rPr lang="en-US" altLang="en-US" sz="2800" b="1" dirty="0" smtClean="0"/>
              <a:t>       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group_function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([DISTINCT | ALL] expression)</a:t>
            </a:r>
            <a:br>
              <a:rPr lang="en-US" altLang="en-US" sz="2800" b="1" dirty="0" smtClean="0">
                <a:solidFill>
                  <a:srgbClr val="FF0000"/>
                </a:solidFill>
              </a:rPr>
            </a:br>
            <a:r>
              <a:rPr lang="en-US" altLang="en-US" sz="2800" b="1" dirty="0" smtClean="0"/>
              <a:t>FROM table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[</a:t>
            </a:r>
            <a:r>
              <a:rPr lang="en-US" altLang="en-US" sz="2800" b="1" dirty="0"/>
              <a:t>WHERE condition</a:t>
            </a:r>
            <a:r>
              <a:rPr lang="en-US" altLang="en-US" sz="2800" b="1" dirty="0" smtClean="0"/>
              <a:t>]</a:t>
            </a:r>
            <a:br>
              <a:rPr lang="en-US" altLang="en-US" sz="2800" b="1" dirty="0" smtClean="0"/>
            </a:br>
            <a:r>
              <a:rPr lang="en-US" altLang="en-US" sz="2800" b="1" dirty="0" smtClean="0">
                <a:solidFill>
                  <a:srgbClr val="FF0000"/>
                </a:solidFill>
              </a:rPr>
              <a:t>[</a:t>
            </a:r>
            <a:r>
              <a:rPr lang="en-US" altLang="en-US" sz="2800" b="1" dirty="0">
                <a:solidFill>
                  <a:srgbClr val="FF0000"/>
                </a:solidFill>
              </a:rPr>
              <a:t>GROUP BY column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]</a:t>
            </a:r>
            <a:br>
              <a:rPr lang="en-US" altLang="en-US" sz="2800" b="1" dirty="0" smtClean="0">
                <a:solidFill>
                  <a:srgbClr val="FF0000"/>
                </a:solidFill>
              </a:rPr>
            </a:br>
            <a:r>
              <a:rPr lang="en-US" altLang="en-US" sz="2800" b="1" dirty="0" smtClean="0">
                <a:solidFill>
                  <a:srgbClr val="FF0000"/>
                </a:solidFill>
              </a:rPr>
              <a:t>[</a:t>
            </a:r>
            <a:r>
              <a:rPr lang="en-US" altLang="en-US" sz="2800" b="1" dirty="0">
                <a:solidFill>
                  <a:srgbClr val="FF0000"/>
                </a:solidFill>
              </a:rPr>
              <a:t>HAVING group condition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]</a:t>
            </a:r>
            <a:br>
              <a:rPr lang="en-US" altLang="en-US" sz="2800" b="1" dirty="0" smtClean="0">
                <a:solidFill>
                  <a:srgbClr val="FF0000"/>
                </a:solidFill>
              </a:rPr>
            </a:br>
            <a:r>
              <a:rPr lang="en-US" altLang="en-US" sz="2800" b="1" dirty="0" smtClean="0"/>
              <a:t>[</a:t>
            </a:r>
            <a:r>
              <a:rPr lang="en-US" altLang="en-US" sz="2800" b="1" dirty="0"/>
              <a:t>ORDER BY column];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81000" y="1752600"/>
            <a:ext cx="83058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group functions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SELECT MAX(salary), MIN(salary), AVG(salary), SUM(salary)</a:t>
            </a:r>
          </a:p>
          <a:p>
            <a:pPr>
              <a:buFontTx/>
              <a:buNone/>
            </a:pPr>
            <a:r>
              <a:rPr lang="en-US" altLang="en-US" sz="2800" dirty="0" smtClean="0"/>
              <a:t>FROM employees;</a:t>
            </a: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t="48637" r="41214" b="35883"/>
          <a:stretch>
            <a:fillRect/>
          </a:stretch>
        </p:blipFill>
        <p:spPr bwMode="auto">
          <a:xfrm>
            <a:off x="457200" y="4227513"/>
            <a:ext cx="8518525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609600" y="3124200"/>
            <a:ext cx="8229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MAX and MIN functions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05000"/>
          </a:xfrm>
        </p:spPr>
        <p:txBody>
          <a:bodyPr/>
          <a:lstStyle/>
          <a:p>
            <a:r>
              <a:rPr lang="en-US" altLang="en-US" dirty="0" smtClean="0"/>
              <a:t>You can use </a:t>
            </a:r>
            <a:r>
              <a:rPr lang="en-US" altLang="en-US" dirty="0" smtClean="0">
                <a:solidFill>
                  <a:schemeClr val="accent2"/>
                </a:solidFill>
              </a:rPr>
              <a:t>MIN and MAX for any </a:t>
            </a:r>
            <a:r>
              <a:rPr lang="en-US" altLang="en-US" dirty="0" smtClean="0">
                <a:solidFill>
                  <a:schemeClr val="accent2"/>
                </a:solidFill>
              </a:rPr>
              <a:t>datatype (Character and date)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dirty="0" smtClean="0"/>
              <a:t>SELECT MIN(</a:t>
            </a:r>
            <a:r>
              <a:rPr lang="en-US" altLang="en-US" dirty="0" err="1" smtClean="0"/>
              <a:t>hire_date</a:t>
            </a:r>
            <a:r>
              <a:rPr lang="en-US" altLang="en-US" dirty="0" smtClean="0"/>
              <a:t>), MAX(</a:t>
            </a:r>
            <a:r>
              <a:rPr lang="en-US" altLang="en-US" dirty="0" err="1" smtClean="0"/>
              <a:t>hire_date</a:t>
            </a:r>
            <a:r>
              <a:rPr lang="en-US" altLang="en-US" dirty="0" smtClean="0"/>
              <a:t>)</a:t>
            </a:r>
          </a:p>
          <a:p>
            <a:pPr>
              <a:buFontTx/>
              <a:buNone/>
            </a:pPr>
            <a:r>
              <a:rPr lang="en-US" altLang="en-US" dirty="0" smtClean="0"/>
              <a:t>FROM employees;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143000" y="4343400"/>
            <a:ext cx="54165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  <a:p>
            <a:r>
              <a:rPr lang="en-US" altLang="en-US" b="1"/>
              <a:t>MIN(hire_date)  	MAX(hire_date)</a:t>
            </a:r>
          </a:p>
          <a:p>
            <a:r>
              <a:rPr lang="en-US" altLang="en-US" b="1"/>
              <a:t>------------------------  	------------------------</a:t>
            </a:r>
          </a:p>
          <a:p>
            <a:r>
              <a:rPr lang="en-US" altLang="en-US" b="1"/>
              <a:t>17-JUN-87		 21-APR-00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the COUNT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COUNT has 2 formats: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COUNT(*) </a:t>
            </a:r>
            <a:r>
              <a:rPr lang="en-US" altLang="en-US" dirty="0" smtClean="0"/>
              <a:t>returns the </a:t>
            </a:r>
            <a:r>
              <a:rPr lang="en-US" altLang="en-US" u="sng" dirty="0" smtClean="0"/>
              <a:t>number of rows </a:t>
            </a:r>
            <a:r>
              <a:rPr lang="en-US" altLang="en-US" dirty="0" smtClean="0"/>
              <a:t>that satisfy the condition in the WHERE clause. (Null values have no effect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COUNT(</a:t>
            </a:r>
            <a:r>
              <a:rPr lang="en-US" altLang="en-US" dirty="0" err="1" smtClean="0">
                <a:solidFill>
                  <a:srgbClr val="0070C0"/>
                </a:solidFill>
              </a:rPr>
              <a:t>column_name</a:t>
            </a:r>
            <a:r>
              <a:rPr lang="en-US" altLang="en-US" dirty="0" smtClean="0">
                <a:solidFill>
                  <a:srgbClr val="0070C0"/>
                </a:solidFill>
              </a:rPr>
              <a:t>)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returns the number of </a:t>
            </a:r>
            <a:r>
              <a:rPr lang="en-US" altLang="en-US" i="1" u="sng" dirty="0" smtClean="0">
                <a:solidFill>
                  <a:schemeClr val="accent2"/>
                </a:solidFill>
              </a:rPr>
              <a:t>non-null entries</a:t>
            </a:r>
            <a:r>
              <a:rPr lang="en-US" altLang="en-US" dirty="0" smtClean="0"/>
              <a:t> in that column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3400" y="2057400"/>
            <a:ext cx="6096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many employees are in Dept. 30?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SELECT COUNT(*)</a:t>
            </a:r>
          </a:p>
          <a:p>
            <a:pPr>
              <a:buFontTx/>
              <a:buNone/>
            </a:pPr>
            <a:r>
              <a:rPr lang="en-US" altLang="en-US" smtClean="0"/>
              <a:t>FROM employees</a:t>
            </a:r>
          </a:p>
          <a:p>
            <a:pPr>
              <a:buFontTx/>
              <a:buNone/>
            </a:pPr>
            <a:r>
              <a:rPr lang="en-US" altLang="en-US" smtClean="0"/>
              <a:t>WHERE department_id = 30;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90600" y="4343400"/>
            <a:ext cx="3048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b="1"/>
              <a:t>COUNT(*)</a:t>
            </a:r>
          </a:p>
          <a:p>
            <a:r>
              <a:rPr lang="en-US" altLang="en-US" b="1"/>
              <a:t>----------------</a:t>
            </a:r>
          </a:p>
          <a:p>
            <a:r>
              <a:rPr lang="en-US" altLang="en-US" b="1"/>
              <a:t>                6</a:t>
            </a:r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things to remember about group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They always operate on a group of rows at a time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Rows with NULL values are ignored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unless NVL, NVL2 or COALESCE are used.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Except for COUNT(*) which counts all rows (even rows containing all NULL values)</a:t>
            </a:r>
          </a:p>
        </p:txBody>
      </p:sp>
    </p:spTree>
    <p:extLst>
      <p:ext uri="{BB962C8B-B14F-4D97-AF65-F5344CB8AC3E}">
        <p14:creationId xmlns:p14="http://schemas.microsoft.com/office/powerpoint/2010/main" val="34705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7999</TotalTime>
  <Words>795</Words>
  <Application>Microsoft Office PowerPoint</Application>
  <PresentationFormat>On-screen Show (4:3)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Courier New</vt:lpstr>
      <vt:lpstr>Times New Roman</vt:lpstr>
      <vt:lpstr>Wingdings</vt:lpstr>
      <vt:lpstr>Default Design</vt:lpstr>
      <vt:lpstr>Chapter 6</vt:lpstr>
      <vt:lpstr>Objectives</vt:lpstr>
      <vt:lpstr>What are group functions?</vt:lpstr>
      <vt:lpstr>SYNTAX:</vt:lpstr>
      <vt:lpstr>Using group functions</vt:lpstr>
      <vt:lpstr>Using MAX and MIN functions</vt:lpstr>
      <vt:lpstr>Using the COUNT function</vt:lpstr>
      <vt:lpstr>How many employees are in Dept. 30?</vt:lpstr>
      <vt:lpstr>2 things to remember about group functions:</vt:lpstr>
      <vt:lpstr>SELECT COUNT(*), COUNT(salary) FROM employees; </vt:lpstr>
      <vt:lpstr>SELECT COUNT(*), COUNT(salary) FROM employees; </vt:lpstr>
      <vt:lpstr>Using NVL with group functions</vt:lpstr>
      <vt:lpstr>Using NVL with Group functions</vt:lpstr>
      <vt:lpstr>Using the GROUP BY clause</vt:lpstr>
      <vt:lpstr>Using the GROUP BY clause</vt:lpstr>
      <vt:lpstr>Illegal queries using Group functions</vt:lpstr>
      <vt:lpstr>Grouping by more than one column</vt:lpstr>
      <vt:lpstr>PowerPoint Presentation</vt:lpstr>
      <vt:lpstr>HAVING clause is used to select certain groups</vt:lpstr>
      <vt:lpstr>Using the HAVING clause</vt:lpstr>
      <vt:lpstr>Where do you put GROUP BY and HAVING clauses?</vt:lpstr>
      <vt:lpstr>In-class exercise:</vt:lpstr>
      <vt:lpstr>Nesting group functions</vt:lpstr>
      <vt:lpstr>Order of evaluation of clauses:</vt:lpstr>
      <vt:lpstr>One last thing…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Lissa F. Pollacia</dc:creator>
  <cp:lastModifiedBy>Lissa Pollacia</cp:lastModifiedBy>
  <cp:revision>73</cp:revision>
  <dcterms:created xsi:type="dcterms:W3CDTF">2000-10-01T16:33:30Z</dcterms:created>
  <dcterms:modified xsi:type="dcterms:W3CDTF">2016-09-27T20:26:33Z</dcterms:modified>
</cp:coreProperties>
</file>