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8"/>
  </p:notesMasterIdLst>
  <p:handoutMasterIdLst>
    <p:handoutMasterId r:id="rId49"/>
  </p:handoutMasterIdLst>
  <p:sldIdLst>
    <p:sldId id="256" r:id="rId2"/>
    <p:sldId id="257" r:id="rId3"/>
    <p:sldId id="291" r:id="rId4"/>
    <p:sldId id="258" r:id="rId5"/>
    <p:sldId id="264" r:id="rId6"/>
    <p:sldId id="259" r:id="rId7"/>
    <p:sldId id="260" r:id="rId8"/>
    <p:sldId id="266" r:id="rId9"/>
    <p:sldId id="300" r:id="rId10"/>
    <p:sldId id="292" r:id="rId11"/>
    <p:sldId id="261" r:id="rId12"/>
    <p:sldId id="262" r:id="rId13"/>
    <p:sldId id="303" r:id="rId14"/>
    <p:sldId id="263" r:id="rId15"/>
    <p:sldId id="265" r:id="rId16"/>
    <p:sldId id="302" r:id="rId17"/>
    <p:sldId id="267" r:id="rId18"/>
    <p:sldId id="268" r:id="rId19"/>
    <p:sldId id="269" r:id="rId20"/>
    <p:sldId id="304" r:id="rId21"/>
    <p:sldId id="273" r:id="rId22"/>
    <p:sldId id="272" r:id="rId23"/>
    <p:sldId id="293" r:id="rId24"/>
    <p:sldId id="270" r:id="rId25"/>
    <p:sldId id="271" r:id="rId26"/>
    <p:sldId id="294" r:id="rId27"/>
    <p:sldId id="274" r:id="rId28"/>
    <p:sldId id="275" r:id="rId29"/>
    <p:sldId id="295" r:id="rId30"/>
    <p:sldId id="276" r:id="rId31"/>
    <p:sldId id="277" r:id="rId32"/>
    <p:sldId id="278" r:id="rId33"/>
    <p:sldId id="279" r:id="rId34"/>
    <p:sldId id="280" r:id="rId35"/>
    <p:sldId id="296" r:id="rId36"/>
    <p:sldId id="281" r:id="rId37"/>
    <p:sldId id="282" r:id="rId38"/>
    <p:sldId id="283" r:id="rId39"/>
    <p:sldId id="299" r:id="rId40"/>
    <p:sldId id="284" r:id="rId41"/>
    <p:sldId id="285" r:id="rId42"/>
    <p:sldId id="286" r:id="rId43"/>
    <p:sldId id="287" r:id="rId44"/>
    <p:sldId id="288" r:id="rId45"/>
    <p:sldId id="289" r:id="rId46"/>
    <p:sldId id="290" r:id="rId47"/>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44">
          <p15:clr>
            <a:srgbClr val="A4A3A4"/>
          </p15:clr>
        </p15:guide>
        <p15:guide id="2" orient="horz" pos="960">
          <p15:clr>
            <a:srgbClr val="A4A3A4"/>
          </p15:clr>
        </p15:guide>
        <p15:guide id="3" orient="horz" pos="480">
          <p15:clr>
            <a:srgbClr val="A4A3A4"/>
          </p15:clr>
        </p15:guide>
        <p15:guide id="4" pos="384">
          <p15:clr>
            <a:srgbClr val="A4A3A4"/>
          </p15:clr>
        </p15:guide>
        <p15:guide id="5" pos="528">
          <p15:clr>
            <a:srgbClr val="A4A3A4"/>
          </p15:clr>
        </p15:guide>
        <p15:guide id="6" pos="5136">
          <p15:clr>
            <a:srgbClr val="A4A3A4"/>
          </p15:clr>
        </p15:guide>
        <p15:guide id="7" pos="760">
          <p15:clr>
            <a:srgbClr val="A4A3A4"/>
          </p15:clr>
        </p15:guide>
      </p15:sldGuideLst>
    </p:ext>
    <p:ext uri="{2D200454-40CA-4A62-9FC3-DE9A4176ACB9}">
      <p15:notesGuideLst xmlns:p15="http://schemas.microsoft.com/office/powerpoint/2012/main">
        <p15:guide id="1" orient="horz" pos="288">
          <p15:clr>
            <a:srgbClr val="A4A3A4"/>
          </p15:clr>
        </p15:guide>
        <p15:guide id="2" orient="horz" pos="3408">
          <p15:clr>
            <a:srgbClr val="A4A3A4"/>
          </p15:clr>
        </p15:guide>
        <p15:guide id="3" orient="horz" pos="3600">
          <p15:clr>
            <a:srgbClr val="A4A3A4"/>
          </p15:clr>
        </p15:guide>
        <p15:guide id="4" pos="288">
          <p15:clr>
            <a:srgbClr val="A4A3A4"/>
          </p15:clr>
        </p15:guide>
        <p15:guide id="5" pos="384">
          <p15:clr>
            <a:srgbClr val="A4A3A4"/>
          </p15:clr>
        </p15:guide>
        <p15:guide id="6" pos="480">
          <p15:clr>
            <a:srgbClr val="A4A3A4"/>
          </p15:clr>
        </p15:guide>
        <p15:guide id="7"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3697" autoAdjust="0"/>
    <p:restoredTop sz="69480" autoAdjust="0"/>
  </p:normalViewPr>
  <p:slideViewPr>
    <p:cSldViewPr snapToGrid="0">
      <p:cViewPr varScale="1">
        <p:scale>
          <a:sx n="71" d="100"/>
          <a:sy n="71" d="100"/>
        </p:scale>
        <p:origin x="1794" y="54"/>
      </p:cViewPr>
      <p:guideLst>
        <p:guide orient="horz" pos="344"/>
        <p:guide orient="horz" pos="960"/>
        <p:guide orient="horz" pos="480"/>
        <p:guide pos="384"/>
        <p:guide pos="528"/>
        <p:guide pos="5136"/>
        <p:guide pos="76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1200"/>
    </p:cViewPr>
  </p:sorterViewPr>
  <p:notesViewPr>
    <p:cSldViewPr snapToGrid="0">
      <p:cViewPr>
        <p:scale>
          <a:sx n="100" d="100"/>
          <a:sy n="100" d="100"/>
        </p:scale>
        <p:origin x="-720" y="-72"/>
      </p:cViewPr>
      <p:guideLst>
        <p:guide orient="horz" pos="288"/>
        <p:guide orient="horz" pos="3408"/>
        <p:guide orient="horz" pos="3600"/>
        <p:guide pos="288"/>
        <p:guide pos="384"/>
        <p:guide pos="480"/>
        <p:guide pos="5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slide" Target="slides/slide6.xml"/><Relationship Id="rId1" Type="http://schemas.openxmlformats.org/officeDocument/2006/relationships/slide" Target="slides/slide1.xml"/><Relationship Id="rId5" Type="http://schemas.openxmlformats.org/officeDocument/2006/relationships/slide" Target="slides/slide46.xml"/><Relationship Id="rId4"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sz="1200" smtClean="0"/>
            </a:lvl1pPr>
          </a:lstStyle>
          <a:p>
            <a:pPr>
              <a:defRPr/>
            </a:pPr>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sz="1200" smtClean="0"/>
            </a:lvl1pPr>
          </a:lstStyle>
          <a:p>
            <a:pPr>
              <a:defRPr/>
            </a:pPr>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sz="1200" smtClean="0"/>
            </a:lvl1pPr>
          </a:lstStyle>
          <a:p>
            <a:pPr>
              <a:defRPr/>
            </a:pPr>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sz="1200" smtClean="0"/>
            </a:lvl1pPr>
          </a:lstStyle>
          <a:p>
            <a:pPr>
              <a:defRPr/>
            </a:pPr>
            <a:fld id="{8B11B8FD-BA73-43EF-AA1A-47929F257315}" type="slidenum">
              <a:rPr lang="en-US"/>
              <a:pPr>
                <a:defRPr/>
              </a:pPr>
              <a:t>‹#›</a:t>
            </a:fld>
            <a:endParaRPr lang="en-US"/>
          </a:p>
        </p:txBody>
      </p:sp>
    </p:spTree>
    <p:extLst>
      <p:ext uri="{BB962C8B-B14F-4D97-AF65-F5344CB8AC3E}">
        <p14:creationId xmlns:p14="http://schemas.microsoft.com/office/powerpoint/2010/main" val="1321095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Slide_Image_Placeholder"/>
          <p:cNvSpPr>
            <a:spLocks noGrp="1" noRot="1" noChangeAspect="1" noChangeArrowheads="1" noTextEdit="1"/>
          </p:cNvSpPr>
          <p:nvPr>
            <p:ph type="sldImg" idx="2"/>
          </p:nvPr>
        </p:nvSpPr>
        <p:spPr bwMode="auto">
          <a:xfrm>
            <a:off x="536575" y="479425"/>
            <a:ext cx="6242050" cy="46815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77838" y="5400675"/>
            <a:ext cx="63595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425" tIns="13425" rIns="13425" bIns="13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6" name="Rectangle 10"/>
          <p:cNvSpPr>
            <a:spLocks noGrp="1" noChangeArrowheads="1"/>
          </p:cNvSpPr>
          <p:nvPr>
            <p:ph type="ftr" sz="quarter" idx="4"/>
          </p:nvPr>
        </p:nvSpPr>
        <p:spPr bwMode="auto">
          <a:xfrm>
            <a:off x="477838" y="9310688"/>
            <a:ext cx="6359525"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smtClean="0">
                <a:solidFill>
                  <a:srgbClr val="000000"/>
                </a:solidFill>
                <a:cs typeface="Arial" charset="0"/>
              </a:defRPr>
            </a:lvl1pPr>
          </a:lstStyle>
          <a:p>
            <a:pPr>
              <a:defRPr/>
            </a:pPr>
            <a:r>
              <a:rPr lang="en-US"/>
              <a:t>Oracle Database 11</a:t>
            </a:r>
            <a:r>
              <a:rPr lang="en-US" i="1"/>
              <a:t>g</a:t>
            </a:r>
            <a:r>
              <a:rPr lang="en-US"/>
              <a:t>: SQL Fundamentals I</a:t>
            </a:r>
            <a:r>
              <a:rPr lang="en-US">
                <a:solidFill>
                  <a:schemeClr val="tx1"/>
                </a:solidFill>
                <a:cs typeface="+mn-cs"/>
              </a:rPr>
              <a:t>   6 - </a:t>
            </a:r>
            <a:fld id="{88BB27F9-2526-4E5A-A34C-23134C7729B5}" type="slidenum">
              <a:rPr lang="en-US">
                <a:solidFill>
                  <a:schemeClr val="tx1"/>
                </a:solidFill>
                <a:cs typeface="+mn-cs"/>
              </a:rPr>
              <a:pPr>
                <a:defRPr/>
              </a:pPr>
              <a:t>‹#›</a:t>
            </a:fld>
            <a:endParaRPr lang="en-US">
              <a:solidFill>
                <a:schemeClr val="tx1"/>
              </a:solidFill>
              <a:cs typeface="+mn-cs"/>
            </a:endParaRPr>
          </a:p>
        </p:txBody>
      </p:sp>
    </p:spTree>
    <p:extLst>
      <p:ext uri="{BB962C8B-B14F-4D97-AF65-F5344CB8AC3E}">
        <p14:creationId xmlns:p14="http://schemas.microsoft.com/office/powerpoint/2010/main" val="2333094132"/>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charset="0"/>
      <a:defRPr sz="1200" kern="1200">
        <a:solidFill>
          <a:srgbClr val="000000"/>
        </a:solidFill>
        <a:latin typeface="Times New Roman" charset="0"/>
        <a:ea typeface="+mn-ea"/>
        <a:cs typeface="+mn-cs"/>
      </a:defRPr>
    </a:lvl2pPr>
    <a:lvl3pPr marL="400050" indent="-17145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3pPr>
    <a:lvl4pPr marL="685800" indent="-171450" algn="l" defTabSz="457200" rtl="0" eaLnBrk="0" fontAlgn="base" hangingPunct="0">
      <a:spcBef>
        <a:spcPct val="0"/>
      </a:spcBef>
      <a:spcAft>
        <a:spcPct val="0"/>
      </a:spcAft>
      <a:buSzPct val="100000"/>
      <a:buFont typeface="Times New Roman" charset="0"/>
      <a:buChar char="-"/>
      <a:defRPr sz="1200" kern="1200">
        <a:solidFill>
          <a:srgbClr val="000000"/>
        </a:solidFill>
        <a:latin typeface="Times New Roman" charset="0"/>
        <a:ea typeface="+mn-ea"/>
        <a:cs typeface="+mn-cs"/>
      </a:defRPr>
    </a:lvl4pPr>
    <a:lvl5pPr marL="857250" algn="l" defTabSz="457200" rtl="0" eaLnBrk="0" fontAlgn="base" hangingPunct="0">
      <a:spcBef>
        <a:spcPct val="0"/>
      </a:spcBef>
      <a:spcAft>
        <a:spcPct val="0"/>
      </a:spcAft>
      <a:buSzPct val="100000"/>
      <a:buFont typeface="Times New Roman"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image" Target="../media/image42.png"/><Relationship Id="rId4" Type="http://schemas.openxmlformats.org/officeDocument/2006/relationships/image" Target="../media/image41.png"/></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image" Target="../media/image45.png"/><Relationship Id="rId4" Type="http://schemas.openxmlformats.org/officeDocument/2006/relationships/image" Target="../media/image44.png"/></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notesSlides/_rels/note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image" Target="../media/image52.png"/><Relationship Id="rId4" Type="http://schemas.openxmlformats.org/officeDocument/2006/relationships/image" Target="../media/image51.png"/></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image" Target="../media/image54.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ln/>
        </p:spPr>
      </p:sp>
      <p:sp>
        <p:nvSpPr>
          <p:cNvPr id="49155"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83860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FF082D4-4363-4E0D-9BBC-5A6E0572E879}" type="slidenum">
              <a:rPr lang="en-US" altLang="en-US"/>
              <a:pPr eaLnBrk="1" hangingPunct="1"/>
              <a:t>10</a:t>
            </a:fld>
            <a:endParaRPr lang="en-US" altLang="en-US"/>
          </a:p>
        </p:txBody>
      </p:sp>
      <p:sp>
        <p:nvSpPr>
          <p:cNvPr id="56323" name="Rectangle 4"/>
          <p:cNvSpPr>
            <a:spLocks noGrp="1" noRot="1" noChangeAspect="1" noChangeArrowheads="1" noTextEdit="1"/>
          </p:cNvSpPr>
          <p:nvPr>
            <p:ph type="sldImg"/>
          </p:nvPr>
        </p:nvSpPr>
        <p:spPr>
          <a:ln/>
        </p:spPr>
      </p:sp>
      <p:sp>
        <p:nvSpPr>
          <p:cNvPr id="56324"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0657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38DEDE69-1D2B-42BD-A069-3998BB3413EA}" type="slidenum">
              <a:rPr lang="en-US" altLang="en-US"/>
              <a:pPr eaLnBrk="1" hangingPunct="1"/>
              <a:t>11</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Creating Natural Joins</a:t>
            </a:r>
          </a:p>
          <a:p>
            <a:pPr lvl="1" eaLnBrk="1" hangingPunct="1"/>
            <a:r>
              <a:rPr lang="en-US" altLang="en-US" smtClean="0"/>
              <a:t>You can join tables automatically based on the columns in the two tables that have matching data types and names. You do this by using the </a:t>
            </a:r>
            <a:r>
              <a:rPr lang="en-US" altLang="en-US" smtClean="0">
                <a:solidFill>
                  <a:schemeClr val="tx1"/>
                </a:solidFill>
                <a:latin typeface="Courier New" pitchFamily="49" charset="0"/>
              </a:rPr>
              <a:t>NATURAL</a:t>
            </a:r>
            <a:r>
              <a:rPr lang="en-US" altLang="en-US" smtClean="0"/>
              <a:t> </a:t>
            </a:r>
            <a:r>
              <a:rPr lang="en-US" altLang="en-US" smtClean="0">
                <a:solidFill>
                  <a:schemeClr val="tx1"/>
                </a:solidFill>
                <a:latin typeface="Courier New" pitchFamily="49" charset="0"/>
              </a:rPr>
              <a:t>JOIN</a:t>
            </a:r>
            <a:r>
              <a:rPr lang="en-US" altLang="en-US" smtClean="0">
                <a:solidFill>
                  <a:schemeClr val="tx1"/>
                </a:solidFill>
              </a:rPr>
              <a:t> keywords.</a:t>
            </a:r>
          </a:p>
          <a:p>
            <a:pPr lvl="1" eaLnBrk="1" hangingPunct="1"/>
            <a:r>
              <a:rPr lang="en-US" altLang="en-US" b="1" smtClean="0"/>
              <a:t>Note:</a:t>
            </a:r>
            <a:r>
              <a:rPr lang="en-US" altLang="en-US" smtClean="0"/>
              <a:t> The join can happen on only those columns that have the same names and data types in both tables. If the columns have the same name but different data types, then the </a:t>
            </a:r>
            <a:r>
              <a:rPr lang="en-US" altLang="en-US" smtClean="0">
                <a:latin typeface="Courier New" pitchFamily="49" charset="0"/>
              </a:rPr>
              <a:t>NATURAL</a:t>
            </a:r>
            <a:r>
              <a:rPr lang="en-US" altLang="en-US" smtClean="0"/>
              <a:t> </a:t>
            </a:r>
            <a:r>
              <a:rPr lang="en-US" altLang="en-US" smtClean="0">
                <a:latin typeface="Courier New" pitchFamily="49" charset="0"/>
              </a:rPr>
              <a:t>JOIN</a:t>
            </a:r>
            <a:r>
              <a:rPr lang="en-US" altLang="en-US" smtClean="0"/>
              <a:t> syntax causes an error.</a:t>
            </a:r>
          </a:p>
        </p:txBody>
      </p:sp>
    </p:spTree>
    <p:extLst>
      <p:ext uri="{BB962C8B-B14F-4D97-AF65-F5344CB8AC3E}">
        <p14:creationId xmlns:p14="http://schemas.microsoft.com/office/powerpoint/2010/main" val="103629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AC0EFCB-19C2-4B6F-AFA8-4181929E08A8}" type="slidenum">
              <a:rPr lang="en-US" altLang="en-US"/>
              <a:pPr eaLnBrk="1" hangingPunct="1"/>
              <a:t>12</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Natural Joins</a:t>
            </a:r>
          </a:p>
          <a:p>
            <a:pPr lvl="1" eaLnBrk="1" hangingPunct="1"/>
            <a:r>
              <a:rPr lang="en-US" altLang="en-US" smtClean="0"/>
              <a:t>In the example in the slide, the </a:t>
            </a:r>
            <a:r>
              <a:rPr lang="en-US" altLang="en-US" smtClean="0">
                <a:latin typeface="Courier New" pitchFamily="49" charset="0"/>
              </a:rPr>
              <a:t>LOCATIONS</a:t>
            </a:r>
            <a:r>
              <a:rPr lang="en-US" altLang="en-US" smtClean="0"/>
              <a:t> table is joined to the </a:t>
            </a:r>
            <a:r>
              <a:rPr lang="en-US" altLang="en-US" smtClean="0">
                <a:latin typeface="Courier New" pitchFamily="49" charset="0"/>
              </a:rPr>
              <a:t>DEPARTMENT</a:t>
            </a:r>
            <a:r>
              <a:rPr lang="en-US" altLang="en-US" smtClean="0"/>
              <a:t> table by the </a:t>
            </a:r>
            <a:r>
              <a:rPr lang="en-US" altLang="en-US" smtClean="0">
                <a:latin typeface="Courier New" pitchFamily="49" charset="0"/>
              </a:rPr>
              <a:t>LOCATION_ID</a:t>
            </a:r>
            <a:r>
              <a:rPr lang="en-US" altLang="en-US" smtClean="0"/>
              <a:t> column, which is the only column of the same name in both tables. If other common columns were present, the join would have used them all.</a:t>
            </a:r>
          </a:p>
          <a:p>
            <a:pPr lvl="1" eaLnBrk="1" hangingPunct="1"/>
            <a:r>
              <a:rPr lang="en-US" altLang="en-US" b="1" smtClean="0"/>
              <a:t>Natural Joins with a </a:t>
            </a:r>
            <a:r>
              <a:rPr lang="en-US" altLang="en-US" b="1" smtClean="0">
                <a:latin typeface="Courier New" pitchFamily="49" charset="0"/>
              </a:rPr>
              <a:t>WHERE</a:t>
            </a:r>
            <a:r>
              <a:rPr lang="en-US" altLang="en-US" b="1" smtClean="0"/>
              <a:t> Clause</a:t>
            </a:r>
          </a:p>
          <a:p>
            <a:pPr lvl="1" eaLnBrk="1" hangingPunct="1">
              <a:spcBef>
                <a:spcPct val="0"/>
              </a:spcBef>
              <a:spcAft>
                <a:spcPct val="30000"/>
              </a:spcAft>
            </a:pPr>
            <a:r>
              <a:rPr lang="en-US" altLang="en-US" smtClean="0"/>
              <a:t>Additional restrictions on a natural join are implemented by using a </a:t>
            </a:r>
            <a:r>
              <a:rPr lang="en-US" altLang="en-US" smtClean="0">
                <a:latin typeface="Courier New" pitchFamily="49" charset="0"/>
              </a:rPr>
              <a:t>WHERE</a:t>
            </a:r>
            <a:r>
              <a:rPr lang="en-US" altLang="en-US" smtClean="0"/>
              <a:t> clause. The following example limits the rows of output to those with a department ID equal to 20 or 50:</a:t>
            </a:r>
          </a:p>
          <a:p>
            <a:pPr lvl="4" eaLnBrk="1" hangingPunct="1"/>
            <a:r>
              <a:rPr lang="en-US" altLang="en-US" smtClean="0"/>
              <a:t>   SELECT  department_id, department_name,</a:t>
            </a:r>
          </a:p>
          <a:p>
            <a:pPr lvl="4" eaLnBrk="1" hangingPunct="1"/>
            <a:r>
              <a:rPr lang="en-US" altLang="en-US" smtClean="0"/>
              <a:t>           location_id, city</a:t>
            </a:r>
          </a:p>
          <a:p>
            <a:pPr lvl="4" eaLnBrk="1" hangingPunct="1"/>
            <a:r>
              <a:rPr lang="en-US" altLang="en-US" smtClean="0"/>
              <a:t>   FROM    departments</a:t>
            </a:r>
          </a:p>
          <a:p>
            <a:pPr lvl="4" eaLnBrk="1" hangingPunct="1"/>
            <a:r>
              <a:rPr lang="en-US" altLang="en-US" smtClean="0"/>
              <a:t>   NATURAL JOIN locations</a:t>
            </a:r>
          </a:p>
          <a:p>
            <a:pPr lvl="4" eaLnBrk="1" hangingPunct="1"/>
            <a:r>
              <a:rPr lang="en-US" altLang="en-US" smtClean="0"/>
              <a:t>   WHERE   department_id IN (20, 50);</a:t>
            </a:r>
          </a:p>
        </p:txBody>
      </p:sp>
    </p:spTree>
    <p:extLst>
      <p:ext uri="{BB962C8B-B14F-4D97-AF65-F5344CB8AC3E}">
        <p14:creationId xmlns:p14="http://schemas.microsoft.com/office/powerpoint/2010/main" val="163369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AC0EFCB-19C2-4B6F-AFA8-4181929E08A8}" type="slidenum">
              <a:rPr lang="en-US" altLang="en-US"/>
              <a:pPr eaLnBrk="1" hangingPunct="1"/>
              <a:t>13</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Natural Joins</a:t>
            </a:r>
          </a:p>
          <a:p>
            <a:pPr lvl="1" eaLnBrk="1" hangingPunct="1"/>
            <a:r>
              <a:rPr lang="en-US" altLang="en-US" smtClean="0"/>
              <a:t>In the example in the slide, the </a:t>
            </a:r>
            <a:r>
              <a:rPr lang="en-US" altLang="en-US" smtClean="0">
                <a:latin typeface="Courier New" pitchFamily="49" charset="0"/>
              </a:rPr>
              <a:t>LOCATIONS</a:t>
            </a:r>
            <a:r>
              <a:rPr lang="en-US" altLang="en-US" smtClean="0"/>
              <a:t> table is joined to the </a:t>
            </a:r>
            <a:r>
              <a:rPr lang="en-US" altLang="en-US" smtClean="0">
                <a:latin typeface="Courier New" pitchFamily="49" charset="0"/>
              </a:rPr>
              <a:t>DEPARTMENT</a:t>
            </a:r>
            <a:r>
              <a:rPr lang="en-US" altLang="en-US" smtClean="0"/>
              <a:t> table by the </a:t>
            </a:r>
            <a:r>
              <a:rPr lang="en-US" altLang="en-US" smtClean="0">
                <a:latin typeface="Courier New" pitchFamily="49" charset="0"/>
              </a:rPr>
              <a:t>LOCATION_ID</a:t>
            </a:r>
            <a:r>
              <a:rPr lang="en-US" altLang="en-US" smtClean="0"/>
              <a:t> column, which is the only column of the same name in both tables. If other common columns were present, the join would have used them all.</a:t>
            </a:r>
          </a:p>
          <a:p>
            <a:pPr lvl="1" eaLnBrk="1" hangingPunct="1"/>
            <a:r>
              <a:rPr lang="en-US" altLang="en-US" b="1" smtClean="0"/>
              <a:t>Natural Joins with a </a:t>
            </a:r>
            <a:r>
              <a:rPr lang="en-US" altLang="en-US" b="1" smtClean="0">
                <a:latin typeface="Courier New" pitchFamily="49" charset="0"/>
              </a:rPr>
              <a:t>WHERE</a:t>
            </a:r>
            <a:r>
              <a:rPr lang="en-US" altLang="en-US" b="1" smtClean="0"/>
              <a:t> Clause</a:t>
            </a:r>
          </a:p>
          <a:p>
            <a:pPr lvl="1" eaLnBrk="1" hangingPunct="1">
              <a:spcBef>
                <a:spcPct val="0"/>
              </a:spcBef>
              <a:spcAft>
                <a:spcPct val="30000"/>
              </a:spcAft>
            </a:pPr>
            <a:r>
              <a:rPr lang="en-US" altLang="en-US" smtClean="0"/>
              <a:t>Additional restrictions on a natural join are implemented by using a </a:t>
            </a:r>
            <a:r>
              <a:rPr lang="en-US" altLang="en-US" smtClean="0">
                <a:latin typeface="Courier New" pitchFamily="49" charset="0"/>
              </a:rPr>
              <a:t>WHERE</a:t>
            </a:r>
            <a:r>
              <a:rPr lang="en-US" altLang="en-US" smtClean="0"/>
              <a:t> clause. The following example limits the rows of output to those with a department ID equal to 20 or 50:</a:t>
            </a:r>
          </a:p>
          <a:p>
            <a:pPr lvl="4" eaLnBrk="1" hangingPunct="1"/>
            <a:r>
              <a:rPr lang="en-US" altLang="en-US" smtClean="0"/>
              <a:t>   SELECT  department_id, department_name,</a:t>
            </a:r>
          </a:p>
          <a:p>
            <a:pPr lvl="4" eaLnBrk="1" hangingPunct="1"/>
            <a:r>
              <a:rPr lang="en-US" altLang="en-US" smtClean="0"/>
              <a:t>           location_id, city</a:t>
            </a:r>
          </a:p>
          <a:p>
            <a:pPr lvl="4" eaLnBrk="1" hangingPunct="1"/>
            <a:r>
              <a:rPr lang="en-US" altLang="en-US" smtClean="0"/>
              <a:t>   FROM    departments</a:t>
            </a:r>
          </a:p>
          <a:p>
            <a:pPr lvl="4" eaLnBrk="1" hangingPunct="1"/>
            <a:r>
              <a:rPr lang="en-US" altLang="en-US" smtClean="0"/>
              <a:t>   NATURAL JOIN locations</a:t>
            </a:r>
          </a:p>
          <a:p>
            <a:pPr lvl="4" eaLnBrk="1" hangingPunct="1"/>
            <a:r>
              <a:rPr lang="en-US" altLang="en-US" smtClean="0"/>
              <a:t>   WHERE   department_id IN (20, 50);</a:t>
            </a:r>
          </a:p>
        </p:txBody>
      </p:sp>
    </p:spTree>
    <p:extLst>
      <p:ext uri="{BB962C8B-B14F-4D97-AF65-F5344CB8AC3E}">
        <p14:creationId xmlns:p14="http://schemas.microsoft.com/office/powerpoint/2010/main" val="317649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7E4C7AC5-0A0A-4DF7-8432-ED5A44DA85F2}" type="slidenum">
              <a:rPr lang="en-US" altLang="en-US"/>
              <a:pPr eaLnBrk="1" hangingPunct="1"/>
              <a:t>14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Creating Joins with the </a:t>
            </a:r>
            <a:r>
              <a:rPr lang="en-US" altLang="en-US" smtClean="0">
                <a:latin typeface="Courier New" pitchFamily="49" charset="0"/>
              </a:rPr>
              <a:t>USING</a:t>
            </a:r>
            <a:r>
              <a:rPr lang="en-US" altLang="en-US" smtClean="0"/>
              <a:t> Clause</a:t>
            </a:r>
          </a:p>
          <a:p>
            <a:pPr lvl="1" eaLnBrk="1" hangingPunct="1"/>
            <a:r>
              <a:rPr lang="en-US" altLang="en-US" smtClean="0">
                <a:solidFill>
                  <a:schemeClr val="tx1"/>
                </a:solidFill>
              </a:rPr>
              <a:t>Natural joins</a:t>
            </a:r>
            <a:r>
              <a:rPr lang="en-US" altLang="en-US" smtClean="0"/>
              <a:t> use all columns with matching names and data types to join the tables. The </a:t>
            </a:r>
            <a:r>
              <a:rPr lang="en-US" altLang="en-US" smtClean="0">
                <a:solidFill>
                  <a:schemeClr val="tx1"/>
                </a:solidFill>
                <a:latin typeface="Courier New" pitchFamily="49" charset="0"/>
              </a:rPr>
              <a:t>USING</a:t>
            </a:r>
            <a:r>
              <a:rPr lang="en-US" altLang="en-US" smtClean="0">
                <a:solidFill>
                  <a:schemeClr val="tx1"/>
                </a:solidFill>
              </a:rPr>
              <a:t> clause</a:t>
            </a:r>
            <a:r>
              <a:rPr lang="en-US" altLang="en-US" smtClean="0"/>
              <a:t> can be used to specify only those columns that should be used for an equijoin. </a:t>
            </a:r>
          </a:p>
        </p:txBody>
      </p:sp>
    </p:spTree>
    <p:extLst>
      <p:ext uri="{BB962C8B-B14F-4D97-AF65-F5344CB8AC3E}">
        <p14:creationId xmlns:p14="http://schemas.microsoft.com/office/powerpoint/2010/main" val="734982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87938435-907E-4BC2-B03B-36DA8A6224A1}" type="slidenum">
              <a:rPr lang="en-US" altLang="en-US"/>
              <a:pPr eaLnBrk="1" hangingPunct="1"/>
              <a:t>15</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the </a:t>
            </a:r>
            <a:r>
              <a:rPr lang="en-US" altLang="en-US" smtClean="0">
                <a:latin typeface="Courier New" pitchFamily="49" charset="0"/>
              </a:rPr>
              <a:t>USING</a:t>
            </a:r>
            <a:r>
              <a:rPr lang="en-US" altLang="en-US" smtClean="0"/>
              <a:t> Clause</a:t>
            </a:r>
          </a:p>
          <a:p>
            <a:pPr lvl="1" eaLnBrk="1" hangingPunct="1"/>
            <a:r>
              <a:rPr lang="en-US" altLang="en-US" smtClean="0"/>
              <a:t>In the example in the slide, the </a:t>
            </a:r>
            <a:r>
              <a:rPr lang="en-US" altLang="en-US" smtClean="0">
                <a:latin typeface="Courier New" pitchFamily="49" charset="0"/>
              </a:rPr>
              <a:t>DEPARTMENT_ID</a:t>
            </a:r>
            <a:r>
              <a:rPr lang="en-US" altLang="en-US" smtClean="0"/>
              <a:t> columns in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 are joined and thus the </a:t>
            </a:r>
            <a:r>
              <a:rPr lang="en-US" altLang="en-US" smtClean="0">
                <a:latin typeface="Courier New" pitchFamily="49" charset="0"/>
              </a:rPr>
              <a:t>LOCATION_ID</a:t>
            </a:r>
            <a:r>
              <a:rPr lang="en-US" altLang="en-US" smtClean="0"/>
              <a:t> of the department where an employee works is shown.</a:t>
            </a:r>
          </a:p>
        </p:txBody>
      </p:sp>
    </p:spTree>
    <p:extLst>
      <p:ext uri="{BB962C8B-B14F-4D97-AF65-F5344CB8AC3E}">
        <p14:creationId xmlns:p14="http://schemas.microsoft.com/office/powerpoint/2010/main" val="285058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4D61FD9B-D670-4AF8-89F5-110F6EFF00C2}" type="slidenum">
              <a:rPr lang="en-US" altLang="en-US"/>
              <a:pPr eaLnBrk="1" hangingPunct="1"/>
              <a:t>16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the </a:t>
            </a:r>
            <a:r>
              <a:rPr lang="en-US" altLang="en-US" smtClean="0">
                <a:latin typeface="Courier New" pitchFamily="49" charset="0"/>
              </a:rPr>
              <a:t>USING</a:t>
            </a:r>
            <a:r>
              <a:rPr lang="en-US" altLang="en-US" smtClean="0"/>
              <a:t> Clause</a:t>
            </a:r>
          </a:p>
          <a:p>
            <a:pPr lvl="1" eaLnBrk="1" hangingPunct="1"/>
            <a:r>
              <a:rPr lang="en-US" altLang="en-US" smtClean="0"/>
              <a:t>In the example in the slide, the </a:t>
            </a:r>
            <a:r>
              <a:rPr lang="en-US" altLang="en-US" smtClean="0">
                <a:latin typeface="Courier New" pitchFamily="49" charset="0"/>
              </a:rPr>
              <a:t>DEPARTMENT_ID</a:t>
            </a:r>
            <a:r>
              <a:rPr lang="en-US" altLang="en-US" smtClean="0"/>
              <a:t> columns in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 are joined and thus the </a:t>
            </a:r>
            <a:r>
              <a:rPr lang="en-US" altLang="en-US" smtClean="0">
                <a:latin typeface="Courier New" pitchFamily="49" charset="0"/>
              </a:rPr>
              <a:t>LOCATION_ID</a:t>
            </a:r>
            <a:r>
              <a:rPr lang="en-US" altLang="en-US" smtClean="0"/>
              <a:t> of the department where an employee works is shown.</a:t>
            </a:r>
          </a:p>
        </p:txBody>
      </p:sp>
    </p:spTree>
    <p:extLst>
      <p:ext uri="{BB962C8B-B14F-4D97-AF65-F5344CB8AC3E}">
        <p14:creationId xmlns:p14="http://schemas.microsoft.com/office/powerpoint/2010/main" val="600247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F19C56AC-E795-4FDC-9A1A-427A2FE5FF87}" type="slidenum">
              <a:rPr lang="en-US" altLang="en-US"/>
              <a:pPr eaLnBrk="1" hangingPunct="1"/>
              <a:t>17</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Using Table Aliases with the </a:t>
            </a:r>
            <a:r>
              <a:rPr lang="en-US" altLang="en-US" smtClean="0">
                <a:latin typeface="Courier New" pitchFamily="49" charset="0"/>
              </a:rPr>
              <a:t>USING</a:t>
            </a:r>
            <a:r>
              <a:rPr lang="en-US" altLang="en-US" smtClean="0"/>
              <a:t> clause</a:t>
            </a:r>
          </a:p>
          <a:p>
            <a:pPr lvl="1" eaLnBrk="1" hangingPunct="1"/>
            <a:r>
              <a:rPr lang="en-US" altLang="en-US" smtClean="0"/>
              <a:t>When joining with the </a:t>
            </a:r>
            <a:r>
              <a:rPr lang="en-US" altLang="en-US" smtClean="0">
                <a:latin typeface="Courier New" pitchFamily="49" charset="0"/>
              </a:rPr>
              <a:t>USING</a:t>
            </a:r>
            <a:r>
              <a:rPr lang="en-US" altLang="en-US" smtClean="0"/>
              <a:t> clause, you cannot qualify a column that is used in the </a:t>
            </a:r>
            <a:r>
              <a:rPr lang="en-US" altLang="en-US" smtClean="0">
                <a:latin typeface="Courier New" pitchFamily="49" charset="0"/>
              </a:rPr>
              <a:t>USING</a:t>
            </a:r>
            <a:r>
              <a:rPr lang="en-US" altLang="en-US" smtClean="0"/>
              <a:t> clause itself. Furthermore, if that column is used anywhere in the SQL statement, you cannot alias it. For example, in the query mentioned in the slide, you should not alias the </a:t>
            </a:r>
            <a:r>
              <a:rPr lang="en-US" altLang="en-US" smtClean="0">
                <a:latin typeface="Courier New" pitchFamily="49" charset="0"/>
              </a:rPr>
              <a:t>location_id</a:t>
            </a:r>
            <a:r>
              <a:rPr lang="en-US" altLang="en-US" smtClean="0"/>
              <a:t> column in the </a:t>
            </a:r>
            <a:r>
              <a:rPr lang="en-US" altLang="en-US" smtClean="0">
                <a:latin typeface="Courier New" pitchFamily="49" charset="0"/>
              </a:rPr>
              <a:t>WHERE</a:t>
            </a:r>
            <a:r>
              <a:rPr lang="en-US" altLang="en-US" smtClean="0"/>
              <a:t> clause because the column is used in the </a:t>
            </a:r>
            <a:r>
              <a:rPr lang="en-US" altLang="en-US" smtClean="0">
                <a:latin typeface="Courier New" pitchFamily="49" charset="0"/>
              </a:rPr>
              <a:t>USING</a:t>
            </a:r>
            <a:r>
              <a:rPr lang="en-US" altLang="en-US" smtClean="0"/>
              <a:t> clause.</a:t>
            </a:r>
          </a:p>
          <a:p>
            <a:pPr lvl="1" eaLnBrk="1" hangingPunct="1"/>
            <a:r>
              <a:rPr lang="en-US" altLang="en-US" smtClean="0"/>
              <a:t>The columns that are referenced in the </a:t>
            </a:r>
            <a:r>
              <a:rPr lang="en-US" altLang="en-US" smtClean="0">
                <a:latin typeface="Courier New" pitchFamily="49" charset="0"/>
              </a:rPr>
              <a:t>USING</a:t>
            </a:r>
            <a:r>
              <a:rPr lang="en-US" altLang="en-US" smtClean="0"/>
              <a:t> clause should not have a qualifier (table name or alias) anywhere in the SQL statement. For example, the following statement is valid:</a:t>
            </a:r>
          </a:p>
          <a:p>
            <a:pPr lvl="2" eaLnBrk="1" hangingPunct="1">
              <a:buFont typeface="Times New Roman" charset="0"/>
              <a:buNone/>
            </a:pPr>
            <a:r>
              <a:rPr lang="en-US" altLang="en-US" smtClean="0">
                <a:latin typeface="Courier New" pitchFamily="49" charset="0"/>
              </a:rPr>
              <a:t>SELECT l.city, d.department_name</a:t>
            </a:r>
          </a:p>
          <a:p>
            <a:pPr lvl="2" eaLnBrk="1" hangingPunct="1">
              <a:buFont typeface="Times New Roman" charset="0"/>
              <a:buNone/>
            </a:pPr>
            <a:r>
              <a:rPr lang="en-US" altLang="en-US" smtClean="0">
                <a:latin typeface="Courier New" pitchFamily="49" charset="0"/>
              </a:rPr>
              <a:t>FROM   locations l JOIN departments d USING (location_id)</a:t>
            </a:r>
          </a:p>
          <a:p>
            <a:pPr lvl="2" eaLnBrk="1" hangingPunct="1">
              <a:buFont typeface="Times New Roman" charset="0"/>
              <a:buNone/>
            </a:pPr>
            <a:r>
              <a:rPr lang="en-US" altLang="en-US" smtClean="0">
                <a:latin typeface="Courier New" pitchFamily="49" charset="0"/>
              </a:rPr>
              <a:t>WHERE  location_id = 1400;</a:t>
            </a:r>
          </a:p>
          <a:p>
            <a:pPr lvl="1" eaLnBrk="1" hangingPunct="1"/>
            <a:r>
              <a:rPr lang="en-US" altLang="en-US" smtClean="0"/>
              <a:t>Because, other columns that are common in both the tables, but not used in the </a:t>
            </a:r>
            <a:r>
              <a:rPr lang="en-US" altLang="en-US" smtClean="0">
                <a:latin typeface="Courier New" pitchFamily="49" charset="0"/>
              </a:rPr>
              <a:t>USING</a:t>
            </a:r>
            <a:r>
              <a:rPr lang="en-US" altLang="en-US" smtClean="0"/>
              <a:t> clause, must be prefixed with a table alias otherwise you get the “column ambiguously defined” error.</a:t>
            </a:r>
          </a:p>
          <a:p>
            <a:pPr lvl="1" eaLnBrk="1" hangingPunct="1"/>
            <a:r>
              <a:rPr lang="en-US" altLang="en-US" smtClean="0"/>
              <a:t>In the following statement</a:t>
            </a:r>
            <a:r>
              <a:rPr lang="en-US" altLang="en-US" sz="1100" smtClean="0"/>
              <a:t>,</a:t>
            </a:r>
            <a:r>
              <a:rPr lang="en-US" altLang="en-US" sz="1100" smtClean="0">
                <a:latin typeface="Courier New" pitchFamily="49" charset="0"/>
              </a:rPr>
              <a:t> </a:t>
            </a:r>
            <a:r>
              <a:rPr lang="en-US" altLang="en-US" smtClean="0">
                <a:latin typeface="Courier New" pitchFamily="49" charset="0"/>
              </a:rPr>
              <a:t>manager_id</a:t>
            </a:r>
            <a:r>
              <a:rPr lang="en-US" altLang="en-US" sz="1100" smtClean="0"/>
              <a:t> </a:t>
            </a:r>
            <a:r>
              <a:rPr lang="en-US" altLang="en-US" smtClean="0"/>
              <a:t>is present in both the</a:t>
            </a:r>
            <a:r>
              <a:rPr lang="en-US" altLang="en-US" sz="1100" smtClean="0"/>
              <a:t> </a:t>
            </a:r>
            <a:r>
              <a:rPr lang="en-US" altLang="en-US" smtClean="0">
                <a:latin typeface="Courier New" pitchFamily="49" charset="0"/>
              </a:rPr>
              <a:t>employees</a:t>
            </a:r>
            <a:r>
              <a:rPr lang="en-US" altLang="en-US" sz="1100" smtClean="0"/>
              <a:t> and </a:t>
            </a:r>
            <a:r>
              <a:rPr lang="en-US" altLang="en-US" smtClean="0">
                <a:latin typeface="Courier New" pitchFamily="49" charset="0"/>
              </a:rPr>
              <a:t>departments</a:t>
            </a:r>
            <a:r>
              <a:rPr lang="en-US" altLang="en-US" sz="1100" smtClean="0"/>
              <a:t> </a:t>
            </a:r>
            <a:r>
              <a:rPr lang="en-US" altLang="en-US" smtClean="0"/>
              <a:t>table and if</a:t>
            </a:r>
            <a:r>
              <a:rPr lang="en-US" altLang="en-US" sz="1100" smtClean="0"/>
              <a:t>  </a:t>
            </a:r>
            <a:r>
              <a:rPr lang="en-US" altLang="en-US" smtClean="0">
                <a:latin typeface="Courier New" pitchFamily="49" charset="0"/>
              </a:rPr>
              <a:t>manager_id</a:t>
            </a:r>
            <a:r>
              <a:rPr lang="en-US" altLang="en-US" sz="1100" smtClean="0"/>
              <a:t> </a:t>
            </a:r>
            <a:r>
              <a:rPr lang="en-US" altLang="en-US" smtClean="0"/>
              <a:t>is not prefixed with a table alias, it gives a “column ambiguously defined” error.</a:t>
            </a:r>
          </a:p>
          <a:p>
            <a:pPr lvl="1" eaLnBrk="1" hangingPunct="1"/>
            <a:r>
              <a:rPr lang="en-US" altLang="en-US" smtClean="0"/>
              <a:t>The following statement is valid:</a:t>
            </a:r>
          </a:p>
          <a:p>
            <a:pPr lvl="2" eaLnBrk="1" hangingPunct="1">
              <a:buFont typeface="Times New Roman" charset="0"/>
              <a:buNone/>
            </a:pPr>
            <a:r>
              <a:rPr lang="en-US" altLang="en-US" smtClean="0">
                <a:latin typeface="Courier New" pitchFamily="49" charset="0"/>
              </a:rPr>
              <a:t>SELECT first_name, d.department_name, d.manager_id</a:t>
            </a:r>
          </a:p>
          <a:p>
            <a:pPr lvl="2" eaLnBrk="1" hangingPunct="1">
              <a:buFont typeface="Times New Roman" charset="0"/>
              <a:buNone/>
            </a:pPr>
            <a:r>
              <a:rPr lang="en-US" altLang="en-US" smtClean="0">
                <a:latin typeface="Courier New" pitchFamily="49" charset="0"/>
              </a:rPr>
              <a:t>FROM   employees e JOIN departments d USING (department_id)</a:t>
            </a:r>
          </a:p>
          <a:p>
            <a:pPr lvl="2" eaLnBrk="1" hangingPunct="1">
              <a:buFont typeface="Times New Roman" charset="0"/>
              <a:buNone/>
            </a:pPr>
            <a:r>
              <a:rPr lang="en-US" altLang="en-US" smtClean="0">
                <a:latin typeface="Courier New" pitchFamily="49" charset="0"/>
              </a:rPr>
              <a:t>WHERE  department_id = 50;</a:t>
            </a:r>
          </a:p>
        </p:txBody>
      </p:sp>
    </p:spTree>
    <p:extLst>
      <p:ext uri="{BB962C8B-B14F-4D97-AF65-F5344CB8AC3E}">
        <p14:creationId xmlns:p14="http://schemas.microsoft.com/office/powerpoint/2010/main" val="586970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A38D0FA3-DF47-40DB-BDB9-E2C71C866001}" type="slidenum">
              <a:rPr lang="en-US" altLang="en-US"/>
              <a:pPr eaLnBrk="1" hangingPunct="1"/>
              <a:t>18</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Creating Joins with the </a:t>
            </a:r>
            <a:r>
              <a:rPr lang="en-US" altLang="en-US" smtClean="0">
                <a:latin typeface="Courier New" pitchFamily="49" charset="0"/>
              </a:rPr>
              <a:t>ON</a:t>
            </a:r>
            <a:r>
              <a:rPr lang="en-US" altLang="en-US" smtClean="0"/>
              <a:t> Clause </a:t>
            </a:r>
          </a:p>
          <a:p>
            <a:pPr lvl="1" eaLnBrk="1" hangingPunct="1"/>
            <a:r>
              <a:rPr lang="en-US" altLang="en-US" smtClean="0"/>
              <a:t>Use the </a:t>
            </a:r>
            <a:r>
              <a:rPr lang="en-US" altLang="en-US" smtClean="0">
                <a:solidFill>
                  <a:schemeClr val="tx1"/>
                </a:solidFill>
                <a:latin typeface="Courier New" pitchFamily="49" charset="0"/>
              </a:rPr>
              <a:t>ON</a:t>
            </a:r>
            <a:r>
              <a:rPr lang="en-US" altLang="en-US" smtClean="0">
                <a:solidFill>
                  <a:schemeClr val="tx1"/>
                </a:solidFill>
              </a:rPr>
              <a:t> clause</a:t>
            </a:r>
            <a:r>
              <a:rPr lang="en-US" altLang="en-US" smtClean="0"/>
              <a:t> to specify a join condition. With this, you can specify join conditions separate from any search or filter conditions in the </a:t>
            </a:r>
            <a:r>
              <a:rPr lang="en-US" altLang="en-US" smtClean="0">
                <a:latin typeface="Courier New" pitchFamily="49" charset="0"/>
              </a:rPr>
              <a:t>WHERE</a:t>
            </a:r>
            <a:r>
              <a:rPr lang="en-US" altLang="en-US" smtClean="0"/>
              <a:t> clause.</a:t>
            </a:r>
          </a:p>
        </p:txBody>
      </p:sp>
    </p:spTree>
    <p:extLst>
      <p:ext uri="{BB962C8B-B14F-4D97-AF65-F5344CB8AC3E}">
        <p14:creationId xmlns:p14="http://schemas.microsoft.com/office/powerpoint/2010/main" val="17335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128945DE-EF65-4489-9DF5-8457FAE31042}" type="slidenum">
              <a:rPr lang="en-US" altLang="en-US"/>
              <a:pPr eaLnBrk="1" hangingPunct="1"/>
              <a:t>19</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the </a:t>
            </a:r>
            <a:r>
              <a:rPr lang="en-US" altLang="en-US" smtClean="0">
                <a:latin typeface="Courier New" pitchFamily="49" charset="0"/>
              </a:rPr>
              <a:t>ON</a:t>
            </a:r>
            <a:r>
              <a:rPr lang="en-US" altLang="en-US" smtClean="0"/>
              <a:t> Clause</a:t>
            </a:r>
          </a:p>
          <a:p>
            <a:pPr lvl="1" eaLnBrk="1" hangingPunct="1"/>
            <a:r>
              <a:rPr lang="en-US" altLang="en-US" smtClean="0"/>
              <a:t>In this example, the </a:t>
            </a:r>
            <a:r>
              <a:rPr lang="en-US" altLang="en-US" smtClean="0">
                <a:latin typeface="Courier New" pitchFamily="49" charset="0"/>
              </a:rPr>
              <a:t>DEPARTMENT_ID</a:t>
            </a:r>
            <a:r>
              <a:rPr lang="en-US" altLang="en-US" smtClean="0"/>
              <a:t> columns in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 are joined using the </a:t>
            </a:r>
            <a:r>
              <a:rPr lang="en-US" altLang="en-US" smtClean="0">
                <a:latin typeface="Courier New" pitchFamily="49" charset="0"/>
              </a:rPr>
              <a:t>ON</a:t>
            </a:r>
            <a:r>
              <a:rPr lang="en-US" altLang="en-US" smtClean="0"/>
              <a:t> clause. Wherever a department ID in the </a:t>
            </a:r>
            <a:r>
              <a:rPr lang="en-US" altLang="en-US" smtClean="0">
                <a:latin typeface="Courier New" pitchFamily="49" charset="0"/>
              </a:rPr>
              <a:t>EMPLOYEES</a:t>
            </a:r>
            <a:r>
              <a:rPr lang="en-US" altLang="en-US" smtClean="0"/>
              <a:t> table equals a department ID in the </a:t>
            </a:r>
            <a:r>
              <a:rPr lang="en-US" altLang="en-US" smtClean="0">
                <a:latin typeface="Courier New" pitchFamily="49" charset="0"/>
              </a:rPr>
              <a:t>DEPARTMENTS</a:t>
            </a:r>
            <a:r>
              <a:rPr lang="en-US" altLang="en-US" smtClean="0"/>
              <a:t> table, the row is returned. The table alias is necessary to qualify the matching </a:t>
            </a:r>
            <a:r>
              <a:rPr lang="en-US" altLang="en-US" smtClean="0">
                <a:latin typeface="Courier New" pitchFamily="49" charset="0"/>
              </a:rPr>
              <a:t>column_names</a:t>
            </a:r>
            <a:r>
              <a:rPr lang="en-US" altLang="en-US" smtClean="0"/>
              <a:t>.</a:t>
            </a:r>
          </a:p>
          <a:p>
            <a:pPr lvl="1" eaLnBrk="1" hangingPunct="1"/>
            <a:r>
              <a:rPr lang="en-US" altLang="en-US" smtClean="0"/>
              <a:t>You can also use the ON clause to join columns that have different names. The parenthesis around the joined columns as in the slide example, </a:t>
            </a:r>
            <a:r>
              <a:rPr lang="en-US" altLang="en-US" smtClean="0">
                <a:latin typeface="Courier New" pitchFamily="49" charset="0"/>
              </a:rPr>
              <a:t>(e.department_id = d.department_id)</a:t>
            </a:r>
            <a:r>
              <a:rPr lang="en-US" altLang="en-US" smtClean="0"/>
              <a:t> is optional. So, even </a:t>
            </a:r>
            <a:r>
              <a:rPr lang="en-US" altLang="en-US" smtClean="0">
                <a:latin typeface="Courier New" pitchFamily="49" charset="0"/>
              </a:rPr>
              <a:t>ON</a:t>
            </a:r>
            <a:r>
              <a:rPr lang="en-US" altLang="en-US" smtClean="0"/>
              <a:t> </a:t>
            </a:r>
            <a:r>
              <a:rPr lang="en-US" altLang="en-US" smtClean="0">
                <a:latin typeface="Courier New" pitchFamily="49" charset="0"/>
              </a:rPr>
              <a:t>e.department_id = d.department_id</a:t>
            </a:r>
            <a:r>
              <a:rPr lang="en-US" altLang="en-US" smtClean="0"/>
              <a:t> will work.</a:t>
            </a:r>
          </a:p>
          <a:p>
            <a:pPr lvl="1" eaLnBrk="1" hangingPunct="1"/>
            <a:r>
              <a:rPr lang="en-US" altLang="en-US" b="1" smtClean="0"/>
              <a:t>Note:</a:t>
            </a:r>
            <a:r>
              <a:rPr lang="en-US" altLang="en-US" smtClean="0"/>
              <a:t> SQL Developer suffixes a ‘_1’ to differentiate between the two </a:t>
            </a:r>
            <a:r>
              <a:rPr lang="en-US" altLang="en-US" smtClean="0">
                <a:latin typeface="Courier New" pitchFamily="49" charset="0"/>
              </a:rPr>
              <a:t>department_ids</a:t>
            </a:r>
            <a:r>
              <a:rPr lang="en-US" altLang="en-US" smtClean="0"/>
              <a:t>. </a:t>
            </a:r>
          </a:p>
        </p:txBody>
      </p:sp>
    </p:spTree>
    <p:extLst>
      <p:ext uri="{BB962C8B-B14F-4D97-AF65-F5344CB8AC3E}">
        <p14:creationId xmlns:p14="http://schemas.microsoft.com/office/powerpoint/2010/main" val="310539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2974AB30-A6E7-4640-88D8-809C2C3F1696}" type="slidenum">
              <a:rPr lang="en-US" altLang="en-US"/>
              <a:pPr eaLnBrk="1" hangingPunct="1"/>
              <a:t>2</a:t>
            </a:fld>
            <a:endParaRPr lang="en-US" altLang="en-US"/>
          </a:p>
        </p:txBody>
      </p:sp>
      <p:sp>
        <p:nvSpPr>
          <p:cNvPr id="50179" name="Rectangle 4"/>
          <p:cNvSpPr>
            <a:spLocks noGrp="1" noRot="1" noChangeAspect="1" noChangeArrowheads="1" noTextEdit="1"/>
          </p:cNvSpPr>
          <p:nvPr>
            <p:ph type="sldImg"/>
          </p:nvPr>
        </p:nvSpPr>
        <p:spPr>
          <a:ln/>
        </p:spPr>
      </p:sp>
      <p:sp>
        <p:nvSpPr>
          <p:cNvPr id="50180"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Objectives</a:t>
            </a:r>
          </a:p>
          <a:p>
            <a:pPr lvl="1" eaLnBrk="1" hangingPunct="1"/>
            <a:r>
              <a:rPr lang="en-US" altLang="en-US" smtClean="0"/>
              <a:t>This lesson explains how to obtain data from more than one table. A </a:t>
            </a:r>
            <a:r>
              <a:rPr lang="en-US" altLang="en-US" i="1" smtClean="0"/>
              <a:t>join</a:t>
            </a:r>
            <a:r>
              <a:rPr lang="en-US" altLang="en-US" smtClean="0"/>
              <a:t> is used to view information from multiple tables. Therefore, you can </a:t>
            </a:r>
            <a:r>
              <a:rPr lang="en-US" altLang="en-US" i="1" smtClean="0"/>
              <a:t>join</a:t>
            </a:r>
            <a:r>
              <a:rPr lang="en-US" altLang="en-US" smtClean="0"/>
              <a:t> tables together to view information from more than one table.</a:t>
            </a:r>
          </a:p>
          <a:p>
            <a:pPr lvl="1" eaLnBrk="1" hangingPunct="1"/>
            <a:r>
              <a:rPr lang="en-US" altLang="en-US" b="1" smtClean="0"/>
              <a:t>Note:</a:t>
            </a:r>
            <a:r>
              <a:rPr lang="en-US" altLang="en-US" smtClean="0"/>
              <a:t> Information on joins is found in the section on </a:t>
            </a:r>
            <a:r>
              <a:rPr lang="en-US" altLang="en-US" i="1" smtClean="0"/>
              <a:t>SQL Queries and Subqueries: Joins</a:t>
            </a:r>
            <a:r>
              <a:rPr lang="en-US" altLang="en-US" smtClean="0"/>
              <a:t> in</a:t>
            </a:r>
            <a:br>
              <a:rPr lang="en-US" altLang="en-US" smtClean="0"/>
            </a:br>
            <a:r>
              <a:rPr lang="en-US" altLang="en-US" i="1" smtClean="0"/>
              <a:t>Oracle Database SQL Language Reference 11g, Release 1 (11.1)</a:t>
            </a:r>
            <a:r>
              <a:rPr lang="en-US" altLang="en-US" smtClean="0"/>
              <a:t>.</a:t>
            </a:r>
          </a:p>
        </p:txBody>
      </p:sp>
    </p:spTree>
    <p:extLst>
      <p:ext uri="{BB962C8B-B14F-4D97-AF65-F5344CB8AC3E}">
        <p14:creationId xmlns:p14="http://schemas.microsoft.com/office/powerpoint/2010/main" val="318666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128945DE-EF65-4489-9DF5-8457FAE31042}" type="slidenum">
              <a:rPr lang="en-US" altLang="en-US"/>
              <a:pPr eaLnBrk="1" hangingPunct="1"/>
              <a:t>20</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the </a:t>
            </a:r>
            <a:r>
              <a:rPr lang="en-US" altLang="en-US" smtClean="0">
                <a:latin typeface="Courier New" pitchFamily="49" charset="0"/>
              </a:rPr>
              <a:t>ON</a:t>
            </a:r>
            <a:r>
              <a:rPr lang="en-US" altLang="en-US" smtClean="0"/>
              <a:t> Clause</a:t>
            </a:r>
          </a:p>
          <a:p>
            <a:pPr lvl="1" eaLnBrk="1" hangingPunct="1"/>
            <a:r>
              <a:rPr lang="en-US" altLang="en-US" smtClean="0"/>
              <a:t>In this example, the </a:t>
            </a:r>
            <a:r>
              <a:rPr lang="en-US" altLang="en-US" smtClean="0">
                <a:latin typeface="Courier New" pitchFamily="49" charset="0"/>
              </a:rPr>
              <a:t>DEPARTMENT_ID</a:t>
            </a:r>
            <a:r>
              <a:rPr lang="en-US" altLang="en-US" smtClean="0"/>
              <a:t> columns in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 are joined using the </a:t>
            </a:r>
            <a:r>
              <a:rPr lang="en-US" altLang="en-US" smtClean="0">
                <a:latin typeface="Courier New" pitchFamily="49" charset="0"/>
              </a:rPr>
              <a:t>ON</a:t>
            </a:r>
            <a:r>
              <a:rPr lang="en-US" altLang="en-US" smtClean="0"/>
              <a:t> clause. Wherever a department ID in the </a:t>
            </a:r>
            <a:r>
              <a:rPr lang="en-US" altLang="en-US" smtClean="0">
                <a:latin typeface="Courier New" pitchFamily="49" charset="0"/>
              </a:rPr>
              <a:t>EMPLOYEES</a:t>
            </a:r>
            <a:r>
              <a:rPr lang="en-US" altLang="en-US" smtClean="0"/>
              <a:t> table equals a department ID in the </a:t>
            </a:r>
            <a:r>
              <a:rPr lang="en-US" altLang="en-US" smtClean="0">
                <a:latin typeface="Courier New" pitchFamily="49" charset="0"/>
              </a:rPr>
              <a:t>DEPARTMENTS</a:t>
            </a:r>
            <a:r>
              <a:rPr lang="en-US" altLang="en-US" smtClean="0"/>
              <a:t> table, the row is returned. The table alias is necessary to qualify the matching </a:t>
            </a:r>
            <a:r>
              <a:rPr lang="en-US" altLang="en-US" smtClean="0">
                <a:latin typeface="Courier New" pitchFamily="49" charset="0"/>
              </a:rPr>
              <a:t>column_names</a:t>
            </a:r>
            <a:r>
              <a:rPr lang="en-US" altLang="en-US" smtClean="0"/>
              <a:t>.</a:t>
            </a:r>
          </a:p>
          <a:p>
            <a:pPr lvl="1" eaLnBrk="1" hangingPunct="1"/>
            <a:r>
              <a:rPr lang="en-US" altLang="en-US" smtClean="0"/>
              <a:t>You can also use the ON clause to join columns that have different names. The parenthesis around the joined columns as in the slide example, </a:t>
            </a:r>
            <a:r>
              <a:rPr lang="en-US" altLang="en-US" smtClean="0">
                <a:latin typeface="Courier New" pitchFamily="49" charset="0"/>
              </a:rPr>
              <a:t>(e.department_id = d.department_id)</a:t>
            </a:r>
            <a:r>
              <a:rPr lang="en-US" altLang="en-US" smtClean="0"/>
              <a:t> is optional. So, even </a:t>
            </a:r>
            <a:r>
              <a:rPr lang="en-US" altLang="en-US" smtClean="0">
                <a:latin typeface="Courier New" pitchFamily="49" charset="0"/>
              </a:rPr>
              <a:t>ON</a:t>
            </a:r>
            <a:r>
              <a:rPr lang="en-US" altLang="en-US" smtClean="0"/>
              <a:t> </a:t>
            </a:r>
            <a:r>
              <a:rPr lang="en-US" altLang="en-US" smtClean="0">
                <a:latin typeface="Courier New" pitchFamily="49" charset="0"/>
              </a:rPr>
              <a:t>e.department_id = d.department_id</a:t>
            </a:r>
            <a:r>
              <a:rPr lang="en-US" altLang="en-US" smtClean="0"/>
              <a:t> will work.</a:t>
            </a:r>
          </a:p>
          <a:p>
            <a:pPr lvl="1" eaLnBrk="1" hangingPunct="1"/>
            <a:r>
              <a:rPr lang="en-US" altLang="en-US" b="1" smtClean="0"/>
              <a:t>Note:</a:t>
            </a:r>
            <a:r>
              <a:rPr lang="en-US" altLang="en-US" smtClean="0"/>
              <a:t> SQL Developer suffixes a ‘_1’ to differentiate between the two </a:t>
            </a:r>
            <a:r>
              <a:rPr lang="en-US" altLang="en-US" smtClean="0">
                <a:latin typeface="Courier New" pitchFamily="49" charset="0"/>
              </a:rPr>
              <a:t>department_ids</a:t>
            </a:r>
            <a:r>
              <a:rPr lang="en-US" altLang="en-US" smtClean="0"/>
              <a:t>. </a:t>
            </a:r>
          </a:p>
        </p:txBody>
      </p:sp>
    </p:spTree>
    <p:extLst>
      <p:ext uri="{BB962C8B-B14F-4D97-AF65-F5344CB8AC3E}">
        <p14:creationId xmlns:p14="http://schemas.microsoft.com/office/powerpoint/2010/main" val="2305657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A9776B50-66DD-4749-B99F-1FB22C604150}" type="slidenum">
              <a:rPr lang="en-US" altLang="en-US"/>
              <a:pPr eaLnBrk="1" hangingPunct="1"/>
              <a:t>21</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477838" y="5400675"/>
            <a:ext cx="6359525" cy="3663950"/>
          </a:xfrm>
          <a:noFill/>
        </p:spPr>
        <p:txBody>
          <a:bodyPr/>
          <a:lstStyle/>
          <a:p>
            <a:pPr eaLnBrk="1" hangingPunct="1">
              <a:lnSpc>
                <a:spcPct val="95000"/>
              </a:lnSpc>
            </a:pPr>
            <a:r>
              <a:rPr lang="en-US" altLang="en-US" smtClean="0"/>
              <a:t>Creating Three-Way Joins with the </a:t>
            </a:r>
            <a:r>
              <a:rPr lang="en-US" altLang="en-US" smtClean="0">
                <a:latin typeface="Courier New" pitchFamily="49" charset="0"/>
              </a:rPr>
              <a:t>ON</a:t>
            </a:r>
            <a:r>
              <a:rPr lang="en-US" altLang="en-US" smtClean="0"/>
              <a:t> Clause</a:t>
            </a:r>
          </a:p>
          <a:p>
            <a:pPr lvl="1" eaLnBrk="1" hangingPunct="1"/>
            <a:r>
              <a:rPr lang="en-US" altLang="en-US" smtClean="0"/>
              <a:t>A </a:t>
            </a:r>
            <a:r>
              <a:rPr lang="en-US" altLang="en-US" smtClean="0">
                <a:solidFill>
                  <a:schemeClr val="tx1"/>
                </a:solidFill>
              </a:rPr>
              <a:t>three-way join</a:t>
            </a:r>
            <a:r>
              <a:rPr lang="en-US" altLang="en-US" smtClean="0"/>
              <a:t> is a join of three tables. In SQL:1999</a:t>
            </a:r>
            <a:r>
              <a:rPr lang="en-US" altLang="en-US" smtClean="0">
                <a:solidFill>
                  <a:schemeClr val="tx1"/>
                </a:solidFill>
                <a:cs typeface="Times New Roman" charset="0"/>
              </a:rPr>
              <a:t>–</a:t>
            </a:r>
            <a:r>
              <a:rPr lang="en-US" altLang="en-US" smtClean="0">
                <a:solidFill>
                  <a:schemeClr val="tx1"/>
                </a:solidFill>
              </a:rPr>
              <a:t>compliant syntax</a:t>
            </a:r>
            <a:r>
              <a:rPr lang="en-US" altLang="en-US" smtClean="0"/>
              <a:t>, joins are performed from left to right. So, the first join to be performed is </a:t>
            </a:r>
            <a:r>
              <a:rPr lang="en-US" altLang="en-US" smtClean="0">
                <a:latin typeface="Courier New" pitchFamily="49" charset="0"/>
              </a:rPr>
              <a:t>EMPLOYEES</a:t>
            </a:r>
            <a:r>
              <a:rPr lang="en-US" altLang="en-US" smtClean="0"/>
              <a:t> </a:t>
            </a:r>
            <a:r>
              <a:rPr lang="en-US" altLang="en-US" smtClean="0">
                <a:latin typeface="Courier New" pitchFamily="49" charset="0"/>
              </a:rPr>
              <a:t>JOIN</a:t>
            </a:r>
            <a:r>
              <a:rPr lang="en-US" altLang="en-US" smtClean="0"/>
              <a:t> </a:t>
            </a:r>
            <a:r>
              <a:rPr lang="en-US" altLang="en-US" smtClean="0">
                <a:latin typeface="Courier New" pitchFamily="49" charset="0"/>
              </a:rPr>
              <a:t>DEPARTMENTS</a:t>
            </a:r>
            <a:r>
              <a:rPr lang="en-US" altLang="en-US" smtClean="0"/>
              <a:t>. The first join condition can reference columns in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but cannot reference columns in </a:t>
            </a:r>
            <a:r>
              <a:rPr lang="en-US" altLang="en-US" smtClean="0">
                <a:latin typeface="Courier New" pitchFamily="49" charset="0"/>
              </a:rPr>
              <a:t>LOCATIONS</a:t>
            </a:r>
            <a:r>
              <a:rPr lang="en-US" altLang="en-US" smtClean="0"/>
              <a:t>. The second join condition can reference columns from all three tables.</a:t>
            </a:r>
          </a:p>
          <a:p>
            <a:pPr lvl="1" eaLnBrk="1" hangingPunct="1"/>
            <a:r>
              <a:rPr lang="en-US" altLang="en-US" b="1" smtClean="0"/>
              <a:t>Note:</a:t>
            </a:r>
            <a:r>
              <a:rPr lang="en-US" altLang="en-US" smtClean="0"/>
              <a:t> The code example in the slide can also be accomplished with the </a:t>
            </a:r>
            <a:r>
              <a:rPr lang="en-US" altLang="en-US" smtClean="0">
                <a:latin typeface="Courier New" pitchFamily="49" charset="0"/>
              </a:rPr>
              <a:t>USING</a:t>
            </a:r>
            <a:r>
              <a:rPr lang="en-US" altLang="en-US" smtClean="0"/>
              <a:t> clause:</a:t>
            </a:r>
          </a:p>
          <a:p>
            <a:pPr lvl="4" eaLnBrk="1" hangingPunct="1">
              <a:spcBef>
                <a:spcPct val="25000"/>
              </a:spcBef>
            </a:pPr>
            <a:r>
              <a:rPr lang="en-US" altLang="en-US" smtClean="0"/>
              <a:t>SELECT e.employee_id, l.city, d.department_name</a:t>
            </a:r>
          </a:p>
          <a:p>
            <a:pPr lvl="4" eaLnBrk="1" hangingPunct="1"/>
            <a:r>
              <a:rPr lang="en-US" altLang="en-US" smtClean="0"/>
              <a:t>FROM employees e</a:t>
            </a:r>
          </a:p>
          <a:p>
            <a:pPr lvl="4" eaLnBrk="1" hangingPunct="1"/>
            <a:r>
              <a:rPr lang="en-US" altLang="en-US" smtClean="0"/>
              <a:t>JOIN departments d</a:t>
            </a:r>
          </a:p>
          <a:p>
            <a:pPr lvl="4" eaLnBrk="1" hangingPunct="1"/>
            <a:r>
              <a:rPr lang="en-US" altLang="en-US" smtClean="0"/>
              <a:t>USING (department_id)</a:t>
            </a:r>
          </a:p>
          <a:p>
            <a:pPr lvl="4" eaLnBrk="1" hangingPunct="1"/>
            <a:r>
              <a:rPr lang="en-US" altLang="en-US" smtClean="0"/>
              <a:t>JOIN locations l</a:t>
            </a:r>
          </a:p>
          <a:p>
            <a:pPr lvl="4" eaLnBrk="1" hangingPunct="1"/>
            <a:r>
              <a:rPr lang="en-US" altLang="en-US" smtClean="0"/>
              <a:t>USING (location_id)</a:t>
            </a:r>
          </a:p>
        </p:txBody>
      </p:sp>
    </p:spTree>
    <p:extLst>
      <p:ext uri="{BB962C8B-B14F-4D97-AF65-F5344CB8AC3E}">
        <p14:creationId xmlns:p14="http://schemas.microsoft.com/office/powerpoint/2010/main" val="1830584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66E4A66-0FDE-46D2-8A58-019D022A3AEE}" type="slidenum">
              <a:rPr lang="en-US" altLang="en-US"/>
              <a:pPr eaLnBrk="1" hangingPunct="1"/>
              <a:t>22</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Applying Additional Conditions to a Join</a:t>
            </a:r>
          </a:p>
          <a:p>
            <a:pPr lvl="1" eaLnBrk="1" hangingPunct="1"/>
            <a:r>
              <a:rPr lang="en-US" altLang="en-US" smtClean="0"/>
              <a:t>You can apply additional conditions to the join. </a:t>
            </a:r>
          </a:p>
          <a:p>
            <a:pPr lvl="1" eaLnBrk="1" hangingPunct="1"/>
            <a:r>
              <a:rPr lang="en-US" altLang="en-US" smtClean="0"/>
              <a:t>The example shown performs a join on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 and, in addition, displays only employees who have a manager ID of 149. To add additional conditions to the </a:t>
            </a:r>
            <a:r>
              <a:rPr lang="en-US" altLang="en-US" smtClean="0">
                <a:latin typeface="Courier New" pitchFamily="49" charset="0"/>
              </a:rPr>
              <a:t>ON</a:t>
            </a:r>
            <a:r>
              <a:rPr lang="en-US" altLang="en-US" smtClean="0"/>
              <a:t> clause, you can add </a:t>
            </a:r>
            <a:r>
              <a:rPr lang="en-US" altLang="en-US" smtClean="0">
                <a:latin typeface="Courier New" pitchFamily="49" charset="0"/>
              </a:rPr>
              <a:t>AND</a:t>
            </a:r>
            <a:r>
              <a:rPr lang="en-US" altLang="en-US" smtClean="0"/>
              <a:t> clauses. Alternatively, you can use a </a:t>
            </a:r>
            <a:r>
              <a:rPr lang="en-US" altLang="en-US" smtClean="0">
                <a:latin typeface="Courier New" pitchFamily="49" charset="0"/>
              </a:rPr>
              <a:t>WHERE</a:t>
            </a:r>
            <a:r>
              <a:rPr lang="en-US" altLang="en-US" smtClean="0"/>
              <a:t> clause to apply additional conditions.</a:t>
            </a:r>
          </a:p>
          <a:p>
            <a:pPr lvl="2" eaLnBrk="1" hangingPunct="1">
              <a:buFont typeface="Times New Roman" charset="0"/>
              <a:buNone/>
            </a:pPr>
            <a:endParaRPr lang="en-US" altLang="en-US" smtClean="0"/>
          </a:p>
        </p:txBody>
      </p:sp>
      <p:pic>
        <p:nvPicPr>
          <p:cNvPr id="67589" name="Picture 4" descr="C:\project-SQLFund1\images\img-06-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6705600"/>
            <a:ext cx="55848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992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FD4CC9BB-C2BC-44A8-AF77-2075CED794F9}" type="slidenum">
              <a:rPr lang="en-US" altLang="en-US"/>
              <a:pPr eaLnBrk="1" hangingPunct="1"/>
              <a:t>23</a:t>
            </a:fld>
            <a:endParaRPr lang="en-US" altLang="en-US"/>
          </a:p>
        </p:txBody>
      </p:sp>
      <p:sp>
        <p:nvSpPr>
          <p:cNvPr id="68611" name="Rectangle 4"/>
          <p:cNvSpPr>
            <a:spLocks noGrp="1" noRot="1" noChangeAspect="1" noChangeArrowheads="1" noTextEdit="1"/>
          </p:cNvSpPr>
          <p:nvPr>
            <p:ph type="sldImg"/>
          </p:nvPr>
        </p:nvSpPr>
        <p:spPr>
          <a:ln/>
        </p:spPr>
      </p:sp>
      <p:sp>
        <p:nvSpPr>
          <p:cNvPr id="68612"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80845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6F145374-C60C-4093-8113-F9864C15364F}" type="slidenum">
              <a:rPr lang="en-US" altLang="en-US"/>
              <a:pPr eaLnBrk="1" hangingPunct="1"/>
              <a:t>24</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Joining a Table to Itself</a:t>
            </a:r>
          </a:p>
          <a:p>
            <a:pPr lvl="1" eaLnBrk="1" hangingPunct="1"/>
            <a:r>
              <a:rPr lang="en-US" altLang="en-US" smtClean="0"/>
              <a:t>Sometimes you need to join a table to itself. To find the name of each employee’s manager, you need to join the </a:t>
            </a:r>
            <a:r>
              <a:rPr lang="en-US" altLang="en-US" smtClean="0">
                <a:latin typeface="Courier New" pitchFamily="49" charset="0"/>
              </a:rPr>
              <a:t>EMPLOYEES</a:t>
            </a:r>
            <a:r>
              <a:rPr lang="en-US" altLang="en-US" smtClean="0"/>
              <a:t> table to itself, or perform a self-join. For example, to find the name of Lorentz’s manager, you need to: </a:t>
            </a:r>
          </a:p>
          <a:p>
            <a:pPr lvl="2" eaLnBrk="1" hangingPunct="1"/>
            <a:r>
              <a:rPr lang="en-US" altLang="en-US" smtClean="0"/>
              <a:t>Find Lorentz in the </a:t>
            </a:r>
            <a:r>
              <a:rPr lang="en-US" altLang="en-US" smtClean="0">
                <a:latin typeface="Courier New" pitchFamily="49" charset="0"/>
              </a:rPr>
              <a:t>EMPLOYEES</a:t>
            </a:r>
            <a:r>
              <a:rPr lang="en-US" altLang="en-US" smtClean="0"/>
              <a:t> table by looking at the </a:t>
            </a:r>
            <a:r>
              <a:rPr lang="en-US" altLang="en-US" smtClean="0">
                <a:latin typeface="Courier New" pitchFamily="49" charset="0"/>
              </a:rPr>
              <a:t>LAST_NAME</a:t>
            </a:r>
            <a:r>
              <a:rPr lang="en-US" altLang="en-US" smtClean="0"/>
              <a:t> column </a:t>
            </a:r>
          </a:p>
          <a:p>
            <a:pPr lvl="2" eaLnBrk="1" hangingPunct="1"/>
            <a:r>
              <a:rPr lang="en-US" altLang="en-US" smtClean="0"/>
              <a:t>Find the manager number for Lorentz by looking at the </a:t>
            </a:r>
            <a:r>
              <a:rPr lang="en-US" altLang="en-US" smtClean="0">
                <a:latin typeface="Courier New" pitchFamily="49" charset="0"/>
              </a:rPr>
              <a:t>MANAGER_ID</a:t>
            </a:r>
            <a:r>
              <a:rPr lang="en-US" altLang="en-US" smtClean="0"/>
              <a:t> column. Lorentz’s manager number is 103. </a:t>
            </a:r>
          </a:p>
          <a:p>
            <a:pPr lvl="2" eaLnBrk="1" hangingPunct="1"/>
            <a:r>
              <a:rPr lang="en-US" altLang="en-US" smtClean="0"/>
              <a:t>Find the name of the manager with </a:t>
            </a:r>
            <a:r>
              <a:rPr lang="en-US" altLang="en-US" smtClean="0">
                <a:latin typeface="Courier New" pitchFamily="49" charset="0"/>
              </a:rPr>
              <a:t>EMPLOYEE_ID</a:t>
            </a:r>
            <a:r>
              <a:rPr lang="en-US" altLang="en-US" smtClean="0"/>
              <a:t> 103 by looking at the </a:t>
            </a:r>
            <a:r>
              <a:rPr lang="en-US" altLang="en-US" smtClean="0">
                <a:latin typeface="Courier New" pitchFamily="49" charset="0"/>
              </a:rPr>
              <a:t>LAST_NAME</a:t>
            </a:r>
            <a:r>
              <a:rPr lang="en-US" altLang="en-US" smtClean="0"/>
              <a:t> column. Hunold’s employee number is 103, so Hunold is Lorentz’s manager. </a:t>
            </a:r>
          </a:p>
          <a:p>
            <a:pPr lvl="1" eaLnBrk="1" hangingPunct="1"/>
            <a:r>
              <a:rPr lang="en-US" altLang="en-US" smtClean="0"/>
              <a:t>In this process, you look in the table twice. The first time you look in the table to find Lorentz in the </a:t>
            </a:r>
            <a:r>
              <a:rPr lang="en-US" altLang="en-US" smtClean="0">
                <a:latin typeface="Courier New" pitchFamily="49" charset="0"/>
              </a:rPr>
              <a:t>LAST_NAME</a:t>
            </a:r>
            <a:r>
              <a:rPr lang="en-US" altLang="en-US" smtClean="0"/>
              <a:t> column and the </a:t>
            </a:r>
            <a:r>
              <a:rPr lang="en-US" altLang="en-US" smtClean="0">
                <a:latin typeface="Courier New" pitchFamily="49" charset="0"/>
              </a:rPr>
              <a:t>MANAGER_ID</a:t>
            </a:r>
            <a:r>
              <a:rPr lang="en-US" altLang="en-US" smtClean="0"/>
              <a:t> value of 103. The second time you look in the </a:t>
            </a:r>
            <a:r>
              <a:rPr lang="en-US" altLang="en-US" smtClean="0">
                <a:latin typeface="Courier New" pitchFamily="49" charset="0"/>
              </a:rPr>
              <a:t>EMPLOYEE_ID</a:t>
            </a:r>
            <a:r>
              <a:rPr lang="en-US" altLang="en-US" smtClean="0"/>
              <a:t> column to find 103 and the </a:t>
            </a:r>
            <a:r>
              <a:rPr lang="en-US" altLang="en-US" smtClean="0">
                <a:latin typeface="Courier New" pitchFamily="49" charset="0"/>
              </a:rPr>
              <a:t>LAST_NAME</a:t>
            </a:r>
            <a:r>
              <a:rPr lang="en-US" altLang="en-US" smtClean="0"/>
              <a:t> column to find Hunold.</a:t>
            </a:r>
          </a:p>
        </p:txBody>
      </p:sp>
    </p:spTree>
    <p:extLst>
      <p:ext uri="{BB962C8B-B14F-4D97-AF65-F5344CB8AC3E}">
        <p14:creationId xmlns:p14="http://schemas.microsoft.com/office/powerpoint/2010/main" val="2563767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72995D60-60FD-4603-8C4B-DD1E4504BCF8}" type="slidenum">
              <a:rPr lang="en-US" altLang="en-US"/>
              <a:pPr eaLnBrk="1" hangingPunct="1"/>
              <a:t>25</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Self-Joins Using the </a:t>
            </a:r>
            <a:r>
              <a:rPr lang="en-US" altLang="en-US" smtClean="0">
                <a:latin typeface="Courier New" pitchFamily="49" charset="0"/>
              </a:rPr>
              <a:t>ON</a:t>
            </a:r>
            <a:r>
              <a:rPr lang="en-US" altLang="en-US" smtClean="0"/>
              <a:t> Clause</a:t>
            </a:r>
          </a:p>
          <a:p>
            <a:pPr lvl="1" eaLnBrk="1" hangingPunct="1"/>
            <a:r>
              <a:rPr lang="en-US" altLang="en-US" smtClean="0"/>
              <a:t>The </a:t>
            </a:r>
            <a:r>
              <a:rPr lang="en-US" altLang="en-US" smtClean="0">
                <a:solidFill>
                  <a:schemeClr val="tx1"/>
                </a:solidFill>
                <a:latin typeface="Courier New" pitchFamily="49" charset="0"/>
              </a:rPr>
              <a:t>ON</a:t>
            </a:r>
            <a:r>
              <a:rPr lang="en-US" altLang="en-US" smtClean="0">
                <a:solidFill>
                  <a:schemeClr val="tx1"/>
                </a:solidFill>
              </a:rPr>
              <a:t> clause</a:t>
            </a:r>
            <a:r>
              <a:rPr lang="en-US" altLang="en-US" smtClean="0"/>
              <a:t> can also be used to join columns that have different names, within the same table or in a different table. </a:t>
            </a:r>
          </a:p>
          <a:p>
            <a:pPr lvl="1" eaLnBrk="1" hangingPunct="1"/>
            <a:r>
              <a:rPr lang="en-US" altLang="en-US" smtClean="0"/>
              <a:t>The example shown is a self-join of the </a:t>
            </a:r>
            <a:r>
              <a:rPr lang="en-US" altLang="en-US" smtClean="0">
                <a:latin typeface="Courier New" pitchFamily="49" charset="0"/>
              </a:rPr>
              <a:t>EMPLOYEES</a:t>
            </a:r>
            <a:r>
              <a:rPr lang="en-US" altLang="en-US" smtClean="0"/>
              <a:t> table, based on the </a:t>
            </a:r>
            <a:r>
              <a:rPr lang="en-US" altLang="en-US" smtClean="0">
                <a:latin typeface="Courier New" pitchFamily="49" charset="0"/>
              </a:rPr>
              <a:t>EMPLOYEE_ID</a:t>
            </a:r>
            <a:r>
              <a:rPr lang="en-US" altLang="en-US" smtClean="0"/>
              <a:t> and </a:t>
            </a:r>
            <a:r>
              <a:rPr lang="en-US" altLang="en-US" smtClean="0">
                <a:latin typeface="Courier New" pitchFamily="49" charset="0"/>
              </a:rPr>
              <a:t>MANAGER_ID</a:t>
            </a:r>
            <a:r>
              <a:rPr lang="en-US" altLang="en-US" smtClean="0"/>
              <a:t> columns.</a:t>
            </a:r>
          </a:p>
          <a:p>
            <a:pPr lvl="1" eaLnBrk="1" hangingPunct="1"/>
            <a:r>
              <a:rPr lang="en-US" altLang="en-US" b="1" smtClean="0"/>
              <a:t>Note: </a:t>
            </a:r>
            <a:r>
              <a:rPr lang="en-US" altLang="en-US" smtClean="0"/>
              <a:t>The parenthesis around the joined columns as in the slide example, </a:t>
            </a:r>
            <a:r>
              <a:rPr lang="en-US" altLang="en-US" smtClean="0">
                <a:latin typeface="Courier New" pitchFamily="49" charset="0"/>
              </a:rPr>
              <a:t>(e.manager_id = m.employee_id)</a:t>
            </a:r>
            <a:r>
              <a:rPr lang="en-US" altLang="en-US" smtClean="0"/>
              <a:t> is </a:t>
            </a:r>
            <a:r>
              <a:rPr lang="en-US" altLang="en-US" b="1" smtClean="0"/>
              <a:t>optional</a:t>
            </a:r>
            <a:r>
              <a:rPr lang="en-US" altLang="en-US" smtClean="0"/>
              <a:t>. So, even </a:t>
            </a:r>
            <a:r>
              <a:rPr lang="en-US" altLang="en-US" smtClean="0">
                <a:latin typeface="Courier New" pitchFamily="49" charset="0"/>
              </a:rPr>
              <a:t>ON e.manager_id = m.employee_id</a:t>
            </a:r>
            <a:r>
              <a:rPr lang="en-US" altLang="en-US" smtClean="0"/>
              <a:t> will work.</a:t>
            </a:r>
          </a:p>
        </p:txBody>
      </p:sp>
    </p:spTree>
    <p:extLst>
      <p:ext uri="{BB962C8B-B14F-4D97-AF65-F5344CB8AC3E}">
        <p14:creationId xmlns:p14="http://schemas.microsoft.com/office/powerpoint/2010/main" val="1179756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F114F9E9-BF32-4ABA-9C96-6A190007364D}" type="slidenum">
              <a:rPr lang="en-US" altLang="en-US"/>
              <a:pPr eaLnBrk="1" hangingPunct="1"/>
              <a:t>26</a:t>
            </a:fld>
            <a:endParaRPr lang="en-US" altLang="en-US"/>
          </a:p>
        </p:txBody>
      </p:sp>
      <p:sp>
        <p:nvSpPr>
          <p:cNvPr id="71683" name="Rectangle 4"/>
          <p:cNvSpPr>
            <a:spLocks noGrp="1" noRot="1" noChangeAspect="1" noChangeArrowheads="1" noTextEdit="1"/>
          </p:cNvSpPr>
          <p:nvPr>
            <p:ph type="sldImg"/>
          </p:nvPr>
        </p:nvSpPr>
        <p:spPr>
          <a:ln/>
        </p:spPr>
      </p:sp>
      <p:sp>
        <p:nvSpPr>
          <p:cNvPr id="71684"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51936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622F603C-7843-4994-B768-EED32A183D5D}" type="slidenum">
              <a:rPr lang="en-US" altLang="en-US"/>
              <a:pPr eaLnBrk="1" hangingPunct="1"/>
              <a:t>27</a:t>
            </a:fld>
            <a:endParaRPr lang="en-US" altLang="en-US"/>
          </a:p>
        </p:txBody>
      </p:sp>
      <p:sp>
        <p:nvSpPr>
          <p:cNvPr id="72707" name="Rectangle 4"/>
          <p:cNvSpPr>
            <a:spLocks noGrp="1" noRot="1" noChangeAspect="1" noChangeArrowheads="1" noTextEdit="1"/>
          </p:cNvSpPr>
          <p:nvPr>
            <p:ph type="sldImg"/>
          </p:nvPr>
        </p:nvSpPr>
        <p:spPr>
          <a:ln/>
        </p:spPr>
      </p:sp>
      <p:sp>
        <p:nvSpPr>
          <p:cNvPr id="72708"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Nonequijoins</a:t>
            </a:r>
          </a:p>
          <a:p>
            <a:pPr lvl="1" eaLnBrk="1" hangingPunct="1"/>
            <a:r>
              <a:rPr lang="en-US" altLang="en-US" smtClean="0"/>
              <a:t>A </a:t>
            </a:r>
            <a:r>
              <a:rPr lang="en-US" altLang="en-US" smtClean="0">
                <a:solidFill>
                  <a:schemeClr val="tx1"/>
                </a:solidFill>
              </a:rPr>
              <a:t>nonequijoin</a:t>
            </a:r>
            <a:r>
              <a:rPr lang="en-US" altLang="en-US" smtClean="0"/>
              <a:t> is a join condition containing something other than an equality operator.</a:t>
            </a:r>
          </a:p>
          <a:p>
            <a:pPr lvl="1" eaLnBrk="1" hangingPunct="1"/>
            <a:r>
              <a:rPr lang="en-US" altLang="en-US" smtClean="0"/>
              <a:t>The relationship between the </a:t>
            </a:r>
            <a:r>
              <a:rPr lang="en-US" altLang="en-US" smtClean="0">
                <a:latin typeface="Courier New" pitchFamily="49" charset="0"/>
              </a:rPr>
              <a:t>EMPLOYEES</a:t>
            </a:r>
            <a:r>
              <a:rPr lang="en-US" altLang="en-US" smtClean="0"/>
              <a:t> table and the </a:t>
            </a:r>
            <a:r>
              <a:rPr lang="en-US" altLang="en-US" smtClean="0">
                <a:latin typeface="Courier New" pitchFamily="49" charset="0"/>
              </a:rPr>
              <a:t>JOB_GRADES</a:t>
            </a:r>
            <a:r>
              <a:rPr lang="en-US" altLang="en-US" smtClean="0"/>
              <a:t> table is an example of a nonequijoin. The </a:t>
            </a:r>
            <a:r>
              <a:rPr lang="en-US" altLang="en-US" smtClean="0">
                <a:latin typeface="Courier New" pitchFamily="49" charset="0"/>
              </a:rPr>
              <a:t>SALARY</a:t>
            </a:r>
            <a:r>
              <a:rPr lang="en-US" altLang="en-US" smtClean="0"/>
              <a:t> column in the </a:t>
            </a:r>
            <a:r>
              <a:rPr lang="en-US" altLang="en-US" smtClean="0">
                <a:latin typeface="Courier New" pitchFamily="49" charset="0"/>
              </a:rPr>
              <a:t>EMPLOYEES</a:t>
            </a:r>
            <a:r>
              <a:rPr lang="en-US" altLang="en-US" smtClean="0"/>
              <a:t> table ranges between the values in the </a:t>
            </a:r>
            <a:r>
              <a:rPr lang="en-US" altLang="en-US" smtClean="0">
                <a:latin typeface="Courier New" pitchFamily="49" charset="0"/>
              </a:rPr>
              <a:t>LOWEST_SAL</a:t>
            </a:r>
            <a:r>
              <a:rPr lang="en-US" altLang="en-US" smtClean="0"/>
              <a:t> and </a:t>
            </a:r>
            <a:r>
              <a:rPr lang="en-US" altLang="en-US" smtClean="0">
                <a:latin typeface="Courier New" pitchFamily="49" charset="0"/>
              </a:rPr>
              <a:t>HIGHEST_SAL</a:t>
            </a:r>
            <a:r>
              <a:rPr lang="en-US" altLang="en-US" smtClean="0"/>
              <a:t> columns of the </a:t>
            </a:r>
            <a:r>
              <a:rPr lang="en-US" altLang="en-US" smtClean="0">
                <a:latin typeface="Courier New" pitchFamily="49" charset="0"/>
              </a:rPr>
              <a:t>JOB_GRADES</a:t>
            </a:r>
            <a:r>
              <a:rPr lang="en-US" altLang="en-US" smtClean="0"/>
              <a:t> table. Therefore, each employee can be graded based on their salary. The relationship is obtained using an operator other than the equality (</a:t>
            </a:r>
            <a:r>
              <a:rPr lang="en-US" altLang="en-US" smtClean="0">
                <a:latin typeface="Courier New" pitchFamily="49" charset="0"/>
              </a:rPr>
              <a:t>=</a:t>
            </a:r>
            <a:r>
              <a:rPr lang="en-US" altLang="en-US" smtClean="0"/>
              <a:t>) operator.</a:t>
            </a:r>
          </a:p>
        </p:txBody>
      </p:sp>
    </p:spTree>
    <p:extLst>
      <p:ext uri="{BB962C8B-B14F-4D97-AF65-F5344CB8AC3E}">
        <p14:creationId xmlns:p14="http://schemas.microsoft.com/office/powerpoint/2010/main" val="3596570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84CB3BD-0709-4516-857B-0AEF2D15A29D}" type="slidenum">
              <a:rPr lang="en-US" altLang="en-US"/>
              <a:pPr eaLnBrk="1" hangingPunct="1"/>
              <a:t>28</a:t>
            </a:fld>
            <a:endParaRPr lang="en-US" altLang="en-US"/>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xfrm>
            <a:off x="477838" y="5400675"/>
            <a:ext cx="6359525" cy="3663950"/>
          </a:xfrm>
          <a:noFill/>
        </p:spPr>
        <p:txBody>
          <a:bodyPr/>
          <a:lstStyle/>
          <a:p>
            <a:pPr eaLnBrk="1" hangingPunct="1"/>
            <a:r>
              <a:rPr lang="en-US" altLang="en-US" smtClean="0"/>
              <a:t>Retrieving Records with Nonequijoins </a:t>
            </a:r>
          </a:p>
          <a:p>
            <a:pPr lvl="1" eaLnBrk="1" hangingPunct="1"/>
            <a:r>
              <a:rPr lang="en-US" altLang="en-US" smtClean="0"/>
              <a:t>The slide example creates a nonequijoin to evaluate an employee’s salary grade. The salary must be </a:t>
            </a:r>
            <a:r>
              <a:rPr lang="en-US" altLang="en-US" i="1" smtClean="0"/>
              <a:t>between</a:t>
            </a:r>
            <a:r>
              <a:rPr lang="en-US" altLang="en-US" smtClean="0"/>
              <a:t> any pair of the low and high salary ranges.</a:t>
            </a:r>
          </a:p>
          <a:p>
            <a:pPr lvl="1" eaLnBrk="1" hangingPunct="1">
              <a:spcBef>
                <a:spcPct val="15000"/>
              </a:spcBef>
            </a:pPr>
            <a:r>
              <a:rPr lang="en-US" altLang="en-US" smtClean="0"/>
              <a:t>It is important to note that all employees appear exactly once when this query is executed. No employee is repeated in the list. There are two reasons for this:</a:t>
            </a:r>
          </a:p>
          <a:p>
            <a:pPr lvl="2" eaLnBrk="1" hangingPunct="1"/>
            <a:r>
              <a:rPr lang="en-US" altLang="en-US" smtClean="0"/>
              <a:t>None of the rows in the </a:t>
            </a:r>
            <a:r>
              <a:rPr lang="en-US" altLang="en-US" smtClean="0">
                <a:latin typeface="Courier New" pitchFamily="49" charset="0"/>
              </a:rPr>
              <a:t>JOB_GRADES</a:t>
            </a:r>
            <a:r>
              <a:rPr lang="en-US" altLang="en-US" smtClean="0"/>
              <a:t> table contain grades that overlap. That is, the salary value for an employee can lie only between the low salary and high salary values of one of the rows in the salary grade table.</a:t>
            </a:r>
          </a:p>
          <a:p>
            <a:pPr lvl="2" eaLnBrk="1" hangingPunct="1"/>
            <a:r>
              <a:rPr lang="en-US" altLang="en-US" smtClean="0"/>
              <a:t>All of the employees’ salaries lie within the limits provided by the job grade table. That is, no employee earns less than the lowest value contained in the </a:t>
            </a:r>
            <a:r>
              <a:rPr lang="en-US" altLang="en-US" smtClean="0">
                <a:latin typeface="Courier New" pitchFamily="49" charset="0"/>
              </a:rPr>
              <a:t>LOWEST_SAL</a:t>
            </a:r>
            <a:r>
              <a:rPr lang="en-US" altLang="en-US" smtClean="0"/>
              <a:t> column or more than the highest value contained in the </a:t>
            </a:r>
            <a:r>
              <a:rPr lang="en-US" altLang="en-US" smtClean="0">
                <a:latin typeface="Courier New" pitchFamily="49" charset="0"/>
              </a:rPr>
              <a:t>HIGHEST_SAL</a:t>
            </a:r>
            <a:r>
              <a:rPr lang="en-US" altLang="en-US" smtClean="0"/>
              <a:t> column.</a:t>
            </a:r>
            <a:endParaRPr lang="en-US" altLang="en-US" b="1" smtClean="0"/>
          </a:p>
          <a:p>
            <a:pPr lvl="1" eaLnBrk="1" hangingPunct="1"/>
            <a:r>
              <a:rPr lang="en-US" altLang="en-US" b="1" smtClean="0"/>
              <a:t>Note:</a:t>
            </a:r>
            <a:r>
              <a:rPr lang="en-US" altLang="en-US" smtClean="0"/>
              <a:t> Other conditions (such as </a:t>
            </a:r>
            <a:r>
              <a:rPr lang="en-US" altLang="en-US" smtClean="0">
                <a:latin typeface="Courier New" pitchFamily="49" charset="0"/>
              </a:rPr>
              <a:t>&lt;=</a:t>
            </a:r>
            <a:r>
              <a:rPr lang="en-US" altLang="en-US" smtClean="0"/>
              <a:t> and </a:t>
            </a:r>
            <a:r>
              <a:rPr lang="en-US" altLang="en-US" smtClean="0">
                <a:latin typeface="Courier New" pitchFamily="49" charset="0"/>
              </a:rPr>
              <a:t>&gt;=)</a:t>
            </a:r>
            <a:r>
              <a:rPr lang="en-US" altLang="en-US" smtClean="0"/>
              <a:t> can be used, but </a:t>
            </a:r>
            <a:r>
              <a:rPr lang="en-US" altLang="en-US" smtClean="0">
                <a:latin typeface="Courier New" pitchFamily="49" charset="0"/>
              </a:rPr>
              <a:t>BETWEEN</a:t>
            </a:r>
            <a:r>
              <a:rPr lang="en-US" altLang="en-US" smtClean="0"/>
              <a:t> is the simplest. Remember to specify the low value first and the high value last when using the </a:t>
            </a:r>
            <a:r>
              <a:rPr lang="en-US" altLang="en-US" smtClean="0">
                <a:latin typeface="Courier New" pitchFamily="49" charset="0"/>
              </a:rPr>
              <a:t>BETWEEN</a:t>
            </a:r>
            <a:r>
              <a:rPr lang="en-US" altLang="en-US" smtClean="0"/>
              <a:t> condition. The Oracle server translates the </a:t>
            </a:r>
            <a:r>
              <a:rPr lang="en-US" altLang="en-US" smtClean="0">
                <a:latin typeface="Courier New" pitchFamily="49" charset="0"/>
              </a:rPr>
              <a:t>BETWEEN</a:t>
            </a:r>
            <a:r>
              <a:rPr lang="en-US" altLang="en-US" smtClean="0"/>
              <a:t> condition to a pair of </a:t>
            </a:r>
            <a:r>
              <a:rPr lang="en-US" altLang="en-US" smtClean="0">
                <a:latin typeface="Courier New" pitchFamily="49" charset="0"/>
              </a:rPr>
              <a:t>AND</a:t>
            </a:r>
            <a:r>
              <a:rPr lang="en-US" altLang="en-US" smtClean="0"/>
              <a:t> conditions. Therefore, using </a:t>
            </a:r>
            <a:r>
              <a:rPr lang="en-US" altLang="en-US" smtClean="0">
                <a:latin typeface="Courier New" pitchFamily="49" charset="0"/>
              </a:rPr>
              <a:t>BETWEEN</a:t>
            </a:r>
            <a:r>
              <a:rPr lang="en-US" altLang="en-US" smtClean="0"/>
              <a:t> has no performance benefits, but should be used only for logical simplicity.</a:t>
            </a:r>
          </a:p>
          <a:p>
            <a:pPr lvl="1" eaLnBrk="1" hangingPunct="1">
              <a:spcBef>
                <a:spcPct val="15000"/>
              </a:spcBef>
            </a:pPr>
            <a:r>
              <a:rPr lang="en-US" altLang="en-US" smtClean="0"/>
              <a:t>Table aliases have been specified in the slide example for performance reasons, not because of possible ambiguity.</a:t>
            </a:r>
          </a:p>
        </p:txBody>
      </p:sp>
    </p:spTree>
    <p:extLst>
      <p:ext uri="{BB962C8B-B14F-4D97-AF65-F5344CB8AC3E}">
        <p14:creationId xmlns:p14="http://schemas.microsoft.com/office/powerpoint/2010/main" val="397580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861A60B-21CF-4B70-BC91-293251D7BA81}" type="slidenum">
              <a:rPr lang="en-US" altLang="en-US"/>
              <a:pPr eaLnBrk="1" hangingPunct="1"/>
              <a:t>29</a:t>
            </a:fld>
            <a:endParaRPr lang="en-US" altLang="en-US"/>
          </a:p>
        </p:txBody>
      </p:sp>
      <p:sp>
        <p:nvSpPr>
          <p:cNvPr id="74755" name="Rectangle 6"/>
          <p:cNvSpPr>
            <a:spLocks noGrp="1" noRot="1" noChangeAspect="1" noChangeArrowheads="1" noTextEdit="1"/>
          </p:cNvSpPr>
          <p:nvPr>
            <p:ph type="sldImg"/>
          </p:nvPr>
        </p:nvSpPr>
        <p:spPr>
          <a:ln/>
        </p:spPr>
      </p:sp>
      <p:sp>
        <p:nvSpPr>
          <p:cNvPr id="74756" name="Rectangle 7"/>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8429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2EB17BE-E2D8-4E74-B582-41EBB78550E6}" type="slidenum">
              <a:rPr lang="en-US" altLang="en-US"/>
              <a:pPr eaLnBrk="1" hangingPunct="1"/>
              <a:t>3</a:t>
            </a:fld>
            <a:endParaRPr lang="en-US" altLang="en-US"/>
          </a:p>
        </p:txBody>
      </p:sp>
      <p:sp>
        <p:nvSpPr>
          <p:cNvPr id="51203" name="Rectangle 4"/>
          <p:cNvSpPr>
            <a:spLocks noGrp="1" noRot="1" noChangeAspect="1" noChangeArrowheads="1" noTextEdit="1"/>
          </p:cNvSpPr>
          <p:nvPr>
            <p:ph type="sldImg"/>
          </p:nvPr>
        </p:nvSpPr>
        <p:spPr>
          <a:ln/>
        </p:spPr>
      </p:sp>
      <p:sp>
        <p:nvSpPr>
          <p:cNvPr id="51204"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12803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E09B310-26B8-4D56-9774-E2945B28FC8D}" type="slidenum">
              <a:rPr lang="en-US" altLang="en-US"/>
              <a:pPr eaLnBrk="1" hangingPunct="1"/>
              <a:t>30</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Returning Records with No Direct Match Using </a:t>
            </a:r>
            <a:r>
              <a:rPr lang="en-US" altLang="en-US" smtClean="0">
                <a:latin typeface="Courier New" pitchFamily="49" charset="0"/>
              </a:rPr>
              <a:t>OUTER</a:t>
            </a:r>
            <a:r>
              <a:rPr lang="en-US" altLang="en-US" smtClean="0"/>
              <a:t> Joins</a:t>
            </a:r>
            <a:endParaRPr lang="en-US" altLang="en-US" smtClean="0">
              <a:latin typeface="Times New Roman" charset="0"/>
            </a:endParaRPr>
          </a:p>
          <a:p>
            <a:pPr lvl="1" eaLnBrk="1" hangingPunct="1"/>
            <a:r>
              <a:rPr lang="en-US" altLang="en-US" smtClean="0"/>
              <a:t>If a row does not satisfy a join condition, the row does not appear in the query result.</a:t>
            </a:r>
          </a:p>
          <a:p>
            <a:pPr lvl="1" eaLnBrk="1" hangingPunct="1"/>
            <a:r>
              <a:rPr lang="en-US" altLang="en-US" smtClean="0"/>
              <a:t>In the slide example, a simple equijoin condition is used on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 to return the result on the right. The result set does not contain the following:</a:t>
            </a:r>
          </a:p>
          <a:p>
            <a:pPr lvl="2" eaLnBrk="1" hangingPunct="1"/>
            <a:r>
              <a:rPr lang="en-US" altLang="en-US" smtClean="0"/>
              <a:t>Department ID 190, because there are no employees with that department ID recorded in the </a:t>
            </a:r>
            <a:r>
              <a:rPr lang="en-US" altLang="en-US" smtClean="0">
                <a:latin typeface="Courier New" pitchFamily="49" charset="0"/>
              </a:rPr>
              <a:t>EMPLOYEES</a:t>
            </a:r>
            <a:r>
              <a:rPr lang="en-US" altLang="en-US" smtClean="0"/>
              <a:t> table</a:t>
            </a:r>
          </a:p>
          <a:p>
            <a:pPr lvl="2" eaLnBrk="1" hangingPunct="1"/>
            <a:r>
              <a:rPr lang="en-US" altLang="en-US" smtClean="0"/>
              <a:t>The employee with the last name of Grant, because this employee has not been assigned a department ID</a:t>
            </a:r>
          </a:p>
          <a:p>
            <a:pPr lvl="1" eaLnBrk="1" hangingPunct="1"/>
            <a:r>
              <a:rPr lang="en-US" altLang="en-US" smtClean="0"/>
              <a:t>To return the department record that does not have any employees, or employees that do not have an assigned department, you can use an </a:t>
            </a:r>
            <a:r>
              <a:rPr lang="en-US" altLang="en-US" smtClean="0">
                <a:latin typeface="Courier New" pitchFamily="49" charset="0"/>
              </a:rPr>
              <a:t>OUTER</a:t>
            </a:r>
            <a:r>
              <a:rPr lang="en-US" altLang="en-US" smtClean="0"/>
              <a:t> join.</a:t>
            </a:r>
          </a:p>
        </p:txBody>
      </p:sp>
    </p:spTree>
    <p:extLst>
      <p:ext uri="{BB962C8B-B14F-4D97-AF65-F5344CB8AC3E}">
        <p14:creationId xmlns:p14="http://schemas.microsoft.com/office/powerpoint/2010/main" val="1334714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2FAEF70A-9D3C-4CCB-BA33-5864FB216B6B}" type="slidenum">
              <a:rPr lang="en-US" altLang="en-US"/>
              <a:pPr eaLnBrk="1" hangingPunct="1"/>
              <a:t>31</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latin typeface="Courier New" pitchFamily="49" charset="0"/>
              </a:rPr>
              <a:t>INNER</a:t>
            </a:r>
            <a:r>
              <a:rPr lang="en-US" altLang="en-US" smtClean="0"/>
              <a:t> Versus </a:t>
            </a:r>
            <a:r>
              <a:rPr lang="en-US" altLang="en-US" smtClean="0">
                <a:latin typeface="Courier New" pitchFamily="49" charset="0"/>
              </a:rPr>
              <a:t>OUTER</a:t>
            </a:r>
            <a:r>
              <a:rPr lang="en-US" altLang="en-US" smtClean="0"/>
              <a:t> Joins</a:t>
            </a:r>
          </a:p>
          <a:p>
            <a:pPr lvl="1" eaLnBrk="1" hangingPunct="1"/>
            <a:r>
              <a:rPr lang="en-US" altLang="en-US" smtClean="0"/>
              <a:t>Joining tables with the </a:t>
            </a:r>
            <a:r>
              <a:rPr lang="en-US" altLang="en-US" smtClean="0">
                <a:latin typeface="Courier New" pitchFamily="49" charset="0"/>
              </a:rPr>
              <a:t>NATURAL</a:t>
            </a:r>
            <a:r>
              <a:rPr lang="en-US" altLang="en-US" smtClean="0"/>
              <a:t> </a:t>
            </a:r>
            <a:r>
              <a:rPr lang="en-US" altLang="en-US" smtClean="0">
                <a:latin typeface="Courier New" pitchFamily="49" charset="0"/>
              </a:rPr>
              <a:t>JOIN</a:t>
            </a:r>
            <a:r>
              <a:rPr lang="en-US" altLang="en-US" smtClean="0"/>
              <a:t>, </a:t>
            </a:r>
            <a:r>
              <a:rPr lang="en-US" altLang="en-US" smtClean="0">
                <a:latin typeface="Courier New" pitchFamily="49" charset="0"/>
              </a:rPr>
              <a:t>USING</a:t>
            </a:r>
            <a:r>
              <a:rPr lang="en-US" altLang="en-US" smtClean="0"/>
              <a:t>, or </a:t>
            </a:r>
            <a:r>
              <a:rPr lang="en-US" altLang="en-US" smtClean="0">
                <a:latin typeface="Courier New" pitchFamily="49" charset="0"/>
              </a:rPr>
              <a:t>ON</a:t>
            </a:r>
            <a:r>
              <a:rPr lang="en-US" altLang="en-US" smtClean="0"/>
              <a:t> clauses results in an </a:t>
            </a:r>
            <a:r>
              <a:rPr lang="en-US" altLang="en-US" smtClean="0">
                <a:latin typeface="Courier New" pitchFamily="49" charset="0"/>
              </a:rPr>
              <a:t>INNER</a:t>
            </a:r>
            <a:r>
              <a:rPr lang="en-US" altLang="en-US" smtClean="0"/>
              <a:t> join. Any unmatched rows are not displayed in the output. To return the unmatched rows, you can use an </a:t>
            </a:r>
            <a:r>
              <a:rPr lang="en-US" altLang="en-US" smtClean="0">
                <a:latin typeface="Courier New" pitchFamily="49" charset="0"/>
              </a:rPr>
              <a:t>OUTER</a:t>
            </a:r>
            <a:r>
              <a:rPr lang="en-US" altLang="en-US" smtClean="0"/>
              <a:t> join. An </a:t>
            </a:r>
            <a:r>
              <a:rPr lang="en-US" altLang="en-US" smtClean="0">
                <a:latin typeface="Courier New" pitchFamily="49" charset="0"/>
              </a:rPr>
              <a:t>OUTER</a:t>
            </a:r>
            <a:r>
              <a:rPr lang="en-US" altLang="en-US" smtClean="0"/>
              <a:t> join returns all rows that satisfy the join condition and also returns some or all of those rows from one table for which no rows from the other table satisfy the join condition. </a:t>
            </a:r>
          </a:p>
          <a:p>
            <a:pPr lvl="1" eaLnBrk="1" hangingPunct="1"/>
            <a:r>
              <a:rPr lang="en-US" altLang="en-US" smtClean="0"/>
              <a:t>There are three types of </a:t>
            </a:r>
            <a:r>
              <a:rPr lang="en-US" altLang="en-US" smtClean="0">
                <a:latin typeface="Courier New" pitchFamily="49" charset="0"/>
              </a:rPr>
              <a:t>OUTER</a:t>
            </a:r>
            <a:r>
              <a:rPr lang="en-US" altLang="en-US" smtClean="0"/>
              <a:t> joins:</a:t>
            </a:r>
          </a:p>
          <a:p>
            <a:pPr lvl="2" eaLnBrk="1" hangingPunct="1">
              <a:buSzPct val="70000"/>
              <a:buFont typeface="Courier New" pitchFamily="49" charset="0"/>
              <a:buChar char="•"/>
            </a:pPr>
            <a:r>
              <a:rPr lang="en-US" altLang="en-US" smtClean="0">
                <a:latin typeface="Courier New" pitchFamily="49" charset="0"/>
              </a:rPr>
              <a:t>LEFT</a:t>
            </a:r>
            <a:r>
              <a:rPr lang="en-US" altLang="en-US" smtClean="0"/>
              <a:t> </a:t>
            </a:r>
            <a:r>
              <a:rPr lang="en-US" altLang="en-US" smtClean="0">
                <a:latin typeface="Courier New" pitchFamily="49" charset="0"/>
              </a:rPr>
              <a:t>OUTER</a:t>
            </a:r>
          </a:p>
          <a:p>
            <a:pPr lvl="2" eaLnBrk="1" hangingPunct="1">
              <a:buSzPct val="70000"/>
              <a:buFont typeface="Courier New" pitchFamily="49" charset="0"/>
              <a:buChar char="•"/>
            </a:pPr>
            <a:r>
              <a:rPr lang="en-US" altLang="en-US" smtClean="0">
                <a:latin typeface="Courier New" pitchFamily="49" charset="0"/>
              </a:rPr>
              <a:t>RIGHT</a:t>
            </a:r>
            <a:r>
              <a:rPr lang="en-US" altLang="en-US" smtClean="0"/>
              <a:t> </a:t>
            </a:r>
            <a:r>
              <a:rPr lang="en-US" altLang="en-US" smtClean="0">
                <a:latin typeface="Courier New" pitchFamily="49" charset="0"/>
              </a:rPr>
              <a:t>OUTER</a:t>
            </a:r>
          </a:p>
          <a:p>
            <a:pPr lvl="2" eaLnBrk="1" hangingPunct="1">
              <a:buSzPct val="70000"/>
              <a:buFont typeface="Courier New" pitchFamily="49" charset="0"/>
              <a:buChar char="•"/>
            </a:pPr>
            <a:r>
              <a:rPr lang="en-US" altLang="en-US" smtClean="0">
                <a:latin typeface="Courier New" pitchFamily="49" charset="0"/>
              </a:rPr>
              <a:t>FULL</a:t>
            </a:r>
            <a:r>
              <a:rPr lang="en-US" altLang="en-US" smtClean="0"/>
              <a:t> </a:t>
            </a:r>
            <a:r>
              <a:rPr lang="en-US" altLang="en-US" smtClean="0">
                <a:latin typeface="Courier New" pitchFamily="49" charset="0"/>
              </a:rPr>
              <a:t>OUTER</a:t>
            </a:r>
          </a:p>
        </p:txBody>
      </p:sp>
    </p:spTree>
    <p:extLst>
      <p:ext uri="{BB962C8B-B14F-4D97-AF65-F5344CB8AC3E}">
        <p14:creationId xmlns:p14="http://schemas.microsoft.com/office/powerpoint/2010/main" val="2632095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64A2B57B-E524-43C5-B56B-DF75D930D642}" type="slidenum">
              <a:rPr lang="en-US" altLang="en-US"/>
              <a:pPr eaLnBrk="1" hangingPunct="1"/>
              <a:t>32</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latin typeface="Courier New" pitchFamily="49" charset="0"/>
              </a:rPr>
              <a:t>LEFT</a:t>
            </a:r>
            <a:r>
              <a:rPr lang="en-US" altLang="en-US" smtClean="0">
                <a:latin typeface="Times New Roman" charset="0"/>
              </a:rPr>
              <a:t> </a:t>
            </a:r>
            <a:r>
              <a:rPr lang="en-US" altLang="en-US" smtClean="0">
                <a:latin typeface="Courier New" pitchFamily="49" charset="0"/>
              </a:rPr>
              <a:t>OUTER</a:t>
            </a:r>
            <a:r>
              <a:rPr lang="en-US" altLang="en-US" smtClean="0">
                <a:latin typeface="Times New Roman" charset="0"/>
              </a:rPr>
              <a:t> </a:t>
            </a:r>
            <a:r>
              <a:rPr lang="en-US" altLang="en-US" smtClean="0">
                <a:latin typeface="Courier New" pitchFamily="49" charset="0"/>
              </a:rPr>
              <a:t>JOIN</a:t>
            </a:r>
            <a:endParaRPr lang="en-US" altLang="en-US" smtClean="0"/>
          </a:p>
          <a:p>
            <a:pPr lvl="1" eaLnBrk="1" hangingPunct="1"/>
            <a:r>
              <a:rPr lang="en-US" altLang="en-US" smtClean="0">
                <a:solidFill>
                  <a:schemeClr val="tx1"/>
                </a:solidFill>
              </a:rPr>
              <a:t>This query retrieves all the rows in the </a:t>
            </a:r>
            <a:r>
              <a:rPr lang="en-US" altLang="en-US" smtClean="0">
                <a:solidFill>
                  <a:schemeClr val="tx1"/>
                </a:solidFill>
                <a:latin typeface="Courier New" pitchFamily="49" charset="0"/>
              </a:rPr>
              <a:t>EMPLOYEES</a:t>
            </a:r>
            <a:r>
              <a:rPr lang="en-US" altLang="en-US" smtClean="0">
                <a:solidFill>
                  <a:schemeClr val="tx1"/>
                </a:solidFill>
              </a:rPr>
              <a:t> table, which is the left table, even if there is no match in the </a:t>
            </a:r>
            <a:r>
              <a:rPr lang="en-US" altLang="en-US" smtClean="0">
                <a:solidFill>
                  <a:schemeClr val="tx1"/>
                </a:solidFill>
                <a:latin typeface="Courier New" pitchFamily="49" charset="0"/>
              </a:rPr>
              <a:t>DEPARTMENTS</a:t>
            </a:r>
            <a:r>
              <a:rPr lang="en-US" altLang="en-US" smtClean="0">
                <a:solidFill>
                  <a:schemeClr val="tx1"/>
                </a:solidFill>
              </a:rPr>
              <a:t> table.</a:t>
            </a:r>
            <a:endParaRPr lang="en-US" altLang="en-US" smtClean="0"/>
          </a:p>
        </p:txBody>
      </p:sp>
    </p:spTree>
    <p:extLst>
      <p:ext uri="{BB962C8B-B14F-4D97-AF65-F5344CB8AC3E}">
        <p14:creationId xmlns:p14="http://schemas.microsoft.com/office/powerpoint/2010/main" val="1766430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BAB259A-F430-428F-BA74-434810EFF133}" type="slidenum">
              <a:rPr lang="en-US" altLang="en-US"/>
              <a:pPr eaLnBrk="1" hangingPunct="1"/>
              <a:t>33</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latin typeface="Courier New" pitchFamily="49" charset="0"/>
              </a:rPr>
              <a:t>RIGHT</a:t>
            </a:r>
            <a:r>
              <a:rPr lang="en-US" altLang="en-US" smtClean="0">
                <a:latin typeface="Times New Roman" charset="0"/>
              </a:rPr>
              <a:t> </a:t>
            </a:r>
            <a:r>
              <a:rPr lang="en-US" altLang="en-US" smtClean="0">
                <a:latin typeface="Courier New" pitchFamily="49" charset="0"/>
              </a:rPr>
              <a:t>OUTER</a:t>
            </a:r>
            <a:r>
              <a:rPr lang="en-US" altLang="en-US" smtClean="0">
                <a:latin typeface="Times New Roman" charset="0"/>
              </a:rPr>
              <a:t> </a:t>
            </a:r>
            <a:r>
              <a:rPr lang="en-US" altLang="en-US" smtClean="0">
                <a:latin typeface="Courier New" pitchFamily="49" charset="0"/>
              </a:rPr>
              <a:t>JOIN</a:t>
            </a:r>
            <a:endParaRPr lang="en-US" altLang="en-US" smtClean="0"/>
          </a:p>
          <a:p>
            <a:pPr lvl="1" eaLnBrk="1" hangingPunct="1"/>
            <a:r>
              <a:rPr lang="en-US" altLang="en-US" smtClean="0">
                <a:solidFill>
                  <a:schemeClr val="tx1"/>
                </a:solidFill>
              </a:rPr>
              <a:t>This query retrieves all the rows in the </a:t>
            </a:r>
            <a:r>
              <a:rPr lang="en-US" altLang="en-US" smtClean="0">
                <a:solidFill>
                  <a:schemeClr val="tx1"/>
                </a:solidFill>
                <a:latin typeface="Courier New" pitchFamily="49" charset="0"/>
              </a:rPr>
              <a:t>DEPARTMENTS</a:t>
            </a:r>
            <a:r>
              <a:rPr lang="en-US" altLang="en-US" smtClean="0">
                <a:solidFill>
                  <a:schemeClr val="tx1"/>
                </a:solidFill>
              </a:rPr>
              <a:t> table, which is the table at the right, even if there is no match in the </a:t>
            </a:r>
            <a:r>
              <a:rPr lang="en-US" altLang="en-US" smtClean="0">
                <a:solidFill>
                  <a:schemeClr val="tx1"/>
                </a:solidFill>
                <a:latin typeface="Courier New" pitchFamily="49" charset="0"/>
              </a:rPr>
              <a:t>EMPLOYEES</a:t>
            </a:r>
            <a:r>
              <a:rPr lang="en-US" altLang="en-US" smtClean="0">
                <a:solidFill>
                  <a:schemeClr val="tx1"/>
                </a:solidFill>
              </a:rPr>
              <a:t> table.</a:t>
            </a:r>
          </a:p>
        </p:txBody>
      </p:sp>
    </p:spTree>
    <p:extLst>
      <p:ext uri="{BB962C8B-B14F-4D97-AF65-F5344CB8AC3E}">
        <p14:creationId xmlns:p14="http://schemas.microsoft.com/office/powerpoint/2010/main" val="413417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16B99DD-21DA-4AC3-A1A3-407A53762966}" type="slidenum">
              <a:rPr lang="en-US" altLang="en-US"/>
              <a:pPr eaLnBrk="1" hangingPunct="1"/>
              <a:t>34</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latin typeface="Courier New" pitchFamily="49" charset="0"/>
              </a:rPr>
              <a:t>FULL</a:t>
            </a:r>
            <a:r>
              <a:rPr lang="en-US" altLang="en-US" smtClean="0">
                <a:latin typeface="Times New Roman" charset="0"/>
              </a:rPr>
              <a:t> </a:t>
            </a:r>
            <a:r>
              <a:rPr lang="en-US" altLang="en-US" smtClean="0">
                <a:latin typeface="Courier New" pitchFamily="49" charset="0"/>
              </a:rPr>
              <a:t>OUTER</a:t>
            </a:r>
            <a:r>
              <a:rPr lang="en-US" altLang="en-US" smtClean="0">
                <a:latin typeface="Times New Roman" charset="0"/>
              </a:rPr>
              <a:t> </a:t>
            </a:r>
            <a:r>
              <a:rPr lang="en-US" altLang="en-US" smtClean="0">
                <a:latin typeface="Courier New" pitchFamily="49" charset="0"/>
              </a:rPr>
              <a:t>JOIN</a:t>
            </a:r>
            <a:endParaRPr lang="en-US" altLang="en-US" smtClean="0"/>
          </a:p>
          <a:p>
            <a:pPr lvl="1" eaLnBrk="1" hangingPunct="1"/>
            <a:r>
              <a:rPr lang="en-US" altLang="en-US" smtClean="0">
                <a:solidFill>
                  <a:schemeClr val="tx1"/>
                </a:solidFill>
              </a:rPr>
              <a:t>This query retrieves all rows in the </a:t>
            </a:r>
            <a:r>
              <a:rPr lang="en-US" altLang="en-US" smtClean="0">
                <a:solidFill>
                  <a:schemeClr val="tx1"/>
                </a:solidFill>
                <a:latin typeface="Courier New" pitchFamily="49" charset="0"/>
              </a:rPr>
              <a:t>EMPLOYEES</a:t>
            </a:r>
            <a:r>
              <a:rPr lang="en-US" altLang="en-US" smtClean="0">
                <a:solidFill>
                  <a:schemeClr val="tx1"/>
                </a:solidFill>
              </a:rPr>
              <a:t> table, even if there is no match in the </a:t>
            </a:r>
            <a:r>
              <a:rPr lang="en-US" altLang="en-US" smtClean="0">
                <a:solidFill>
                  <a:schemeClr val="tx1"/>
                </a:solidFill>
                <a:latin typeface="Courier New" pitchFamily="49" charset="0"/>
              </a:rPr>
              <a:t>DEPARTMENTS</a:t>
            </a:r>
            <a:r>
              <a:rPr lang="en-US" altLang="en-US" smtClean="0">
                <a:solidFill>
                  <a:schemeClr val="tx1"/>
                </a:solidFill>
              </a:rPr>
              <a:t> table. It also retrieves all rows in the </a:t>
            </a:r>
            <a:r>
              <a:rPr lang="en-US" altLang="en-US" smtClean="0">
                <a:solidFill>
                  <a:schemeClr val="tx1"/>
                </a:solidFill>
                <a:latin typeface="Courier New" pitchFamily="49" charset="0"/>
              </a:rPr>
              <a:t>DEPARTMENTS</a:t>
            </a:r>
            <a:r>
              <a:rPr lang="en-US" altLang="en-US" smtClean="0">
                <a:solidFill>
                  <a:schemeClr val="tx1"/>
                </a:solidFill>
              </a:rPr>
              <a:t> table, even if there is no match in the </a:t>
            </a:r>
            <a:r>
              <a:rPr lang="en-US" altLang="en-US" smtClean="0">
                <a:solidFill>
                  <a:schemeClr val="tx1"/>
                </a:solidFill>
                <a:latin typeface="Courier New" pitchFamily="49" charset="0"/>
              </a:rPr>
              <a:t>EMPLOYEES</a:t>
            </a:r>
            <a:r>
              <a:rPr lang="en-US" altLang="en-US" smtClean="0">
                <a:solidFill>
                  <a:schemeClr val="tx1"/>
                </a:solidFill>
              </a:rPr>
              <a:t> table.</a:t>
            </a:r>
            <a:endParaRPr lang="en-US" altLang="en-US" smtClean="0"/>
          </a:p>
        </p:txBody>
      </p:sp>
    </p:spTree>
    <p:extLst>
      <p:ext uri="{BB962C8B-B14F-4D97-AF65-F5344CB8AC3E}">
        <p14:creationId xmlns:p14="http://schemas.microsoft.com/office/powerpoint/2010/main" val="159748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9EDBD8A6-CEEF-4598-81BD-804FA80F6685}" type="slidenum">
              <a:rPr lang="en-US" altLang="en-US"/>
              <a:pPr eaLnBrk="1" hangingPunct="1"/>
              <a:t>35</a:t>
            </a:fld>
            <a:endParaRPr lang="en-US" altLang="en-US"/>
          </a:p>
        </p:txBody>
      </p:sp>
      <p:sp>
        <p:nvSpPr>
          <p:cNvPr id="80899" name="Rectangle 4"/>
          <p:cNvSpPr>
            <a:spLocks noGrp="1" noRot="1" noChangeAspect="1" noChangeArrowheads="1" noTextEdit="1"/>
          </p:cNvSpPr>
          <p:nvPr>
            <p:ph type="sldImg"/>
          </p:nvPr>
        </p:nvSpPr>
        <p:spPr>
          <a:ln/>
        </p:spPr>
      </p:sp>
      <p:sp>
        <p:nvSpPr>
          <p:cNvPr id="80900" name="Rectangle 5"/>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6836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2E25FD0-1AA2-40B9-9B59-9285FF14FA01}" type="slidenum">
              <a:rPr lang="en-US" altLang="en-US"/>
              <a:pPr eaLnBrk="1" hangingPunct="1"/>
              <a:t>36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Cartesian Products</a:t>
            </a:r>
          </a:p>
          <a:p>
            <a:pPr lvl="1" eaLnBrk="1" hangingPunct="1"/>
            <a:r>
              <a:rPr lang="en-US" altLang="en-US" smtClean="0"/>
              <a:t>When a join condition is invalid or omitted completely, the result is a </a:t>
            </a:r>
            <a:r>
              <a:rPr lang="en-US" altLang="en-US" i="1" smtClean="0"/>
              <a:t>Cartesian product</a:t>
            </a:r>
            <a:r>
              <a:rPr lang="en-US" altLang="en-US" smtClean="0"/>
              <a:t>, in which all combinations of rows are displayed. All rows in the first table are joined to all rows in the second table.</a:t>
            </a:r>
          </a:p>
          <a:p>
            <a:pPr lvl="1" eaLnBrk="1" hangingPunct="1"/>
            <a:r>
              <a:rPr lang="en-US" altLang="en-US" smtClean="0"/>
              <a:t>A Cartesian product tends to generate a large number of rows and the result is rarely useful. You should, therefore, always include a valid join condition unless you have a specific need to combine all rows from all tables.</a:t>
            </a:r>
          </a:p>
          <a:p>
            <a:pPr lvl="1" eaLnBrk="1" hangingPunct="1"/>
            <a:r>
              <a:rPr lang="en-US" altLang="en-US" smtClean="0"/>
              <a:t>However, Cartesian products are useful for some tests when you need to generate a large number of rows to simulate a reasonable amount of data.</a:t>
            </a:r>
          </a:p>
        </p:txBody>
      </p:sp>
    </p:spTree>
    <p:extLst>
      <p:ext uri="{BB962C8B-B14F-4D97-AF65-F5344CB8AC3E}">
        <p14:creationId xmlns:p14="http://schemas.microsoft.com/office/powerpoint/2010/main" val="1663902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A32CDB3-29BE-4B48-A586-2A32484F920A}" type="slidenum">
              <a:rPr lang="en-US" altLang="en-US"/>
              <a:pPr eaLnBrk="1" hangingPunct="1"/>
              <a:t>37</a:t>
            </a:fld>
            <a:endParaRPr lang="en-US" altLang="en-US"/>
          </a:p>
        </p:txBody>
      </p:sp>
      <p:sp>
        <p:nvSpPr>
          <p:cNvPr id="82947" name="Rectangle 4"/>
          <p:cNvSpPr>
            <a:spLocks noGrp="1" noRot="1" noChangeAspect="1" noChangeArrowheads="1" noTextEdit="1"/>
          </p:cNvSpPr>
          <p:nvPr>
            <p:ph type="sldImg"/>
          </p:nvPr>
        </p:nvSpPr>
        <p:spPr>
          <a:ln/>
        </p:spPr>
      </p:sp>
      <p:sp>
        <p:nvSpPr>
          <p:cNvPr id="82948"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Generating a Cartesian Product</a:t>
            </a:r>
          </a:p>
          <a:p>
            <a:pPr lvl="1" eaLnBrk="1" hangingPunct="1"/>
            <a:r>
              <a:rPr lang="en-US" altLang="en-US" smtClean="0">
                <a:solidFill>
                  <a:schemeClr val="tx1"/>
                </a:solidFill>
              </a:rPr>
              <a:t>A Cartesian product is generated if a join condition is omitted. The example in the slide displays the employee last name and the department name from the </a:t>
            </a:r>
            <a:r>
              <a:rPr lang="en-US" altLang="en-US" smtClean="0">
                <a:solidFill>
                  <a:schemeClr val="tx1"/>
                </a:solidFill>
                <a:latin typeface="Courier New" pitchFamily="49" charset="0"/>
              </a:rPr>
              <a:t>EMPLOYEES</a:t>
            </a:r>
            <a:r>
              <a:rPr lang="en-US" altLang="en-US" smtClean="0">
                <a:solidFill>
                  <a:schemeClr val="tx1"/>
                </a:solidFill>
              </a:rPr>
              <a:t> and </a:t>
            </a:r>
            <a:r>
              <a:rPr lang="en-US" altLang="en-US" smtClean="0">
                <a:solidFill>
                  <a:schemeClr val="tx1"/>
                </a:solidFill>
                <a:latin typeface="Courier New" pitchFamily="49" charset="0"/>
              </a:rPr>
              <a:t>DEPARTMENTS</a:t>
            </a:r>
            <a:r>
              <a:rPr lang="en-US" altLang="en-US" smtClean="0">
                <a:solidFill>
                  <a:schemeClr val="tx1"/>
                </a:solidFill>
              </a:rPr>
              <a:t> tables. Because no join condition was specified, all rows (20 rows) from the </a:t>
            </a:r>
            <a:r>
              <a:rPr lang="en-US" altLang="en-US" smtClean="0">
                <a:solidFill>
                  <a:schemeClr val="tx1"/>
                </a:solidFill>
                <a:latin typeface="Courier New" pitchFamily="49" charset="0"/>
              </a:rPr>
              <a:t>EMPLOYEES</a:t>
            </a:r>
            <a:r>
              <a:rPr lang="en-US" altLang="en-US" smtClean="0">
                <a:solidFill>
                  <a:schemeClr val="tx1"/>
                </a:solidFill>
              </a:rPr>
              <a:t> table are joined with all rows (8 rows) in the </a:t>
            </a:r>
            <a:r>
              <a:rPr lang="en-US" altLang="en-US" smtClean="0">
                <a:solidFill>
                  <a:schemeClr val="tx1"/>
                </a:solidFill>
                <a:latin typeface="Courier New" pitchFamily="49" charset="0"/>
              </a:rPr>
              <a:t>DEPARTMENTS</a:t>
            </a:r>
            <a:r>
              <a:rPr lang="en-US" altLang="en-US" smtClean="0">
                <a:solidFill>
                  <a:schemeClr val="tx1"/>
                </a:solidFill>
              </a:rPr>
              <a:t> table, thereby generating 160 rows in the output.</a:t>
            </a:r>
            <a:endParaRPr lang="en-US" altLang="en-US" smtClean="0"/>
          </a:p>
        </p:txBody>
      </p:sp>
    </p:spTree>
    <p:extLst>
      <p:ext uri="{BB962C8B-B14F-4D97-AF65-F5344CB8AC3E}">
        <p14:creationId xmlns:p14="http://schemas.microsoft.com/office/powerpoint/2010/main" val="1460043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D7B08D73-9713-409D-A29C-12C48B42727A}" type="slidenum">
              <a:rPr lang="en-US" altLang="en-US"/>
              <a:pPr eaLnBrk="1" hangingPunct="1"/>
              <a:t>38</a:t>
            </a:fld>
            <a:endParaRPr lang="en-US" altLang="en-US"/>
          </a:p>
        </p:txBody>
      </p:sp>
      <p:sp>
        <p:nvSpPr>
          <p:cNvPr id="83971" name="Rectangle 8"/>
          <p:cNvSpPr>
            <a:spLocks noGrp="1" noRot="1" noChangeAspect="1" noChangeArrowheads="1" noTextEdit="1"/>
          </p:cNvSpPr>
          <p:nvPr>
            <p:ph type="sldImg"/>
          </p:nvPr>
        </p:nvSpPr>
        <p:spPr>
          <a:ln/>
        </p:spPr>
      </p:sp>
      <p:sp>
        <p:nvSpPr>
          <p:cNvPr id="83972" name="Rectangle 9"/>
          <p:cNvSpPr>
            <a:spLocks noGrp="1" noChangeArrowheads="1"/>
          </p:cNvSpPr>
          <p:nvPr>
            <p:ph type="body" idx="1"/>
          </p:nvPr>
        </p:nvSpPr>
        <p:spPr>
          <a:noFill/>
        </p:spPr>
        <p:txBody>
          <a:bodyPr/>
          <a:lstStyle/>
          <a:p>
            <a:pPr eaLnBrk="1" hangingPunct="1"/>
            <a:r>
              <a:rPr lang="en-US" altLang="en-US" smtClean="0"/>
              <a:t>Creating Cross Joins</a:t>
            </a:r>
          </a:p>
          <a:p>
            <a:pPr lvl="1" eaLnBrk="1" hangingPunct="1"/>
            <a:r>
              <a:rPr lang="en-US" altLang="en-US" smtClean="0"/>
              <a:t>The example in the slide produces a Cartesian product of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a:t>
            </a:r>
          </a:p>
        </p:txBody>
      </p:sp>
    </p:spTree>
    <p:extLst>
      <p:ext uri="{BB962C8B-B14F-4D97-AF65-F5344CB8AC3E}">
        <p14:creationId xmlns:p14="http://schemas.microsoft.com/office/powerpoint/2010/main" val="139459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C7032216-1394-4DAD-8435-8FAC80BB2936}" type="slidenum">
              <a:rPr lang="en-US" altLang="en-US"/>
              <a:pPr eaLnBrk="1" hangingPunct="1"/>
              <a:t>39</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altLang="en-US" smtClean="0"/>
              <a:t>Answer: 1, 2, 3, 4, 6, 8</a:t>
            </a:r>
          </a:p>
        </p:txBody>
      </p:sp>
    </p:spTree>
    <p:extLst>
      <p:ext uri="{BB962C8B-B14F-4D97-AF65-F5344CB8AC3E}">
        <p14:creationId xmlns:p14="http://schemas.microsoft.com/office/powerpoint/2010/main" val="395807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1BCEE4B-7106-42DA-B24B-DA02FB61662D}" type="slidenum">
              <a:rPr lang="en-US" altLang="en-US"/>
              <a:pPr eaLnBrk="1" hangingPunct="1"/>
              <a:t>4</a:t>
            </a:fld>
            <a:endParaRPr lang="en-US" altLang="en-US"/>
          </a:p>
        </p:txBody>
      </p:sp>
      <p:sp>
        <p:nvSpPr>
          <p:cNvPr id="52227" name="Rectangle 4"/>
          <p:cNvSpPr>
            <a:spLocks noGrp="1" noRot="1" noChangeAspect="1" noChangeArrowheads="1" noTextEdit="1"/>
          </p:cNvSpPr>
          <p:nvPr>
            <p:ph type="sldImg"/>
          </p:nvPr>
        </p:nvSpPr>
        <p:spPr>
          <a:ln/>
        </p:spPr>
      </p:sp>
      <p:sp>
        <p:nvSpPr>
          <p:cNvPr id="52228"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Obtaining Data from Multiple Tables</a:t>
            </a:r>
          </a:p>
          <a:p>
            <a:pPr lvl="1" eaLnBrk="1" hangingPunct="1"/>
            <a:r>
              <a:rPr lang="en-US" altLang="en-US" smtClean="0"/>
              <a:t>Sometimes you need to use </a:t>
            </a:r>
            <a:r>
              <a:rPr lang="en-US" altLang="en-US" smtClean="0">
                <a:solidFill>
                  <a:schemeClr val="tx1"/>
                </a:solidFill>
              </a:rPr>
              <a:t>data from more than one table</a:t>
            </a:r>
            <a:r>
              <a:rPr lang="en-US" altLang="en-US" smtClean="0"/>
              <a:t>. In the example in the slide, the report displays data from two separate tables:</a:t>
            </a:r>
          </a:p>
          <a:p>
            <a:pPr lvl="2" eaLnBrk="1" hangingPunct="1"/>
            <a:r>
              <a:rPr lang="en-US" altLang="en-US" smtClean="0"/>
              <a:t>Employee IDs exist in the </a:t>
            </a:r>
            <a:r>
              <a:rPr lang="en-US" altLang="en-US" smtClean="0">
                <a:latin typeface="Courier New" pitchFamily="49" charset="0"/>
              </a:rPr>
              <a:t>EMPLOYEES</a:t>
            </a:r>
            <a:r>
              <a:rPr lang="en-US" altLang="en-US" smtClean="0"/>
              <a:t> table.</a:t>
            </a:r>
          </a:p>
          <a:p>
            <a:pPr lvl="2" eaLnBrk="1" hangingPunct="1"/>
            <a:r>
              <a:rPr lang="en-US" altLang="en-US" smtClean="0"/>
              <a:t>Department IDs exist in both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a:t>
            </a:r>
          </a:p>
          <a:p>
            <a:pPr lvl="2" eaLnBrk="1" hangingPunct="1"/>
            <a:r>
              <a:rPr lang="en-US" altLang="en-US" smtClean="0"/>
              <a:t>Department names exist in the </a:t>
            </a:r>
            <a:r>
              <a:rPr lang="en-US" altLang="en-US" smtClean="0">
                <a:latin typeface="Courier New" pitchFamily="49" charset="0"/>
              </a:rPr>
              <a:t>DEPARTMENTS</a:t>
            </a:r>
            <a:r>
              <a:rPr lang="en-US" altLang="en-US" smtClean="0"/>
              <a:t> table.</a:t>
            </a:r>
          </a:p>
          <a:p>
            <a:pPr lvl="1" eaLnBrk="1" hangingPunct="1"/>
            <a:r>
              <a:rPr lang="en-US" altLang="en-US" smtClean="0"/>
              <a:t>To produce the report, you need to link the </a:t>
            </a:r>
            <a:r>
              <a:rPr lang="en-US" altLang="en-US" smtClean="0">
                <a:latin typeface="Courier New" pitchFamily="49" charset="0"/>
              </a:rPr>
              <a:t>EMPLOYEES</a:t>
            </a:r>
            <a:r>
              <a:rPr lang="en-US" altLang="en-US" smtClean="0"/>
              <a:t> and </a:t>
            </a:r>
            <a:r>
              <a:rPr lang="en-US" altLang="en-US" smtClean="0">
                <a:latin typeface="Courier New" pitchFamily="49" charset="0"/>
              </a:rPr>
              <a:t>DEPARTMENTS</a:t>
            </a:r>
            <a:r>
              <a:rPr lang="en-US" altLang="en-US" smtClean="0"/>
              <a:t> tables, and access data from both of them.</a:t>
            </a:r>
          </a:p>
        </p:txBody>
      </p:sp>
    </p:spTree>
    <p:extLst>
      <p:ext uri="{BB962C8B-B14F-4D97-AF65-F5344CB8AC3E}">
        <p14:creationId xmlns:p14="http://schemas.microsoft.com/office/powerpoint/2010/main" val="579114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72E77D41-783E-474C-80E6-116070D1435E}" type="slidenum">
              <a:rPr lang="en-US" altLang="en-US"/>
              <a:pPr eaLnBrk="1" hangingPunct="1"/>
              <a:t>40</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Summary</a:t>
            </a:r>
          </a:p>
          <a:p>
            <a:pPr lvl="1" eaLnBrk="1" hangingPunct="1"/>
            <a:r>
              <a:rPr lang="en-US" altLang="en-US" smtClean="0"/>
              <a:t>There are multiple ways to join tables. </a:t>
            </a:r>
          </a:p>
          <a:p>
            <a:pPr lvl="1" eaLnBrk="1" hangingPunct="1"/>
            <a:r>
              <a:rPr lang="en-US" altLang="en-US" b="1" smtClean="0"/>
              <a:t>Types of Joins</a:t>
            </a:r>
            <a:endParaRPr lang="en-US" altLang="en-US" smtClean="0"/>
          </a:p>
          <a:p>
            <a:pPr lvl="2" eaLnBrk="1" hangingPunct="1"/>
            <a:r>
              <a:rPr lang="en-US" altLang="en-US" smtClean="0"/>
              <a:t>Equijoins</a:t>
            </a:r>
          </a:p>
          <a:p>
            <a:pPr lvl="2" eaLnBrk="1" hangingPunct="1"/>
            <a:r>
              <a:rPr lang="en-US" altLang="en-US" smtClean="0"/>
              <a:t>Nonequijoins</a:t>
            </a:r>
          </a:p>
          <a:p>
            <a:pPr lvl="2" eaLnBrk="1" hangingPunct="1"/>
            <a:r>
              <a:rPr lang="en-US" altLang="en-US" smtClean="0">
                <a:latin typeface="Courier New" pitchFamily="49" charset="0"/>
              </a:rPr>
              <a:t>OUTER</a:t>
            </a:r>
            <a:r>
              <a:rPr lang="en-US" altLang="en-US" smtClean="0"/>
              <a:t> joins</a:t>
            </a:r>
          </a:p>
          <a:p>
            <a:pPr lvl="2" eaLnBrk="1" hangingPunct="1"/>
            <a:r>
              <a:rPr lang="en-US" altLang="en-US" smtClean="0"/>
              <a:t>Self-joins</a:t>
            </a:r>
          </a:p>
          <a:p>
            <a:pPr lvl="2" eaLnBrk="1" hangingPunct="1"/>
            <a:r>
              <a:rPr lang="en-US" altLang="en-US" smtClean="0"/>
              <a:t>Cross joins</a:t>
            </a:r>
          </a:p>
          <a:p>
            <a:pPr lvl="2" eaLnBrk="1" hangingPunct="1"/>
            <a:r>
              <a:rPr lang="en-US" altLang="en-US" smtClean="0"/>
              <a:t>Natural joins</a:t>
            </a:r>
          </a:p>
          <a:p>
            <a:pPr lvl="2" eaLnBrk="1" hangingPunct="1"/>
            <a:r>
              <a:rPr lang="en-US" altLang="en-US" smtClean="0"/>
              <a:t>Full (or two-sided) </a:t>
            </a:r>
            <a:r>
              <a:rPr lang="en-US" altLang="en-US" smtClean="0">
                <a:latin typeface="Courier New" pitchFamily="49" charset="0"/>
              </a:rPr>
              <a:t>OUTER</a:t>
            </a:r>
            <a:r>
              <a:rPr lang="en-US" altLang="en-US" smtClean="0"/>
              <a:t> joins</a:t>
            </a:r>
          </a:p>
          <a:p>
            <a:pPr lvl="1" eaLnBrk="1" hangingPunct="1"/>
            <a:r>
              <a:rPr lang="en-US" altLang="en-US" b="1" smtClean="0"/>
              <a:t>Cartesian Products</a:t>
            </a:r>
            <a:endParaRPr lang="en-US" altLang="en-US" smtClean="0"/>
          </a:p>
          <a:p>
            <a:pPr lvl="1" eaLnBrk="1" hangingPunct="1"/>
            <a:r>
              <a:rPr lang="en-US" altLang="en-US" smtClean="0"/>
              <a:t>A Cartesian product results in the display of all combinations of rows. This is done by either omitting the </a:t>
            </a:r>
            <a:r>
              <a:rPr lang="en-US" altLang="en-US" smtClean="0">
                <a:latin typeface="Courier New" pitchFamily="49" charset="0"/>
              </a:rPr>
              <a:t>WHERE</a:t>
            </a:r>
            <a:r>
              <a:rPr lang="en-US" altLang="en-US" smtClean="0"/>
              <a:t> clause or by specifying the </a:t>
            </a:r>
            <a:r>
              <a:rPr lang="en-US" altLang="en-US" smtClean="0">
                <a:latin typeface="Courier New" pitchFamily="49" charset="0"/>
              </a:rPr>
              <a:t>CROSS</a:t>
            </a:r>
            <a:r>
              <a:rPr lang="en-US" altLang="en-US" smtClean="0"/>
              <a:t> </a:t>
            </a:r>
            <a:r>
              <a:rPr lang="en-US" altLang="en-US" smtClean="0">
                <a:latin typeface="Courier New" pitchFamily="49" charset="0"/>
              </a:rPr>
              <a:t>JOIN</a:t>
            </a:r>
            <a:r>
              <a:rPr lang="en-US" altLang="en-US" smtClean="0"/>
              <a:t> clause.</a:t>
            </a:r>
          </a:p>
          <a:p>
            <a:pPr lvl="1" eaLnBrk="1" hangingPunct="1"/>
            <a:r>
              <a:rPr lang="en-US" altLang="en-US" b="1" smtClean="0"/>
              <a:t>Table Aliases</a:t>
            </a:r>
            <a:endParaRPr lang="en-US" altLang="en-US" smtClean="0"/>
          </a:p>
          <a:p>
            <a:pPr lvl="2" eaLnBrk="1" hangingPunct="1"/>
            <a:r>
              <a:rPr lang="en-US" altLang="en-US" smtClean="0"/>
              <a:t>Table aliases speed up database access.</a:t>
            </a:r>
          </a:p>
          <a:p>
            <a:pPr lvl="2" eaLnBrk="1" hangingPunct="1"/>
            <a:r>
              <a:rPr lang="en-US" altLang="en-US" smtClean="0"/>
              <a:t>Table aliases can help to keep SQL code smaller by conserving memory.</a:t>
            </a:r>
          </a:p>
          <a:p>
            <a:pPr lvl="2" eaLnBrk="1" hangingPunct="1"/>
            <a:r>
              <a:rPr lang="en-US" altLang="en-US" smtClean="0"/>
              <a:t>Table aliases are sometimes mandatory to avoid column ambiguity.</a:t>
            </a:r>
          </a:p>
        </p:txBody>
      </p:sp>
    </p:spTree>
    <p:extLst>
      <p:ext uri="{BB962C8B-B14F-4D97-AF65-F5344CB8AC3E}">
        <p14:creationId xmlns:p14="http://schemas.microsoft.com/office/powerpoint/2010/main" val="2386155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744687DC-1CD6-4D7C-BE3E-821E16C5CBB7}" type="slidenum">
              <a:rPr lang="en-US" altLang="en-US"/>
              <a:pPr eaLnBrk="1" hangingPunct="1"/>
              <a:t>41</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Practice 6: Overview</a:t>
            </a:r>
          </a:p>
          <a:p>
            <a:pPr lvl="1" eaLnBrk="1" hangingPunct="1"/>
            <a:r>
              <a:rPr lang="en-US" altLang="en-US" smtClean="0"/>
              <a:t>This practice is intended to give you experience in extracting data from more than one table using the SQL:1999</a:t>
            </a:r>
            <a:r>
              <a:rPr lang="en-US" altLang="en-US" smtClean="0">
                <a:cs typeface="Times New Roman" charset="0"/>
              </a:rPr>
              <a:t>–</a:t>
            </a:r>
            <a:r>
              <a:rPr lang="en-US" altLang="en-US" smtClean="0"/>
              <a:t>compliant joins.</a:t>
            </a:r>
          </a:p>
        </p:txBody>
      </p:sp>
    </p:spTree>
    <p:extLst>
      <p:ext uri="{BB962C8B-B14F-4D97-AF65-F5344CB8AC3E}">
        <p14:creationId xmlns:p14="http://schemas.microsoft.com/office/powerpoint/2010/main" val="1125504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3D07968-094F-4137-A877-909BAB82EC93}" type="slidenum">
              <a:rPr lang="en-US" altLang="en-US"/>
              <a:pPr eaLnBrk="1" hangingPunct="1"/>
              <a:t>42</a:t>
            </a:fld>
            <a:endParaRPr lang="en-US" altLang="en-US"/>
          </a:p>
        </p:txBody>
      </p:sp>
      <p:sp>
        <p:nvSpPr>
          <p:cNvPr id="88067" name="Rectangle 2"/>
          <p:cNvSpPr>
            <a:spLocks noGrp="1" noChangeArrowheads="1"/>
          </p:cNvSpPr>
          <p:nvPr>
            <p:ph type="body" idx="1"/>
          </p:nvPr>
        </p:nvSpPr>
        <p:spPr>
          <a:xfrm>
            <a:off x="477838" y="473075"/>
            <a:ext cx="6359525" cy="8591550"/>
          </a:xfrm>
          <a:noFill/>
        </p:spPr>
        <p:txBody>
          <a:bodyPr/>
          <a:lstStyle/>
          <a:p>
            <a:pPr eaLnBrk="1" hangingPunct="1"/>
            <a:r>
              <a:rPr lang="en-US" altLang="en-US" smtClean="0"/>
              <a:t>Practice 6</a:t>
            </a:r>
            <a:endParaRPr lang="en-US" altLang="en-US" sz="400" smtClean="0"/>
          </a:p>
          <a:p>
            <a:pPr marL="457200" lvl="2" indent="-228600" eaLnBrk="1" hangingPunct="1">
              <a:spcBef>
                <a:spcPct val="25000"/>
              </a:spcBef>
              <a:buFontTx/>
              <a:buNone/>
            </a:pPr>
            <a:r>
              <a:rPr lang="en-US" altLang="en-US" smtClean="0"/>
              <a:t>1.	Write a query for the HR department to produce the addresses of all the departments. Use the </a:t>
            </a:r>
            <a:r>
              <a:rPr lang="en-US" altLang="en-US" smtClean="0">
                <a:latin typeface="Courier New" pitchFamily="49" charset="0"/>
              </a:rPr>
              <a:t>LOCATIONS</a:t>
            </a:r>
            <a:r>
              <a:rPr lang="en-US" altLang="en-US" smtClean="0"/>
              <a:t> and </a:t>
            </a:r>
            <a:r>
              <a:rPr lang="en-US" altLang="en-US" smtClean="0">
                <a:latin typeface="Courier New" pitchFamily="49" charset="0"/>
              </a:rPr>
              <a:t>COUNTRIES</a:t>
            </a:r>
            <a:r>
              <a:rPr lang="en-US" altLang="en-US" smtClean="0"/>
              <a:t> tables. Show the location ID, street address, city, state or province, and country in the output. Use a </a:t>
            </a:r>
            <a:r>
              <a:rPr lang="en-US" altLang="en-US" smtClean="0">
                <a:latin typeface="Courier New" pitchFamily="49" charset="0"/>
              </a:rPr>
              <a:t>NATURAL</a:t>
            </a:r>
            <a:r>
              <a:rPr lang="en-US" altLang="en-US" smtClean="0"/>
              <a:t> </a:t>
            </a:r>
            <a:r>
              <a:rPr lang="en-US" altLang="en-US" smtClean="0">
                <a:latin typeface="Courier New" pitchFamily="49" charset="0"/>
              </a:rPr>
              <a:t>JOIN</a:t>
            </a:r>
            <a:r>
              <a:rPr lang="en-US" altLang="en-US" smtClean="0"/>
              <a:t> to produce the results.</a:t>
            </a:r>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endParaRPr lang="en-US" altLang="en-US" smtClean="0"/>
          </a:p>
          <a:p>
            <a:pPr marL="457200" lvl="2" indent="-228600" eaLnBrk="1" hangingPunct="1">
              <a:buFontTx/>
              <a:buNone/>
            </a:pPr>
            <a:r>
              <a:rPr lang="en-US" altLang="en-US" smtClean="0"/>
              <a:t>2.	The HR department needs a report of all employees. Write a query to display the last name, department number, and department name for all the employees.</a:t>
            </a:r>
          </a:p>
        </p:txBody>
      </p:sp>
      <p:sp>
        <p:nvSpPr>
          <p:cNvPr id="88068" name="Rectangle 4"/>
          <p:cNvSpPr>
            <a:spLocks noChangeArrowheads="1"/>
          </p:cNvSpPr>
          <p:nvPr/>
        </p:nvSpPr>
        <p:spPr bwMode="auto">
          <a:xfrm>
            <a:off x="1096963" y="3967163"/>
            <a:ext cx="5378450"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88069" name="Rectangle 5"/>
          <p:cNvSpPr>
            <a:spLocks noChangeArrowheads="1"/>
          </p:cNvSpPr>
          <p:nvPr/>
        </p:nvSpPr>
        <p:spPr bwMode="auto">
          <a:xfrm>
            <a:off x="1096963" y="1274763"/>
            <a:ext cx="53784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88070" name="Picture 13" descr="C:\project-SQLFund1\images\imglab-06-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371600"/>
            <a:ext cx="6040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1" name="Picture 14" descr="C:\project-SQLFund1\images\imglab-06-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62325"/>
            <a:ext cx="4532313"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Picture 15" descr="C:\project-SQLFund1\images\imglab-06-02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6542088"/>
            <a:ext cx="451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3" name="Text Box 16"/>
          <p:cNvSpPr txBox="1">
            <a:spLocks noChangeArrowheads="1"/>
          </p:cNvSpPr>
          <p:nvPr/>
        </p:nvSpPr>
        <p:spPr bwMode="auto">
          <a:xfrm>
            <a:off x="1089025" y="6069013"/>
            <a:ext cx="38417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3202" tIns="13202" rIns="13202" bIns="13202">
            <a:spAutoFit/>
          </a:bodyPr>
          <a:lstStyle>
            <a:lvl1pPr defTabSz="854075" eaLnBrk="0" hangingPunct="0">
              <a:defRPr b="1">
                <a:solidFill>
                  <a:schemeClr val="tx1"/>
                </a:solidFill>
                <a:latin typeface="Arial" charset="0"/>
              </a:defRPr>
            </a:lvl1pPr>
            <a:lvl2pPr marL="742950" indent="-285750" defTabSz="854075" eaLnBrk="0" hangingPunct="0">
              <a:defRPr b="1">
                <a:solidFill>
                  <a:schemeClr val="tx1"/>
                </a:solidFill>
                <a:latin typeface="Arial" charset="0"/>
              </a:defRPr>
            </a:lvl2pPr>
            <a:lvl3pPr marL="1143000" indent="-228600" defTabSz="854075" eaLnBrk="0" hangingPunct="0">
              <a:defRPr b="1">
                <a:solidFill>
                  <a:schemeClr val="tx1"/>
                </a:solidFill>
                <a:latin typeface="Arial" charset="0"/>
              </a:defRPr>
            </a:lvl3pPr>
            <a:lvl4pPr marL="1600200" indent="-228600" defTabSz="854075" eaLnBrk="0" hangingPunct="0">
              <a:defRPr b="1">
                <a:solidFill>
                  <a:schemeClr val="tx1"/>
                </a:solidFill>
                <a:latin typeface="Arial" charset="0"/>
              </a:defRPr>
            </a:lvl4pPr>
            <a:lvl5pPr marL="2057400" indent="-228600" defTabSz="854075" eaLnBrk="0" hangingPunct="0">
              <a:defRPr b="1">
                <a:solidFill>
                  <a:schemeClr val="tx1"/>
                </a:solidFill>
                <a:latin typeface="Arial" charset="0"/>
              </a:defRPr>
            </a:lvl5pPr>
            <a:lvl6pPr marL="25146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500"/>
              <a:t>…</a:t>
            </a:r>
          </a:p>
        </p:txBody>
      </p:sp>
    </p:spTree>
    <p:extLst>
      <p:ext uri="{BB962C8B-B14F-4D97-AF65-F5344CB8AC3E}">
        <p14:creationId xmlns:p14="http://schemas.microsoft.com/office/powerpoint/2010/main" val="3132307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33253CA5-7837-4128-A423-4EEC2EDCD199}" type="slidenum">
              <a:rPr lang="en-US" altLang="en-US"/>
              <a:pPr eaLnBrk="1" hangingPunct="1"/>
              <a:t>43</a:t>
            </a:fld>
            <a:endParaRPr lang="en-US" altLang="en-US"/>
          </a:p>
        </p:txBody>
      </p:sp>
      <p:sp>
        <p:nvSpPr>
          <p:cNvPr id="89091" name="Rectangle 2"/>
          <p:cNvSpPr>
            <a:spLocks noGrp="1" noChangeArrowheads="1"/>
          </p:cNvSpPr>
          <p:nvPr>
            <p:ph type="body" idx="1"/>
          </p:nvPr>
        </p:nvSpPr>
        <p:spPr>
          <a:xfrm>
            <a:off x="477838" y="473075"/>
            <a:ext cx="6359525" cy="8591550"/>
          </a:xfrm>
          <a:noFill/>
        </p:spPr>
        <p:txBody>
          <a:bodyPr/>
          <a:lstStyle/>
          <a:p>
            <a:pPr marL="228600" indent="-228600" eaLnBrk="1" hangingPunct="1"/>
            <a:r>
              <a:rPr lang="en-US" altLang="en-US" smtClean="0"/>
              <a:t>Practice 6 (continued)</a:t>
            </a:r>
            <a:endParaRPr lang="en-US" altLang="en-US" sz="400" smtClean="0"/>
          </a:p>
          <a:p>
            <a:pPr marL="457200" lvl="2" indent="-228600" eaLnBrk="1" hangingPunct="1">
              <a:spcBef>
                <a:spcPct val="25000"/>
              </a:spcBef>
              <a:buFont typeface="Times New Roman" charset="0"/>
              <a:buAutoNum type="arabicPeriod" startAt="3"/>
            </a:pPr>
            <a:r>
              <a:rPr lang="en-US" altLang="en-US" smtClean="0"/>
              <a:t>The HR department needs a report of employees in Toronto. Display the last name, job, department number, and the department name for all employees who work in Toronto.</a:t>
            </a:r>
            <a:br>
              <a:rPr lang="en-US" altLang="en-US" smtClean="0"/>
            </a:br>
            <a:endParaRPr lang="en-US" altLang="en-US" smtClean="0"/>
          </a:p>
          <a:p>
            <a:pPr marL="457200" lvl="2" indent="-228600" eaLnBrk="1" hangingPunct="1">
              <a:spcBef>
                <a:spcPct val="25000"/>
              </a:spcBef>
              <a:buFont typeface="Times New Roman" charset="0"/>
              <a:buAutoNum type="arabicPeriod" startAt="3"/>
            </a:pPr>
            <a:endParaRPr lang="en-US" altLang="en-US" smtClean="0"/>
          </a:p>
          <a:p>
            <a:pPr marL="457200" lvl="2" indent="-228600" eaLnBrk="1" hangingPunct="1">
              <a:spcBef>
                <a:spcPct val="25000"/>
              </a:spcBef>
              <a:buFont typeface="Times New Roman" charset="0"/>
              <a:buAutoNum type="arabicPeriod" startAt="3"/>
            </a:pPr>
            <a:endParaRPr lang="en-US" altLang="en-US" smtClean="0"/>
          </a:p>
          <a:p>
            <a:pPr marL="457200" lvl="2" indent="-228600" eaLnBrk="1" hangingPunct="1">
              <a:spcBef>
                <a:spcPct val="25000"/>
              </a:spcBef>
              <a:buFont typeface="Times New Roman" charset="0"/>
              <a:buAutoNum type="arabicPeriod" startAt="3"/>
            </a:pPr>
            <a:endParaRPr lang="en-US" altLang="en-US" smtClean="0"/>
          </a:p>
          <a:p>
            <a:pPr marL="457200" lvl="2" indent="-228600" eaLnBrk="1" hangingPunct="1">
              <a:spcBef>
                <a:spcPct val="25000"/>
              </a:spcBef>
              <a:buFont typeface="Times New Roman" charset="0"/>
              <a:buAutoNum type="arabicPeriod" startAt="3"/>
            </a:pPr>
            <a:endParaRPr lang="en-US" altLang="en-US" smtClean="0"/>
          </a:p>
          <a:p>
            <a:pPr marL="457200" lvl="2" indent="-228600" eaLnBrk="1" hangingPunct="1">
              <a:buFont typeface="Times New Roman" charset="0"/>
              <a:buNone/>
            </a:pPr>
            <a:r>
              <a:rPr lang="en-US" altLang="en-US" smtClean="0"/>
              <a:t>4.	Create a report to display employees’ last name and employee number along with their manager’s last name and manager number. Label the columns </a:t>
            </a:r>
            <a:r>
              <a:rPr lang="en-US" altLang="en-US" smtClean="0">
                <a:latin typeface="Courier New" pitchFamily="49" charset="0"/>
              </a:rPr>
              <a:t>Employee</a:t>
            </a:r>
            <a:r>
              <a:rPr lang="en-US" altLang="en-US" smtClean="0"/>
              <a:t>, </a:t>
            </a:r>
            <a:r>
              <a:rPr lang="en-US" altLang="en-US" smtClean="0">
                <a:latin typeface="Courier New" pitchFamily="49" charset="0"/>
              </a:rPr>
              <a:t>Emp#</a:t>
            </a:r>
            <a:r>
              <a:rPr lang="en-US" altLang="en-US" smtClean="0"/>
              <a:t>, </a:t>
            </a:r>
            <a:r>
              <a:rPr lang="en-US" altLang="en-US" smtClean="0">
                <a:latin typeface="Courier New" pitchFamily="49" charset="0"/>
              </a:rPr>
              <a:t>Manager</a:t>
            </a:r>
            <a:r>
              <a:rPr lang="en-US" altLang="en-US" smtClean="0"/>
              <a:t>, and </a:t>
            </a:r>
            <a:r>
              <a:rPr lang="en-US" altLang="en-US" smtClean="0">
                <a:latin typeface="Courier New" pitchFamily="49" charset="0"/>
              </a:rPr>
              <a:t>Mgr#</a:t>
            </a:r>
            <a:r>
              <a:rPr lang="en-US" altLang="en-US" smtClean="0"/>
              <a:t>, respectively. Save your SQL statement as </a:t>
            </a:r>
            <a:r>
              <a:rPr lang="en-US" altLang="en-US" smtClean="0">
                <a:latin typeface="Courier New" pitchFamily="49" charset="0"/>
              </a:rPr>
              <a:t>lab_06_04.sql</a:t>
            </a:r>
            <a:r>
              <a:rPr lang="en-US" altLang="en-US" smtClean="0"/>
              <a:t>. Run the query.</a:t>
            </a:r>
          </a:p>
          <a:p>
            <a:pPr marL="457200" lvl="2" indent="-228600" eaLnBrk="1" hangingPunct="1">
              <a:buFont typeface="Times New Roman" charset="0"/>
              <a:buNone/>
            </a:pPr>
            <a:endParaRPr lang="en-US" altLang="en-US" smtClean="0"/>
          </a:p>
        </p:txBody>
      </p:sp>
      <p:sp>
        <p:nvSpPr>
          <p:cNvPr id="89092" name="Rectangle 3"/>
          <p:cNvSpPr>
            <a:spLocks noChangeArrowheads="1"/>
          </p:cNvSpPr>
          <p:nvPr/>
        </p:nvSpPr>
        <p:spPr bwMode="auto">
          <a:xfrm>
            <a:off x="1055688" y="5783263"/>
            <a:ext cx="5376862"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89093" name="Rectangle 4"/>
          <p:cNvSpPr>
            <a:spLocks noChangeArrowheads="1"/>
          </p:cNvSpPr>
          <p:nvPr/>
        </p:nvSpPr>
        <p:spPr bwMode="auto">
          <a:xfrm>
            <a:off x="1096963" y="3967163"/>
            <a:ext cx="5378450"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89094" name="Rectangle 5"/>
          <p:cNvSpPr>
            <a:spLocks noChangeArrowheads="1"/>
          </p:cNvSpPr>
          <p:nvPr/>
        </p:nvSpPr>
        <p:spPr bwMode="auto">
          <a:xfrm>
            <a:off x="1096963" y="1274763"/>
            <a:ext cx="53784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89095" name="Picture 8" descr="C:\project-SQLFund1\images\imglab-06-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219200"/>
            <a:ext cx="526256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9" descr="C:\project-SQLFund1\images\imglab-06-0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2819400"/>
            <a:ext cx="3551238"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7" name="Text Box 10"/>
          <p:cNvSpPr txBox="1">
            <a:spLocks noChangeArrowheads="1"/>
          </p:cNvSpPr>
          <p:nvPr/>
        </p:nvSpPr>
        <p:spPr bwMode="auto">
          <a:xfrm>
            <a:off x="1123950" y="5334000"/>
            <a:ext cx="38417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3202" tIns="13202" rIns="13202" bIns="13202">
            <a:spAutoFit/>
          </a:bodyPr>
          <a:lstStyle>
            <a:lvl1pPr defTabSz="854075" eaLnBrk="0" hangingPunct="0">
              <a:defRPr b="1">
                <a:solidFill>
                  <a:schemeClr val="tx1"/>
                </a:solidFill>
                <a:latin typeface="Arial" charset="0"/>
              </a:defRPr>
            </a:lvl1pPr>
            <a:lvl2pPr marL="742950" indent="-285750" defTabSz="854075" eaLnBrk="0" hangingPunct="0">
              <a:defRPr b="1">
                <a:solidFill>
                  <a:schemeClr val="tx1"/>
                </a:solidFill>
                <a:latin typeface="Arial" charset="0"/>
              </a:defRPr>
            </a:lvl2pPr>
            <a:lvl3pPr marL="1143000" indent="-228600" defTabSz="854075" eaLnBrk="0" hangingPunct="0">
              <a:defRPr b="1">
                <a:solidFill>
                  <a:schemeClr val="tx1"/>
                </a:solidFill>
                <a:latin typeface="Arial" charset="0"/>
              </a:defRPr>
            </a:lvl3pPr>
            <a:lvl4pPr marL="1600200" indent="-228600" defTabSz="854075" eaLnBrk="0" hangingPunct="0">
              <a:defRPr b="1">
                <a:solidFill>
                  <a:schemeClr val="tx1"/>
                </a:solidFill>
                <a:latin typeface="Arial" charset="0"/>
              </a:defRPr>
            </a:lvl4pPr>
            <a:lvl5pPr marL="2057400" indent="-228600" defTabSz="854075" eaLnBrk="0" hangingPunct="0">
              <a:defRPr b="1">
                <a:solidFill>
                  <a:schemeClr val="tx1"/>
                </a:solidFill>
                <a:latin typeface="Arial" charset="0"/>
              </a:defRPr>
            </a:lvl5pPr>
            <a:lvl6pPr marL="25146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5407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500"/>
              <a:t>…</a:t>
            </a:r>
          </a:p>
        </p:txBody>
      </p:sp>
      <p:pic>
        <p:nvPicPr>
          <p:cNvPr id="89098" name="Picture 11" descr="C:\project-SQLFund1\images\imglab-06-04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5795963"/>
            <a:ext cx="3527425"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9525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0C8A5F7F-6DA1-4293-8554-BE24CC84915B}" type="slidenum">
              <a:rPr lang="en-US" altLang="en-US"/>
              <a:pPr eaLnBrk="1" hangingPunct="1"/>
              <a:t>44</a:t>
            </a:fld>
            <a:endParaRPr lang="en-US" altLang="en-US"/>
          </a:p>
        </p:txBody>
      </p:sp>
      <p:sp>
        <p:nvSpPr>
          <p:cNvPr id="90115" name="Rectangle 2"/>
          <p:cNvSpPr>
            <a:spLocks noGrp="1" noChangeArrowheads="1"/>
          </p:cNvSpPr>
          <p:nvPr>
            <p:ph type="body" idx="1"/>
          </p:nvPr>
        </p:nvSpPr>
        <p:spPr>
          <a:xfrm>
            <a:off x="477838" y="473075"/>
            <a:ext cx="6359525" cy="8591550"/>
          </a:xfrm>
          <a:noFill/>
        </p:spPr>
        <p:txBody>
          <a:bodyPr/>
          <a:lstStyle/>
          <a:p>
            <a:pPr marL="228600" indent="-228600" eaLnBrk="1" hangingPunct="1"/>
            <a:r>
              <a:rPr lang="en-US" altLang="en-US" smtClean="0"/>
              <a:t>Practice 6 (continued)</a:t>
            </a:r>
          </a:p>
          <a:p>
            <a:pPr marL="457200" lvl="2" indent="-228600" eaLnBrk="1" hangingPunct="1">
              <a:spcBef>
                <a:spcPct val="25000"/>
              </a:spcBef>
              <a:buFont typeface="Times New Roman" charset="0"/>
              <a:buNone/>
            </a:pPr>
            <a:r>
              <a:rPr lang="en-US" altLang="en-US" smtClean="0"/>
              <a:t>5.	Modify </a:t>
            </a:r>
            <a:r>
              <a:rPr lang="en-US" altLang="en-US" smtClean="0">
                <a:latin typeface="Courier New" pitchFamily="49" charset="0"/>
              </a:rPr>
              <a:t>lab_06_04.sql</a:t>
            </a:r>
            <a:r>
              <a:rPr lang="en-US" altLang="en-US" smtClean="0"/>
              <a:t> to display all employees including King, who has no manager. Order the results by the employee number. Save your SQL statement as </a:t>
            </a:r>
            <a:r>
              <a:rPr lang="en-US" altLang="en-US" smtClean="0">
                <a:latin typeface="Courier New" pitchFamily="49" charset="0"/>
              </a:rPr>
              <a:t>lab_06_05.sql</a:t>
            </a:r>
            <a:r>
              <a:rPr lang="en-US" altLang="en-US" smtClean="0"/>
              <a:t>. Run the query in </a:t>
            </a:r>
            <a:r>
              <a:rPr lang="en-US" altLang="en-US" smtClean="0">
                <a:latin typeface="Courier New" pitchFamily="49" charset="0"/>
              </a:rPr>
              <a:t>lab_06_05.sql</a:t>
            </a:r>
            <a:r>
              <a:rPr lang="en-US" altLang="en-US" smtClean="0"/>
              <a:t>.</a:t>
            </a:r>
            <a:r>
              <a:rPr lang="en-US" altLang="en-US" b="1" smtClean="0">
                <a:latin typeface="Courier New" pitchFamily="49" charset="0"/>
              </a:rPr>
              <a:t>       </a:t>
            </a:r>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b="1" smtClean="0"/>
          </a:p>
          <a:p>
            <a:pPr marL="457200" lvl="2" indent="-228600" eaLnBrk="1" hangingPunct="1"/>
            <a:endParaRPr lang="en-US" altLang="en-US" smtClean="0"/>
          </a:p>
          <a:p>
            <a:pPr marL="457200" lvl="2" indent="-228600" eaLnBrk="1" hangingPunct="1"/>
            <a:endParaRPr lang="en-US" altLang="en-US" smtClean="0"/>
          </a:p>
          <a:p>
            <a:pPr marL="457200" lvl="2" indent="-228600" eaLnBrk="1" hangingPunct="1"/>
            <a:endParaRPr lang="en-US" altLang="en-US" smtClean="0"/>
          </a:p>
          <a:p>
            <a:pPr marL="457200" lvl="2" indent="-228600" eaLnBrk="1" hangingPunct="1"/>
            <a:endParaRPr lang="en-US" altLang="en-US" smtClean="0"/>
          </a:p>
          <a:p>
            <a:pPr marL="457200" lvl="2" indent="-228600" eaLnBrk="1" hangingPunct="1"/>
            <a:endParaRPr lang="en-US" altLang="en-US" sz="1000" smtClean="0"/>
          </a:p>
          <a:p>
            <a:pPr marL="457200" lvl="2" indent="-228600" eaLnBrk="1" hangingPunct="1"/>
            <a:endParaRPr lang="en-US" altLang="en-US" sz="1000" smtClean="0"/>
          </a:p>
          <a:p>
            <a:pPr marL="457200" lvl="2" indent="-228600" eaLnBrk="1" hangingPunct="1"/>
            <a:endParaRPr lang="en-US" altLang="en-US" sz="1000" smtClean="0"/>
          </a:p>
          <a:p>
            <a:pPr marL="457200" lvl="2" indent="-228600" eaLnBrk="1" hangingPunct="1"/>
            <a:endParaRPr lang="en-US" altLang="en-US" sz="900" smtClean="0"/>
          </a:p>
          <a:p>
            <a:pPr marL="457200" lvl="2" indent="-228600" eaLnBrk="1" hangingPunct="1"/>
            <a:endParaRPr lang="en-US" altLang="en-US" sz="1000" smtClean="0"/>
          </a:p>
          <a:p>
            <a:pPr marL="457200" lvl="2" indent="-228600" eaLnBrk="1" hangingPunct="1"/>
            <a:endParaRPr lang="en-US" altLang="en-US" sz="1000" smtClean="0"/>
          </a:p>
          <a:p>
            <a:pPr marL="457200" lvl="2" indent="-228600" eaLnBrk="1" hangingPunct="1">
              <a:buFont typeface="Times New Roman" charset="0"/>
              <a:buNone/>
            </a:pPr>
            <a:r>
              <a:rPr lang="en-US" altLang="en-US" smtClean="0"/>
              <a:t>6.	Create a report for the HR department that displays employee last names, department numbers, and all the employees who work in the same department as a given employee. Give each column an appropriate label. Save the script to a file named </a:t>
            </a:r>
            <a:r>
              <a:rPr lang="en-US" altLang="en-US" smtClean="0">
                <a:latin typeface="Courier New" pitchFamily="49" charset="0"/>
              </a:rPr>
              <a:t>lab_06_06.sql</a:t>
            </a:r>
            <a:r>
              <a:rPr lang="en-US" altLang="en-US" smtClean="0"/>
              <a:t>.</a:t>
            </a:r>
          </a:p>
        </p:txBody>
      </p:sp>
      <p:sp>
        <p:nvSpPr>
          <p:cNvPr id="90116" name="Rectangle 3"/>
          <p:cNvSpPr>
            <a:spLocks noChangeArrowheads="1"/>
          </p:cNvSpPr>
          <p:nvPr/>
        </p:nvSpPr>
        <p:spPr bwMode="auto">
          <a:xfrm>
            <a:off x="1098550" y="1238250"/>
            <a:ext cx="55451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90117" name="Text Box 6"/>
          <p:cNvSpPr txBox="1">
            <a:spLocks noChangeArrowheads="1"/>
          </p:cNvSpPr>
          <p:nvPr/>
        </p:nvSpPr>
        <p:spPr bwMode="auto">
          <a:xfrm>
            <a:off x="1046163" y="3648075"/>
            <a:ext cx="371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70" tIns="12870" rIns="12870" bIns="12870">
            <a:spAutoFit/>
          </a:bodyPr>
          <a:lstStyle>
            <a:lvl1pPr defTabSz="833438" eaLnBrk="0" hangingPunct="0">
              <a:defRPr b="1">
                <a:solidFill>
                  <a:schemeClr val="tx1"/>
                </a:solidFill>
                <a:latin typeface="Arial" charset="0"/>
              </a:defRPr>
            </a:lvl1pPr>
            <a:lvl2pPr marL="742950" indent="-285750" defTabSz="833438" eaLnBrk="0" hangingPunct="0">
              <a:defRPr b="1">
                <a:solidFill>
                  <a:schemeClr val="tx1"/>
                </a:solidFill>
                <a:latin typeface="Arial" charset="0"/>
              </a:defRPr>
            </a:lvl2pPr>
            <a:lvl3pPr marL="1143000" indent="-228600" defTabSz="833438" eaLnBrk="0" hangingPunct="0">
              <a:defRPr b="1">
                <a:solidFill>
                  <a:schemeClr val="tx1"/>
                </a:solidFill>
                <a:latin typeface="Arial" charset="0"/>
              </a:defRPr>
            </a:lvl3pPr>
            <a:lvl4pPr marL="1600200" indent="-228600" defTabSz="833438" eaLnBrk="0" hangingPunct="0">
              <a:defRPr b="1">
                <a:solidFill>
                  <a:schemeClr val="tx1"/>
                </a:solidFill>
                <a:latin typeface="Arial" charset="0"/>
              </a:defRPr>
            </a:lvl4pPr>
            <a:lvl5pPr marL="2057400" indent="-228600" defTabSz="833438" eaLnBrk="0" hangingPunct="0">
              <a:defRPr b="1">
                <a:solidFill>
                  <a:schemeClr val="tx1"/>
                </a:solidFill>
                <a:latin typeface="Arial" charset="0"/>
              </a:defRPr>
            </a:lvl5pPr>
            <a:lvl6pPr marL="25146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90118" name="Picture 13" descr="C:\project-SQLFund1\images\imglab-06-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5562600"/>
            <a:ext cx="37671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Text Box 14"/>
          <p:cNvSpPr txBox="1">
            <a:spLocks noChangeArrowheads="1"/>
          </p:cNvSpPr>
          <p:nvPr/>
        </p:nvSpPr>
        <p:spPr bwMode="auto">
          <a:xfrm>
            <a:off x="1058863" y="7999413"/>
            <a:ext cx="3730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70" tIns="12870" rIns="12870" bIns="12870">
            <a:spAutoFit/>
          </a:bodyPr>
          <a:lstStyle>
            <a:lvl1pPr defTabSz="833438" eaLnBrk="0" hangingPunct="0">
              <a:defRPr b="1">
                <a:solidFill>
                  <a:schemeClr val="tx1"/>
                </a:solidFill>
                <a:latin typeface="Arial" charset="0"/>
              </a:defRPr>
            </a:lvl1pPr>
            <a:lvl2pPr marL="742950" indent="-285750" defTabSz="833438" eaLnBrk="0" hangingPunct="0">
              <a:defRPr b="1">
                <a:solidFill>
                  <a:schemeClr val="tx1"/>
                </a:solidFill>
                <a:latin typeface="Arial" charset="0"/>
              </a:defRPr>
            </a:lvl2pPr>
            <a:lvl3pPr marL="1143000" indent="-228600" defTabSz="833438" eaLnBrk="0" hangingPunct="0">
              <a:defRPr b="1">
                <a:solidFill>
                  <a:schemeClr val="tx1"/>
                </a:solidFill>
                <a:latin typeface="Arial" charset="0"/>
              </a:defRPr>
            </a:lvl3pPr>
            <a:lvl4pPr marL="1600200" indent="-228600" defTabSz="833438" eaLnBrk="0" hangingPunct="0">
              <a:defRPr b="1">
                <a:solidFill>
                  <a:schemeClr val="tx1"/>
                </a:solidFill>
                <a:latin typeface="Arial" charset="0"/>
              </a:defRPr>
            </a:lvl4pPr>
            <a:lvl5pPr marL="2057400" indent="-228600" defTabSz="833438" eaLnBrk="0" hangingPunct="0">
              <a:defRPr b="1">
                <a:solidFill>
                  <a:schemeClr val="tx1"/>
                </a:solidFill>
                <a:latin typeface="Arial" charset="0"/>
              </a:defRPr>
            </a:lvl5pPr>
            <a:lvl6pPr marL="25146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90120" name="Picture 15" descr="C:\project-SQLFund1\images\imglab-06-06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8369300"/>
            <a:ext cx="37671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16" descr="C:\project-SQLFund1\images\imglab06-5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25" y="1357313"/>
            <a:ext cx="3400425"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2" name="Picture 17" descr="C:\project-SQLFund1\images\imglab06-5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025" y="4090988"/>
            <a:ext cx="34131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060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80C39AB1-EDCC-4440-9AC6-9ADF2B5CC7E2}" type="slidenum">
              <a:rPr lang="en-US" altLang="en-US"/>
              <a:pPr eaLnBrk="1" hangingPunct="1"/>
              <a:t>45</a:t>
            </a:fld>
            <a:endParaRPr lang="en-US" altLang="en-US"/>
          </a:p>
        </p:txBody>
      </p:sp>
      <p:sp>
        <p:nvSpPr>
          <p:cNvPr id="91139" name="Rectangle 2"/>
          <p:cNvSpPr>
            <a:spLocks noGrp="1" noChangeArrowheads="1"/>
          </p:cNvSpPr>
          <p:nvPr>
            <p:ph type="body" idx="1"/>
          </p:nvPr>
        </p:nvSpPr>
        <p:spPr>
          <a:xfrm>
            <a:off x="476250" y="471488"/>
            <a:ext cx="6361113" cy="8594725"/>
          </a:xfrm>
          <a:noFill/>
        </p:spPr>
        <p:txBody>
          <a:bodyPr lIns="9505" tIns="9505" rIns="9505" bIns="9505"/>
          <a:lstStyle/>
          <a:p>
            <a:pPr defTabSz="374650" eaLnBrk="1" hangingPunct="1">
              <a:tabLst>
                <a:tab pos="438150" algn="l"/>
              </a:tabLst>
            </a:pPr>
            <a:r>
              <a:rPr lang="en-US" altLang="en-US" smtClean="0"/>
              <a:t>Practice 6 (continued)</a:t>
            </a:r>
          </a:p>
          <a:p>
            <a:pPr marL="457200" lvl="2" indent="-220663" defTabSz="374650" eaLnBrk="1" hangingPunct="1">
              <a:spcBef>
                <a:spcPct val="25000"/>
              </a:spcBef>
              <a:buFont typeface="Times New Roman" charset="0"/>
              <a:buNone/>
              <a:tabLst>
                <a:tab pos="438150" algn="l"/>
              </a:tabLst>
            </a:pPr>
            <a:r>
              <a:rPr lang="en-US" altLang="en-US" smtClean="0"/>
              <a:t>7.	The HR department needs a report on job grades and salaries. To familiarize yourself with the </a:t>
            </a:r>
            <a:r>
              <a:rPr lang="en-US" altLang="en-US" smtClean="0">
                <a:latin typeface="Courier New" pitchFamily="49" charset="0"/>
              </a:rPr>
              <a:t>JOB_GRADES</a:t>
            </a:r>
            <a:r>
              <a:rPr lang="en-US" altLang="en-US" smtClean="0"/>
              <a:t> table, first show the structure of the </a:t>
            </a:r>
            <a:r>
              <a:rPr lang="en-US" altLang="en-US" smtClean="0">
                <a:latin typeface="Courier New" pitchFamily="49" charset="0"/>
              </a:rPr>
              <a:t>JOB_GRADES</a:t>
            </a:r>
            <a:r>
              <a:rPr lang="en-US" altLang="en-US" smtClean="0"/>
              <a:t> table. Then create a query that displays the name, job, department name, salary, and grade for all employees.</a:t>
            </a:r>
          </a:p>
        </p:txBody>
      </p:sp>
      <p:sp>
        <p:nvSpPr>
          <p:cNvPr id="91140" name="Rectangle 3"/>
          <p:cNvSpPr>
            <a:spLocks noChangeArrowheads="1"/>
          </p:cNvSpPr>
          <p:nvPr/>
        </p:nvSpPr>
        <p:spPr bwMode="auto">
          <a:xfrm>
            <a:off x="1155700" y="6119813"/>
            <a:ext cx="5546725" cy="281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91141" name="Rectangle 4"/>
          <p:cNvSpPr>
            <a:spLocks noChangeArrowheads="1"/>
          </p:cNvSpPr>
          <p:nvPr/>
        </p:nvSpPr>
        <p:spPr bwMode="auto">
          <a:xfrm>
            <a:off x="1109663" y="2374900"/>
            <a:ext cx="5534025"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91142" name="Picture 11" descr="C:\project-SQLFund1\images\imglab-06-07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381125"/>
            <a:ext cx="45942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12" descr="C:\project-SQLFund1\images\imglab-06-07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3271838"/>
            <a:ext cx="580072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 Box 14"/>
          <p:cNvSpPr txBox="1">
            <a:spLocks noChangeArrowheads="1"/>
          </p:cNvSpPr>
          <p:nvPr/>
        </p:nvSpPr>
        <p:spPr bwMode="auto">
          <a:xfrm>
            <a:off x="1016000" y="5753100"/>
            <a:ext cx="371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70" tIns="12870" rIns="12870" bIns="12870">
            <a:spAutoFit/>
          </a:bodyPr>
          <a:lstStyle>
            <a:lvl1pPr defTabSz="833438" eaLnBrk="0" hangingPunct="0">
              <a:defRPr b="1">
                <a:solidFill>
                  <a:schemeClr val="tx1"/>
                </a:solidFill>
                <a:latin typeface="Arial" charset="0"/>
              </a:defRPr>
            </a:lvl1pPr>
            <a:lvl2pPr marL="742950" indent="-285750" defTabSz="833438" eaLnBrk="0" hangingPunct="0">
              <a:defRPr b="1">
                <a:solidFill>
                  <a:schemeClr val="tx1"/>
                </a:solidFill>
                <a:latin typeface="Arial" charset="0"/>
              </a:defRPr>
            </a:lvl2pPr>
            <a:lvl3pPr marL="1143000" indent="-228600" defTabSz="833438" eaLnBrk="0" hangingPunct="0">
              <a:defRPr b="1">
                <a:solidFill>
                  <a:schemeClr val="tx1"/>
                </a:solidFill>
                <a:latin typeface="Arial" charset="0"/>
              </a:defRPr>
            </a:lvl3pPr>
            <a:lvl4pPr marL="1600200" indent="-228600" defTabSz="833438" eaLnBrk="0" hangingPunct="0">
              <a:defRPr b="1">
                <a:solidFill>
                  <a:schemeClr val="tx1"/>
                </a:solidFill>
                <a:latin typeface="Arial" charset="0"/>
              </a:defRPr>
            </a:lvl4pPr>
            <a:lvl5pPr marL="2057400" indent="-228600" defTabSz="833438" eaLnBrk="0" hangingPunct="0">
              <a:defRPr b="1">
                <a:solidFill>
                  <a:schemeClr val="tx1"/>
                </a:solidFill>
                <a:latin typeface="Arial" charset="0"/>
              </a:defRPr>
            </a:lvl5pPr>
            <a:lvl6pPr marL="25146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33438"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91145" name="Picture 15" descr="C:\project-SQLFund1\images\imglab-06-07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038" y="6148388"/>
            <a:ext cx="59324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971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F76BDC0-1B52-4698-BC96-5968F7B8BB0E}" type="slidenum">
              <a:rPr lang="en-US" altLang="en-US"/>
              <a:pPr eaLnBrk="1" hangingPunct="1"/>
              <a:t>46</a:t>
            </a:fld>
            <a:endParaRPr lang="en-US" altLang="en-US"/>
          </a:p>
        </p:txBody>
      </p:sp>
      <p:sp>
        <p:nvSpPr>
          <p:cNvPr id="92163" name="Rectangle 2"/>
          <p:cNvSpPr>
            <a:spLocks noGrp="1" noChangeArrowheads="1"/>
          </p:cNvSpPr>
          <p:nvPr>
            <p:ph type="body" idx="1"/>
          </p:nvPr>
        </p:nvSpPr>
        <p:spPr>
          <a:xfrm>
            <a:off x="477838" y="473075"/>
            <a:ext cx="6359525" cy="8591550"/>
          </a:xfrm>
          <a:noFill/>
        </p:spPr>
        <p:txBody>
          <a:bodyPr/>
          <a:lstStyle/>
          <a:p>
            <a:pPr marL="228600" indent="-228600" eaLnBrk="1" hangingPunct="1"/>
            <a:r>
              <a:rPr lang="en-US" altLang="en-US" smtClean="0"/>
              <a:t>Practice 6 (continued)</a:t>
            </a:r>
          </a:p>
          <a:p>
            <a:pPr marL="342900" lvl="1" indent="-228600" eaLnBrk="1" hangingPunct="1">
              <a:spcBef>
                <a:spcPct val="0"/>
              </a:spcBef>
            </a:pPr>
            <a:r>
              <a:rPr lang="en-US" altLang="en-US" smtClean="0"/>
              <a:t>If you want an extra challenge, complete the following exercises:</a:t>
            </a:r>
          </a:p>
          <a:p>
            <a:pPr marL="457200" lvl="2" indent="-228600" eaLnBrk="1" hangingPunct="1">
              <a:spcBef>
                <a:spcPct val="25000"/>
              </a:spcBef>
              <a:buFont typeface="Times New Roman" charset="0"/>
              <a:buNone/>
            </a:pPr>
            <a:r>
              <a:rPr lang="en-US" altLang="en-US" smtClean="0"/>
              <a:t>8.	The HR department wants to determine the names of all the employees who were hired after Davies. Create a query to display the name and hire date of any employee hired after employee Davies.</a:t>
            </a:r>
          </a:p>
          <a:p>
            <a:pPr marL="457200" lvl="2" indent="-228600" eaLnBrk="1" hangingPunct="1">
              <a:spcBef>
                <a:spcPct val="25000"/>
              </a:spcBef>
              <a:buFont typeface="Times New Roman" charset="0"/>
              <a:buNone/>
            </a:pPr>
            <a:endParaRPr lang="en-US" altLang="en-US" b="1" smtClean="0"/>
          </a:p>
          <a:p>
            <a:pPr marL="457200" lvl="2" indent="-228600" eaLnBrk="1" hangingPunct="1">
              <a:spcBef>
                <a:spcPct val="25000"/>
              </a:spcBef>
              <a:buFont typeface="Times New Roman" charset="0"/>
              <a:buNone/>
            </a:pPr>
            <a:endParaRPr lang="en-US" altLang="en-US" b="1"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mtClean="0"/>
          </a:p>
          <a:p>
            <a:pPr marL="457200" lvl="2" indent="-228600" eaLnBrk="1" hangingPunct="1">
              <a:spcBef>
                <a:spcPct val="25000"/>
              </a:spcBef>
              <a:buFont typeface="Times New Roman" charset="0"/>
              <a:buNone/>
            </a:pPr>
            <a:endParaRPr lang="en-US" altLang="en-US" sz="1000" smtClean="0"/>
          </a:p>
          <a:p>
            <a:pPr marL="457200" lvl="2" indent="-228600" eaLnBrk="1" hangingPunct="1">
              <a:spcBef>
                <a:spcPct val="25000"/>
              </a:spcBef>
              <a:buFont typeface="Times New Roman" charset="0"/>
              <a:buNone/>
            </a:pPr>
            <a:endParaRPr lang="en-US" altLang="en-US" sz="1000" smtClean="0"/>
          </a:p>
          <a:p>
            <a:pPr marL="457200" lvl="2" indent="-228600" eaLnBrk="1" hangingPunct="1">
              <a:spcBef>
                <a:spcPct val="25000"/>
              </a:spcBef>
              <a:buFont typeface="Times New Roman" charset="0"/>
              <a:buNone/>
            </a:pPr>
            <a:endParaRPr lang="en-US" altLang="en-US" sz="1000" smtClean="0"/>
          </a:p>
          <a:p>
            <a:pPr marL="457200" lvl="2" indent="-228600" eaLnBrk="1" hangingPunct="1">
              <a:spcBef>
                <a:spcPct val="25000"/>
              </a:spcBef>
              <a:buFont typeface="Times New Roman" charset="0"/>
              <a:buNone/>
            </a:pPr>
            <a:r>
              <a:rPr lang="en-US" altLang="en-US" smtClean="0"/>
              <a:t>9.	The HR department needs to find the names and hire dates of all the employees who were hired before their managers, along with their managers’ names and hire dates. Save the script to a file named </a:t>
            </a:r>
            <a:r>
              <a:rPr lang="en-US" altLang="en-US" smtClean="0">
                <a:latin typeface="Courier New" pitchFamily="49" charset="0"/>
              </a:rPr>
              <a:t>lab_06_09.sql</a:t>
            </a:r>
            <a:r>
              <a:rPr lang="en-US" altLang="en-US" smtClean="0"/>
              <a:t>.</a:t>
            </a:r>
          </a:p>
        </p:txBody>
      </p:sp>
      <p:sp>
        <p:nvSpPr>
          <p:cNvPr id="92164" name="Rectangle 3"/>
          <p:cNvSpPr>
            <a:spLocks noChangeArrowheads="1"/>
          </p:cNvSpPr>
          <p:nvPr/>
        </p:nvSpPr>
        <p:spPr bwMode="auto">
          <a:xfrm>
            <a:off x="1114425" y="1420813"/>
            <a:ext cx="5529263" cy="176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92165" name="Picture 5" descr="C:\project-SQLFund1\images\imglab-06-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576388"/>
            <a:ext cx="238125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6" descr="C:\project-SQLFund1\images\imglab-06-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4581525"/>
            <a:ext cx="447198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794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1559B75D-25AF-4CAD-9326-6B05105D9FDD}" type="slidenum">
              <a:rPr lang="en-US" altLang="en-US"/>
              <a:pPr eaLnBrk="1" hangingPunct="1"/>
              <a:t>5</a:t>
            </a:fld>
            <a:endParaRPr lang="en-US" altLang="en-US"/>
          </a:p>
        </p:txBody>
      </p:sp>
      <p:sp>
        <p:nvSpPr>
          <p:cNvPr id="60419" name="Rectangle 2"/>
          <p:cNvSpPr>
            <a:spLocks noGrp="1" noRot="1" noChangeAspect="1" noChangeArrowheads="1" noTextEdit="1"/>
          </p:cNvSpPr>
          <p:nvPr>
            <p:ph type="sldImg"/>
          </p:nvPr>
        </p:nvSpPr>
        <p:spPr>
          <a:xfrm>
            <a:off x="642938" y="-82550"/>
            <a:ext cx="6242050" cy="4681538"/>
          </a:xfrm>
          <a:ln/>
        </p:spPr>
      </p:sp>
      <p:sp>
        <p:nvSpPr>
          <p:cNvPr id="60420" name="Rectangle 3"/>
          <p:cNvSpPr>
            <a:spLocks noGrp="1" noChangeArrowheads="1"/>
          </p:cNvSpPr>
          <p:nvPr>
            <p:ph type="body" idx="1"/>
          </p:nvPr>
        </p:nvSpPr>
        <p:spPr>
          <a:xfrm>
            <a:off x="477838" y="5400675"/>
            <a:ext cx="6359525" cy="3663950"/>
          </a:xfrm>
          <a:noFill/>
        </p:spPr>
        <p:txBody>
          <a:bodyPr/>
          <a:lstStyle/>
          <a:p>
            <a:pPr eaLnBrk="1" hangingPunct="1"/>
            <a:r>
              <a:rPr lang="en-US" altLang="en-US" dirty="0" smtClean="0"/>
              <a:t>Joining Column Names</a:t>
            </a:r>
          </a:p>
          <a:p>
            <a:pPr lvl="1" eaLnBrk="1" hangingPunct="1"/>
            <a:r>
              <a:rPr lang="en-US" altLang="en-US" dirty="0" smtClean="0">
                <a:solidFill>
                  <a:schemeClr val="tx1"/>
                </a:solidFill>
              </a:rPr>
              <a:t>To determine an employee’s department name, you compare the value in the </a:t>
            </a:r>
            <a:r>
              <a:rPr lang="en-US" altLang="en-US" dirty="0" err="1" smtClean="0">
                <a:solidFill>
                  <a:schemeClr val="tx1"/>
                </a:solidFill>
                <a:latin typeface="Courier New" pitchFamily="49" charset="0"/>
              </a:rPr>
              <a:t>DEPARTMENT_ID</a:t>
            </a:r>
            <a:r>
              <a:rPr lang="en-US" altLang="en-US" dirty="0" smtClean="0">
                <a:solidFill>
                  <a:schemeClr val="tx1"/>
                </a:solidFill>
              </a:rPr>
              <a:t> column in the </a:t>
            </a:r>
            <a:r>
              <a:rPr lang="en-US" altLang="en-US" dirty="0" smtClean="0">
                <a:solidFill>
                  <a:schemeClr val="tx1"/>
                </a:solidFill>
                <a:latin typeface="Courier New" pitchFamily="49" charset="0"/>
              </a:rPr>
              <a:t>EMPLOYEES</a:t>
            </a:r>
            <a:r>
              <a:rPr lang="en-US" altLang="en-US" dirty="0" smtClean="0">
                <a:solidFill>
                  <a:schemeClr val="tx1"/>
                </a:solidFill>
              </a:rPr>
              <a:t> table with the </a:t>
            </a:r>
            <a:r>
              <a:rPr lang="en-US" altLang="en-US" dirty="0" err="1" smtClean="0">
                <a:solidFill>
                  <a:schemeClr val="tx1"/>
                </a:solidFill>
                <a:latin typeface="Courier New" pitchFamily="49" charset="0"/>
              </a:rPr>
              <a:t>DEPARTMENT_ID</a:t>
            </a:r>
            <a:r>
              <a:rPr lang="en-US" altLang="en-US" dirty="0" smtClean="0">
                <a:solidFill>
                  <a:schemeClr val="tx1"/>
                </a:solidFill>
              </a:rPr>
              <a:t> values in the </a:t>
            </a:r>
            <a:r>
              <a:rPr lang="en-US" altLang="en-US" dirty="0" smtClean="0">
                <a:solidFill>
                  <a:schemeClr val="tx1"/>
                </a:solidFill>
                <a:latin typeface="Courier New" pitchFamily="49" charset="0"/>
              </a:rPr>
              <a:t>DEPARTMENTS</a:t>
            </a:r>
            <a:r>
              <a:rPr lang="en-US" altLang="en-US" dirty="0" smtClean="0">
                <a:solidFill>
                  <a:schemeClr val="tx1"/>
                </a:solidFill>
              </a:rPr>
              <a:t> table. The relationship between the </a:t>
            </a:r>
            <a:r>
              <a:rPr lang="en-US" altLang="en-US" dirty="0" smtClean="0">
                <a:solidFill>
                  <a:schemeClr val="tx1"/>
                </a:solidFill>
                <a:latin typeface="Courier New" pitchFamily="49" charset="0"/>
              </a:rPr>
              <a:t>EMPLOYEES</a:t>
            </a:r>
            <a:r>
              <a:rPr lang="en-US" altLang="en-US" dirty="0" smtClean="0">
                <a:solidFill>
                  <a:schemeClr val="tx1"/>
                </a:solidFill>
              </a:rPr>
              <a:t> and </a:t>
            </a:r>
            <a:r>
              <a:rPr lang="en-US" altLang="en-US" dirty="0" smtClean="0">
                <a:solidFill>
                  <a:schemeClr val="tx1"/>
                </a:solidFill>
                <a:latin typeface="Courier New" pitchFamily="49" charset="0"/>
              </a:rPr>
              <a:t>DEPARTMENTS</a:t>
            </a:r>
            <a:r>
              <a:rPr lang="en-US" altLang="en-US" dirty="0" smtClean="0">
                <a:solidFill>
                  <a:schemeClr val="tx1"/>
                </a:solidFill>
              </a:rPr>
              <a:t> tables is an </a:t>
            </a:r>
            <a:r>
              <a:rPr lang="en-US" altLang="en-US" i="1" dirty="0" smtClean="0">
                <a:solidFill>
                  <a:schemeClr val="tx1"/>
                </a:solidFill>
              </a:rPr>
              <a:t>equijoin</a:t>
            </a:r>
            <a:r>
              <a:rPr lang="en-US" altLang="en-US" dirty="0" smtClean="0"/>
              <a:t>;</a:t>
            </a:r>
            <a:r>
              <a:rPr lang="en-US" altLang="en-US" i="1" dirty="0" smtClean="0">
                <a:solidFill>
                  <a:schemeClr val="tx1"/>
                </a:solidFill>
              </a:rPr>
              <a:t> </a:t>
            </a:r>
            <a:r>
              <a:rPr lang="en-US" altLang="en-US" dirty="0" smtClean="0">
                <a:solidFill>
                  <a:schemeClr val="tx1"/>
                </a:solidFill>
              </a:rPr>
              <a:t>that is, values in the </a:t>
            </a:r>
            <a:r>
              <a:rPr lang="en-US" altLang="en-US" dirty="0" err="1" smtClean="0">
                <a:solidFill>
                  <a:schemeClr val="tx1"/>
                </a:solidFill>
                <a:latin typeface="Courier New" pitchFamily="49" charset="0"/>
              </a:rPr>
              <a:t>DEPARTMENT_ID</a:t>
            </a:r>
            <a:r>
              <a:rPr lang="en-US" altLang="en-US" dirty="0" smtClean="0">
                <a:solidFill>
                  <a:schemeClr val="tx1"/>
                </a:solidFill>
              </a:rPr>
              <a:t> column in both the tables must be equal. Frequently, this type of join involves primary and foreign key complements.</a:t>
            </a:r>
          </a:p>
          <a:p>
            <a:pPr lvl="1" eaLnBrk="1" hangingPunct="1"/>
            <a:r>
              <a:rPr lang="en-US" altLang="en-US" b="1" dirty="0" smtClean="0">
                <a:solidFill>
                  <a:schemeClr val="tx1"/>
                </a:solidFill>
              </a:rPr>
              <a:t>Note:</a:t>
            </a:r>
            <a:r>
              <a:rPr lang="en-US" altLang="en-US" dirty="0" smtClean="0">
                <a:solidFill>
                  <a:schemeClr val="tx1"/>
                </a:solidFill>
              </a:rPr>
              <a:t> Equijoins are also called </a:t>
            </a:r>
            <a:r>
              <a:rPr lang="en-US" altLang="en-US" i="1" dirty="0" smtClean="0">
                <a:solidFill>
                  <a:schemeClr val="tx1"/>
                </a:solidFill>
              </a:rPr>
              <a:t>simple joins</a:t>
            </a:r>
            <a:r>
              <a:rPr lang="en-US" altLang="en-US" dirty="0" smtClean="0">
                <a:solidFill>
                  <a:schemeClr val="tx1"/>
                </a:solidFill>
              </a:rPr>
              <a:t> or </a:t>
            </a:r>
            <a:r>
              <a:rPr lang="en-US" altLang="en-US" i="1" dirty="0" smtClean="0">
                <a:solidFill>
                  <a:schemeClr val="tx1"/>
                </a:solidFill>
              </a:rPr>
              <a:t>inner joins</a:t>
            </a:r>
            <a:r>
              <a:rPr lang="en-US" altLang="en-US" dirty="0" smtClean="0">
                <a:solidFill>
                  <a:schemeClr val="tx1"/>
                </a:solidFill>
              </a:rPr>
              <a:t>.</a:t>
            </a:r>
          </a:p>
        </p:txBody>
      </p:sp>
      <p:sp>
        <p:nvSpPr>
          <p:cNvPr id="2" name="TextBox 1"/>
          <p:cNvSpPr txBox="1"/>
          <p:nvPr/>
        </p:nvSpPr>
        <p:spPr>
          <a:xfrm>
            <a:off x="3296395" y="3362326"/>
            <a:ext cx="3923555" cy="1175706"/>
          </a:xfrm>
          <a:prstGeom prst="rect">
            <a:avLst/>
          </a:prstGeom>
          <a:noFill/>
        </p:spPr>
        <p:txBody>
          <a:bodyPr wrap="square" lIns="0" tIns="0" rIns="0" bIns="0" rtlCol="0">
            <a:spAutoFit/>
          </a:bodyPr>
          <a:lstStyle/>
          <a:p>
            <a:pPr lvl="1" algn="l" eaLnBrk="1" hangingPunct="1"/>
            <a:r>
              <a:rPr lang="en-US" altLang="en-US" sz="1000" dirty="0" smtClean="0">
                <a:solidFill>
                  <a:schemeClr val="tx1"/>
                </a:solidFill>
              </a:rPr>
              <a:t>NOTE: The relationship between the </a:t>
            </a:r>
            <a:r>
              <a:rPr lang="en-US" altLang="en-US" sz="1000" dirty="0" smtClean="0">
                <a:solidFill>
                  <a:schemeClr val="tx1"/>
                </a:solidFill>
                <a:latin typeface="Courier New" pitchFamily="49" charset="0"/>
              </a:rPr>
              <a:t>EMPLOYEES</a:t>
            </a:r>
            <a:r>
              <a:rPr lang="en-US" altLang="en-US" sz="1000" dirty="0" smtClean="0">
                <a:solidFill>
                  <a:schemeClr val="tx1"/>
                </a:solidFill>
              </a:rPr>
              <a:t> and </a:t>
            </a:r>
            <a:r>
              <a:rPr lang="en-US" altLang="en-US" sz="1000" dirty="0" smtClean="0">
                <a:solidFill>
                  <a:schemeClr val="tx1"/>
                </a:solidFill>
                <a:latin typeface="Courier New" pitchFamily="49" charset="0"/>
              </a:rPr>
              <a:t>DEPARTMENTS</a:t>
            </a:r>
            <a:r>
              <a:rPr lang="en-US" altLang="en-US" sz="1000" dirty="0" smtClean="0">
                <a:solidFill>
                  <a:schemeClr val="tx1"/>
                </a:solidFill>
              </a:rPr>
              <a:t> tables is an </a:t>
            </a:r>
            <a:r>
              <a:rPr lang="en-US" altLang="en-US" sz="1000" i="1" dirty="0" smtClean="0">
                <a:solidFill>
                  <a:srgbClr val="FF0000"/>
                </a:solidFill>
              </a:rPr>
              <a:t>equijoin</a:t>
            </a:r>
            <a:r>
              <a:rPr lang="en-US" altLang="en-US" sz="1000" dirty="0" smtClean="0">
                <a:solidFill>
                  <a:srgbClr val="FF0000"/>
                </a:solidFill>
              </a:rPr>
              <a:t>;</a:t>
            </a:r>
            <a:r>
              <a:rPr lang="en-US" altLang="en-US" sz="1000" i="1" dirty="0" smtClean="0">
                <a:solidFill>
                  <a:srgbClr val="FF0000"/>
                </a:solidFill>
              </a:rPr>
              <a:t> </a:t>
            </a:r>
            <a:r>
              <a:rPr lang="en-US" altLang="en-US" sz="1000" dirty="0" smtClean="0"/>
              <a:t>t</a:t>
            </a:r>
            <a:r>
              <a:rPr lang="en-US" altLang="en-US" sz="1000" dirty="0" smtClean="0">
                <a:solidFill>
                  <a:schemeClr val="tx1"/>
                </a:solidFill>
              </a:rPr>
              <a:t>hat is, values in the </a:t>
            </a:r>
            <a:r>
              <a:rPr lang="en-US" altLang="en-US" sz="1000" dirty="0" err="1" smtClean="0">
                <a:solidFill>
                  <a:schemeClr val="tx1"/>
                </a:solidFill>
                <a:latin typeface="Courier New" pitchFamily="49" charset="0"/>
              </a:rPr>
              <a:t>DEPARTMENT_ID</a:t>
            </a:r>
            <a:r>
              <a:rPr lang="en-US" altLang="en-US" sz="1000" dirty="0" smtClean="0">
                <a:solidFill>
                  <a:schemeClr val="tx1"/>
                </a:solidFill>
              </a:rPr>
              <a:t> column in both the tables must be equal.  Frequently, this type of join involves primary and foreign key complements.</a:t>
            </a:r>
          </a:p>
          <a:p>
            <a:pPr lvl="1" algn="l" eaLnBrk="1" hangingPunct="1"/>
            <a:r>
              <a:rPr lang="en-US" altLang="en-US" sz="1000" dirty="0" smtClean="0">
                <a:solidFill>
                  <a:schemeClr val="tx1"/>
                </a:solidFill>
              </a:rPr>
              <a:t>Equijoins are also called </a:t>
            </a:r>
            <a:r>
              <a:rPr lang="en-US" altLang="en-US" sz="1000" i="1" dirty="0" smtClean="0">
                <a:solidFill>
                  <a:srgbClr val="FF0000"/>
                </a:solidFill>
              </a:rPr>
              <a:t>simple joins</a:t>
            </a:r>
            <a:r>
              <a:rPr lang="en-US" altLang="en-US" sz="1000" dirty="0" smtClean="0">
                <a:solidFill>
                  <a:srgbClr val="FF0000"/>
                </a:solidFill>
              </a:rPr>
              <a:t> </a:t>
            </a:r>
            <a:r>
              <a:rPr lang="en-US" altLang="en-US" sz="1000" dirty="0" smtClean="0">
                <a:solidFill>
                  <a:schemeClr val="tx1"/>
                </a:solidFill>
              </a:rPr>
              <a:t>or </a:t>
            </a:r>
            <a:r>
              <a:rPr lang="en-US" altLang="en-US" sz="1000" i="1" dirty="0" smtClean="0">
                <a:solidFill>
                  <a:srgbClr val="FF0000"/>
                </a:solidFill>
              </a:rPr>
              <a:t>inner joins</a:t>
            </a:r>
            <a:r>
              <a:rPr lang="en-US" altLang="en-US" sz="1000" dirty="0" smtClean="0">
                <a:solidFill>
                  <a:schemeClr val="tx1"/>
                </a:solidFill>
              </a:rPr>
              <a:t>.</a:t>
            </a:r>
          </a:p>
          <a:p>
            <a:endParaRPr lang="en-US" sz="1200" dirty="0"/>
          </a:p>
        </p:txBody>
      </p:sp>
    </p:spTree>
    <p:extLst>
      <p:ext uri="{BB962C8B-B14F-4D97-AF65-F5344CB8AC3E}">
        <p14:creationId xmlns:p14="http://schemas.microsoft.com/office/powerpoint/2010/main" val="369834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CD2F2AF-A138-450B-B850-45506951F4E9}" type="slidenum">
              <a:rPr lang="en-US" altLang="en-US"/>
              <a:pPr eaLnBrk="1" hangingPunct="1"/>
              <a:t>6</a:t>
            </a:fld>
            <a:endParaRPr lang="en-US" altLang="en-US"/>
          </a:p>
        </p:txBody>
      </p:sp>
      <p:sp>
        <p:nvSpPr>
          <p:cNvPr id="53251" name="Rectangle 4"/>
          <p:cNvSpPr>
            <a:spLocks noGrp="1" noRot="1" noChangeAspect="1" noChangeArrowheads="1" noTextEdit="1"/>
          </p:cNvSpPr>
          <p:nvPr>
            <p:ph type="sldImg"/>
          </p:nvPr>
        </p:nvSpPr>
        <p:spPr>
          <a:ln/>
        </p:spPr>
      </p:sp>
      <p:sp>
        <p:nvSpPr>
          <p:cNvPr id="53252" name="Rectangle 5"/>
          <p:cNvSpPr>
            <a:spLocks noGrp="1" noChangeArrowheads="1"/>
          </p:cNvSpPr>
          <p:nvPr>
            <p:ph type="body" idx="1"/>
          </p:nvPr>
        </p:nvSpPr>
        <p:spPr>
          <a:xfrm>
            <a:off x="477838" y="5400675"/>
            <a:ext cx="6359525" cy="3663950"/>
          </a:xfrm>
          <a:noFill/>
        </p:spPr>
        <p:txBody>
          <a:bodyPr/>
          <a:lstStyle/>
          <a:p>
            <a:pPr eaLnBrk="1" hangingPunct="1"/>
            <a:r>
              <a:rPr lang="en-US" altLang="en-US" smtClean="0"/>
              <a:t>Types of Joins</a:t>
            </a:r>
          </a:p>
          <a:p>
            <a:pPr lvl="1" eaLnBrk="1" hangingPunct="1"/>
            <a:r>
              <a:rPr lang="en-US" altLang="en-US" smtClean="0"/>
              <a:t>To join tables, you can use a join syntax that is compliant with the </a:t>
            </a:r>
            <a:r>
              <a:rPr lang="en-US" altLang="en-US" smtClean="0">
                <a:solidFill>
                  <a:schemeClr val="tx1"/>
                </a:solidFill>
              </a:rPr>
              <a:t>SQL:1999 standard.</a:t>
            </a:r>
            <a:r>
              <a:rPr lang="en-US" altLang="en-US" smtClean="0"/>
              <a:t>  </a:t>
            </a:r>
          </a:p>
          <a:p>
            <a:pPr lvl="1" eaLnBrk="1" hangingPunct="1"/>
            <a:r>
              <a:rPr lang="en-US" altLang="en-US" b="1" smtClean="0"/>
              <a:t>Note</a:t>
            </a:r>
          </a:p>
          <a:p>
            <a:pPr lvl="2" eaLnBrk="1" hangingPunct="1"/>
            <a:r>
              <a:rPr lang="en-US" altLang="en-US" smtClean="0"/>
              <a:t>Before the Oracle9</a:t>
            </a:r>
            <a:r>
              <a:rPr lang="en-US" altLang="en-US" i="1" smtClean="0"/>
              <a:t>i </a:t>
            </a:r>
            <a:r>
              <a:rPr lang="en-US" altLang="en-US" smtClean="0"/>
              <a:t>release, the join syntax was different from the American National Standards Institute (ANSI) standards. The SQL:1999</a:t>
            </a:r>
            <a:r>
              <a:rPr lang="en-US" altLang="en-US" smtClean="0">
                <a:cs typeface="Times New Roman" charset="0"/>
              </a:rPr>
              <a:t>–</a:t>
            </a:r>
            <a:r>
              <a:rPr lang="en-US" altLang="en-US" smtClean="0"/>
              <a:t>compliant join syntax does not offer any performance benefits over the Oracle-proprietary join syntax that existed in the prior releases. For detailed information about the proprietary join syntax, see Appendix C: Oracle Join Syntax.</a:t>
            </a:r>
          </a:p>
          <a:p>
            <a:pPr lvl="2" eaLnBrk="1" hangingPunct="1"/>
            <a:r>
              <a:rPr lang="en-US" altLang="en-US" smtClean="0"/>
              <a:t>The following slide discusses the SQL:1999 join syntax.</a:t>
            </a:r>
          </a:p>
        </p:txBody>
      </p:sp>
    </p:spTree>
    <p:extLst>
      <p:ext uri="{BB962C8B-B14F-4D97-AF65-F5344CB8AC3E}">
        <p14:creationId xmlns:p14="http://schemas.microsoft.com/office/powerpoint/2010/main" val="333440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5FF4AE5C-F2A9-4432-9903-E020B8E653C2}" type="slidenum">
              <a:rPr lang="en-US" altLang="en-US"/>
              <a:pPr eaLnBrk="1" hangingPunct="1"/>
              <a:t>7</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477838" y="5400675"/>
            <a:ext cx="6359525" cy="3663950"/>
          </a:xfrm>
          <a:noFill/>
        </p:spPr>
        <p:txBody>
          <a:bodyPr/>
          <a:lstStyle/>
          <a:p>
            <a:pPr eaLnBrk="1" hangingPunct="1"/>
            <a:r>
              <a:rPr lang="en-US" altLang="en-US" smtClean="0"/>
              <a:t>Joining Tables Using SQL:1999 Syntax</a:t>
            </a:r>
          </a:p>
          <a:p>
            <a:pPr lvl="1" eaLnBrk="1" hangingPunct="1"/>
            <a:r>
              <a:rPr lang="en-US" altLang="en-US" smtClean="0"/>
              <a:t>In the syntax:</a:t>
            </a:r>
          </a:p>
          <a:p>
            <a:pPr marL="228600" lvl="2" indent="0" eaLnBrk="1" hangingPunct="1">
              <a:lnSpc>
                <a:spcPct val="90000"/>
              </a:lnSpc>
              <a:spcBef>
                <a:spcPct val="35000"/>
              </a:spcBef>
              <a:buFont typeface="Times New Roman" charset="0"/>
              <a:buNone/>
            </a:pPr>
            <a:r>
              <a:rPr lang="en-US" altLang="en-US" i="1" smtClean="0">
                <a:latin typeface="Courier New" pitchFamily="49" charset="0"/>
              </a:rPr>
              <a:t>table1.column</a:t>
            </a:r>
            <a:r>
              <a:rPr lang="en-US" altLang="en-US" smtClean="0"/>
              <a:t> denotes the table and the column from which data is retrieved</a:t>
            </a:r>
          </a:p>
          <a:p>
            <a:pPr marL="228600" lvl="2" indent="0" eaLnBrk="1" hangingPunct="1">
              <a:lnSpc>
                <a:spcPct val="90000"/>
              </a:lnSpc>
              <a:spcBef>
                <a:spcPct val="35000"/>
              </a:spcBef>
              <a:buFont typeface="Times New Roman" charset="0"/>
              <a:buNone/>
            </a:pPr>
            <a:r>
              <a:rPr lang="en-US" altLang="en-US" smtClean="0">
                <a:latin typeface="Courier New" pitchFamily="49" charset="0"/>
              </a:rPr>
              <a:t>NATURAL</a:t>
            </a:r>
            <a:r>
              <a:rPr lang="en-US" altLang="en-US" smtClean="0"/>
              <a:t> </a:t>
            </a:r>
            <a:r>
              <a:rPr lang="en-US" altLang="en-US" smtClean="0">
                <a:latin typeface="Courier New" pitchFamily="49" charset="0"/>
              </a:rPr>
              <a:t>JOIN</a:t>
            </a:r>
            <a:r>
              <a:rPr lang="en-US" altLang="en-US" smtClean="0"/>
              <a:t> joins two tables based on the same column name</a:t>
            </a:r>
          </a:p>
          <a:p>
            <a:pPr marL="228600" lvl="2" indent="0" eaLnBrk="1" hangingPunct="1">
              <a:lnSpc>
                <a:spcPct val="90000"/>
              </a:lnSpc>
              <a:spcBef>
                <a:spcPct val="35000"/>
              </a:spcBef>
              <a:buFont typeface="Times New Roman" charset="0"/>
              <a:buNone/>
            </a:pPr>
            <a:r>
              <a:rPr lang="en-US" altLang="en-US" smtClean="0">
                <a:latin typeface="Courier New" pitchFamily="49" charset="0"/>
              </a:rPr>
              <a:t>JOIN</a:t>
            </a:r>
            <a:r>
              <a:rPr lang="en-US" altLang="en-US" i="1" smtClean="0"/>
              <a:t> </a:t>
            </a:r>
            <a:r>
              <a:rPr lang="en-US" altLang="en-US" i="1" smtClean="0">
                <a:latin typeface="Courier New" pitchFamily="49" charset="0"/>
              </a:rPr>
              <a:t>table2</a:t>
            </a:r>
            <a:r>
              <a:rPr lang="en-US" altLang="en-US" i="1" smtClean="0"/>
              <a:t> </a:t>
            </a:r>
            <a:r>
              <a:rPr lang="en-US" altLang="en-US" smtClean="0">
                <a:latin typeface="Courier New" pitchFamily="49" charset="0"/>
              </a:rPr>
              <a:t>USING</a:t>
            </a:r>
            <a:r>
              <a:rPr lang="en-US" altLang="en-US" smtClean="0"/>
              <a:t> </a:t>
            </a:r>
            <a:r>
              <a:rPr lang="en-US" altLang="en-US" i="1" smtClean="0">
                <a:latin typeface="Courier New" pitchFamily="49" charset="0"/>
              </a:rPr>
              <a:t>column_name</a:t>
            </a:r>
            <a:r>
              <a:rPr lang="en-US" altLang="en-US" smtClean="0"/>
              <a:t> performs an equijoin based on the column name</a:t>
            </a:r>
          </a:p>
          <a:p>
            <a:pPr marL="228600" lvl="2" indent="0" eaLnBrk="1" hangingPunct="1">
              <a:lnSpc>
                <a:spcPct val="90000"/>
              </a:lnSpc>
              <a:spcBef>
                <a:spcPct val="35000"/>
              </a:spcBef>
              <a:buFont typeface="Times New Roman" charset="0"/>
              <a:buNone/>
            </a:pPr>
            <a:r>
              <a:rPr lang="en-US" altLang="en-US" smtClean="0">
                <a:latin typeface="Courier New" pitchFamily="49" charset="0"/>
              </a:rPr>
              <a:t>JOIN</a:t>
            </a:r>
            <a:r>
              <a:rPr lang="en-US" altLang="en-US" i="1" smtClean="0"/>
              <a:t> </a:t>
            </a:r>
            <a:r>
              <a:rPr lang="en-US" altLang="en-US" i="1" smtClean="0">
                <a:latin typeface="Courier New" pitchFamily="49" charset="0"/>
              </a:rPr>
              <a:t>table2</a:t>
            </a:r>
            <a:r>
              <a:rPr lang="en-US" altLang="en-US" i="1" smtClean="0"/>
              <a:t> </a:t>
            </a:r>
            <a:r>
              <a:rPr lang="en-US" altLang="en-US" i="1" smtClean="0">
                <a:latin typeface="Courier New" pitchFamily="49" charset="0"/>
              </a:rPr>
              <a:t>ON</a:t>
            </a:r>
            <a:r>
              <a:rPr lang="en-US" altLang="en-US" i="1" smtClean="0"/>
              <a:t> </a:t>
            </a:r>
            <a:r>
              <a:rPr lang="en-US" altLang="en-US" i="1" smtClean="0">
                <a:latin typeface="Courier New" pitchFamily="49" charset="0"/>
              </a:rPr>
              <a:t>table1.column_name</a:t>
            </a:r>
            <a:r>
              <a:rPr lang="en-US" altLang="en-US" smtClean="0"/>
              <a:t> </a:t>
            </a:r>
            <a:r>
              <a:rPr lang="en-US" altLang="en-US" smtClean="0">
                <a:latin typeface="Courier New" pitchFamily="49" charset="0"/>
              </a:rPr>
              <a:t>=</a:t>
            </a:r>
            <a:r>
              <a:rPr lang="en-US" altLang="en-US" smtClean="0"/>
              <a:t> </a:t>
            </a:r>
            <a:r>
              <a:rPr lang="en-US" altLang="en-US" i="1" smtClean="0">
                <a:latin typeface="Courier New" pitchFamily="49" charset="0"/>
              </a:rPr>
              <a:t>table2.column_name</a:t>
            </a:r>
            <a:r>
              <a:rPr lang="en-US" altLang="en-US" smtClean="0"/>
              <a:t> performs an equijoin based on the condition in the </a:t>
            </a:r>
            <a:r>
              <a:rPr lang="en-US" altLang="en-US" smtClean="0">
                <a:latin typeface="Courier New" pitchFamily="49" charset="0"/>
              </a:rPr>
              <a:t>ON</a:t>
            </a:r>
            <a:r>
              <a:rPr lang="en-US" altLang="en-US" smtClean="0"/>
              <a:t> clause </a:t>
            </a:r>
          </a:p>
          <a:p>
            <a:pPr marL="228600" lvl="2" indent="0" eaLnBrk="1" hangingPunct="1">
              <a:lnSpc>
                <a:spcPct val="90000"/>
              </a:lnSpc>
              <a:spcBef>
                <a:spcPct val="35000"/>
              </a:spcBef>
              <a:buFont typeface="Times New Roman" charset="0"/>
              <a:buNone/>
            </a:pPr>
            <a:r>
              <a:rPr lang="en-US" altLang="en-US" i="1" smtClean="0">
                <a:latin typeface="Courier New" pitchFamily="49" charset="0"/>
              </a:rPr>
              <a:t>LEFT/RIGHT/FULL</a:t>
            </a:r>
            <a:r>
              <a:rPr lang="en-US" altLang="en-US" i="1" smtClean="0"/>
              <a:t> </a:t>
            </a:r>
            <a:r>
              <a:rPr lang="en-US" altLang="en-US" i="1" smtClean="0">
                <a:latin typeface="Courier New" pitchFamily="49" charset="0"/>
              </a:rPr>
              <a:t>OUTER</a:t>
            </a:r>
            <a:r>
              <a:rPr lang="en-US" altLang="en-US" i="1" smtClean="0"/>
              <a:t> </a:t>
            </a:r>
            <a:r>
              <a:rPr lang="en-US" altLang="en-US" smtClean="0"/>
              <a:t>is used</a:t>
            </a:r>
            <a:r>
              <a:rPr lang="en-US" altLang="en-US" i="1" smtClean="0"/>
              <a:t> </a:t>
            </a:r>
            <a:r>
              <a:rPr lang="en-US" altLang="en-US" smtClean="0"/>
              <a:t>to perform </a:t>
            </a:r>
            <a:r>
              <a:rPr lang="en-US" altLang="en-US" smtClean="0">
                <a:latin typeface="Courier New" pitchFamily="49" charset="0"/>
              </a:rPr>
              <a:t>OUTER</a:t>
            </a:r>
            <a:r>
              <a:rPr lang="en-US" altLang="en-US" smtClean="0"/>
              <a:t> joins</a:t>
            </a:r>
          </a:p>
          <a:p>
            <a:pPr marL="228600" lvl="2" indent="0" eaLnBrk="1" hangingPunct="1">
              <a:lnSpc>
                <a:spcPct val="90000"/>
              </a:lnSpc>
              <a:spcBef>
                <a:spcPct val="35000"/>
              </a:spcBef>
              <a:buFont typeface="Times New Roman" charset="0"/>
              <a:buNone/>
            </a:pPr>
            <a:r>
              <a:rPr lang="en-US" altLang="en-US" smtClean="0">
                <a:latin typeface="Courier New" pitchFamily="49" charset="0"/>
              </a:rPr>
              <a:t>CROSS</a:t>
            </a:r>
            <a:r>
              <a:rPr lang="en-US" altLang="en-US" smtClean="0"/>
              <a:t> </a:t>
            </a:r>
            <a:r>
              <a:rPr lang="en-US" altLang="en-US" smtClean="0">
                <a:latin typeface="Courier New" pitchFamily="49" charset="0"/>
              </a:rPr>
              <a:t>JOIN</a:t>
            </a:r>
            <a:r>
              <a:rPr lang="en-US" altLang="en-US" smtClean="0"/>
              <a:t> returns a Cartesian product from the two tables</a:t>
            </a:r>
            <a:endParaRPr lang="en-US" altLang="en-US" i="1" smtClean="0"/>
          </a:p>
          <a:p>
            <a:pPr lvl="1" eaLnBrk="1" hangingPunct="1"/>
            <a:r>
              <a:rPr lang="en-US" altLang="en-US" smtClean="0"/>
              <a:t>For more information, see the section titled </a:t>
            </a:r>
            <a:r>
              <a:rPr lang="en-US" altLang="en-US" i="1" smtClean="0">
                <a:latin typeface="Courier New" pitchFamily="49" charset="0"/>
              </a:rPr>
              <a:t>SELECT</a:t>
            </a:r>
            <a:r>
              <a:rPr lang="en-US" altLang="en-US" smtClean="0"/>
              <a:t> in </a:t>
            </a:r>
            <a:r>
              <a:rPr lang="en-US" altLang="en-US" i="1" smtClean="0"/>
              <a:t>Oracle Database SQL Language Reference 11g, Release 1 (11.1)</a:t>
            </a:r>
            <a:r>
              <a:rPr lang="en-US" altLang="en-US" smtClean="0"/>
              <a:t>.</a:t>
            </a:r>
          </a:p>
          <a:p>
            <a:pPr lvl="1" eaLnBrk="1" hangingPunct="1"/>
            <a:endParaRPr lang="en-US" altLang="en-US" smtClean="0"/>
          </a:p>
        </p:txBody>
      </p:sp>
    </p:spTree>
    <p:extLst>
      <p:ext uri="{BB962C8B-B14F-4D97-AF65-F5344CB8AC3E}">
        <p14:creationId xmlns:p14="http://schemas.microsoft.com/office/powerpoint/2010/main" val="259923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4"/>
          <p:cNvSpPr>
            <a:spLocks noGrp="1" noRot="1" noChangeAspect="1" noChangeArrowheads="1" noTextEdit="1"/>
          </p:cNvSpPr>
          <p:nvPr>
            <p:ph type="sldImg"/>
          </p:nvPr>
        </p:nvSpPr>
        <p:spPr>
          <a:ln/>
        </p:spPr>
      </p:sp>
      <p:sp>
        <p:nvSpPr>
          <p:cNvPr id="55298" name="Rectangle 10"/>
          <p:cNvSpPr>
            <a:spLocks noGrp="1" noChangeArrowheads="1"/>
          </p:cNvSpPr>
          <p:nvPr>
            <p:ph type="ftr" sz="quarter" idx="4"/>
          </p:nvPr>
        </p:nvSpPr>
        <p:spPr>
          <a:noFill/>
        </p:spPr>
        <p:txBody>
          <a:bodyPr/>
          <a:lstStyle>
            <a:lvl1pPr defTabSz="950913" eaLnBrk="0" hangingPunct="0">
              <a:defRPr b="1">
                <a:solidFill>
                  <a:schemeClr val="tx1"/>
                </a:solidFill>
                <a:latin typeface="Arial" charset="0"/>
              </a:defRPr>
            </a:lvl1pPr>
            <a:lvl2pPr marL="742950" indent="-285750" defTabSz="950913" eaLnBrk="0" hangingPunct="0">
              <a:defRPr b="1">
                <a:solidFill>
                  <a:schemeClr val="tx1"/>
                </a:solidFill>
                <a:latin typeface="Arial" charset="0"/>
              </a:defRPr>
            </a:lvl2pPr>
            <a:lvl3pPr marL="1143000" indent="-228600" defTabSz="950913" eaLnBrk="0" hangingPunct="0">
              <a:defRPr b="1">
                <a:solidFill>
                  <a:schemeClr val="tx1"/>
                </a:solidFill>
                <a:latin typeface="Arial" charset="0"/>
              </a:defRPr>
            </a:lvl3pPr>
            <a:lvl4pPr marL="1600200" indent="-228600" defTabSz="950913" eaLnBrk="0" hangingPunct="0">
              <a:defRPr b="1">
                <a:solidFill>
                  <a:schemeClr val="tx1"/>
                </a:solidFill>
                <a:latin typeface="Arial" charset="0"/>
              </a:defRPr>
            </a:lvl4pPr>
            <a:lvl5pPr marL="2057400" indent="-228600" defTabSz="950913" eaLnBrk="0" hangingPunct="0">
              <a:defRPr b="1">
                <a:solidFill>
                  <a:schemeClr val="tx1"/>
                </a:solidFill>
                <a:latin typeface="Arial" charset="0"/>
              </a:defRPr>
            </a:lvl5pPr>
            <a:lvl6pPr marL="25146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950913"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E7BD8F25-ADF4-472E-A583-1A809BA4D5B2}" type="slidenum">
              <a:rPr lang="en-US" altLang="en-US"/>
              <a:pPr eaLnBrk="1" hangingPunct="1"/>
              <a:t>8</a:t>
            </a:fld>
            <a:endParaRPr lang="en-US" altLang="en-US"/>
          </a:p>
        </p:txBody>
      </p:sp>
      <p:sp>
        <p:nvSpPr>
          <p:cNvPr id="55300" name="Rectangle 5"/>
          <p:cNvSpPr>
            <a:spLocks noGrp="1" noChangeArrowheads="1"/>
          </p:cNvSpPr>
          <p:nvPr>
            <p:ph type="body" idx="1"/>
          </p:nvPr>
        </p:nvSpPr>
        <p:spPr>
          <a:xfrm>
            <a:off x="477838" y="5400675"/>
            <a:ext cx="6359525" cy="3663950"/>
          </a:xfrm>
          <a:noFill/>
        </p:spPr>
        <p:txBody>
          <a:bodyPr/>
          <a:lstStyle/>
          <a:p>
            <a:pPr algn="just" eaLnBrk="1" hangingPunct="1"/>
            <a:r>
              <a:rPr lang="en-US" altLang="en-US" smtClean="0"/>
              <a:t>Qualifying Ambiguous Column Names</a:t>
            </a:r>
            <a:endParaRPr lang="en-US" altLang="en-US" smtClean="0">
              <a:latin typeface="Times New Roman" charset="0"/>
            </a:endParaRPr>
          </a:p>
          <a:p>
            <a:pPr lvl="1" eaLnBrk="1" hangingPunct="1"/>
            <a:r>
              <a:rPr lang="en-US" altLang="en-US" smtClean="0"/>
              <a:t>When joining two or more tables, you need to qualify the names of the columns with the table name to avoid ambiguity. Without the </a:t>
            </a:r>
            <a:r>
              <a:rPr lang="en-US" altLang="en-US" smtClean="0">
                <a:solidFill>
                  <a:schemeClr val="tx1"/>
                </a:solidFill>
              </a:rPr>
              <a:t>table prefixes</a:t>
            </a:r>
            <a:r>
              <a:rPr lang="en-US" altLang="en-US" smtClean="0"/>
              <a:t>, the </a:t>
            </a:r>
            <a:r>
              <a:rPr lang="en-US" altLang="en-US" smtClean="0">
                <a:latin typeface="Courier New" pitchFamily="49" charset="0"/>
              </a:rPr>
              <a:t>DEPARTMENT_ID</a:t>
            </a:r>
            <a:r>
              <a:rPr lang="en-US" altLang="en-US" smtClean="0"/>
              <a:t> column in the </a:t>
            </a:r>
            <a:r>
              <a:rPr lang="en-US" altLang="en-US" smtClean="0">
                <a:latin typeface="Courier New" pitchFamily="49" charset="0"/>
              </a:rPr>
              <a:t>SELECT</a:t>
            </a:r>
            <a:r>
              <a:rPr lang="en-US" altLang="en-US" smtClean="0"/>
              <a:t> list could be from either the </a:t>
            </a:r>
            <a:r>
              <a:rPr lang="en-US" altLang="en-US" smtClean="0">
                <a:latin typeface="Courier New" pitchFamily="49" charset="0"/>
              </a:rPr>
              <a:t>DEPARTMENTS</a:t>
            </a:r>
            <a:r>
              <a:rPr lang="en-US" altLang="en-US" smtClean="0"/>
              <a:t> table or the </a:t>
            </a:r>
            <a:r>
              <a:rPr lang="en-US" altLang="en-US" smtClean="0">
                <a:latin typeface="Courier New" pitchFamily="49" charset="0"/>
              </a:rPr>
              <a:t>EMPLOYEES</a:t>
            </a:r>
            <a:r>
              <a:rPr lang="en-US" altLang="en-US" smtClean="0"/>
              <a:t> table. It is necessary to add the table prefix to execute your query. If there are no common column names between the two tables, there is no need to qualify the columns. However, using the table prefix improves performance, because you tell the Oracle server exactly where to find the columns. </a:t>
            </a:r>
          </a:p>
          <a:p>
            <a:pPr lvl="1" eaLnBrk="1" hangingPunct="1"/>
            <a:r>
              <a:rPr lang="en-US" altLang="en-US" smtClean="0"/>
              <a:t>However, qualifying column names with table names can be time consuming, particularly if the table names are lengthy. Instead, you can use </a:t>
            </a:r>
            <a:r>
              <a:rPr lang="en-US" altLang="en-US" i="1" smtClean="0"/>
              <a:t>table aliases</a:t>
            </a:r>
            <a:r>
              <a:rPr lang="en-US" altLang="en-US" smtClean="0"/>
              <a:t>. Just as a column alias gives a column another name, a table alias gives a table another name. Table aliases help to keep SQL code smaller, therefore using less memory.</a:t>
            </a:r>
          </a:p>
          <a:p>
            <a:pPr lvl="1" eaLnBrk="1" hangingPunct="1"/>
            <a:r>
              <a:rPr lang="en-US" altLang="en-US" smtClean="0"/>
              <a:t>The table name is specified in full, followed by a space and then the table alias. For example, the </a:t>
            </a:r>
            <a:r>
              <a:rPr lang="en-US" altLang="en-US" smtClean="0">
                <a:latin typeface="Courier New" pitchFamily="49" charset="0"/>
              </a:rPr>
              <a:t>EMPLOYEES</a:t>
            </a:r>
            <a:r>
              <a:rPr lang="en-US" altLang="en-US" smtClean="0"/>
              <a:t> table can be given an alias of </a:t>
            </a:r>
            <a:r>
              <a:rPr lang="en-US" altLang="en-US" smtClean="0">
                <a:latin typeface="Courier New" pitchFamily="49" charset="0"/>
              </a:rPr>
              <a:t>e</a:t>
            </a:r>
            <a:r>
              <a:rPr lang="en-US" altLang="en-US" smtClean="0"/>
              <a:t>, and the </a:t>
            </a:r>
            <a:r>
              <a:rPr lang="en-US" altLang="en-US" smtClean="0">
                <a:latin typeface="Courier New" pitchFamily="49" charset="0"/>
              </a:rPr>
              <a:t>DEPARTMENTS</a:t>
            </a:r>
            <a:r>
              <a:rPr lang="en-US" altLang="en-US" smtClean="0"/>
              <a:t> table an alias of </a:t>
            </a:r>
            <a:r>
              <a:rPr lang="en-US" altLang="en-US" smtClean="0">
                <a:latin typeface="Courier New" pitchFamily="49" charset="0"/>
              </a:rPr>
              <a:t>d</a:t>
            </a:r>
            <a:r>
              <a:rPr lang="en-US" altLang="en-US" smtClean="0"/>
              <a:t>.</a:t>
            </a:r>
          </a:p>
          <a:p>
            <a:pPr lvl="1" eaLnBrk="1" hangingPunct="1"/>
            <a:r>
              <a:rPr lang="en-US" altLang="en-US" b="1" smtClean="0"/>
              <a:t>Guidelines</a:t>
            </a:r>
          </a:p>
          <a:p>
            <a:pPr lvl="2" eaLnBrk="1" hangingPunct="1"/>
            <a:r>
              <a:rPr lang="en-US" altLang="en-US" smtClean="0"/>
              <a:t>Table aliases can be up to 30 characters in length, but shorter aliases are better than longer ones.</a:t>
            </a:r>
          </a:p>
          <a:p>
            <a:pPr lvl="2" eaLnBrk="1" hangingPunct="1"/>
            <a:r>
              <a:rPr lang="en-US" altLang="en-US" smtClean="0"/>
              <a:t>If a table alias is used for a particular table name in the </a:t>
            </a:r>
            <a:r>
              <a:rPr lang="en-US" altLang="en-US" smtClean="0">
                <a:latin typeface="Courier New" pitchFamily="49" charset="0"/>
              </a:rPr>
              <a:t>FROM</a:t>
            </a:r>
            <a:r>
              <a:rPr lang="en-US" altLang="en-US" smtClean="0"/>
              <a:t> clause, then that table alias must be substituted for the table name throughout the </a:t>
            </a:r>
            <a:r>
              <a:rPr lang="en-US" altLang="en-US" smtClean="0">
                <a:latin typeface="Courier New" pitchFamily="49" charset="0"/>
              </a:rPr>
              <a:t>SELECT</a:t>
            </a:r>
            <a:r>
              <a:rPr lang="en-US" altLang="en-US" smtClean="0"/>
              <a:t> statement.</a:t>
            </a:r>
          </a:p>
          <a:p>
            <a:pPr lvl="2" eaLnBrk="1" hangingPunct="1"/>
            <a:r>
              <a:rPr lang="en-US" altLang="en-US" smtClean="0"/>
              <a:t>Table aliases should be meaningful.</a:t>
            </a:r>
          </a:p>
          <a:p>
            <a:pPr lvl="2" eaLnBrk="1" hangingPunct="1"/>
            <a:r>
              <a:rPr lang="en-US" altLang="en-US" smtClean="0"/>
              <a:t>The table alias is valid for only the current </a:t>
            </a:r>
            <a:r>
              <a:rPr lang="en-US" altLang="en-US" smtClean="0">
                <a:latin typeface="Courier New" pitchFamily="49" charset="0"/>
              </a:rPr>
              <a:t>SELECT</a:t>
            </a:r>
            <a:r>
              <a:rPr lang="en-US" altLang="en-US" smtClean="0"/>
              <a:t> statement.</a:t>
            </a:r>
          </a:p>
        </p:txBody>
      </p:sp>
      <p:sp>
        <p:nvSpPr>
          <p:cNvPr id="3" name="Rounded Rectangular Callout 2"/>
          <p:cNvSpPr/>
          <p:nvPr/>
        </p:nvSpPr>
        <p:spPr>
          <a:xfrm>
            <a:off x="3162300" y="3486150"/>
            <a:ext cx="2647950" cy="904875"/>
          </a:xfrm>
          <a:prstGeom prst="wedgeRoundRectCallout">
            <a:avLst>
              <a:gd name="adj1" fmla="val -74430"/>
              <a:gd name="adj2" fmla="val -185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Qualify the column name</a:t>
            </a:r>
            <a:endParaRPr lang="en-US" dirty="0"/>
          </a:p>
        </p:txBody>
      </p:sp>
    </p:spTree>
    <p:extLst>
      <p:ext uri="{BB962C8B-B14F-4D97-AF65-F5344CB8AC3E}">
        <p14:creationId xmlns:p14="http://schemas.microsoft.com/office/powerpoint/2010/main" val="155951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Oracle Database 11</a:t>
            </a:r>
            <a:r>
              <a:rPr lang="en-US" i="1" smtClean="0"/>
              <a:t>g</a:t>
            </a:r>
            <a:r>
              <a:rPr lang="en-US" smtClean="0"/>
              <a:t>: SQL Fundamentals I</a:t>
            </a:r>
            <a:r>
              <a:rPr lang="en-US" smtClean="0">
                <a:solidFill>
                  <a:schemeClr val="tx1"/>
                </a:solidFill>
                <a:cs typeface="+mn-cs"/>
              </a:rPr>
              <a:t>   6 - </a:t>
            </a:r>
            <a:fld id="{88BB27F9-2526-4E5A-A34C-23134C7729B5}" type="slidenum">
              <a:rPr lang="en-US" smtClean="0">
                <a:solidFill>
                  <a:schemeClr val="tx1"/>
                </a:solidFill>
                <a:cs typeface="+mn-cs"/>
              </a:rPr>
              <a:pPr>
                <a:defRPr/>
              </a:pPr>
              <a:t>9</a:t>
            </a:fld>
            <a:endParaRPr lang="en-US">
              <a:solidFill>
                <a:schemeClr val="tx1"/>
              </a:solidFill>
              <a:cs typeface="+mn-cs"/>
            </a:endParaRPr>
          </a:p>
        </p:txBody>
      </p:sp>
    </p:spTree>
    <p:extLst>
      <p:ext uri="{BB962C8B-B14F-4D97-AF65-F5344CB8AC3E}">
        <p14:creationId xmlns:p14="http://schemas.microsoft.com/office/powerpoint/2010/main" val="2129311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7700">
                <a:solidFill>
                  <a:srgbClr val="CCCCCC"/>
                </a:solidFill>
                <a:latin typeface="Times New Roman" charset="0"/>
              </a:rPr>
              <a:t>6</a:t>
            </a:r>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275"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noProof="0" smtClean="0"/>
              <a:t>&lt;Insert Lesson, Module, Course Title&gt;</a:t>
            </a:r>
          </a:p>
        </p:txBody>
      </p:sp>
      <p:sp>
        <p:nvSpPr>
          <p:cNvPr id="438276"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r>
              <a:rPr lang="en-US" noProof="0" smtClean="0"/>
              <a:t>&lt;Insert Subtitle&gt;</a:t>
            </a:r>
          </a:p>
        </p:txBody>
      </p:sp>
    </p:spTree>
    <p:extLst>
      <p:ext uri="{BB962C8B-B14F-4D97-AF65-F5344CB8AC3E}">
        <p14:creationId xmlns:p14="http://schemas.microsoft.com/office/powerpoint/2010/main" val="21132439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98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19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707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6966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683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243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596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9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633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455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Tx/>
              <a:buFontTx/>
              <a:buNone/>
            </a:pPr>
            <a:r>
              <a:rPr lang="en-US" altLang="en-US" sz="1200" b="0"/>
              <a:t>Copyright © 2009, Oracle. All rights reserved.</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p>
            <a:pPr lvl="0"/>
            <a:r>
              <a:rPr lang="en-US" altLang="en-US" smtClean="0"/>
              <a:t>Click to edit Master title style </a:t>
            </a:r>
          </a:p>
        </p:txBody>
      </p:sp>
      <p:sp>
        <p:nvSpPr>
          <p:cNvPr id="1030" name="Slide_Page_Number"/>
          <p:cNvSpPr>
            <a:spLocks noChangeArrowheads="1"/>
          </p:cNvSpPr>
          <p:nvPr/>
        </p:nvSpPr>
        <p:spPr bwMode="auto">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just" eaLnBrk="1" hangingPunct="1">
              <a:spcBef>
                <a:spcPct val="0"/>
              </a:spcBef>
              <a:buClrTx/>
              <a:buFontTx/>
              <a:buNone/>
            </a:pPr>
            <a:r>
              <a:rPr lang="en-US" altLang="en-US" sz="1200" b="0"/>
              <a:t>6 - </a:t>
            </a:r>
            <a:fld id="{431975FD-D65A-4A0F-B44E-17E6A8B05FD3}" type="slidenum">
              <a:rPr lang="en-US" altLang="en-US" sz="1200" b="0"/>
              <a:pPr algn="just" eaLnBrk="1" hangingPunct="1">
                <a:spcBef>
                  <a:spcPct val="0"/>
                </a:spcBef>
                <a:buClrTx/>
                <a:buFontTx/>
                <a:buNone/>
              </a:pPr>
              <a:t>‹#›</a:t>
            </a:fld>
            <a:endParaRPr lang="en-US" altLang="en-US" sz="1200" b="0"/>
          </a:p>
        </p:txBody>
      </p:sp>
    </p:spTree>
  </p:cSld>
  <p:clrMap bg1="lt1" tx1="dk1" bg2="lt2" tx2="dk2" accent1="accent1" accent2="accent2" accent3="accent3" accent4="accent4" accent5="accent5" accent6="accent6" hlink="hlink" folHlink="folHlink"/>
  <p:sldLayoutIdLst>
    <p:sldLayoutId id="2147483679"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marL="342900" indent="-342900" algn="l" defTabSz="228600" rtl="0" eaLnBrk="0" fontAlgn="base" hangingPunct="0">
        <a:spcBef>
          <a:spcPct val="20000"/>
        </a:spcBef>
        <a:spcAft>
          <a:spcPct val="0"/>
        </a:spcAft>
        <a:buClr>
          <a:srgbClr val="000000"/>
        </a:buClr>
        <a:buFont typeface="Arial" charset="0"/>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p:txBody>
          <a:bodyPr/>
          <a:lstStyle/>
          <a:p>
            <a:pPr eaLnBrk="1" hangingPunct="1"/>
            <a:r>
              <a:rPr lang="en-US" altLang="en-US" smtClean="0"/>
              <a:t>Displaying Data </a:t>
            </a:r>
            <a:br>
              <a:rPr lang="en-US" altLang="en-US" smtClean="0"/>
            </a:br>
            <a:r>
              <a:rPr lang="en-US" altLang="en-US" smtClean="0"/>
              <a:t>from Multiple Tables</a:t>
            </a:r>
          </a:p>
        </p:txBody>
      </p:sp>
      <p:sp>
        <p:nvSpPr>
          <p:cNvPr id="3075" name="Rectangle 4"/>
          <p:cNvSpPr>
            <a:spLocks noGrp="1" noChangeArrowheads="1"/>
          </p:cNvSpPr>
          <p:nvPr>
            <p:ph type="subTitle" idx="1"/>
          </p:nvPr>
        </p:nvSpPr>
        <p:spPr>
          <a:xfrm>
            <a:off x="927100" y="4419600"/>
            <a:ext cx="7302500" cy="363538"/>
          </a:xfrm>
        </p:spPr>
        <p:txBody>
          <a:bodyPr/>
          <a:lstStyle/>
          <a:p>
            <a:pPr marL="0" indent="0" eaLnBrk="1" hangingPunct="1"/>
            <a:r>
              <a:rPr lang="en-US" altLang="en-US" smtClean="0"/>
              <a:t>(Joining – one of the 3 relational operators)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Grp="1" noChangeArrowheads="1"/>
          </p:cNvSpPr>
          <p:nvPr>
            <p:ph type="title"/>
          </p:nvPr>
        </p:nvSpPr>
        <p:spPr/>
        <p:txBody>
          <a:bodyPr/>
          <a:lstStyle/>
          <a:p>
            <a:pPr eaLnBrk="1" hangingPunct="1"/>
            <a:r>
              <a:rPr lang="en-US" altLang="en-US" smtClean="0"/>
              <a:t>Lesson Agenda</a:t>
            </a:r>
          </a:p>
        </p:txBody>
      </p:sp>
      <p:sp>
        <p:nvSpPr>
          <p:cNvPr id="11267" name="Rectangle 1029"/>
          <p:cNvSpPr>
            <a:spLocks noGrp="1" noChangeArrowheads="1"/>
          </p:cNvSpPr>
          <p:nvPr>
            <p:ph type="body" idx="1"/>
          </p:nvPr>
        </p:nvSpPr>
        <p:spPr>
          <a:xfrm>
            <a:off x="609600" y="1449388"/>
            <a:ext cx="7918450" cy="5017784"/>
          </a:xfrm>
        </p:spPr>
        <p:txBody>
          <a:bodyPr/>
          <a:lstStyle/>
          <a:p>
            <a:pPr lvl="1" eaLnBrk="1" hangingPunct="1">
              <a:buClr>
                <a:schemeClr val="folHlink"/>
              </a:buClr>
            </a:pPr>
            <a:r>
              <a:rPr lang="en-US" altLang="en-US" dirty="0" smtClean="0">
                <a:solidFill>
                  <a:schemeClr val="folHlink"/>
                </a:solidFill>
              </a:rPr>
              <a:t>Types of </a:t>
            </a:r>
            <a:r>
              <a:rPr lang="en-US" altLang="en-US" dirty="0" smtClean="0">
                <a:solidFill>
                  <a:schemeClr val="folHlink"/>
                </a:solidFill>
                <a:latin typeface="Courier New" pitchFamily="49" charset="0"/>
              </a:rPr>
              <a:t>JOINS</a:t>
            </a:r>
            <a:r>
              <a:rPr lang="en-US" altLang="en-US" dirty="0" smtClean="0">
                <a:solidFill>
                  <a:schemeClr val="folHlink"/>
                </a:solidFill>
              </a:rPr>
              <a:t>:  Equijoins</a:t>
            </a:r>
          </a:p>
          <a:p>
            <a:pPr lvl="1" eaLnBrk="1" hangingPunct="1">
              <a:buClr>
                <a:schemeClr val="hlink"/>
              </a:buClr>
            </a:pPr>
            <a:r>
              <a:rPr lang="en-US" altLang="en-US" dirty="0" smtClean="0"/>
              <a:t>Natural join:</a:t>
            </a:r>
          </a:p>
          <a:p>
            <a:pPr lvl="2" eaLnBrk="1" hangingPunct="1">
              <a:buClr>
                <a:schemeClr val="hlink"/>
              </a:buClr>
            </a:pPr>
            <a:r>
              <a:rPr lang="en-US" altLang="en-US" dirty="0">
                <a:latin typeface="Courier New" pitchFamily="49" charset="0"/>
              </a:rPr>
              <a:t>NATURAL JOIN </a:t>
            </a:r>
            <a:r>
              <a:rPr lang="en-US" altLang="en-US" dirty="0" smtClean="0"/>
              <a:t>clause</a:t>
            </a:r>
          </a:p>
          <a:p>
            <a:pPr lvl="2" eaLnBrk="1" hangingPunct="1">
              <a:buClr>
                <a:schemeClr val="hlink"/>
              </a:buClr>
            </a:pPr>
            <a:r>
              <a:rPr lang="en-US" altLang="en-US" dirty="0" smtClean="0">
                <a:latin typeface="Courier New" pitchFamily="49" charset="0"/>
              </a:rPr>
              <a:t>USING</a:t>
            </a:r>
            <a:r>
              <a:rPr lang="en-US" altLang="en-US" dirty="0" smtClean="0"/>
              <a:t> clause</a:t>
            </a:r>
          </a:p>
          <a:p>
            <a:pPr lvl="2" eaLnBrk="1" hangingPunct="1">
              <a:buClr>
                <a:schemeClr val="hlink"/>
              </a:buClr>
            </a:pPr>
            <a:r>
              <a:rPr lang="en-US" altLang="en-US" dirty="0" smtClean="0">
                <a:latin typeface="Courier New" pitchFamily="49" charset="0"/>
              </a:rPr>
              <a:t>ON</a:t>
            </a:r>
            <a:r>
              <a:rPr lang="en-US" altLang="en-US" dirty="0" smtClean="0"/>
              <a:t> clause</a:t>
            </a:r>
          </a:p>
          <a:p>
            <a:pPr lvl="1" eaLnBrk="1" hangingPunct="1">
              <a:buClr>
                <a:schemeClr val="folHlink"/>
              </a:buClr>
            </a:pPr>
            <a:r>
              <a:rPr lang="en-US" altLang="en-US" dirty="0" smtClean="0">
                <a:solidFill>
                  <a:schemeClr val="folHlink"/>
                </a:solidFill>
              </a:rPr>
              <a:t>Self-join</a:t>
            </a:r>
          </a:p>
          <a:p>
            <a:pPr lvl="1" eaLnBrk="1" hangingPunct="1">
              <a:buClr>
                <a:schemeClr val="folHlink"/>
              </a:buClr>
            </a:pPr>
            <a:r>
              <a:rPr lang="en-US" altLang="en-US" dirty="0" err="1" smtClean="0">
                <a:solidFill>
                  <a:schemeClr val="folHlink"/>
                </a:solidFill>
              </a:rPr>
              <a:t>Nonequijoins</a:t>
            </a:r>
            <a:endParaRPr lang="en-US" altLang="en-US" dirty="0" smtClean="0">
              <a:solidFill>
                <a:schemeClr val="folHlink"/>
              </a:solidFill>
            </a:endParaRPr>
          </a:p>
          <a:p>
            <a:pPr lvl="1" eaLnBrk="1" hangingPunct="1">
              <a:buClr>
                <a:schemeClr val="folHlink"/>
              </a:buClr>
            </a:pP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LEFT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RIGHT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FULL</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1" eaLnBrk="1" hangingPunct="1">
              <a:buClr>
                <a:schemeClr val="folHlink"/>
              </a:buClr>
            </a:pPr>
            <a:r>
              <a:rPr lang="en-US" altLang="en-US" dirty="0" smtClean="0">
                <a:solidFill>
                  <a:schemeClr val="folHlink"/>
                </a:solidFill>
              </a:rPr>
              <a:t>Cartesian product</a:t>
            </a:r>
          </a:p>
          <a:p>
            <a:pPr lvl="2" eaLnBrk="1" hangingPunct="1">
              <a:buClr>
                <a:schemeClr val="folHlink"/>
              </a:buClr>
            </a:pPr>
            <a:r>
              <a:rPr lang="en-US" altLang="en-US" dirty="0" smtClean="0">
                <a:solidFill>
                  <a:schemeClr val="folHlink"/>
                </a:solidFill>
              </a:rPr>
              <a:t>Cross join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en-US" dirty="0" smtClean="0"/>
              <a:t>Natural Joins with NATURAL JOIN clause</a:t>
            </a:r>
          </a:p>
        </p:txBody>
      </p:sp>
      <p:sp>
        <p:nvSpPr>
          <p:cNvPr id="12291" name="Rectangle 5"/>
          <p:cNvSpPr>
            <a:spLocks noGrp="1" noChangeArrowheads="1"/>
          </p:cNvSpPr>
          <p:nvPr>
            <p:ph type="body" idx="1"/>
          </p:nvPr>
        </p:nvSpPr>
        <p:spPr>
          <a:xfrm>
            <a:off x="622300" y="980601"/>
            <a:ext cx="7918450" cy="2192395"/>
          </a:xfrm>
        </p:spPr>
        <p:txBody>
          <a:bodyPr/>
          <a:lstStyle/>
          <a:p>
            <a:pPr lvl="1" eaLnBrk="1" hangingPunct="1"/>
            <a:r>
              <a:rPr lang="en-US" altLang="en-US" dirty="0" smtClean="0"/>
              <a:t>The </a:t>
            </a:r>
            <a:r>
              <a:rPr lang="en-US" altLang="en-US" dirty="0" smtClean="0">
                <a:solidFill>
                  <a:srgbClr val="FF0000"/>
                </a:solidFill>
                <a:latin typeface="Courier New" pitchFamily="49" charset="0"/>
              </a:rPr>
              <a:t>NATURAL</a:t>
            </a:r>
            <a:r>
              <a:rPr lang="en-US" altLang="en-US" dirty="0" smtClean="0">
                <a:solidFill>
                  <a:srgbClr val="FF0000"/>
                </a:solidFill>
              </a:rPr>
              <a:t> </a:t>
            </a:r>
            <a:r>
              <a:rPr lang="en-US" altLang="en-US" dirty="0" smtClean="0">
                <a:solidFill>
                  <a:srgbClr val="FF0000"/>
                </a:solidFill>
                <a:latin typeface="Courier New" pitchFamily="49" charset="0"/>
              </a:rPr>
              <a:t>JOIN</a:t>
            </a:r>
            <a:r>
              <a:rPr lang="en-US" altLang="en-US" dirty="0" smtClean="0">
                <a:solidFill>
                  <a:srgbClr val="FF0000"/>
                </a:solidFill>
              </a:rPr>
              <a:t> </a:t>
            </a:r>
            <a:r>
              <a:rPr lang="en-US" altLang="en-US" sz="2000" dirty="0"/>
              <a:t>clause requires</a:t>
            </a:r>
          </a:p>
          <a:p>
            <a:pPr lvl="2" eaLnBrk="1" hangingPunct="1"/>
            <a:r>
              <a:rPr lang="en-US" altLang="en-US" dirty="0" smtClean="0"/>
              <a:t>two tables must have one or more columns with </a:t>
            </a:r>
            <a:r>
              <a:rPr lang="en-US" altLang="en-US" i="1" u="sng" dirty="0" smtClean="0"/>
              <a:t>the same name and compatible </a:t>
            </a:r>
            <a:r>
              <a:rPr lang="en-US" altLang="en-US" i="1" u="sng" dirty="0" err="1" smtClean="0"/>
              <a:t>datatypes</a:t>
            </a:r>
            <a:r>
              <a:rPr lang="en-US" altLang="en-US" dirty="0" smtClean="0"/>
              <a:t>.</a:t>
            </a:r>
          </a:p>
          <a:p>
            <a:pPr lvl="1" eaLnBrk="1" hangingPunct="1"/>
            <a:r>
              <a:rPr lang="en-US" altLang="en-US" dirty="0" smtClean="0"/>
              <a:t>An equijoin is performed</a:t>
            </a:r>
          </a:p>
          <a:p>
            <a:pPr lvl="1" eaLnBrk="1" hangingPunct="1"/>
            <a:r>
              <a:rPr lang="en-US" altLang="en-US" dirty="0" smtClean="0"/>
              <a:t>If the “same name” columns have different data types, an error is returned.</a:t>
            </a:r>
          </a:p>
        </p:txBody>
      </p:sp>
      <p:pic>
        <p:nvPicPr>
          <p:cNvPr id="2" name="Picture 1"/>
          <p:cNvPicPr>
            <a:picLocks noChangeAspect="1"/>
          </p:cNvPicPr>
          <p:nvPr/>
        </p:nvPicPr>
        <p:blipFill rotWithShape="1">
          <a:blip r:embed="rId3"/>
          <a:srcRect l="4344" t="51907" r="83875" b="35842"/>
          <a:stretch/>
        </p:blipFill>
        <p:spPr>
          <a:xfrm>
            <a:off x="3476904" y="3172997"/>
            <a:ext cx="2209241" cy="1224192"/>
          </a:xfrm>
          <a:prstGeom prst="rect">
            <a:avLst/>
          </a:prstGeom>
        </p:spPr>
      </p:pic>
      <p:pic>
        <p:nvPicPr>
          <p:cNvPr id="3" name="Picture 2"/>
          <p:cNvPicPr>
            <a:picLocks noChangeAspect="1"/>
          </p:cNvPicPr>
          <p:nvPr/>
        </p:nvPicPr>
        <p:blipFill rotWithShape="1">
          <a:blip r:embed="rId4"/>
          <a:srcRect l="4629" t="28668" r="84622" b="54460"/>
          <a:stretch/>
        </p:blipFill>
        <p:spPr>
          <a:xfrm>
            <a:off x="3869577" y="4713381"/>
            <a:ext cx="1816567" cy="1519628"/>
          </a:xfrm>
          <a:prstGeom prst="rect">
            <a:avLst/>
          </a:prstGeom>
        </p:spPr>
      </p:pic>
      <p:sp>
        <p:nvSpPr>
          <p:cNvPr id="4" name="Rounded Rectangle 3"/>
          <p:cNvSpPr/>
          <p:nvPr/>
        </p:nvSpPr>
        <p:spPr bwMode="auto">
          <a:xfrm>
            <a:off x="3697941" y="4114800"/>
            <a:ext cx="1721224" cy="282389"/>
          </a:xfrm>
          <a:prstGeom prst="roundRect">
            <a:avLst/>
          </a:prstGeom>
          <a:noFill/>
          <a:ln w="28575" cap="flat" cmpd="sng" algn="ctr">
            <a:solidFill>
              <a:schemeClr val="accent6">
                <a:lumMod val="75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3964920" y="4939553"/>
            <a:ext cx="1721224" cy="282389"/>
          </a:xfrm>
          <a:prstGeom prst="roundRect">
            <a:avLst/>
          </a:prstGeom>
          <a:noFill/>
          <a:ln w="28575" cap="flat" cmpd="sng" algn="ctr">
            <a:solidFill>
              <a:schemeClr val="accent6">
                <a:lumMod val="75000"/>
              </a:schemeClr>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C:\project-SQLFund1\images\img-06-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676400" y="3276600"/>
            <a:ext cx="55657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ChangeArrowheads="1"/>
          </p:cNvSpPr>
          <p:nvPr/>
        </p:nvSpPr>
        <p:spPr bwMode="blackGray">
          <a:xfrm>
            <a:off x="866775" y="1892300"/>
            <a:ext cx="7885339"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dirty="0" err="1">
                <a:solidFill>
                  <a:srgbClr val="000000"/>
                </a:solidFill>
                <a:latin typeface="Courier New" pitchFamily="49" charset="0"/>
              </a:rPr>
              <a:t>department_id</a:t>
            </a:r>
            <a:r>
              <a:rPr lang="en-US" altLang="en-US" dirty="0">
                <a:solidFill>
                  <a:srgbClr val="000000"/>
                </a:solidFill>
                <a:latin typeface="Courier New" pitchFamily="49" charset="0"/>
              </a:rPr>
              <a:t>, </a:t>
            </a:r>
            <a:r>
              <a:rPr lang="en-US" altLang="en-US" dirty="0" err="1" smtClean="0">
                <a:solidFill>
                  <a:srgbClr val="000000"/>
                </a:solidFill>
                <a:latin typeface="Courier New" pitchFamily="49" charset="0"/>
              </a:rPr>
              <a:t>department_name,location_id</a:t>
            </a:r>
            <a:r>
              <a:rPr lang="en-US" altLang="en-US" dirty="0">
                <a:solidFill>
                  <a:srgbClr val="000000"/>
                </a:solidFill>
                <a:latin typeface="Courier New" pitchFamily="49" charset="0"/>
              </a:rPr>
              <a:t>, </a:t>
            </a:r>
            <a:r>
              <a:rPr lang="en-US" altLang="en-US" dirty="0" smtClean="0">
                <a:solidFill>
                  <a:srgbClr val="000000"/>
                </a:solidFill>
                <a:latin typeface="Courier New" pitchFamily="49" charset="0"/>
              </a:rPr>
              <a:t>city</a:t>
            </a:r>
            <a:br>
              <a:rPr lang="en-US" altLang="en-US" dirty="0" smtClean="0">
                <a:solidFill>
                  <a:srgbClr val="000000"/>
                </a:solidFill>
                <a:latin typeface="Courier New" pitchFamily="49" charset="0"/>
              </a:rPr>
            </a:b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FROM   </a:t>
            </a:r>
            <a:r>
              <a:rPr lang="en-US" altLang="en-US" dirty="0" smtClean="0">
                <a:solidFill>
                  <a:srgbClr val="000000"/>
                </a:solidFill>
                <a:latin typeface="Courier New" pitchFamily="49" charset="0"/>
              </a:rPr>
              <a:t>departments NATURAL </a:t>
            </a:r>
            <a:r>
              <a:rPr lang="en-US" altLang="en-US" dirty="0">
                <a:solidFill>
                  <a:srgbClr val="000000"/>
                </a:solidFill>
                <a:latin typeface="Courier New" pitchFamily="49" charset="0"/>
              </a:rPr>
              <a:t>JOIN locations ;</a:t>
            </a:r>
          </a:p>
        </p:txBody>
      </p:sp>
      <p:sp>
        <p:nvSpPr>
          <p:cNvPr id="13316" name="Rectangle 4"/>
          <p:cNvSpPr>
            <a:spLocks noGrp="1" noChangeArrowheads="1"/>
          </p:cNvSpPr>
          <p:nvPr>
            <p:ph type="title"/>
          </p:nvPr>
        </p:nvSpPr>
        <p:spPr>
          <a:xfrm>
            <a:off x="653143" y="671966"/>
            <a:ext cx="7918450" cy="876300"/>
          </a:xfrm>
        </p:spPr>
        <p:txBody>
          <a:bodyPr/>
          <a:lstStyle/>
          <a:p>
            <a:pPr eaLnBrk="1" hangingPunct="1"/>
            <a:r>
              <a:rPr lang="en-US" altLang="en-US" dirty="0" smtClean="0"/>
              <a:t>Natural Joins</a:t>
            </a:r>
            <a:br>
              <a:rPr lang="en-US" altLang="en-US" dirty="0" smtClean="0"/>
            </a:br>
            <a:r>
              <a:rPr lang="en-US" altLang="en-US" dirty="0" smtClean="0"/>
              <a:t>Oracle joins on the common column(s)</a:t>
            </a:r>
          </a:p>
        </p:txBody>
      </p:sp>
      <p:sp>
        <p:nvSpPr>
          <p:cNvPr id="13317" name="Rectangle 6"/>
          <p:cNvSpPr>
            <a:spLocks noChangeArrowheads="1"/>
          </p:cNvSpPr>
          <p:nvPr/>
        </p:nvSpPr>
        <p:spPr bwMode="gray">
          <a:xfrm>
            <a:off x="4953000" y="3276600"/>
            <a:ext cx="1071563" cy="2133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3318" name="Rectangle 7"/>
          <p:cNvSpPr>
            <a:spLocks noChangeArrowheads="1"/>
          </p:cNvSpPr>
          <p:nvPr/>
        </p:nvSpPr>
        <p:spPr bwMode="gray">
          <a:xfrm>
            <a:off x="1825625" y="2431483"/>
            <a:ext cx="4850946" cy="5111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3319" name="Rectangular Callout 1"/>
          <p:cNvSpPr>
            <a:spLocks noChangeArrowheads="1"/>
          </p:cNvSpPr>
          <p:nvPr/>
        </p:nvSpPr>
        <p:spPr bwMode="auto">
          <a:xfrm>
            <a:off x="4265613" y="5673725"/>
            <a:ext cx="1912937" cy="612775"/>
          </a:xfrm>
          <a:prstGeom prst="wedgeRectCallout">
            <a:avLst>
              <a:gd name="adj1" fmla="val 21514"/>
              <a:gd name="adj2" fmla="val -91259"/>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The common column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C:\project-SQLFund1\images\img-06-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676400" y="3276600"/>
            <a:ext cx="55657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ChangeArrowheads="1"/>
          </p:cNvSpPr>
          <p:nvPr/>
        </p:nvSpPr>
        <p:spPr bwMode="blackGray">
          <a:xfrm>
            <a:off x="866775" y="1337582"/>
            <a:ext cx="7638596" cy="13843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sz="2400" dirty="0" err="1" smtClean="0">
                <a:solidFill>
                  <a:srgbClr val="FF0000"/>
                </a:solidFill>
                <a:latin typeface="Courier New" pitchFamily="49" charset="0"/>
              </a:rPr>
              <a:t>d</a:t>
            </a:r>
            <a:r>
              <a:rPr lang="en-US" altLang="en-US" dirty="0" err="1" smtClean="0">
                <a:solidFill>
                  <a:srgbClr val="000000"/>
                </a:solidFill>
                <a:latin typeface="Courier New" pitchFamily="49" charset="0"/>
              </a:rPr>
              <a:t>.department_id</a:t>
            </a:r>
            <a:r>
              <a:rPr lang="en-US" altLang="en-US" dirty="0" smtClean="0">
                <a:solidFill>
                  <a:srgbClr val="000000"/>
                </a:solidFill>
                <a:latin typeface="Courier New" pitchFamily="49" charset="0"/>
              </a:rPr>
              <a:t>, </a:t>
            </a:r>
            <a:r>
              <a:rPr lang="en-US" altLang="en-US" sz="2400" dirty="0" err="1">
                <a:solidFill>
                  <a:srgbClr val="FF0000"/>
                </a:solidFill>
                <a:latin typeface="Courier New" pitchFamily="49" charset="0"/>
              </a:rPr>
              <a:t>d</a:t>
            </a:r>
            <a:r>
              <a:rPr lang="en-US" altLang="en-US" dirty="0" err="1" smtClean="0">
                <a:solidFill>
                  <a:srgbClr val="000000"/>
                </a:solidFill>
                <a:latin typeface="Courier New" pitchFamily="49" charset="0"/>
              </a:rPr>
              <a:t>.department_name</a:t>
            </a:r>
            <a:r>
              <a:rPr lang="en-US" altLang="en-US" dirty="0" smtClean="0">
                <a:solidFill>
                  <a:srgbClr val="000000"/>
                </a:solidFill>
                <a:latin typeface="Courier New" pitchFamily="49" charset="0"/>
              </a:rPr>
              <a:t>, </a:t>
            </a:r>
            <a:r>
              <a:rPr lang="en-US" altLang="en-US" dirty="0" err="1" smtClean="0">
                <a:solidFill>
                  <a:srgbClr val="000000"/>
                </a:solidFill>
                <a:latin typeface="Courier New" pitchFamily="49" charset="0"/>
              </a:rPr>
              <a:t>location_id</a:t>
            </a:r>
            <a:r>
              <a:rPr lang="en-US" altLang="en-US" dirty="0" smtClean="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 </a:t>
            </a:r>
            <a:r>
              <a:rPr lang="en-US" altLang="en-US" dirty="0" smtClean="0">
                <a:solidFill>
                  <a:srgbClr val="000000"/>
                </a:solidFill>
                <a:latin typeface="Courier New" pitchFamily="49" charset="0"/>
              </a:rPr>
              <a:t>     </a:t>
            </a:r>
            <a:r>
              <a:rPr lang="en-US" altLang="en-US" sz="2400" dirty="0" err="1">
                <a:solidFill>
                  <a:srgbClr val="FF0000"/>
                </a:solidFill>
                <a:latin typeface="Courier New" pitchFamily="49" charset="0"/>
              </a:rPr>
              <a:t>l</a:t>
            </a:r>
            <a:r>
              <a:rPr lang="en-US" altLang="en-US" dirty="0" err="1" smtClean="0">
                <a:solidFill>
                  <a:srgbClr val="000000"/>
                </a:solidFill>
                <a:latin typeface="Courier New" pitchFamily="49" charset="0"/>
              </a:rPr>
              <a:t>.city</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FROM   </a:t>
            </a:r>
            <a:r>
              <a:rPr lang="en-US" altLang="en-US" dirty="0" smtClean="0">
                <a:solidFill>
                  <a:srgbClr val="000000"/>
                </a:solidFill>
                <a:latin typeface="Courier New" pitchFamily="49" charset="0"/>
              </a:rPr>
              <a:t>departments </a:t>
            </a:r>
            <a:r>
              <a:rPr lang="en-US" altLang="en-US" sz="2400" dirty="0" smtClean="0">
                <a:solidFill>
                  <a:srgbClr val="FF0000"/>
                </a:solidFill>
                <a:latin typeface="Courier New" pitchFamily="49" charset="0"/>
              </a:rPr>
              <a:t>d  </a:t>
            </a:r>
            <a:r>
              <a:rPr lang="en-US" altLang="en-US" dirty="0" smtClean="0">
                <a:solidFill>
                  <a:srgbClr val="000000"/>
                </a:solidFill>
                <a:latin typeface="Courier New" pitchFamily="49" charset="0"/>
              </a:rPr>
              <a:t>NATURAL </a:t>
            </a:r>
            <a:r>
              <a:rPr lang="en-US" altLang="en-US" dirty="0">
                <a:solidFill>
                  <a:srgbClr val="000000"/>
                </a:solidFill>
                <a:latin typeface="Courier New" pitchFamily="49" charset="0"/>
              </a:rPr>
              <a:t>JOIN </a:t>
            </a:r>
            <a:r>
              <a:rPr lang="en-US" altLang="en-US" dirty="0" smtClean="0">
                <a:solidFill>
                  <a:srgbClr val="000000"/>
                </a:solidFill>
                <a:latin typeface="Courier New" pitchFamily="49" charset="0"/>
              </a:rPr>
              <a:t>locations </a:t>
            </a:r>
            <a:r>
              <a:rPr lang="en-US" altLang="en-US" sz="2400" dirty="0">
                <a:solidFill>
                  <a:srgbClr val="FF0000"/>
                </a:solidFill>
                <a:latin typeface="Courier New" pitchFamily="49" charset="0"/>
              </a:rPr>
              <a:t>l</a:t>
            </a:r>
            <a:r>
              <a:rPr lang="en-US" altLang="en-US" dirty="0" smtClean="0">
                <a:solidFill>
                  <a:srgbClr val="000000"/>
                </a:solidFill>
                <a:latin typeface="Courier New" pitchFamily="49" charset="0"/>
              </a:rPr>
              <a:t> </a:t>
            </a:r>
            <a:r>
              <a:rPr lang="en-US" altLang="en-US" dirty="0">
                <a:solidFill>
                  <a:srgbClr val="000000"/>
                </a:solidFill>
                <a:latin typeface="Courier New" pitchFamily="49" charset="0"/>
              </a:rPr>
              <a:t>;</a:t>
            </a:r>
          </a:p>
        </p:txBody>
      </p:sp>
      <p:sp>
        <p:nvSpPr>
          <p:cNvPr id="13316" name="Rectangle 4"/>
          <p:cNvSpPr>
            <a:spLocks noGrp="1" noChangeArrowheads="1"/>
          </p:cNvSpPr>
          <p:nvPr>
            <p:ph type="title"/>
          </p:nvPr>
        </p:nvSpPr>
        <p:spPr/>
        <p:txBody>
          <a:bodyPr/>
          <a:lstStyle/>
          <a:p>
            <a:pPr eaLnBrk="1" hangingPunct="1"/>
            <a:r>
              <a:rPr lang="en-US" altLang="en-US" dirty="0" smtClean="0"/>
              <a:t>Common column may </a:t>
            </a:r>
            <a:r>
              <a:rPr lang="en-US" altLang="en-US" i="1" u="sng" dirty="0" smtClean="0"/>
              <a:t>not</a:t>
            </a:r>
            <a:r>
              <a:rPr lang="en-US" altLang="en-US" dirty="0" smtClean="0"/>
              <a:t> be qualified</a:t>
            </a:r>
          </a:p>
        </p:txBody>
      </p:sp>
      <p:sp>
        <p:nvSpPr>
          <p:cNvPr id="13317" name="Rectangle 6"/>
          <p:cNvSpPr>
            <a:spLocks noChangeArrowheads="1"/>
          </p:cNvSpPr>
          <p:nvPr/>
        </p:nvSpPr>
        <p:spPr bwMode="gray">
          <a:xfrm>
            <a:off x="4953000" y="3276600"/>
            <a:ext cx="1071563" cy="2133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3318" name="Rectangle 7"/>
          <p:cNvSpPr>
            <a:spLocks noChangeArrowheads="1"/>
          </p:cNvSpPr>
          <p:nvPr/>
        </p:nvSpPr>
        <p:spPr bwMode="gray">
          <a:xfrm>
            <a:off x="6842238" y="1362075"/>
            <a:ext cx="1677194" cy="5111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3319" name="Rectangular Callout 1"/>
          <p:cNvSpPr>
            <a:spLocks noChangeArrowheads="1"/>
          </p:cNvSpPr>
          <p:nvPr/>
        </p:nvSpPr>
        <p:spPr bwMode="auto">
          <a:xfrm>
            <a:off x="4265613" y="5673725"/>
            <a:ext cx="3415222" cy="612775"/>
          </a:xfrm>
          <a:prstGeom prst="wedgeRectCallout">
            <a:avLst>
              <a:gd name="adj1" fmla="val -11582"/>
              <a:gd name="adj2" fmla="val -93332"/>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dirty="0" smtClean="0"/>
              <a:t>Because the common column occurs in both tables</a:t>
            </a:r>
            <a:endParaRPr lang="en-US" altLang="en-US" dirty="0"/>
          </a:p>
        </p:txBody>
      </p:sp>
      <p:cxnSp>
        <p:nvCxnSpPr>
          <p:cNvPr id="3" name="Straight Arrow Connector 2"/>
          <p:cNvCxnSpPr/>
          <p:nvPr/>
        </p:nvCxnSpPr>
        <p:spPr bwMode="auto">
          <a:xfrm>
            <a:off x="7126514" y="870857"/>
            <a:ext cx="275772" cy="466725"/>
          </a:xfrm>
          <a:prstGeom prst="straightConnector1">
            <a:avLst/>
          </a:prstGeom>
          <a:noFill/>
          <a:ln w="28575" cap="flat" cmpd="sng" algn="ctr">
            <a:solidFill>
              <a:schemeClr val="tx1"/>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27171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8"/>
          <p:cNvSpPr>
            <a:spLocks noGrp="1" noChangeArrowheads="1"/>
          </p:cNvSpPr>
          <p:nvPr>
            <p:ph type="title"/>
          </p:nvPr>
        </p:nvSpPr>
        <p:spPr/>
        <p:txBody>
          <a:bodyPr/>
          <a:lstStyle/>
          <a:p>
            <a:pPr eaLnBrk="1" hangingPunct="1"/>
            <a:r>
              <a:rPr lang="en-US" altLang="en-US" dirty="0" smtClean="0"/>
              <a:t>Natural Joins with the </a:t>
            </a:r>
            <a:r>
              <a:rPr lang="en-US" altLang="en-US" dirty="0" smtClean="0">
                <a:latin typeface="Courier New" pitchFamily="49" charset="0"/>
              </a:rPr>
              <a:t>USING</a:t>
            </a:r>
            <a:r>
              <a:rPr lang="en-US" altLang="en-US" dirty="0" smtClean="0"/>
              <a:t> Clause</a:t>
            </a:r>
          </a:p>
        </p:txBody>
      </p:sp>
      <p:sp>
        <p:nvSpPr>
          <p:cNvPr id="14339" name="Rectangle 1029"/>
          <p:cNvSpPr>
            <a:spLocks noGrp="1" noChangeArrowheads="1"/>
          </p:cNvSpPr>
          <p:nvPr>
            <p:ph type="body" idx="1"/>
          </p:nvPr>
        </p:nvSpPr>
        <p:spPr>
          <a:xfrm>
            <a:off x="740227" y="2596016"/>
            <a:ext cx="8157029" cy="3614323"/>
          </a:xfrm>
        </p:spPr>
        <p:txBody>
          <a:bodyPr/>
          <a:lstStyle/>
          <a:p>
            <a:pPr lvl="1" eaLnBrk="1" hangingPunct="1"/>
            <a:r>
              <a:rPr lang="en-US" altLang="en-US" b="1" dirty="0" smtClean="0">
                <a:solidFill>
                  <a:schemeClr val="accent6"/>
                </a:solidFill>
              </a:rPr>
              <a:t>If </a:t>
            </a:r>
            <a:r>
              <a:rPr lang="en-US" altLang="en-US" b="1" u="sng" dirty="0" smtClean="0">
                <a:solidFill>
                  <a:schemeClr val="accent6"/>
                </a:solidFill>
              </a:rPr>
              <a:t>several columns </a:t>
            </a:r>
            <a:r>
              <a:rPr lang="en-US" altLang="en-US" u="sng" dirty="0" smtClean="0"/>
              <a:t>have the same names in two tables</a:t>
            </a:r>
            <a:r>
              <a:rPr lang="en-US" altLang="en-US" dirty="0" smtClean="0"/>
              <a:t>, NATURAL JOIN clause will form join conditions with them all</a:t>
            </a:r>
            <a:br>
              <a:rPr lang="en-US" altLang="en-US" dirty="0" smtClean="0"/>
            </a:br>
            <a:endParaRPr lang="en-US" altLang="en-US" dirty="0"/>
          </a:p>
          <a:p>
            <a:pPr lvl="1" eaLnBrk="1" hangingPunct="1"/>
            <a:r>
              <a:rPr lang="en-US" altLang="en-US" dirty="0" smtClean="0"/>
              <a:t>If you don’t want that…the </a:t>
            </a:r>
            <a:r>
              <a:rPr lang="en-US" altLang="en-US" b="1" dirty="0" smtClean="0">
                <a:solidFill>
                  <a:srgbClr val="FF0000"/>
                </a:solidFill>
                <a:latin typeface="Courier New" pitchFamily="49" charset="0"/>
              </a:rPr>
              <a:t>USING</a:t>
            </a:r>
            <a:r>
              <a:rPr lang="en-US" altLang="en-US" dirty="0" smtClean="0">
                <a:solidFill>
                  <a:srgbClr val="FF0000"/>
                </a:solidFill>
              </a:rPr>
              <a:t> clause </a:t>
            </a:r>
            <a:r>
              <a:rPr lang="en-US" altLang="en-US" dirty="0" smtClean="0"/>
              <a:t>can specify which column(s) to use for the equijoin.</a:t>
            </a:r>
            <a:br>
              <a:rPr lang="en-US" altLang="en-US" dirty="0" smtClean="0"/>
            </a:br>
            <a:endParaRPr lang="en-US" altLang="en-US" dirty="0" smtClean="0"/>
          </a:p>
          <a:p>
            <a:pPr lvl="1" eaLnBrk="1" hangingPunct="1"/>
            <a:r>
              <a:rPr lang="en-US" altLang="en-US" u="sng" dirty="0" smtClean="0"/>
              <a:t>Cannot use </a:t>
            </a:r>
            <a:r>
              <a:rPr lang="en-US" altLang="en-US" u="sng" dirty="0" smtClean="0">
                <a:latin typeface="Courier New" pitchFamily="49" charset="0"/>
              </a:rPr>
              <a:t>NATURAL</a:t>
            </a:r>
            <a:r>
              <a:rPr lang="en-US" altLang="en-US" u="sng" dirty="0" smtClean="0"/>
              <a:t> </a:t>
            </a:r>
            <a:r>
              <a:rPr lang="en-US" altLang="en-US" u="sng" dirty="0" smtClean="0">
                <a:latin typeface="Courier New" pitchFamily="49" charset="0"/>
              </a:rPr>
              <a:t>JOIN</a:t>
            </a:r>
            <a:r>
              <a:rPr lang="en-US" altLang="en-US" u="sng" dirty="0" smtClean="0"/>
              <a:t> and </a:t>
            </a:r>
            <a:r>
              <a:rPr lang="en-US" altLang="en-US" u="sng" dirty="0" smtClean="0">
                <a:latin typeface="Courier New" pitchFamily="49" charset="0"/>
              </a:rPr>
              <a:t>USING</a:t>
            </a:r>
            <a:r>
              <a:rPr lang="en-US" altLang="en-US" u="sng" dirty="0" smtClean="0"/>
              <a:t> in the same SELECT statement</a:t>
            </a:r>
            <a:r>
              <a:rPr lang="en-US" altLang="en-US" dirty="0" smtClean="0"/>
              <a:t>.</a:t>
            </a:r>
            <a:endParaRPr lang="en-US" altLang="en-US" dirty="0"/>
          </a:p>
          <a:p>
            <a:pPr lvl="1" eaLnBrk="1" hangingPunct="1"/>
            <a:r>
              <a:rPr lang="en-US" altLang="en-US" dirty="0" smtClean="0"/>
              <a:t>Tables must have at least one column with same name and compatible </a:t>
            </a:r>
            <a:r>
              <a:rPr lang="en-US" altLang="en-US" dirty="0" err="1" smtClean="0"/>
              <a:t>datatypes</a:t>
            </a:r>
            <a:endParaRPr lang="en-US" altLang="en-US" dirty="0" smtClean="0"/>
          </a:p>
        </p:txBody>
      </p:sp>
      <p:sp>
        <p:nvSpPr>
          <p:cNvPr id="4" name="Rectangle 4"/>
          <p:cNvSpPr>
            <a:spLocks noChangeArrowheads="1"/>
          </p:cNvSpPr>
          <p:nvPr/>
        </p:nvSpPr>
        <p:spPr bwMode="blackGray">
          <a:xfrm>
            <a:off x="866775" y="1030514"/>
            <a:ext cx="6346825" cy="137885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i="1" dirty="0">
                <a:solidFill>
                  <a:srgbClr val="000000"/>
                </a:solidFill>
                <a:latin typeface="Courier New" pitchFamily="49" charset="0"/>
              </a:rPr>
              <a:t>table1.column, table2.column</a:t>
            </a:r>
            <a:endParaRPr lang="en-US" altLang="en-US" dirty="0">
              <a:solidFill>
                <a:srgbClr val="000000"/>
              </a:solidFill>
              <a:latin typeface="Courier New" pitchFamily="49" charset="0"/>
            </a:endParaRPr>
          </a:p>
          <a:p>
            <a:pPr algn="l">
              <a:spcBef>
                <a:spcPct val="0"/>
              </a:spcBef>
              <a:buClrTx/>
              <a:buFontTx/>
              <a:buNone/>
            </a:pPr>
            <a:r>
              <a:rPr lang="en-US" altLang="en-US" dirty="0">
                <a:latin typeface="Courier New" pitchFamily="49" charset="0"/>
              </a:rPr>
              <a:t>FROM	</a:t>
            </a:r>
            <a:r>
              <a:rPr lang="en-US" altLang="en-US" i="1" dirty="0">
                <a:latin typeface="Courier New" pitchFamily="49" charset="0"/>
              </a:rPr>
              <a:t>table1</a:t>
            </a:r>
            <a:endParaRPr lang="en-US" altLang="en-US" dirty="0">
              <a:latin typeface="Courier New" pitchFamily="49" charset="0"/>
            </a:endParaRPr>
          </a:p>
          <a:p>
            <a:pPr algn="l">
              <a:spcBef>
                <a:spcPct val="0"/>
              </a:spcBef>
              <a:buClrTx/>
              <a:buFontTx/>
              <a:buNone/>
            </a:pPr>
            <a:r>
              <a:rPr lang="en-US" altLang="en-US" dirty="0" smtClean="0">
                <a:solidFill>
                  <a:schemeClr val="accent6"/>
                </a:solidFill>
                <a:latin typeface="Courier New" pitchFamily="49" charset="0"/>
              </a:rPr>
              <a:t>[[INNER] JOIN </a:t>
            </a:r>
            <a:r>
              <a:rPr lang="en-US" altLang="en-US" i="1" dirty="0">
                <a:solidFill>
                  <a:schemeClr val="accent6"/>
                </a:solidFill>
                <a:latin typeface="Courier New" pitchFamily="49" charset="0"/>
              </a:rPr>
              <a:t>table2</a:t>
            </a:r>
            <a:r>
              <a:rPr lang="en-US" altLang="en-US" dirty="0">
                <a:solidFill>
                  <a:schemeClr val="accent6"/>
                </a:solidFill>
                <a:latin typeface="Courier New" pitchFamily="49" charset="0"/>
              </a:rPr>
              <a:t> USING (</a:t>
            </a:r>
            <a:r>
              <a:rPr lang="en-US" altLang="en-US" i="1" dirty="0" err="1">
                <a:solidFill>
                  <a:schemeClr val="accent6"/>
                </a:solidFill>
                <a:latin typeface="Courier New" pitchFamily="49" charset="0"/>
              </a:rPr>
              <a:t>column_name</a:t>
            </a:r>
            <a:r>
              <a:rPr lang="en-US" altLang="en-US" dirty="0">
                <a:solidFill>
                  <a:schemeClr val="accent6"/>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altLang="en-US" dirty="0" smtClean="0"/>
              <a:t>Natural Joins with the </a:t>
            </a:r>
            <a:r>
              <a:rPr lang="en-US" altLang="en-US" dirty="0" smtClean="0">
                <a:latin typeface="Courier New" pitchFamily="49" charset="0"/>
              </a:rPr>
              <a:t>USING</a:t>
            </a:r>
            <a:r>
              <a:rPr lang="en-US" altLang="en-US" dirty="0" smtClean="0"/>
              <a:t> Clause</a:t>
            </a:r>
          </a:p>
        </p:txBody>
      </p:sp>
      <p:pic>
        <p:nvPicPr>
          <p:cNvPr id="16389" name="Picture 14" descr="C:\project-SQLFund1\images\img-06-10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018763" y="2529115"/>
            <a:ext cx="49831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36821" y="1073150"/>
            <a:ext cx="7716837" cy="2432050"/>
            <a:chOff x="436563" y="1855788"/>
            <a:chExt cx="7716837" cy="2432050"/>
          </a:xfrm>
        </p:grpSpPr>
        <p:sp>
          <p:nvSpPr>
            <p:cNvPr id="16386" name="Rectangle 3"/>
            <p:cNvSpPr>
              <a:spLocks noChangeArrowheads="1"/>
            </p:cNvSpPr>
            <p:nvPr/>
          </p:nvSpPr>
          <p:spPr bwMode="blackGray">
            <a:xfrm>
              <a:off x="866775" y="1855788"/>
              <a:ext cx="7286625" cy="1174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employee_id, last_name, </a:t>
              </a:r>
            </a:p>
            <a:p>
              <a:pPr algn="l">
                <a:spcBef>
                  <a:spcPct val="0"/>
                </a:spcBef>
                <a:buClrTx/>
                <a:buFontTx/>
                <a:buNone/>
              </a:pPr>
              <a:r>
                <a:rPr lang="en-US" altLang="en-US">
                  <a:solidFill>
                    <a:srgbClr val="000000"/>
                  </a:solidFill>
                  <a:latin typeface="Courier New" pitchFamily="49" charset="0"/>
                </a:rPr>
                <a:t>       location_id, department_id</a:t>
              </a:r>
            </a:p>
            <a:p>
              <a:pPr algn="l">
                <a:spcBef>
                  <a:spcPct val="0"/>
                </a:spcBef>
                <a:buClrTx/>
                <a:buFontTx/>
                <a:buNone/>
              </a:pPr>
              <a:r>
                <a:rPr lang="en-US" altLang="en-US">
                  <a:solidFill>
                    <a:srgbClr val="000000"/>
                  </a:solidFill>
                  <a:latin typeface="Courier New" pitchFamily="49" charset="0"/>
                </a:rPr>
                <a:t>FROM   employees JOIN departments</a:t>
              </a:r>
            </a:p>
            <a:p>
              <a:pPr algn="l">
                <a:spcBef>
                  <a:spcPct val="0"/>
                </a:spcBef>
                <a:buClrTx/>
                <a:buFontTx/>
                <a:buNone/>
              </a:pPr>
              <a:r>
                <a:rPr lang="en-US" altLang="en-US">
                  <a:solidFill>
                    <a:srgbClr val="000000"/>
                  </a:solidFill>
                  <a:latin typeface="Courier New" pitchFamily="49" charset="0"/>
                </a:rPr>
                <a:t>USING (department_id) ;</a:t>
              </a:r>
            </a:p>
          </p:txBody>
        </p:sp>
        <p:sp>
          <p:nvSpPr>
            <p:cNvPr id="16388" name="Rectangle 7"/>
            <p:cNvSpPr>
              <a:spLocks noChangeArrowheads="1"/>
            </p:cNvSpPr>
            <p:nvPr/>
          </p:nvSpPr>
          <p:spPr bwMode="gray">
            <a:xfrm>
              <a:off x="885825" y="2443163"/>
              <a:ext cx="5149850" cy="5603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6392" name="Rectangular Callout 1"/>
            <p:cNvSpPr>
              <a:spLocks noChangeArrowheads="1"/>
            </p:cNvSpPr>
            <p:nvPr/>
          </p:nvSpPr>
          <p:spPr bwMode="auto">
            <a:xfrm>
              <a:off x="436563" y="3505200"/>
              <a:ext cx="1108075" cy="782638"/>
            </a:xfrm>
            <a:prstGeom prst="wedgeRectCallout">
              <a:avLst>
                <a:gd name="adj1" fmla="val 77773"/>
                <a:gd name="adj2" fmla="val -117444"/>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 ) are required</a:t>
              </a:r>
            </a:p>
          </p:txBody>
        </p:sp>
      </p:grpSp>
      <p:sp>
        <p:nvSpPr>
          <p:cNvPr id="9" name="Rectangle 6"/>
          <p:cNvSpPr>
            <a:spLocks noChangeArrowheads="1"/>
          </p:cNvSpPr>
          <p:nvPr/>
        </p:nvSpPr>
        <p:spPr bwMode="gray">
          <a:xfrm>
            <a:off x="5776375" y="2529115"/>
            <a:ext cx="1264187" cy="247014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0" name="Rectangular Callout 1"/>
          <p:cNvSpPr>
            <a:spLocks noChangeArrowheads="1"/>
          </p:cNvSpPr>
          <p:nvPr/>
        </p:nvSpPr>
        <p:spPr bwMode="auto">
          <a:xfrm>
            <a:off x="4814094" y="5264665"/>
            <a:ext cx="2187832" cy="688460"/>
          </a:xfrm>
          <a:prstGeom prst="wedgeRectCallout">
            <a:avLst>
              <a:gd name="adj1" fmla="val 21514"/>
              <a:gd name="adj2" fmla="val -91259"/>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The common column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blackGray">
          <a:xfrm>
            <a:off x="866775" y="1855788"/>
            <a:ext cx="7286625" cy="11747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dirty="0" err="1">
                <a:solidFill>
                  <a:srgbClr val="000000"/>
                </a:solidFill>
                <a:latin typeface="Courier New" pitchFamily="49" charset="0"/>
              </a:rPr>
              <a:t>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last_name</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location_id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department_id</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FROM   employees </a:t>
            </a:r>
            <a:r>
              <a:rPr lang="en-US" altLang="en-US" dirty="0">
                <a:solidFill>
                  <a:schemeClr val="accent6"/>
                </a:solidFill>
                <a:latin typeface="Courier New" pitchFamily="49" charset="0"/>
              </a:rPr>
              <a:t>INNER JOIN </a:t>
            </a:r>
            <a:r>
              <a:rPr lang="en-US" altLang="en-US" dirty="0">
                <a:solidFill>
                  <a:srgbClr val="000000"/>
                </a:solidFill>
                <a:latin typeface="Courier New" pitchFamily="49" charset="0"/>
              </a:rPr>
              <a:t>departments</a:t>
            </a:r>
          </a:p>
          <a:p>
            <a:pPr algn="l">
              <a:spcBef>
                <a:spcPct val="0"/>
              </a:spcBef>
              <a:buClrTx/>
              <a:buFontTx/>
              <a:buNone/>
            </a:pPr>
            <a:r>
              <a:rPr lang="en-US" altLang="en-US" dirty="0">
                <a:solidFill>
                  <a:srgbClr val="000000"/>
                </a:solidFill>
                <a:latin typeface="Courier New" pitchFamily="49" charset="0"/>
              </a:rPr>
              <a:t>USING (</a:t>
            </a:r>
            <a:r>
              <a:rPr lang="en-US" altLang="en-US" dirty="0" err="1">
                <a:solidFill>
                  <a:srgbClr val="000000"/>
                </a:solidFill>
                <a:latin typeface="Courier New" pitchFamily="49" charset="0"/>
              </a:rPr>
              <a:t>department_id</a:t>
            </a:r>
            <a:r>
              <a:rPr lang="en-US" altLang="en-US" dirty="0">
                <a:solidFill>
                  <a:srgbClr val="000000"/>
                </a:solidFill>
                <a:latin typeface="Courier New" pitchFamily="49" charset="0"/>
              </a:rPr>
              <a:t>) ;</a:t>
            </a:r>
          </a:p>
        </p:txBody>
      </p:sp>
      <p:sp>
        <p:nvSpPr>
          <p:cNvPr id="17411" name="Rectangle 4"/>
          <p:cNvSpPr>
            <a:spLocks noGrp="1" noChangeArrowheads="1"/>
          </p:cNvSpPr>
          <p:nvPr>
            <p:ph type="title"/>
          </p:nvPr>
        </p:nvSpPr>
        <p:spPr>
          <a:xfrm>
            <a:off x="609600" y="439738"/>
            <a:ext cx="7918450" cy="1195387"/>
          </a:xfrm>
        </p:spPr>
        <p:txBody>
          <a:bodyPr/>
          <a:lstStyle/>
          <a:p>
            <a:pPr eaLnBrk="1" hangingPunct="1"/>
            <a:r>
              <a:rPr lang="en-US" altLang="en-US" smtClean="0"/>
              <a:t>INNER JOIN </a:t>
            </a:r>
            <a:br>
              <a:rPr lang="en-US" altLang="en-US" smtClean="0"/>
            </a:br>
            <a:r>
              <a:rPr lang="en-US" altLang="en-US" smtClean="0"/>
              <a:t>The word “INNER” is optional.</a:t>
            </a:r>
          </a:p>
        </p:txBody>
      </p:sp>
      <p:sp>
        <p:nvSpPr>
          <p:cNvPr id="2" name="TextBox 1"/>
          <p:cNvSpPr txBox="1"/>
          <p:nvPr/>
        </p:nvSpPr>
        <p:spPr>
          <a:xfrm>
            <a:off x="2244982" y="4325257"/>
            <a:ext cx="4286751" cy="904863"/>
          </a:xfrm>
          <a:prstGeom prst="rect">
            <a:avLst/>
          </a:prstGeom>
          <a:noFill/>
        </p:spPr>
        <p:txBody>
          <a:bodyPr wrap="none" rtlCol="0">
            <a:spAutoFit/>
          </a:bodyPr>
          <a:lstStyle/>
          <a:p>
            <a:r>
              <a:rPr lang="en-US" sz="2400" dirty="0" smtClean="0"/>
              <a:t>INNER is part of Oracle SQL</a:t>
            </a:r>
          </a:p>
          <a:p>
            <a:r>
              <a:rPr lang="en-US" sz="2400" dirty="0" smtClean="0"/>
              <a:t>But not ANSI SQL</a:t>
            </a:r>
            <a:endParaRPr lang="en-US"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Gray">
          <a:xfrm>
            <a:off x="914400" y="2295525"/>
            <a:ext cx="7286625" cy="1255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dirty="0" err="1">
                <a:solidFill>
                  <a:srgbClr val="000000"/>
                </a:solidFill>
                <a:latin typeface="Courier New" pitchFamily="49" charset="0"/>
              </a:rPr>
              <a:t>l.city</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d.department_name</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FROM   locations l JOIN departments d</a:t>
            </a:r>
          </a:p>
          <a:p>
            <a:pPr algn="l">
              <a:spcBef>
                <a:spcPct val="0"/>
              </a:spcBef>
              <a:buClrTx/>
              <a:buFontTx/>
              <a:buNone/>
            </a:pPr>
            <a:r>
              <a:rPr lang="en-US" altLang="en-US" dirty="0">
                <a:solidFill>
                  <a:srgbClr val="000000"/>
                </a:solidFill>
                <a:latin typeface="Courier New" pitchFamily="49" charset="0"/>
              </a:rPr>
              <a:t>USING (</a:t>
            </a:r>
            <a:r>
              <a:rPr lang="en-US" altLang="en-US" dirty="0" err="1">
                <a:solidFill>
                  <a:srgbClr val="000000"/>
                </a:solidFill>
                <a:latin typeface="Courier New" pitchFamily="49" charset="0"/>
              </a:rPr>
              <a:t>location_id</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WHERE </a:t>
            </a:r>
            <a:r>
              <a:rPr lang="en-US" altLang="en-US" dirty="0" err="1">
                <a:solidFill>
                  <a:srgbClr val="FF0000"/>
                </a:solidFill>
                <a:latin typeface="Courier New" pitchFamily="49" charset="0"/>
              </a:rPr>
              <a:t>d.</a:t>
            </a:r>
            <a:r>
              <a:rPr lang="en-US" altLang="en-US" dirty="0" err="1">
                <a:solidFill>
                  <a:srgbClr val="000000"/>
                </a:solidFill>
                <a:latin typeface="Courier New" pitchFamily="49" charset="0"/>
              </a:rPr>
              <a:t>location_id</a:t>
            </a:r>
            <a:r>
              <a:rPr lang="en-US" altLang="en-US" dirty="0">
                <a:solidFill>
                  <a:srgbClr val="000000"/>
                </a:solidFill>
                <a:latin typeface="Courier New" pitchFamily="49" charset="0"/>
              </a:rPr>
              <a:t> = 1400;</a:t>
            </a:r>
          </a:p>
        </p:txBody>
      </p:sp>
      <p:sp>
        <p:nvSpPr>
          <p:cNvPr id="18435" name="Rectangle 10"/>
          <p:cNvSpPr>
            <a:spLocks noGrp="1" noChangeArrowheads="1"/>
          </p:cNvSpPr>
          <p:nvPr>
            <p:ph type="title"/>
          </p:nvPr>
        </p:nvSpPr>
        <p:spPr/>
        <p:txBody>
          <a:bodyPr/>
          <a:lstStyle/>
          <a:p>
            <a:pPr eaLnBrk="1" hangingPunct="1"/>
            <a:r>
              <a:rPr lang="en-US" altLang="en-US" dirty="0" smtClean="0"/>
              <a:t>Table Aliases with the </a:t>
            </a:r>
            <a:r>
              <a:rPr lang="en-US" altLang="en-US" dirty="0" smtClean="0">
                <a:latin typeface="Courier New" pitchFamily="49" charset="0"/>
              </a:rPr>
              <a:t>USING</a:t>
            </a:r>
            <a:r>
              <a:rPr lang="en-US" altLang="en-US" dirty="0" smtClean="0"/>
              <a:t> Clause</a:t>
            </a:r>
          </a:p>
        </p:txBody>
      </p:sp>
      <p:sp>
        <p:nvSpPr>
          <p:cNvPr id="18436" name="Rectangle 11"/>
          <p:cNvSpPr>
            <a:spLocks noGrp="1" noChangeArrowheads="1"/>
          </p:cNvSpPr>
          <p:nvPr>
            <p:ph type="body" idx="1"/>
          </p:nvPr>
        </p:nvSpPr>
        <p:spPr>
          <a:xfrm>
            <a:off x="598487" y="1323295"/>
            <a:ext cx="7918450" cy="364202"/>
          </a:xfrm>
        </p:spPr>
        <p:txBody>
          <a:bodyPr/>
          <a:lstStyle/>
          <a:p>
            <a:pPr lvl="1" eaLnBrk="1" hangingPunct="1"/>
            <a:r>
              <a:rPr lang="en-US" altLang="en-US" dirty="0" smtClean="0"/>
              <a:t>Like </a:t>
            </a:r>
            <a:r>
              <a:rPr lang="en-US" altLang="en-US" dirty="0" err="1" smtClean="0"/>
              <a:t>NAUTRAL</a:t>
            </a:r>
            <a:r>
              <a:rPr lang="en-US" altLang="en-US" dirty="0" smtClean="0"/>
              <a:t> JOIN--Do </a:t>
            </a:r>
            <a:r>
              <a:rPr lang="en-US" altLang="en-US" u="sng" dirty="0" smtClean="0">
                <a:solidFill>
                  <a:srgbClr val="FF0000"/>
                </a:solidFill>
              </a:rPr>
              <a:t>not</a:t>
            </a:r>
            <a:r>
              <a:rPr lang="en-US" altLang="en-US" dirty="0" smtClean="0">
                <a:solidFill>
                  <a:srgbClr val="FF0000"/>
                </a:solidFill>
              </a:rPr>
              <a:t> </a:t>
            </a:r>
            <a:r>
              <a:rPr lang="en-US" altLang="en-US" dirty="0" smtClean="0"/>
              <a:t>qualify the common column. </a:t>
            </a:r>
          </a:p>
        </p:txBody>
      </p:sp>
      <p:pic>
        <p:nvPicPr>
          <p:cNvPr id="18437" name="Picture 12" descr="C:\project-SQLFund1\images\img06-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47800" y="3962400"/>
            <a:ext cx="501808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Up Arrow 1"/>
          <p:cNvSpPr>
            <a:spLocks noChangeArrowheads="1"/>
          </p:cNvSpPr>
          <p:nvPr/>
        </p:nvSpPr>
        <p:spPr bwMode="auto">
          <a:xfrm>
            <a:off x="1858963" y="3463925"/>
            <a:ext cx="80962" cy="498475"/>
          </a:xfrm>
          <a:prstGeom prst="upArrow">
            <a:avLst>
              <a:gd name="adj1" fmla="val 50000"/>
              <a:gd name="adj2" fmla="val 50253"/>
            </a:avLst>
          </a:prstGeom>
          <a:solidFill>
            <a:srgbClr val="FF0000"/>
          </a:solidFill>
          <a:ln w="28575" algn="ctr">
            <a:solidFill>
              <a:schemeClr val="tx1"/>
            </a:solidFill>
            <a:round/>
            <a:headEnd type="none" w="sm" len="sm"/>
            <a:tailEnd type="none" w="sm" len="sm"/>
          </a:ln>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dirty="0" smtClean="0"/>
              <a:t>Natural Joins with the </a:t>
            </a:r>
            <a:r>
              <a:rPr lang="en-US" altLang="en-US" dirty="0" smtClean="0">
                <a:latin typeface="Courier New" pitchFamily="49" charset="0"/>
              </a:rPr>
              <a:t>ON</a:t>
            </a:r>
            <a:r>
              <a:rPr lang="en-US" altLang="en-US" dirty="0" smtClean="0"/>
              <a:t> Clause</a:t>
            </a:r>
          </a:p>
        </p:txBody>
      </p:sp>
      <p:sp>
        <p:nvSpPr>
          <p:cNvPr id="19459" name="Rectangle 5"/>
          <p:cNvSpPr>
            <a:spLocks noGrp="1" noChangeArrowheads="1"/>
          </p:cNvSpPr>
          <p:nvPr>
            <p:ph type="body" idx="1"/>
          </p:nvPr>
        </p:nvSpPr>
        <p:spPr>
          <a:xfrm>
            <a:off x="609600" y="1449388"/>
            <a:ext cx="7918450" cy="1447576"/>
          </a:xfrm>
        </p:spPr>
        <p:txBody>
          <a:bodyPr/>
          <a:lstStyle/>
          <a:p>
            <a:pPr lvl="1" eaLnBrk="1" hangingPunct="1"/>
            <a:r>
              <a:rPr lang="en-US" altLang="en-US" dirty="0" smtClean="0"/>
              <a:t>The common </a:t>
            </a:r>
            <a:r>
              <a:rPr lang="en-US" altLang="en-US" u="sng" dirty="0" smtClean="0">
                <a:solidFill>
                  <a:schemeClr val="bg2"/>
                </a:solidFill>
              </a:rPr>
              <a:t>columns do </a:t>
            </a:r>
            <a:r>
              <a:rPr lang="en-US" altLang="en-US" u="sng" dirty="0" smtClean="0">
                <a:solidFill>
                  <a:srgbClr val="FF0000"/>
                </a:solidFill>
              </a:rPr>
              <a:t>not have to have the same name</a:t>
            </a:r>
            <a:r>
              <a:rPr lang="en-US" altLang="en-US" u="sng" dirty="0" smtClean="0"/>
              <a:t>.</a:t>
            </a:r>
          </a:p>
          <a:p>
            <a:pPr lvl="1" eaLnBrk="1" hangingPunct="1"/>
            <a:r>
              <a:rPr lang="en-US" altLang="en-US" dirty="0" smtClean="0"/>
              <a:t>This is the </a:t>
            </a:r>
            <a:r>
              <a:rPr lang="en-US" altLang="en-US" u="sng" dirty="0" smtClean="0">
                <a:solidFill>
                  <a:srgbClr val="00B050"/>
                </a:solidFill>
              </a:rPr>
              <a:t>most flexible and widely used </a:t>
            </a:r>
            <a:r>
              <a:rPr lang="en-US" altLang="en-US" dirty="0" smtClean="0"/>
              <a:t>form of the NATURAL JOIN clauses</a:t>
            </a:r>
            <a:endParaRPr lang="en-US" altLang="en-US" u="sng" dirty="0" smtClean="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0" descr="C:\project-SQLFund1\images\img-06-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71600" y="2692400"/>
            <a:ext cx="63785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ChangeArrowheads="1"/>
          </p:cNvSpPr>
          <p:nvPr/>
        </p:nvSpPr>
        <p:spPr bwMode="blackGray">
          <a:xfrm>
            <a:off x="866775" y="1241425"/>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dirty="0" err="1">
                <a:solidFill>
                  <a:srgbClr val="000000"/>
                </a:solidFill>
                <a:latin typeface="Courier New" pitchFamily="49" charset="0"/>
              </a:rPr>
              <a:t>e.employee_id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e.last_name</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e.department_id</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d.department_id</a:t>
            </a:r>
            <a:r>
              <a:rPr lang="en-US" altLang="en-US" dirty="0">
                <a:solidFill>
                  <a:srgbClr val="000000"/>
                </a:solidFill>
                <a:latin typeface="Courier New" pitchFamily="49" charset="0"/>
              </a:rPr>
              <a:t>, </a:t>
            </a:r>
            <a:r>
              <a:rPr lang="en-US" altLang="en-US" dirty="0" err="1">
                <a:solidFill>
                  <a:srgbClr val="000000"/>
                </a:solidFill>
                <a:latin typeface="Courier New" pitchFamily="49" charset="0"/>
              </a:rPr>
              <a:t>d.location_id</a:t>
            </a:r>
            <a:endParaRPr lang="en-US" altLang="en-US" dirty="0">
              <a:solidFill>
                <a:srgbClr val="000000"/>
              </a:solidFill>
              <a:latin typeface="Courier New" pitchFamily="49" charset="0"/>
            </a:endParaRPr>
          </a:p>
          <a:p>
            <a:pPr algn="l">
              <a:spcBef>
                <a:spcPct val="0"/>
              </a:spcBef>
              <a:buClrTx/>
              <a:buFontTx/>
              <a:buNone/>
            </a:pPr>
            <a:r>
              <a:rPr lang="en-US" altLang="en-US" dirty="0">
                <a:solidFill>
                  <a:srgbClr val="000000"/>
                </a:solidFill>
                <a:latin typeface="Courier New" pitchFamily="49" charset="0"/>
              </a:rPr>
              <a:t>FROM   employees e JOIN departments d</a:t>
            </a:r>
          </a:p>
          <a:p>
            <a:pPr algn="l">
              <a:spcBef>
                <a:spcPct val="0"/>
              </a:spcBef>
              <a:buClrTx/>
              <a:buFontTx/>
              <a:buNone/>
            </a:pPr>
            <a:r>
              <a:rPr lang="en-US" altLang="en-US" dirty="0">
                <a:solidFill>
                  <a:srgbClr val="000000"/>
                </a:solidFill>
                <a:latin typeface="Courier New" pitchFamily="49" charset="0"/>
              </a:rPr>
              <a:t>ON     (</a:t>
            </a:r>
            <a:r>
              <a:rPr lang="en-US" altLang="en-US" dirty="0" err="1">
                <a:solidFill>
                  <a:srgbClr val="000000"/>
                </a:solidFill>
                <a:latin typeface="Courier New" pitchFamily="49" charset="0"/>
              </a:rPr>
              <a:t>e.department_id</a:t>
            </a:r>
            <a:r>
              <a:rPr lang="en-US" altLang="en-US" dirty="0">
                <a:solidFill>
                  <a:srgbClr val="000000"/>
                </a:solidFill>
                <a:latin typeface="Courier New" pitchFamily="49" charset="0"/>
              </a:rPr>
              <a:t> = </a:t>
            </a:r>
            <a:r>
              <a:rPr lang="en-US" altLang="en-US" dirty="0" err="1">
                <a:solidFill>
                  <a:srgbClr val="000000"/>
                </a:solidFill>
                <a:latin typeface="Courier New" pitchFamily="49" charset="0"/>
              </a:rPr>
              <a:t>d.department_id</a:t>
            </a:r>
            <a:r>
              <a:rPr lang="en-US" altLang="en-US" dirty="0">
                <a:solidFill>
                  <a:srgbClr val="000000"/>
                </a:solidFill>
                <a:latin typeface="Courier New" pitchFamily="49" charset="0"/>
              </a:rPr>
              <a:t>);</a:t>
            </a:r>
          </a:p>
        </p:txBody>
      </p:sp>
      <p:sp>
        <p:nvSpPr>
          <p:cNvPr id="20484" name="Rectangle 3"/>
          <p:cNvSpPr>
            <a:spLocks noGrp="1" noChangeArrowheads="1"/>
          </p:cNvSpPr>
          <p:nvPr>
            <p:ph type="title"/>
          </p:nvPr>
        </p:nvSpPr>
        <p:spPr/>
        <p:txBody>
          <a:bodyPr/>
          <a:lstStyle/>
          <a:p>
            <a:pPr eaLnBrk="1" hangingPunct="1"/>
            <a:r>
              <a:rPr lang="en-US" altLang="en-US" dirty="0" smtClean="0"/>
              <a:t>Natural Joins with the </a:t>
            </a:r>
            <a:r>
              <a:rPr lang="en-US" altLang="en-US" dirty="0" smtClean="0">
                <a:latin typeface="Courier New" pitchFamily="49" charset="0"/>
              </a:rPr>
              <a:t>ON</a:t>
            </a:r>
            <a:r>
              <a:rPr lang="en-US" altLang="en-US" dirty="0" smtClean="0"/>
              <a:t> Clause</a:t>
            </a:r>
          </a:p>
        </p:txBody>
      </p:sp>
      <p:sp>
        <p:nvSpPr>
          <p:cNvPr id="20485" name="Rectangle 6"/>
          <p:cNvSpPr>
            <a:spLocks noChangeArrowheads="1"/>
          </p:cNvSpPr>
          <p:nvPr/>
        </p:nvSpPr>
        <p:spPr bwMode="gray">
          <a:xfrm>
            <a:off x="4038600" y="2692400"/>
            <a:ext cx="2638425"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0486" name="Rectangle 7"/>
          <p:cNvSpPr>
            <a:spLocks noChangeArrowheads="1"/>
          </p:cNvSpPr>
          <p:nvPr/>
        </p:nvSpPr>
        <p:spPr bwMode="gray">
          <a:xfrm>
            <a:off x="906463" y="1790927"/>
            <a:ext cx="5786437" cy="5365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0487" name="Text Box 8"/>
          <p:cNvSpPr txBox="1">
            <a:spLocks noChangeArrowheads="1"/>
          </p:cNvSpPr>
          <p:nvPr/>
        </p:nvSpPr>
        <p:spPr bwMode="auto">
          <a:xfrm>
            <a:off x="1524000" y="56388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20488" name="Rectangle 11"/>
          <p:cNvSpPr>
            <a:spLocks noChangeArrowheads="1"/>
          </p:cNvSpPr>
          <p:nvPr/>
        </p:nvSpPr>
        <p:spPr bwMode="gray">
          <a:xfrm>
            <a:off x="5257800" y="2692400"/>
            <a:ext cx="1371600" cy="3048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en-US" smtClean="0"/>
              <a:t>Objectives</a:t>
            </a:r>
          </a:p>
        </p:txBody>
      </p:sp>
      <p:sp>
        <p:nvSpPr>
          <p:cNvPr id="4099" name="Rectangle 5"/>
          <p:cNvSpPr>
            <a:spLocks noGrp="1" noChangeArrowheads="1"/>
          </p:cNvSpPr>
          <p:nvPr>
            <p:ph type="body" idx="1"/>
          </p:nvPr>
        </p:nvSpPr>
        <p:spPr>
          <a:xfrm>
            <a:off x="609600" y="1449388"/>
            <a:ext cx="7918450" cy="3005137"/>
          </a:xfrm>
        </p:spPr>
        <p:txBody>
          <a:bodyPr/>
          <a:lstStyle/>
          <a:p>
            <a:pPr marL="0" indent="0" eaLnBrk="1" hangingPunct="1"/>
            <a:r>
              <a:rPr lang="en-US" altLang="en-US" dirty="0" smtClean="0"/>
              <a:t>After completing this lesson, you should be able to do the following:</a:t>
            </a:r>
          </a:p>
          <a:p>
            <a:pPr lvl="1" eaLnBrk="1" hangingPunct="1"/>
            <a:r>
              <a:rPr lang="en-US" altLang="en-US" dirty="0" smtClean="0"/>
              <a:t>Write </a:t>
            </a:r>
            <a:r>
              <a:rPr lang="en-US" altLang="en-US" dirty="0" smtClean="0">
                <a:latin typeface="Courier New" pitchFamily="49" charset="0"/>
              </a:rPr>
              <a:t>SELECT</a:t>
            </a:r>
            <a:r>
              <a:rPr lang="en-US" altLang="en-US" dirty="0" smtClean="0"/>
              <a:t> statements to access data from more than one table using </a:t>
            </a:r>
            <a:r>
              <a:rPr lang="en-US" altLang="en-US" b="1" dirty="0" smtClean="0">
                <a:solidFill>
                  <a:srgbClr val="FF0000"/>
                </a:solidFill>
              </a:rPr>
              <a:t>equijoins</a:t>
            </a:r>
            <a:r>
              <a:rPr lang="en-US" altLang="en-US" dirty="0" smtClean="0"/>
              <a:t> and </a:t>
            </a:r>
            <a:r>
              <a:rPr lang="en-US" altLang="en-US" b="1" dirty="0" err="1" smtClean="0">
                <a:solidFill>
                  <a:srgbClr val="FF0000"/>
                </a:solidFill>
              </a:rPr>
              <a:t>nonequijoins</a:t>
            </a:r>
            <a:endParaRPr lang="en-US" altLang="en-US" b="1" dirty="0" smtClean="0">
              <a:solidFill>
                <a:srgbClr val="FF0000"/>
              </a:solidFill>
            </a:endParaRPr>
          </a:p>
          <a:p>
            <a:pPr lvl="1" eaLnBrk="1" hangingPunct="1"/>
            <a:r>
              <a:rPr lang="en-US" altLang="en-US" dirty="0" smtClean="0"/>
              <a:t>Join a table to itself by using a </a:t>
            </a:r>
            <a:r>
              <a:rPr lang="en-US" altLang="en-US" b="1" dirty="0" smtClean="0">
                <a:solidFill>
                  <a:srgbClr val="FF0000"/>
                </a:solidFill>
              </a:rPr>
              <a:t>self-join</a:t>
            </a:r>
          </a:p>
          <a:p>
            <a:pPr lvl="1" eaLnBrk="1" hangingPunct="1"/>
            <a:r>
              <a:rPr lang="en-US" altLang="en-US" dirty="0" smtClean="0"/>
              <a:t>View data that generally does not meet a join condition by using </a:t>
            </a:r>
            <a:r>
              <a:rPr lang="en-US" altLang="en-US" b="1" dirty="0" smtClean="0">
                <a:solidFill>
                  <a:srgbClr val="FF0000"/>
                </a:solidFill>
              </a:rPr>
              <a:t>outer </a:t>
            </a:r>
            <a:r>
              <a:rPr lang="en-US" altLang="en-US" dirty="0" smtClean="0"/>
              <a:t>joins</a:t>
            </a:r>
          </a:p>
          <a:p>
            <a:pPr lvl="1" eaLnBrk="1" hangingPunct="1"/>
            <a:r>
              <a:rPr lang="en-US" altLang="en-US" dirty="0" smtClean="0"/>
              <a:t>Generate a </a:t>
            </a:r>
            <a:r>
              <a:rPr lang="en-US" altLang="en-US" b="1" dirty="0" smtClean="0">
                <a:solidFill>
                  <a:srgbClr val="FF0000"/>
                </a:solidFill>
              </a:rPr>
              <a:t>Cross join </a:t>
            </a:r>
            <a:r>
              <a:rPr lang="en-US" altLang="en-US" dirty="0" smtClean="0"/>
              <a:t>of all rows from two or more tables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blackGray">
          <a:xfrm>
            <a:off x="866775" y="1241425"/>
            <a:ext cx="7286625" cy="1327604"/>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dirty="0" err="1" smtClean="0">
                <a:solidFill>
                  <a:srgbClr val="000000"/>
                </a:solidFill>
                <a:latin typeface="Courier New" pitchFamily="49" charset="0"/>
              </a:rPr>
              <a:t>c.country_name</a:t>
            </a:r>
            <a:endParaRPr lang="en-US" altLang="en-US" dirty="0" smtClean="0">
              <a:solidFill>
                <a:srgbClr val="000000"/>
              </a:solidFill>
              <a:latin typeface="Courier New" pitchFamily="49" charset="0"/>
            </a:endParaRPr>
          </a:p>
          <a:p>
            <a:pPr algn="l">
              <a:spcBef>
                <a:spcPct val="0"/>
              </a:spcBef>
              <a:buClrTx/>
              <a:buFontTx/>
              <a:buNone/>
            </a:pPr>
            <a:r>
              <a:rPr lang="en-US" altLang="en-US" dirty="0" smtClean="0">
                <a:solidFill>
                  <a:srgbClr val="000000"/>
                </a:solidFill>
                <a:latin typeface="Courier New" pitchFamily="49" charset="0"/>
              </a:rPr>
              <a:t>FROM countries c INNER JOIN regions r</a:t>
            </a:r>
          </a:p>
          <a:p>
            <a:pPr algn="l">
              <a:spcBef>
                <a:spcPct val="0"/>
              </a:spcBef>
              <a:buClrTx/>
              <a:buFontTx/>
              <a:buNone/>
            </a:pPr>
            <a:r>
              <a:rPr lang="en-US" altLang="en-US" dirty="0" smtClean="0">
                <a:solidFill>
                  <a:srgbClr val="000000"/>
                </a:solidFill>
                <a:latin typeface="Courier New" pitchFamily="49" charset="0"/>
              </a:rPr>
              <a:t>ON </a:t>
            </a:r>
            <a:r>
              <a:rPr lang="en-US" altLang="en-US" dirty="0" err="1" smtClean="0">
                <a:solidFill>
                  <a:srgbClr val="000000"/>
                </a:solidFill>
                <a:latin typeface="Courier New" pitchFamily="49" charset="0"/>
              </a:rPr>
              <a:t>c.region_id</a:t>
            </a:r>
            <a:r>
              <a:rPr lang="en-US" altLang="en-US" dirty="0" smtClean="0">
                <a:solidFill>
                  <a:srgbClr val="000000"/>
                </a:solidFill>
                <a:latin typeface="Courier New" pitchFamily="49" charset="0"/>
              </a:rPr>
              <a:t> = </a:t>
            </a:r>
            <a:r>
              <a:rPr lang="en-US" altLang="en-US" dirty="0" err="1" smtClean="0">
                <a:solidFill>
                  <a:srgbClr val="000000"/>
                </a:solidFill>
                <a:latin typeface="Courier New" pitchFamily="49" charset="0"/>
              </a:rPr>
              <a:t>r.region_id</a:t>
            </a:r>
            <a:endParaRPr lang="en-US" altLang="en-US" dirty="0" smtClean="0">
              <a:solidFill>
                <a:srgbClr val="000000"/>
              </a:solidFill>
              <a:latin typeface="Courier New" pitchFamily="49" charset="0"/>
            </a:endParaRPr>
          </a:p>
          <a:p>
            <a:pPr algn="l">
              <a:spcBef>
                <a:spcPct val="0"/>
              </a:spcBef>
              <a:buClrTx/>
              <a:buFontTx/>
              <a:buNone/>
            </a:pPr>
            <a:r>
              <a:rPr lang="en-US" altLang="en-US" dirty="0" smtClean="0">
                <a:solidFill>
                  <a:srgbClr val="000000"/>
                </a:solidFill>
                <a:latin typeface="Courier New" pitchFamily="49" charset="0"/>
              </a:rPr>
              <a:t>WHERE </a:t>
            </a:r>
            <a:r>
              <a:rPr lang="en-US" altLang="en-US" dirty="0" err="1" smtClean="0">
                <a:solidFill>
                  <a:srgbClr val="000000"/>
                </a:solidFill>
                <a:latin typeface="Courier New" pitchFamily="49" charset="0"/>
              </a:rPr>
              <a:t>r.region_name</a:t>
            </a:r>
            <a:r>
              <a:rPr lang="en-US" altLang="en-US" dirty="0" smtClean="0">
                <a:solidFill>
                  <a:srgbClr val="000000"/>
                </a:solidFill>
                <a:latin typeface="Courier New" pitchFamily="49" charset="0"/>
              </a:rPr>
              <a:t> = ‘Americas’;</a:t>
            </a:r>
            <a:endParaRPr lang="en-US" altLang="en-US" dirty="0">
              <a:solidFill>
                <a:srgbClr val="000000"/>
              </a:solidFill>
              <a:latin typeface="Courier New" pitchFamily="49" charset="0"/>
            </a:endParaRPr>
          </a:p>
        </p:txBody>
      </p:sp>
      <p:sp>
        <p:nvSpPr>
          <p:cNvPr id="20484" name="Rectangle 3"/>
          <p:cNvSpPr>
            <a:spLocks noGrp="1" noChangeArrowheads="1"/>
          </p:cNvSpPr>
          <p:nvPr>
            <p:ph type="title"/>
          </p:nvPr>
        </p:nvSpPr>
        <p:spPr/>
        <p:txBody>
          <a:bodyPr/>
          <a:lstStyle/>
          <a:p>
            <a:pPr eaLnBrk="1" hangingPunct="1"/>
            <a:r>
              <a:rPr lang="en-US" altLang="en-US" dirty="0" smtClean="0"/>
              <a:t>Another example with the </a:t>
            </a:r>
            <a:r>
              <a:rPr lang="en-US" altLang="en-US" dirty="0" smtClean="0">
                <a:latin typeface="Courier New" pitchFamily="49" charset="0"/>
              </a:rPr>
              <a:t>ON</a:t>
            </a:r>
            <a:r>
              <a:rPr lang="en-US" altLang="en-US" dirty="0" smtClean="0"/>
              <a:t> Clause</a:t>
            </a:r>
          </a:p>
        </p:txBody>
      </p:sp>
      <p:sp>
        <p:nvSpPr>
          <p:cNvPr id="20487" name="Text Box 8"/>
          <p:cNvSpPr txBox="1">
            <a:spLocks noChangeArrowheads="1"/>
          </p:cNvSpPr>
          <p:nvPr/>
        </p:nvSpPr>
        <p:spPr bwMode="auto">
          <a:xfrm>
            <a:off x="1513341" y="3207495"/>
            <a:ext cx="5613174" cy="7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dirty="0" smtClean="0"/>
              <a:t>The word INNER is optional (for Oracle SQL) but not ANSI SQL</a:t>
            </a:r>
            <a:endParaRPr lang="en-US" altLang="en-US" sz="2400" dirty="0"/>
          </a:p>
        </p:txBody>
      </p:sp>
      <p:sp>
        <p:nvSpPr>
          <p:cNvPr id="20488" name="Rectangle 11"/>
          <p:cNvSpPr>
            <a:spLocks noChangeArrowheads="1"/>
          </p:cNvSpPr>
          <p:nvPr/>
        </p:nvSpPr>
        <p:spPr bwMode="gray">
          <a:xfrm>
            <a:off x="3240314" y="1600427"/>
            <a:ext cx="1549400" cy="3048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18079639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Gray">
          <a:xfrm>
            <a:off x="866775" y="1857375"/>
            <a:ext cx="7286625" cy="1717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chemeClr val="bg2"/>
                </a:solidFill>
                <a:latin typeface="Courier New" pitchFamily="49" charset="0"/>
              </a:rPr>
              <a:t>SELECT </a:t>
            </a:r>
            <a:r>
              <a:rPr lang="en-US" altLang="en-US" dirty="0" err="1">
                <a:solidFill>
                  <a:schemeClr val="bg2"/>
                </a:solidFill>
                <a:latin typeface="Courier New" pitchFamily="49" charset="0"/>
              </a:rPr>
              <a:t>employee_id</a:t>
            </a:r>
            <a:r>
              <a:rPr lang="en-US" altLang="en-US" dirty="0">
                <a:solidFill>
                  <a:schemeClr val="bg2"/>
                </a:solidFill>
                <a:latin typeface="Courier New" pitchFamily="49" charset="0"/>
              </a:rPr>
              <a:t>, </a:t>
            </a:r>
            <a:r>
              <a:rPr lang="en-US" altLang="en-US" dirty="0" err="1" smtClean="0">
                <a:solidFill>
                  <a:schemeClr val="bg2"/>
                </a:solidFill>
                <a:latin typeface="Courier New" pitchFamily="49" charset="0"/>
              </a:rPr>
              <a:t>l.city</a:t>
            </a:r>
            <a:r>
              <a:rPr lang="en-US" altLang="en-US" dirty="0">
                <a:solidFill>
                  <a:schemeClr val="bg2"/>
                </a:solidFill>
                <a:latin typeface="Courier New" pitchFamily="49" charset="0"/>
              </a:rPr>
              <a:t>, </a:t>
            </a:r>
            <a:r>
              <a:rPr lang="en-US" altLang="en-US" dirty="0" err="1" smtClean="0">
                <a:solidFill>
                  <a:schemeClr val="bg2"/>
                </a:solidFill>
                <a:latin typeface="Courier New" pitchFamily="49" charset="0"/>
              </a:rPr>
              <a:t>d.department_name</a:t>
            </a:r>
            <a:endParaRPr lang="en-US" altLang="en-US" dirty="0">
              <a:solidFill>
                <a:schemeClr val="bg2"/>
              </a:solidFill>
              <a:latin typeface="Courier New" pitchFamily="49" charset="0"/>
            </a:endParaRPr>
          </a:p>
          <a:p>
            <a:pPr algn="l">
              <a:spcBef>
                <a:spcPct val="0"/>
              </a:spcBef>
              <a:buClrTx/>
              <a:buFontTx/>
              <a:buNone/>
            </a:pPr>
            <a:r>
              <a:rPr lang="en-US" altLang="en-US" dirty="0">
                <a:solidFill>
                  <a:schemeClr val="bg2"/>
                </a:solidFill>
                <a:latin typeface="Courier New" pitchFamily="49" charset="0"/>
              </a:rPr>
              <a:t>FROM   employees e </a:t>
            </a:r>
          </a:p>
          <a:p>
            <a:pPr algn="l">
              <a:spcBef>
                <a:spcPct val="0"/>
              </a:spcBef>
              <a:buClrTx/>
              <a:buFontTx/>
              <a:buNone/>
            </a:pPr>
            <a:r>
              <a:rPr lang="en-US" altLang="en-US" dirty="0">
                <a:solidFill>
                  <a:schemeClr val="bg2"/>
                </a:solidFill>
                <a:latin typeface="Courier New" pitchFamily="49" charset="0"/>
              </a:rPr>
              <a:t>JOIN   departments d</a:t>
            </a:r>
          </a:p>
          <a:p>
            <a:pPr algn="l">
              <a:spcBef>
                <a:spcPct val="0"/>
              </a:spcBef>
              <a:buClrTx/>
              <a:buFontTx/>
              <a:buNone/>
            </a:pPr>
            <a:r>
              <a:rPr lang="en-US" altLang="en-US" dirty="0">
                <a:solidFill>
                  <a:schemeClr val="bg2"/>
                </a:solidFill>
                <a:latin typeface="Courier New" pitchFamily="49" charset="0"/>
              </a:rPr>
              <a:t>ON     </a:t>
            </a:r>
            <a:r>
              <a:rPr lang="en-US" altLang="en-US" dirty="0" err="1">
                <a:solidFill>
                  <a:schemeClr val="bg2"/>
                </a:solidFill>
                <a:latin typeface="Courier New" pitchFamily="49" charset="0"/>
              </a:rPr>
              <a:t>d.department_id</a:t>
            </a:r>
            <a:r>
              <a:rPr lang="en-US" altLang="en-US" dirty="0">
                <a:solidFill>
                  <a:schemeClr val="bg2"/>
                </a:solidFill>
                <a:latin typeface="Courier New" pitchFamily="49" charset="0"/>
              </a:rPr>
              <a:t> = </a:t>
            </a:r>
            <a:r>
              <a:rPr lang="en-US" altLang="en-US" dirty="0" err="1">
                <a:solidFill>
                  <a:schemeClr val="bg2"/>
                </a:solidFill>
                <a:latin typeface="Courier New" pitchFamily="49" charset="0"/>
              </a:rPr>
              <a:t>e.department_id</a:t>
            </a:r>
            <a:r>
              <a:rPr lang="en-US" altLang="en-US" dirty="0">
                <a:solidFill>
                  <a:schemeClr val="bg2"/>
                </a:solidFill>
                <a:latin typeface="Courier New" pitchFamily="49" charset="0"/>
              </a:rPr>
              <a:t> </a:t>
            </a:r>
          </a:p>
          <a:p>
            <a:pPr algn="l">
              <a:spcBef>
                <a:spcPct val="0"/>
              </a:spcBef>
              <a:buClrTx/>
              <a:buFontTx/>
              <a:buNone/>
            </a:pPr>
            <a:r>
              <a:rPr lang="en-US" altLang="en-US" dirty="0">
                <a:solidFill>
                  <a:schemeClr val="bg2"/>
                </a:solidFill>
                <a:latin typeface="Courier New" pitchFamily="49" charset="0"/>
              </a:rPr>
              <a:t>JOIN   locations l</a:t>
            </a:r>
          </a:p>
          <a:p>
            <a:pPr algn="l">
              <a:spcBef>
                <a:spcPct val="0"/>
              </a:spcBef>
              <a:buClrTx/>
              <a:buFontTx/>
              <a:buNone/>
            </a:pPr>
            <a:r>
              <a:rPr lang="en-US" altLang="en-US" dirty="0">
                <a:solidFill>
                  <a:schemeClr val="bg2"/>
                </a:solidFill>
                <a:latin typeface="Courier New" pitchFamily="49" charset="0"/>
              </a:rPr>
              <a:t>ON     </a:t>
            </a:r>
            <a:r>
              <a:rPr lang="en-US" altLang="en-US" dirty="0" err="1">
                <a:solidFill>
                  <a:schemeClr val="bg2"/>
                </a:solidFill>
                <a:latin typeface="Courier New" pitchFamily="49" charset="0"/>
              </a:rPr>
              <a:t>d.location_id</a:t>
            </a:r>
            <a:r>
              <a:rPr lang="en-US" altLang="en-US" dirty="0">
                <a:solidFill>
                  <a:schemeClr val="bg2"/>
                </a:solidFill>
                <a:latin typeface="Courier New" pitchFamily="49" charset="0"/>
              </a:rPr>
              <a:t> = </a:t>
            </a:r>
            <a:r>
              <a:rPr lang="en-US" altLang="en-US" dirty="0" err="1">
                <a:solidFill>
                  <a:schemeClr val="bg2"/>
                </a:solidFill>
                <a:latin typeface="Courier New" pitchFamily="49" charset="0"/>
              </a:rPr>
              <a:t>l.location_id</a:t>
            </a:r>
            <a:r>
              <a:rPr lang="en-US" altLang="en-US" dirty="0">
                <a:solidFill>
                  <a:schemeClr val="bg2"/>
                </a:solidFill>
                <a:latin typeface="Courier New" pitchFamily="49" charset="0"/>
              </a:rPr>
              <a:t>;</a:t>
            </a:r>
          </a:p>
        </p:txBody>
      </p:sp>
      <p:sp>
        <p:nvSpPr>
          <p:cNvPr id="21507" name="Rectangle 3"/>
          <p:cNvSpPr>
            <a:spLocks noGrp="1" noChangeArrowheads="1"/>
          </p:cNvSpPr>
          <p:nvPr>
            <p:ph type="title"/>
          </p:nvPr>
        </p:nvSpPr>
        <p:spPr/>
        <p:txBody>
          <a:bodyPr/>
          <a:lstStyle/>
          <a:p>
            <a:pPr eaLnBrk="1" hangingPunct="1"/>
            <a:r>
              <a:rPr lang="en-US" altLang="en-US" dirty="0" smtClean="0"/>
              <a:t>Joining more than 2 tables with </a:t>
            </a:r>
            <a:br>
              <a:rPr lang="en-US" altLang="en-US" dirty="0" smtClean="0"/>
            </a:br>
            <a:r>
              <a:rPr lang="en-US" altLang="en-US" dirty="0" smtClean="0"/>
              <a:t>the </a:t>
            </a:r>
            <a:r>
              <a:rPr lang="en-US" altLang="en-US" dirty="0" smtClean="0">
                <a:latin typeface="Courier New" pitchFamily="49" charset="0"/>
              </a:rPr>
              <a:t>ON</a:t>
            </a:r>
            <a:r>
              <a:rPr lang="en-US" altLang="en-US" dirty="0" smtClean="0"/>
              <a:t> Clause</a:t>
            </a:r>
          </a:p>
        </p:txBody>
      </p:sp>
      <p:sp>
        <p:nvSpPr>
          <p:cNvPr id="21508" name="Text Box 6"/>
          <p:cNvSpPr txBox="1">
            <a:spLocks noChangeArrowheads="1"/>
          </p:cNvSpPr>
          <p:nvPr/>
        </p:nvSpPr>
        <p:spPr bwMode="auto">
          <a:xfrm>
            <a:off x="2362200" y="57150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21509" name="Rectangle 7"/>
          <p:cNvSpPr>
            <a:spLocks noChangeArrowheads="1"/>
          </p:cNvSpPr>
          <p:nvPr/>
        </p:nvSpPr>
        <p:spPr bwMode="gray">
          <a:xfrm>
            <a:off x="922338" y="2163763"/>
            <a:ext cx="5583237" cy="13795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21510" name="Picture 9" descr="C:\project-SQLFund1\images\img-06-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6000" y="3733800"/>
            <a:ext cx="46402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blackGray">
          <a:xfrm>
            <a:off x="990600" y="2362200"/>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e.employee_id, e.last_name, e.department_id, </a:t>
            </a:r>
          </a:p>
          <a:p>
            <a:pPr algn="l">
              <a:spcBef>
                <a:spcPct val="0"/>
              </a:spcBef>
              <a:buClrTx/>
              <a:buFontTx/>
              <a:buNone/>
            </a:pPr>
            <a:r>
              <a:rPr lang="en-US" altLang="en-US">
                <a:solidFill>
                  <a:srgbClr val="000000"/>
                </a:solidFill>
                <a:latin typeface="Courier New" pitchFamily="49" charset="0"/>
              </a:rPr>
              <a:t>       d.department_id, d.location_id</a:t>
            </a:r>
          </a:p>
          <a:p>
            <a:pPr algn="l">
              <a:spcBef>
                <a:spcPct val="0"/>
              </a:spcBef>
              <a:buClrTx/>
              <a:buFontTx/>
              <a:buNone/>
            </a:pPr>
            <a:r>
              <a:rPr lang="en-US" altLang="en-US">
                <a:solidFill>
                  <a:srgbClr val="000000"/>
                </a:solidFill>
                <a:latin typeface="Courier New" pitchFamily="49" charset="0"/>
              </a:rPr>
              <a:t>FROM   employees e JOIN departments d</a:t>
            </a:r>
          </a:p>
          <a:p>
            <a:pPr algn="l">
              <a:spcBef>
                <a:spcPct val="0"/>
              </a:spcBef>
              <a:buClrTx/>
              <a:buFontTx/>
              <a:buNone/>
            </a:pPr>
            <a:r>
              <a:rPr lang="en-US" altLang="en-US">
                <a:solidFill>
                  <a:srgbClr val="000000"/>
                </a:solidFill>
                <a:latin typeface="Courier New" pitchFamily="49" charset="0"/>
              </a:rPr>
              <a:t>ON     (e.department_id = d.department_id)</a:t>
            </a:r>
          </a:p>
          <a:p>
            <a:pPr algn="l">
              <a:spcBef>
                <a:spcPct val="0"/>
              </a:spcBef>
              <a:buClrTx/>
              <a:buFontTx/>
              <a:buNone/>
            </a:pPr>
            <a:r>
              <a:rPr lang="en-US" altLang="en-US">
                <a:solidFill>
                  <a:srgbClr val="000000"/>
                </a:solidFill>
                <a:latin typeface="Courier New" pitchFamily="49" charset="0"/>
              </a:rPr>
              <a:t>AND    e.manager_id = 149 ;</a:t>
            </a:r>
          </a:p>
        </p:txBody>
      </p:sp>
      <p:sp>
        <p:nvSpPr>
          <p:cNvPr id="22531" name="Rectangle 3"/>
          <p:cNvSpPr>
            <a:spLocks noGrp="1" noChangeArrowheads="1"/>
          </p:cNvSpPr>
          <p:nvPr>
            <p:ph type="title"/>
          </p:nvPr>
        </p:nvSpPr>
        <p:spPr/>
        <p:txBody>
          <a:bodyPr/>
          <a:lstStyle/>
          <a:p>
            <a:pPr eaLnBrk="1" hangingPunct="1"/>
            <a:r>
              <a:rPr lang="en-US" altLang="en-US" smtClean="0"/>
              <a:t>Applying Additional Conditions </a:t>
            </a:r>
            <a:br>
              <a:rPr lang="en-US" altLang="en-US" smtClean="0"/>
            </a:br>
            <a:r>
              <a:rPr lang="en-US" altLang="en-US" smtClean="0"/>
              <a:t>to a Join</a:t>
            </a:r>
          </a:p>
        </p:txBody>
      </p:sp>
      <p:sp>
        <p:nvSpPr>
          <p:cNvPr id="22532" name="Rectangle 8"/>
          <p:cNvSpPr>
            <a:spLocks noGrp="1" noChangeArrowheads="1"/>
          </p:cNvSpPr>
          <p:nvPr>
            <p:ph type="body" idx="1"/>
          </p:nvPr>
        </p:nvSpPr>
        <p:spPr>
          <a:xfrm>
            <a:off x="609600" y="1446213"/>
            <a:ext cx="7848600" cy="695325"/>
          </a:xfrm>
        </p:spPr>
        <p:txBody>
          <a:bodyPr/>
          <a:lstStyle/>
          <a:p>
            <a:pPr marL="0" indent="0" eaLnBrk="1" hangingPunct="1"/>
            <a:r>
              <a:rPr lang="en-US" altLang="en-US" smtClean="0"/>
              <a:t>Use the </a:t>
            </a:r>
            <a:r>
              <a:rPr lang="en-US" altLang="en-US" smtClean="0">
                <a:latin typeface="Courier New" pitchFamily="49" charset="0"/>
              </a:rPr>
              <a:t>AND</a:t>
            </a:r>
            <a:r>
              <a:rPr lang="en-US" altLang="en-US" smtClean="0"/>
              <a:t> clause or the </a:t>
            </a:r>
            <a:r>
              <a:rPr lang="en-US" altLang="en-US" smtClean="0">
                <a:latin typeface="Courier New" pitchFamily="49" charset="0"/>
              </a:rPr>
              <a:t>WHERE</a:t>
            </a:r>
            <a:r>
              <a:rPr lang="en-US" altLang="en-US" smtClean="0"/>
              <a:t> clause to apply additional conditions:</a:t>
            </a:r>
          </a:p>
        </p:txBody>
      </p:sp>
      <p:sp>
        <p:nvSpPr>
          <p:cNvPr id="22533" name="Rectangle 5"/>
          <p:cNvSpPr>
            <a:spLocks noChangeArrowheads="1"/>
          </p:cNvSpPr>
          <p:nvPr/>
        </p:nvSpPr>
        <p:spPr bwMode="gray">
          <a:xfrm>
            <a:off x="990600" y="3505200"/>
            <a:ext cx="36322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2534" name="Rectangle 9"/>
          <p:cNvSpPr>
            <a:spLocks noChangeArrowheads="1"/>
          </p:cNvSpPr>
          <p:nvPr/>
        </p:nvSpPr>
        <p:spPr bwMode="blackGray">
          <a:xfrm>
            <a:off x="990600" y="4495800"/>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e.employee_id, e.last_name, e.department_id, </a:t>
            </a:r>
          </a:p>
          <a:p>
            <a:pPr algn="l">
              <a:spcBef>
                <a:spcPct val="0"/>
              </a:spcBef>
              <a:buClrTx/>
              <a:buFontTx/>
              <a:buNone/>
            </a:pPr>
            <a:r>
              <a:rPr lang="en-US" altLang="en-US">
                <a:solidFill>
                  <a:srgbClr val="000000"/>
                </a:solidFill>
                <a:latin typeface="Courier New" pitchFamily="49" charset="0"/>
              </a:rPr>
              <a:t>       d.department_id, d.location_id</a:t>
            </a:r>
          </a:p>
          <a:p>
            <a:pPr algn="l">
              <a:spcBef>
                <a:spcPct val="0"/>
              </a:spcBef>
              <a:buClrTx/>
              <a:buFontTx/>
              <a:buNone/>
            </a:pPr>
            <a:r>
              <a:rPr lang="en-US" altLang="en-US">
                <a:solidFill>
                  <a:srgbClr val="000000"/>
                </a:solidFill>
                <a:latin typeface="Courier New" pitchFamily="49" charset="0"/>
              </a:rPr>
              <a:t>FROM   employees e JOIN departments d</a:t>
            </a:r>
          </a:p>
          <a:p>
            <a:pPr algn="l">
              <a:spcBef>
                <a:spcPct val="0"/>
              </a:spcBef>
              <a:buClrTx/>
              <a:buFontTx/>
              <a:buNone/>
            </a:pPr>
            <a:r>
              <a:rPr lang="en-US" altLang="en-US">
                <a:solidFill>
                  <a:srgbClr val="000000"/>
                </a:solidFill>
                <a:latin typeface="Courier New" pitchFamily="49" charset="0"/>
              </a:rPr>
              <a:t>ON     (e.department_id = d.department_id)</a:t>
            </a:r>
          </a:p>
          <a:p>
            <a:pPr algn="l">
              <a:spcBef>
                <a:spcPct val="0"/>
              </a:spcBef>
              <a:buClrTx/>
              <a:buFontTx/>
              <a:buNone/>
            </a:pPr>
            <a:r>
              <a:rPr lang="en-US" altLang="en-US">
                <a:solidFill>
                  <a:srgbClr val="000000"/>
                </a:solidFill>
                <a:latin typeface="Courier New" pitchFamily="49" charset="0"/>
              </a:rPr>
              <a:t>WHERE   e.manager_id = 149 ;</a:t>
            </a:r>
          </a:p>
        </p:txBody>
      </p:sp>
      <p:sp>
        <p:nvSpPr>
          <p:cNvPr id="22535" name="Rectangle 10"/>
          <p:cNvSpPr>
            <a:spLocks noChangeArrowheads="1"/>
          </p:cNvSpPr>
          <p:nvPr/>
        </p:nvSpPr>
        <p:spPr bwMode="auto">
          <a:xfrm>
            <a:off x="3962400" y="38862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400"/>
              <a:t>Or</a:t>
            </a:r>
          </a:p>
        </p:txBody>
      </p:sp>
      <p:sp>
        <p:nvSpPr>
          <p:cNvPr id="22536" name="Rectangle 11"/>
          <p:cNvSpPr>
            <a:spLocks noChangeArrowheads="1"/>
          </p:cNvSpPr>
          <p:nvPr/>
        </p:nvSpPr>
        <p:spPr bwMode="gray">
          <a:xfrm>
            <a:off x="990600" y="5613400"/>
            <a:ext cx="37338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en-US" smtClean="0"/>
              <a:t>Lesson Agenda</a:t>
            </a:r>
          </a:p>
        </p:txBody>
      </p:sp>
      <p:sp>
        <p:nvSpPr>
          <p:cNvPr id="23555" name="Rectangle 5"/>
          <p:cNvSpPr>
            <a:spLocks noGrp="1" noChangeArrowheads="1"/>
          </p:cNvSpPr>
          <p:nvPr>
            <p:ph type="body" idx="1"/>
          </p:nvPr>
        </p:nvSpPr>
        <p:spPr>
          <a:xfrm>
            <a:off x="609600" y="1449388"/>
            <a:ext cx="7918450" cy="5017784"/>
          </a:xfrm>
        </p:spPr>
        <p:txBody>
          <a:bodyPr/>
          <a:lstStyle/>
          <a:p>
            <a:pPr lvl="1" eaLnBrk="1" hangingPunct="1">
              <a:buClr>
                <a:schemeClr val="folHlink"/>
              </a:buClr>
            </a:pPr>
            <a:r>
              <a:rPr lang="en-US" altLang="en-US" dirty="0" smtClean="0">
                <a:solidFill>
                  <a:schemeClr val="folHlink"/>
                </a:solidFill>
              </a:rPr>
              <a:t>Types of </a:t>
            </a:r>
            <a:r>
              <a:rPr lang="en-US" altLang="en-US" dirty="0" smtClean="0">
                <a:solidFill>
                  <a:schemeClr val="folHlink"/>
                </a:solidFill>
                <a:latin typeface="Courier New" pitchFamily="49" charset="0"/>
              </a:rPr>
              <a:t>JOINS</a:t>
            </a:r>
            <a:r>
              <a:rPr lang="en-US" altLang="en-US" dirty="0" smtClean="0">
                <a:solidFill>
                  <a:schemeClr val="folHlink"/>
                </a:solidFill>
              </a:rPr>
              <a:t> and its syntax</a:t>
            </a:r>
          </a:p>
          <a:p>
            <a:pPr lvl="1" eaLnBrk="1" hangingPunct="1">
              <a:buClr>
                <a:schemeClr val="folHlink"/>
              </a:buClr>
            </a:pPr>
            <a:r>
              <a:rPr lang="en-US" altLang="en-US" dirty="0" smtClean="0">
                <a:solidFill>
                  <a:schemeClr val="folHlink"/>
                </a:solidFill>
              </a:rPr>
              <a:t>Natural join:</a:t>
            </a:r>
          </a:p>
          <a:p>
            <a:pPr lvl="2" eaLnBrk="1" hangingPunct="1">
              <a:buClr>
                <a:schemeClr val="folHlink"/>
              </a:buClr>
            </a:pPr>
            <a:r>
              <a:rPr lang="en-US" altLang="en-US" dirty="0">
                <a:solidFill>
                  <a:schemeClr val="folHlink"/>
                </a:solidFill>
                <a:latin typeface="Courier New" pitchFamily="49" charset="0"/>
              </a:rPr>
              <a:t>NATURAL JOIN </a:t>
            </a:r>
            <a:r>
              <a:rPr lang="en-US" altLang="en-US" dirty="0" smtClean="0">
                <a:solidFill>
                  <a:schemeClr val="folHlink"/>
                </a:solidFill>
              </a:rPr>
              <a:t>clause</a:t>
            </a:r>
          </a:p>
          <a:p>
            <a:pPr lvl="2" eaLnBrk="1" hangingPunct="1">
              <a:buClr>
                <a:schemeClr val="folHlink"/>
              </a:buClr>
            </a:pPr>
            <a:r>
              <a:rPr lang="en-US" altLang="en-US" dirty="0" smtClean="0">
                <a:solidFill>
                  <a:schemeClr val="folHlink"/>
                </a:solidFill>
                <a:latin typeface="Courier New" pitchFamily="49" charset="0"/>
              </a:rPr>
              <a:t>USING</a:t>
            </a:r>
            <a:r>
              <a:rPr lang="en-US" altLang="en-US" dirty="0" smtClean="0">
                <a:solidFill>
                  <a:schemeClr val="folHlink"/>
                </a:solidFill>
              </a:rPr>
              <a:t> clause</a:t>
            </a:r>
          </a:p>
          <a:p>
            <a:pPr lvl="2" eaLnBrk="1" hangingPunct="1">
              <a:buClr>
                <a:schemeClr val="folHlink"/>
              </a:buClr>
            </a:pPr>
            <a:r>
              <a:rPr lang="en-US" altLang="en-US" dirty="0" smtClean="0">
                <a:solidFill>
                  <a:schemeClr val="folHlink"/>
                </a:solidFill>
                <a:latin typeface="Courier New" pitchFamily="49" charset="0"/>
              </a:rPr>
              <a:t>ON</a:t>
            </a:r>
            <a:r>
              <a:rPr lang="en-US" altLang="en-US" dirty="0" smtClean="0">
                <a:solidFill>
                  <a:schemeClr val="folHlink"/>
                </a:solidFill>
              </a:rPr>
              <a:t> clause</a:t>
            </a:r>
          </a:p>
          <a:p>
            <a:pPr lvl="1" eaLnBrk="1" hangingPunct="1">
              <a:buClr>
                <a:schemeClr val="hlink"/>
              </a:buClr>
            </a:pPr>
            <a:r>
              <a:rPr lang="en-US" altLang="en-US" dirty="0" smtClean="0"/>
              <a:t>Self-join</a:t>
            </a:r>
          </a:p>
          <a:p>
            <a:pPr lvl="1" eaLnBrk="1" hangingPunct="1">
              <a:buClr>
                <a:schemeClr val="folHlink"/>
              </a:buClr>
            </a:pPr>
            <a:r>
              <a:rPr lang="en-US" altLang="en-US" dirty="0" err="1" smtClean="0">
                <a:solidFill>
                  <a:schemeClr val="folHlink"/>
                </a:solidFill>
              </a:rPr>
              <a:t>Nonequijoins</a:t>
            </a:r>
            <a:endParaRPr lang="en-US" altLang="en-US" dirty="0" smtClean="0">
              <a:solidFill>
                <a:schemeClr val="folHlink"/>
              </a:solidFill>
            </a:endParaRPr>
          </a:p>
          <a:p>
            <a:pPr lvl="1" eaLnBrk="1" hangingPunct="1">
              <a:buClr>
                <a:schemeClr val="folHlink"/>
              </a:buClr>
            </a:pP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LEFT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RIGHT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FULL</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1" eaLnBrk="1" hangingPunct="1">
              <a:buClr>
                <a:schemeClr val="folHlink"/>
              </a:buClr>
            </a:pPr>
            <a:r>
              <a:rPr lang="en-US" altLang="en-US" dirty="0" smtClean="0">
                <a:solidFill>
                  <a:schemeClr val="folHlink"/>
                </a:solidFill>
              </a:rPr>
              <a:t>Cartesian product</a:t>
            </a:r>
          </a:p>
          <a:p>
            <a:pPr lvl="2" eaLnBrk="1" hangingPunct="1">
              <a:buClr>
                <a:schemeClr val="folHlink"/>
              </a:buClr>
            </a:pPr>
            <a:r>
              <a:rPr lang="en-US" altLang="en-US" dirty="0" smtClean="0">
                <a:solidFill>
                  <a:schemeClr val="folHlink"/>
                </a:solidFill>
              </a:rPr>
              <a:t>Cross join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dirty="0" smtClean="0"/>
              <a:t>Self-join: Joining a Table to Itself</a:t>
            </a:r>
          </a:p>
        </p:txBody>
      </p:sp>
      <p:grpSp>
        <p:nvGrpSpPr>
          <p:cNvPr id="2" name="Group 1"/>
          <p:cNvGrpSpPr/>
          <p:nvPr/>
        </p:nvGrpSpPr>
        <p:grpSpPr>
          <a:xfrm>
            <a:off x="609600" y="1205473"/>
            <a:ext cx="7189788" cy="3702050"/>
            <a:chOff x="517525" y="1824038"/>
            <a:chExt cx="7189788" cy="3702050"/>
          </a:xfrm>
        </p:grpSpPr>
        <p:pic>
          <p:nvPicPr>
            <p:cNvPr id="24578" name="Picture 13" descr="C:\project-SQLFund1\images\img-06-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9600" y="2209800"/>
              <a:ext cx="376078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Freeform 4"/>
            <p:cNvSpPr>
              <a:spLocks/>
            </p:cNvSpPr>
            <p:nvPr/>
          </p:nvSpPr>
          <p:spPr bwMode="auto">
            <a:xfrm>
              <a:off x="3733800" y="4756150"/>
              <a:ext cx="1560513" cy="377825"/>
            </a:xfrm>
            <a:custGeom>
              <a:avLst/>
              <a:gdLst>
                <a:gd name="T0" fmla="*/ 0 w 946"/>
                <a:gd name="T1" fmla="*/ 8996 h 378"/>
                <a:gd name="T2" fmla="*/ 0 w 946"/>
                <a:gd name="T3" fmla="*/ 376825 h 378"/>
                <a:gd name="T4" fmla="*/ 1558863 w 946"/>
                <a:gd name="T5" fmla="*/ 376825 h 378"/>
                <a:gd name="T6" fmla="*/ 1558863 w 946"/>
                <a:gd name="T7" fmla="*/ 0 h 3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378">
                  <a:moveTo>
                    <a:pt x="0" y="9"/>
                  </a:moveTo>
                  <a:lnTo>
                    <a:pt x="0" y="377"/>
                  </a:lnTo>
                  <a:lnTo>
                    <a:pt x="945" y="377"/>
                  </a:lnTo>
                  <a:lnTo>
                    <a:pt x="945"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Line 5"/>
            <p:cNvSpPr>
              <a:spLocks noChangeShapeType="1"/>
            </p:cNvSpPr>
            <p:nvPr/>
          </p:nvSpPr>
          <p:spPr bwMode="auto">
            <a:xfrm>
              <a:off x="4543425" y="5126038"/>
              <a:ext cx="0" cy="4000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Rectangle 6"/>
            <p:cNvSpPr>
              <a:spLocks noChangeArrowheads="1"/>
            </p:cNvSpPr>
            <p:nvPr/>
          </p:nvSpPr>
          <p:spPr bwMode="auto">
            <a:xfrm>
              <a:off x="517525" y="1824038"/>
              <a:ext cx="292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dirty="0">
                  <a:latin typeface="Courier New" pitchFamily="49" charset="0"/>
                </a:rPr>
                <a:t>EMPLOYEES (WORKER)</a:t>
              </a:r>
            </a:p>
          </p:txBody>
        </p:sp>
        <p:sp>
          <p:nvSpPr>
            <p:cNvPr id="24584" name="Rectangle 7"/>
            <p:cNvSpPr>
              <a:spLocks noChangeArrowheads="1"/>
            </p:cNvSpPr>
            <p:nvPr/>
          </p:nvSpPr>
          <p:spPr bwMode="auto">
            <a:xfrm>
              <a:off x="4627563" y="1824038"/>
              <a:ext cx="307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 (MANAGER)</a:t>
              </a:r>
            </a:p>
          </p:txBody>
        </p:sp>
        <p:sp>
          <p:nvSpPr>
            <p:cNvPr id="24585" name="Text Box 10"/>
            <p:cNvSpPr txBox="1">
              <a:spLocks noChangeArrowheads="1"/>
            </p:cNvSpPr>
            <p:nvPr/>
          </p:nvSpPr>
          <p:spPr bwMode="auto">
            <a:xfrm>
              <a:off x="685800" y="4648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24586" name="Text Box 11"/>
            <p:cNvSpPr txBox="1">
              <a:spLocks noChangeArrowheads="1"/>
            </p:cNvSpPr>
            <p:nvPr/>
          </p:nvSpPr>
          <p:spPr bwMode="auto">
            <a:xfrm>
              <a:off x="5410200" y="4648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24587" name="Picture 14" descr="C:\project-SQLFund1\images\img-06-1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987362" y="2123281"/>
              <a:ext cx="229472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gray">
            <a:xfrm>
              <a:off x="3266509" y="3851275"/>
              <a:ext cx="1103878" cy="22247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3" name="Rectangle 7"/>
            <p:cNvSpPr>
              <a:spLocks noChangeArrowheads="1"/>
            </p:cNvSpPr>
            <p:nvPr/>
          </p:nvSpPr>
          <p:spPr bwMode="gray">
            <a:xfrm>
              <a:off x="4987363" y="2409371"/>
              <a:ext cx="1180076" cy="23223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cxnSp>
          <p:nvCxnSpPr>
            <p:cNvPr id="3" name="Straight Connector 2"/>
            <p:cNvCxnSpPr/>
            <p:nvPr/>
          </p:nvCxnSpPr>
          <p:spPr bwMode="auto">
            <a:xfrm flipV="1">
              <a:off x="4370388" y="2641602"/>
              <a:ext cx="616974" cy="1267616"/>
            </a:xfrm>
            <a:prstGeom prst="line">
              <a:avLst/>
            </a:prstGeom>
            <a:ln w="19050">
              <a:headEnd type="none" w="sm" len="sm"/>
              <a:tailEnd type="none" w="sm" len="sm"/>
            </a:ln>
            <a:extLst/>
          </p:spPr>
          <p:style>
            <a:lnRef idx="1">
              <a:schemeClr val="accent2"/>
            </a:lnRef>
            <a:fillRef idx="0">
              <a:schemeClr val="accent2"/>
            </a:fillRef>
            <a:effectRef idx="0">
              <a:schemeClr val="accent2"/>
            </a:effectRef>
            <a:fontRef idx="minor">
              <a:schemeClr val="tx1"/>
            </a:fontRef>
          </p:style>
        </p:cxnSp>
      </p:grpSp>
      <p:grpSp>
        <p:nvGrpSpPr>
          <p:cNvPr id="16" name="Group 15"/>
          <p:cNvGrpSpPr/>
          <p:nvPr/>
        </p:nvGrpSpPr>
        <p:grpSpPr>
          <a:xfrm>
            <a:off x="1127637" y="4936584"/>
            <a:ext cx="7286625" cy="1031875"/>
            <a:chOff x="866775" y="1790700"/>
            <a:chExt cx="7286625" cy="1031875"/>
          </a:xfrm>
        </p:grpSpPr>
        <p:sp>
          <p:nvSpPr>
            <p:cNvPr id="17" name="Rectangle 3"/>
            <p:cNvSpPr>
              <a:spLocks noChangeArrowheads="1"/>
            </p:cNvSpPr>
            <p:nvPr/>
          </p:nvSpPr>
          <p:spPr bwMode="blackGray">
            <a:xfrm>
              <a:off x="866775" y="1790700"/>
              <a:ext cx="7286625" cy="1031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eaLnBrk="1" hangingPunct="1">
                <a:spcBef>
                  <a:spcPct val="0"/>
                </a:spcBef>
                <a:buClrTx/>
                <a:buSzPct val="100000"/>
                <a:buFont typeface="Times New Roman" charset="0"/>
                <a:buNone/>
              </a:pPr>
              <a:r>
                <a:rPr lang="en-US" altLang="en-US" dirty="0">
                  <a:solidFill>
                    <a:srgbClr val="000000"/>
                  </a:solidFill>
                  <a:latin typeface="Courier New" pitchFamily="49" charset="0"/>
                </a:rPr>
                <a:t>SELECT </a:t>
              </a:r>
              <a:r>
                <a:rPr lang="en-US" altLang="en-US" dirty="0" err="1">
                  <a:solidFill>
                    <a:srgbClr val="000000"/>
                  </a:solidFill>
                  <a:latin typeface="Courier New" pitchFamily="49" charset="0"/>
                </a:rPr>
                <a:t>worker.last_name</a:t>
              </a:r>
              <a:r>
                <a:rPr lang="en-US" altLang="en-US" dirty="0">
                  <a:solidFill>
                    <a:srgbClr val="000000"/>
                  </a:solidFill>
                  <a:latin typeface="Courier New" pitchFamily="49" charset="0"/>
                </a:rPr>
                <a:t> </a:t>
              </a:r>
              <a:r>
                <a:rPr lang="en-US" altLang="en-US" dirty="0" err="1" smtClean="0">
                  <a:solidFill>
                    <a:srgbClr val="000000"/>
                  </a:solidFill>
                  <a:latin typeface="Courier New" pitchFamily="49" charset="0"/>
                </a:rPr>
                <a:t>emp</a:t>
              </a:r>
              <a:r>
                <a:rPr lang="en-US" altLang="en-US" dirty="0" smtClean="0">
                  <a:solidFill>
                    <a:srgbClr val="000000"/>
                  </a:solidFill>
                  <a:latin typeface="Courier New" pitchFamily="49" charset="0"/>
                </a:rPr>
                <a:t>, </a:t>
              </a:r>
              <a:r>
                <a:rPr lang="en-US" altLang="en-US" dirty="0" err="1">
                  <a:solidFill>
                    <a:srgbClr val="000000"/>
                  </a:solidFill>
                  <a:latin typeface="Courier New" pitchFamily="49" charset="0"/>
                </a:rPr>
                <a:t>manager.last_name</a:t>
              </a:r>
              <a:r>
                <a:rPr lang="en-US" altLang="en-US" dirty="0">
                  <a:solidFill>
                    <a:srgbClr val="000000"/>
                  </a:solidFill>
                  <a:latin typeface="Courier New" pitchFamily="49" charset="0"/>
                </a:rPr>
                <a:t> </a:t>
              </a:r>
              <a:r>
                <a:rPr lang="en-US" altLang="en-US" dirty="0" err="1" smtClean="0">
                  <a:solidFill>
                    <a:srgbClr val="000000"/>
                  </a:solidFill>
                  <a:latin typeface="Courier New" pitchFamily="49" charset="0"/>
                </a:rPr>
                <a:t>mgr</a:t>
              </a:r>
              <a:endParaRPr lang="en-US" altLang="en-US" dirty="0">
                <a:solidFill>
                  <a:srgbClr val="000000"/>
                </a:solidFill>
                <a:latin typeface="Courier New" pitchFamily="49" charset="0"/>
              </a:endParaRPr>
            </a:p>
            <a:p>
              <a:pPr algn="l" eaLnBrk="1" hangingPunct="1">
                <a:spcBef>
                  <a:spcPct val="0"/>
                </a:spcBef>
                <a:buClrTx/>
                <a:buSzPct val="100000"/>
                <a:buFont typeface="Times New Roman" charset="0"/>
                <a:buNone/>
              </a:pPr>
              <a:r>
                <a:rPr lang="en-US" altLang="en-US" dirty="0">
                  <a:solidFill>
                    <a:srgbClr val="000000"/>
                  </a:solidFill>
                  <a:latin typeface="Courier New" pitchFamily="49" charset="0"/>
                </a:rPr>
                <a:t>FROM   employees worker JOIN employees manager</a:t>
              </a:r>
            </a:p>
            <a:p>
              <a:pPr algn="l" eaLnBrk="1" hangingPunct="1">
                <a:spcBef>
                  <a:spcPct val="0"/>
                </a:spcBef>
                <a:buClrTx/>
                <a:buSzPct val="100000"/>
                <a:buFont typeface="Times New Roman" charset="0"/>
                <a:buNone/>
              </a:pPr>
              <a:r>
                <a:rPr lang="en-US" altLang="en-US" dirty="0">
                  <a:solidFill>
                    <a:srgbClr val="000000"/>
                  </a:solidFill>
                  <a:latin typeface="Courier New" pitchFamily="49" charset="0"/>
                </a:rPr>
                <a:t>ON    (</a:t>
              </a:r>
              <a:r>
                <a:rPr lang="en-US" altLang="en-US" dirty="0" err="1">
                  <a:solidFill>
                    <a:srgbClr val="000000"/>
                  </a:solidFill>
                  <a:latin typeface="Courier New" pitchFamily="49" charset="0"/>
                </a:rPr>
                <a:t>worker.manager_id</a:t>
              </a:r>
              <a:r>
                <a:rPr lang="en-US" altLang="en-US" dirty="0">
                  <a:solidFill>
                    <a:srgbClr val="000000"/>
                  </a:solidFill>
                  <a:latin typeface="Courier New" pitchFamily="49" charset="0"/>
                </a:rPr>
                <a:t> = </a:t>
              </a:r>
              <a:r>
                <a:rPr lang="en-US" altLang="en-US" dirty="0" err="1">
                  <a:solidFill>
                    <a:srgbClr val="000000"/>
                  </a:solidFill>
                  <a:latin typeface="Courier New" pitchFamily="49" charset="0"/>
                </a:rPr>
                <a:t>manager.employee_id</a:t>
              </a:r>
              <a:r>
                <a:rPr lang="en-US" altLang="en-US" dirty="0">
                  <a:solidFill>
                    <a:srgbClr val="000000"/>
                  </a:solidFill>
                  <a:latin typeface="Courier New" pitchFamily="49" charset="0"/>
                </a:rPr>
                <a:t>);</a:t>
              </a:r>
            </a:p>
          </p:txBody>
        </p:sp>
        <p:sp>
          <p:nvSpPr>
            <p:cNvPr id="18" name="Rectangle 7"/>
            <p:cNvSpPr>
              <a:spLocks noChangeArrowheads="1"/>
            </p:cNvSpPr>
            <p:nvPr/>
          </p:nvSpPr>
          <p:spPr bwMode="gray">
            <a:xfrm>
              <a:off x="922338" y="2163763"/>
              <a:ext cx="6769100" cy="5699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gr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title"/>
          </p:nvPr>
        </p:nvSpPr>
        <p:spPr/>
        <p:txBody>
          <a:bodyPr/>
          <a:lstStyle/>
          <a:p>
            <a:pPr eaLnBrk="1" hangingPunct="1"/>
            <a:r>
              <a:rPr lang="en-US" altLang="en-US" smtClean="0"/>
              <a:t>Self-Joins Using the </a:t>
            </a:r>
            <a:r>
              <a:rPr lang="en-US" altLang="en-US" smtClean="0">
                <a:latin typeface="Courier New" pitchFamily="49" charset="0"/>
              </a:rPr>
              <a:t>ON</a:t>
            </a:r>
            <a:r>
              <a:rPr lang="en-US" altLang="en-US" smtClean="0"/>
              <a:t> Clause</a:t>
            </a:r>
          </a:p>
        </p:txBody>
      </p:sp>
      <p:sp>
        <p:nvSpPr>
          <p:cNvPr id="25604" name="Text Box 5"/>
          <p:cNvSpPr txBox="1">
            <a:spLocks noChangeArrowheads="1"/>
          </p:cNvSpPr>
          <p:nvPr/>
        </p:nvSpPr>
        <p:spPr bwMode="auto">
          <a:xfrm>
            <a:off x="3200400" y="5410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25605" name="Picture 10" descr="C:\project-SQLFund1\images\img-06-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24200" y="2971800"/>
            <a:ext cx="2754313"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866775" y="1790700"/>
            <a:ext cx="7286625" cy="1031875"/>
            <a:chOff x="866775" y="1790700"/>
            <a:chExt cx="7286625" cy="1031875"/>
          </a:xfrm>
        </p:grpSpPr>
        <p:sp>
          <p:nvSpPr>
            <p:cNvPr id="25603" name="Rectangle 3"/>
            <p:cNvSpPr>
              <a:spLocks noChangeArrowheads="1"/>
            </p:cNvSpPr>
            <p:nvPr/>
          </p:nvSpPr>
          <p:spPr bwMode="blackGray">
            <a:xfrm>
              <a:off x="866775" y="1790700"/>
              <a:ext cx="7286625" cy="1031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eaLnBrk="1" hangingPunct="1">
                <a:spcBef>
                  <a:spcPct val="0"/>
                </a:spcBef>
                <a:buClrTx/>
                <a:buSzPct val="100000"/>
                <a:buFont typeface="Times New Roman" charset="0"/>
                <a:buNone/>
              </a:pPr>
              <a:r>
                <a:rPr lang="en-US" altLang="en-US">
                  <a:solidFill>
                    <a:srgbClr val="000000"/>
                  </a:solidFill>
                  <a:latin typeface="Courier New" pitchFamily="49" charset="0"/>
                </a:rPr>
                <a:t>SELECT worker.last_name emp, manager.last_name mgr</a:t>
              </a:r>
            </a:p>
            <a:p>
              <a:pPr algn="l" eaLnBrk="1" hangingPunct="1">
                <a:spcBef>
                  <a:spcPct val="0"/>
                </a:spcBef>
                <a:buClrTx/>
                <a:buSzPct val="100000"/>
                <a:buFont typeface="Times New Roman" charset="0"/>
                <a:buNone/>
              </a:pPr>
              <a:r>
                <a:rPr lang="en-US" altLang="en-US">
                  <a:solidFill>
                    <a:srgbClr val="000000"/>
                  </a:solidFill>
                  <a:latin typeface="Courier New" pitchFamily="49" charset="0"/>
                </a:rPr>
                <a:t>FROM   employees worker JOIN employees manager</a:t>
              </a:r>
            </a:p>
            <a:p>
              <a:pPr algn="l" eaLnBrk="1" hangingPunct="1">
                <a:spcBef>
                  <a:spcPct val="0"/>
                </a:spcBef>
                <a:buClrTx/>
                <a:buSzPct val="100000"/>
                <a:buFont typeface="Times New Roman" charset="0"/>
                <a:buNone/>
              </a:pPr>
              <a:r>
                <a:rPr lang="en-US" altLang="en-US">
                  <a:solidFill>
                    <a:srgbClr val="000000"/>
                  </a:solidFill>
                  <a:latin typeface="Courier New" pitchFamily="49" charset="0"/>
                </a:rPr>
                <a:t>ON    (worker.manager_id = manager.employee_id);</a:t>
              </a:r>
            </a:p>
          </p:txBody>
        </p:sp>
        <p:sp>
          <p:nvSpPr>
            <p:cNvPr id="25606" name="Rectangle 7"/>
            <p:cNvSpPr>
              <a:spLocks noChangeArrowheads="1"/>
            </p:cNvSpPr>
            <p:nvPr/>
          </p:nvSpPr>
          <p:spPr bwMode="gray">
            <a:xfrm>
              <a:off x="922338" y="2163763"/>
              <a:ext cx="6769100" cy="5699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en-US" smtClean="0"/>
              <a:t>Lesson Agenda</a:t>
            </a:r>
          </a:p>
        </p:txBody>
      </p:sp>
      <p:sp>
        <p:nvSpPr>
          <p:cNvPr id="26627" name="Rectangle 5"/>
          <p:cNvSpPr>
            <a:spLocks noGrp="1" noChangeArrowheads="1"/>
          </p:cNvSpPr>
          <p:nvPr>
            <p:ph type="body" idx="1"/>
          </p:nvPr>
        </p:nvSpPr>
        <p:spPr>
          <a:xfrm>
            <a:off x="609600" y="1449388"/>
            <a:ext cx="7918450" cy="4559300"/>
          </a:xfrm>
        </p:spPr>
        <p:txBody>
          <a:bodyPr/>
          <a:lstStyle/>
          <a:p>
            <a:pPr lvl="1" eaLnBrk="1" hangingPunct="1">
              <a:buClr>
                <a:schemeClr val="folHlink"/>
              </a:buClr>
            </a:pPr>
            <a:r>
              <a:rPr lang="en-US" altLang="en-US" smtClean="0">
                <a:solidFill>
                  <a:schemeClr val="folHlink"/>
                </a:solidFill>
              </a:rPr>
              <a:t>Types of </a:t>
            </a:r>
            <a:r>
              <a:rPr lang="en-US" altLang="en-US" smtClean="0">
                <a:solidFill>
                  <a:schemeClr val="folHlink"/>
                </a:solidFill>
                <a:latin typeface="Courier New" pitchFamily="49" charset="0"/>
              </a:rPr>
              <a:t>JOINS</a:t>
            </a:r>
            <a:r>
              <a:rPr lang="en-US" altLang="en-US" smtClean="0">
                <a:solidFill>
                  <a:schemeClr val="folHlink"/>
                </a:solidFill>
              </a:rPr>
              <a:t> and its syntax</a:t>
            </a:r>
          </a:p>
          <a:p>
            <a:pPr lvl="1" eaLnBrk="1" hangingPunct="1">
              <a:buClr>
                <a:schemeClr val="folHlink"/>
              </a:buClr>
            </a:pPr>
            <a:r>
              <a:rPr lang="en-US" altLang="en-US" smtClean="0">
                <a:solidFill>
                  <a:schemeClr val="folHlink"/>
                </a:solidFill>
              </a:rPr>
              <a:t>Natural join:</a:t>
            </a:r>
          </a:p>
          <a:p>
            <a:pPr lvl="2" eaLnBrk="1" hangingPunct="1">
              <a:buClr>
                <a:schemeClr val="folHlink"/>
              </a:buClr>
            </a:pPr>
            <a:r>
              <a:rPr lang="en-US" altLang="en-US" smtClean="0">
                <a:solidFill>
                  <a:schemeClr val="folHlink"/>
                </a:solidFill>
                <a:latin typeface="Courier New" pitchFamily="49" charset="0"/>
              </a:rPr>
              <a:t>USING</a:t>
            </a:r>
            <a:r>
              <a:rPr lang="en-US" altLang="en-US" smtClean="0">
                <a:solidFill>
                  <a:schemeClr val="folHlink"/>
                </a:solidFill>
              </a:rPr>
              <a:t> clause</a:t>
            </a:r>
          </a:p>
          <a:p>
            <a:pPr lvl="2" eaLnBrk="1" hangingPunct="1">
              <a:buClr>
                <a:schemeClr val="folHlink"/>
              </a:buClr>
            </a:pPr>
            <a:r>
              <a:rPr lang="en-US" altLang="en-US" smtClean="0">
                <a:solidFill>
                  <a:schemeClr val="folHlink"/>
                </a:solidFill>
                <a:latin typeface="Courier New" pitchFamily="49" charset="0"/>
              </a:rPr>
              <a:t>ON</a:t>
            </a:r>
            <a:r>
              <a:rPr lang="en-US" altLang="en-US" smtClean="0">
                <a:solidFill>
                  <a:schemeClr val="folHlink"/>
                </a:solidFill>
              </a:rPr>
              <a:t> clause</a:t>
            </a:r>
          </a:p>
          <a:p>
            <a:pPr lvl="1" eaLnBrk="1" hangingPunct="1">
              <a:buClr>
                <a:schemeClr val="folHlink"/>
              </a:buClr>
            </a:pPr>
            <a:r>
              <a:rPr lang="en-US" altLang="en-US" smtClean="0">
                <a:solidFill>
                  <a:schemeClr val="folHlink"/>
                </a:solidFill>
              </a:rPr>
              <a:t>Self-join</a:t>
            </a:r>
          </a:p>
          <a:p>
            <a:pPr lvl="1" eaLnBrk="1" hangingPunct="1">
              <a:buClr>
                <a:schemeClr val="hlink"/>
              </a:buClr>
            </a:pPr>
            <a:r>
              <a:rPr lang="en-US" altLang="en-US" smtClean="0"/>
              <a:t>Nonequijoins</a:t>
            </a:r>
          </a:p>
          <a:p>
            <a:pPr lvl="1" eaLnBrk="1" hangingPunct="1">
              <a:buClr>
                <a:schemeClr val="folHlink"/>
              </a:buClr>
            </a:pP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LEFT</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RIGHT</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FULL</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1" eaLnBrk="1" hangingPunct="1">
              <a:buClr>
                <a:schemeClr val="folHlink"/>
              </a:buClr>
            </a:pPr>
            <a:r>
              <a:rPr lang="en-US" altLang="en-US" smtClean="0">
                <a:solidFill>
                  <a:schemeClr val="folHlink"/>
                </a:solidFill>
              </a:rPr>
              <a:t>Cartesian product</a:t>
            </a:r>
          </a:p>
          <a:p>
            <a:pPr lvl="2" eaLnBrk="1" hangingPunct="1">
              <a:buClr>
                <a:schemeClr val="folHlink"/>
              </a:buClr>
            </a:pPr>
            <a:r>
              <a:rPr lang="en-US" altLang="en-US" smtClean="0">
                <a:solidFill>
                  <a:schemeClr val="folHlink"/>
                </a:solidFill>
              </a:rPr>
              <a:t>Cross join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6" descr="C:\project-SQLFund1\images\img-06-1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91000" y="2514600"/>
            <a:ext cx="395446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5" descr="C:\project-SQLFund1\images\img-06-1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14400" y="5105400"/>
            <a:ext cx="23891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4" descr="C:\project-SQLFund1\images\img-06-1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14400" y="2286000"/>
            <a:ext cx="2411413"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a:spLocks noGrp="1" noChangeArrowheads="1"/>
          </p:cNvSpPr>
          <p:nvPr>
            <p:ph type="title"/>
          </p:nvPr>
        </p:nvSpPr>
        <p:spPr/>
        <p:txBody>
          <a:bodyPr/>
          <a:lstStyle/>
          <a:p>
            <a:pPr eaLnBrk="1" hangingPunct="1"/>
            <a:r>
              <a:rPr lang="en-US" altLang="en-US" smtClean="0"/>
              <a:t>Nonequijoins</a:t>
            </a:r>
          </a:p>
        </p:txBody>
      </p:sp>
      <p:sp>
        <p:nvSpPr>
          <p:cNvPr id="27654" name="Rectangle 4"/>
          <p:cNvSpPr>
            <a:spLocks noChangeArrowheads="1"/>
          </p:cNvSpPr>
          <p:nvPr/>
        </p:nvSpPr>
        <p:spPr bwMode="auto">
          <a:xfrm>
            <a:off x="795338" y="1830388"/>
            <a:ext cx="155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a:t>
            </a:r>
          </a:p>
        </p:txBody>
      </p:sp>
      <p:sp>
        <p:nvSpPr>
          <p:cNvPr id="27655" name="Rectangle 5"/>
          <p:cNvSpPr>
            <a:spLocks noChangeArrowheads="1"/>
          </p:cNvSpPr>
          <p:nvPr/>
        </p:nvSpPr>
        <p:spPr bwMode="auto">
          <a:xfrm>
            <a:off x="5105400" y="18288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JOB_GRADES</a:t>
            </a:r>
          </a:p>
        </p:txBody>
      </p:sp>
      <p:sp>
        <p:nvSpPr>
          <p:cNvPr id="27656" name="Rectangle 6"/>
          <p:cNvSpPr>
            <a:spLocks noChangeArrowheads="1"/>
          </p:cNvSpPr>
          <p:nvPr/>
        </p:nvSpPr>
        <p:spPr bwMode="gray">
          <a:xfrm>
            <a:off x="5943600" y="3149598"/>
            <a:ext cx="2209800" cy="29028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7657" name="Rectangle 11"/>
          <p:cNvSpPr>
            <a:spLocks noChangeArrowheads="1"/>
          </p:cNvSpPr>
          <p:nvPr/>
        </p:nvSpPr>
        <p:spPr bwMode="gray">
          <a:xfrm>
            <a:off x="2438400" y="3149598"/>
            <a:ext cx="914400" cy="29028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7658" name="Text Box 12"/>
          <p:cNvSpPr txBox="1">
            <a:spLocks noChangeArrowheads="1"/>
          </p:cNvSpPr>
          <p:nvPr/>
        </p:nvSpPr>
        <p:spPr bwMode="auto">
          <a:xfrm>
            <a:off x="990600" y="4724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27659" name="Line 17"/>
          <p:cNvSpPr>
            <a:spLocks noChangeShapeType="1"/>
          </p:cNvSpPr>
          <p:nvPr/>
        </p:nvSpPr>
        <p:spPr bwMode="gray">
          <a:xfrm>
            <a:off x="3352800" y="3352800"/>
            <a:ext cx="25908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Text Box 18"/>
          <p:cNvSpPr txBox="1">
            <a:spLocks noChangeArrowheads="1"/>
          </p:cNvSpPr>
          <p:nvPr/>
        </p:nvSpPr>
        <p:spPr bwMode="auto">
          <a:xfrm>
            <a:off x="4191000" y="4492625"/>
            <a:ext cx="4419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r>
              <a:rPr lang="en-US" altLang="en-US" dirty="0" err="1">
                <a:latin typeface="Courier New" pitchFamily="49" charset="0"/>
              </a:rPr>
              <a:t>JOB_GRADES</a:t>
            </a:r>
            <a:r>
              <a:rPr lang="en-US" altLang="en-US" dirty="0"/>
              <a:t> table defines the </a:t>
            </a:r>
            <a:r>
              <a:rPr lang="en-US" altLang="en-US" dirty="0" err="1">
                <a:latin typeface="Courier New" pitchFamily="49" charset="0"/>
              </a:rPr>
              <a:t>LOWEST_SAL</a:t>
            </a:r>
            <a:r>
              <a:rPr lang="en-US" altLang="en-US" dirty="0"/>
              <a:t> and </a:t>
            </a:r>
            <a:r>
              <a:rPr lang="en-US" altLang="en-US" dirty="0" err="1">
                <a:latin typeface="Courier New" pitchFamily="49" charset="0"/>
              </a:rPr>
              <a:t>HIGHEST_SAL</a:t>
            </a:r>
            <a:r>
              <a:rPr lang="en-US" altLang="en-US" dirty="0"/>
              <a:t> range of values for each </a:t>
            </a:r>
            <a:r>
              <a:rPr lang="en-US" altLang="en-US" dirty="0" err="1">
                <a:latin typeface="Courier New" pitchFamily="49" charset="0"/>
              </a:rPr>
              <a:t>GRADE_LEVEL</a:t>
            </a:r>
            <a:r>
              <a:rPr lang="en-US" altLang="en-US" dirty="0"/>
              <a:t>.</a:t>
            </a:r>
            <a:r>
              <a:rPr lang="en-US" altLang="en-US" dirty="0">
                <a:latin typeface="Courier New" pitchFamily="49" charset="0"/>
              </a:rPr>
              <a:t> </a:t>
            </a:r>
            <a:r>
              <a:rPr lang="en-US" altLang="en-US" dirty="0"/>
              <a:t>Hence, the </a:t>
            </a:r>
            <a:r>
              <a:rPr lang="en-US" altLang="en-US" dirty="0" err="1">
                <a:latin typeface="Courier New" pitchFamily="49" charset="0"/>
              </a:rPr>
              <a:t>GRADE_LEVEL</a:t>
            </a:r>
            <a:r>
              <a:rPr lang="en-US" altLang="en-US" dirty="0"/>
              <a:t> column can be used to assign grades to each employee.</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C:\project-SQLFund1\images\img-06-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14600" y="3276600"/>
            <a:ext cx="35210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ChangeArrowheads="1"/>
          </p:cNvSpPr>
          <p:nvPr/>
        </p:nvSpPr>
        <p:spPr bwMode="blackGray">
          <a:xfrm>
            <a:off x="866775" y="1919288"/>
            <a:ext cx="7286625" cy="124618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latin typeface="Courier New" pitchFamily="49" charset="0"/>
              </a:rPr>
              <a:t>SELECT e.last_name, e.salary, j.grade_level</a:t>
            </a:r>
          </a:p>
          <a:p>
            <a:pPr algn="l">
              <a:spcBef>
                <a:spcPct val="0"/>
              </a:spcBef>
              <a:buClrTx/>
              <a:buFontTx/>
              <a:buNone/>
            </a:pPr>
            <a:r>
              <a:rPr lang="en-US" altLang="en-US">
                <a:latin typeface="Courier New" pitchFamily="49" charset="0"/>
              </a:rPr>
              <a:t>FROM   employees e JOIN job_grades j</a:t>
            </a:r>
          </a:p>
          <a:p>
            <a:pPr algn="l">
              <a:spcBef>
                <a:spcPct val="0"/>
              </a:spcBef>
              <a:buClrTx/>
              <a:buFontTx/>
              <a:buNone/>
            </a:pPr>
            <a:r>
              <a:rPr lang="en-US" altLang="en-US">
                <a:latin typeface="Courier New" pitchFamily="49" charset="0"/>
              </a:rPr>
              <a:t>ON     e.salary </a:t>
            </a:r>
          </a:p>
          <a:p>
            <a:pPr algn="l">
              <a:spcBef>
                <a:spcPct val="0"/>
              </a:spcBef>
              <a:buClrTx/>
              <a:buFontTx/>
              <a:buNone/>
            </a:pPr>
            <a:r>
              <a:rPr lang="en-US" altLang="en-US">
                <a:latin typeface="Courier New" pitchFamily="49" charset="0"/>
              </a:rPr>
              <a:t>       BETWEEN j.lowest_sal AND j.highest_sal;</a:t>
            </a:r>
          </a:p>
        </p:txBody>
      </p:sp>
      <p:sp>
        <p:nvSpPr>
          <p:cNvPr id="28676" name="Rectangle 4"/>
          <p:cNvSpPr>
            <a:spLocks noGrp="1" noChangeArrowheads="1"/>
          </p:cNvSpPr>
          <p:nvPr>
            <p:ph type="title"/>
          </p:nvPr>
        </p:nvSpPr>
        <p:spPr/>
        <p:txBody>
          <a:bodyPr/>
          <a:lstStyle/>
          <a:p>
            <a:pPr eaLnBrk="1" hangingPunct="1"/>
            <a:r>
              <a:rPr lang="en-US" altLang="en-US" smtClean="0"/>
              <a:t>Retrieving Records </a:t>
            </a:r>
            <a:br>
              <a:rPr lang="en-US" altLang="en-US" smtClean="0"/>
            </a:br>
            <a:r>
              <a:rPr lang="en-US" altLang="en-US" smtClean="0"/>
              <a:t>with Nonequijoins</a:t>
            </a:r>
          </a:p>
        </p:txBody>
      </p:sp>
      <p:sp>
        <p:nvSpPr>
          <p:cNvPr id="28677" name="Rectangle 5"/>
          <p:cNvSpPr>
            <a:spLocks noChangeArrowheads="1"/>
          </p:cNvSpPr>
          <p:nvPr/>
        </p:nvSpPr>
        <p:spPr bwMode="gray">
          <a:xfrm>
            <a:off x="4038600" y="3276600"/>
            <a:ext cx="1981200"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28678" name="Text Box 7"/>
          <p:cNvSpPr txBox="1">
            <a:spLocks noChangeArrowheads="1"/>
          </p:cNvSpPr>
          <p:nvPr/>
        </p:nvSpPr>
        <p:spPr bwMode="auto">
          <a:xfrm>
            <a:off x="2514600" y="5791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28679" name="Rectangle 8"/>
          <p:cNvSpPr>
            <a:spLocks noChangeArrowheads="1"/>
          </p:cNvSpPr>
          <p:nvPr/>
        </p:nvSpPr>
        <p:spPr bwMode="gray">
          <a:xfrm>
            <a:off x="1849438" y="2255838"/>
            <a:ext cx="5546725" cy="8477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smtClean="0"/>
              <a:t>Lesson Agenda</a:t>
            </a:r>
          </a:p>
        </p:txBody>
      </p:sp>
      <p:sp>
        <p:nvSpPr>
          <p:cNvPr id="424965" name="Rectangle 5"/>
          <p:cNvSpPr>
            <a:spLocks noGrp="1" noChangeArrowheads="1"/>
          </p:cNvSpPr>
          <p:nvPr>
            <p:ph type="body" idx="1"/>
          </p:nvPr>
        </p:nvSpPr>
        <p:spPr>
          <a:xfrm>
            <a:off x="609600" y="1449388"/>
            <a:ext cx="7918450" cy="4559300"/>
          </a:xfrm>
        </p:spPr>
        <p:txBody>
          <a:bodyPr/>
          <a:lstStyle/>
          <a:p>
            <a:pPr lvl="1" eaLnBrk="1" hangingPunct="1">
              <a:buClr>
                <a:schemeClr val="folHlink"/>
              </a:buClr>
              <a:defRPr/>
            </a:pPr>
            <a:r>
              <a:rPr lang="en-US" smtClean="0">
                <a:solidFill>
                  <a:schemeClr val="folHlink"/>
                </a:solidFill>
              </a:rPr>
              <a:t>Types of </a:t>
            </a:r>
            <a:r>
              <a:rPr lang="en-US" smtClean="0">
                <a:solidFill>
                  <a:schemeClr val="folHlink"/>
                </a:solidFill>
                <a:latin typeface="Courier New" pitchFamily="49" charset="0"/>
              </a:rPr>
              <a:t>JOINS</a:t>
            </a:r>
            <a:r>
              <a:rPr lang="en-US" smtClean="0">
                <a:solidFill>
                  <a:schemeClr val="folHlink"/>
                </a:solidFill>
              </a:rPr>
              <a:t> and its syntax</a:t>
            </a:r>
          </a:p>
          <a:p>
            <a:pPr lvl="1" eaLnBrk="1" hangingPunct="1">
              <a:buClr>
                <a:schemeClr val="folHlink"/>
              </a:buClr>
              <a:defRPr/>
            </a:pPr>
            <a:r>
              <a:rPr lang="en-US" smtClean="0">
                <a:solidFill>
                  <a:schemeClr val="folHlink"/>
                </a:solidFill>
              </a:rPr>
              <a:t>Natural join:</a:t>
            </a:r>
          </a:p>
          <a:p>
            <a:pPr lvl="2" eaLnBrk="1" hangingPunct="1">
              <a:buClr>
                <a:schemeClr val="folHlink"/>
              </a:buClr>
              <a:defRPr/>
            </a:pPr>
            <a:r>
              <a:rPr lang="en-US" smtClean="0">
                <a:solidFill>
                  <a:schemeClr val="folHlink"/>
                </a:solidFill>
                <a:latin typeface="Courier New" pitchFamily="49" charset="0"/>
              </a:rPr>
              <a:t>USING</a:t>
            </a:r>
            <a:r>
              <a:rPr lang="en-US" smtClean="0">
                <a:solidFill>
                  <a:schemeClr val="folHlink"/>
                </a:solidFill>
              </a:rPr>
              <a:t> clause</a:t>
            </a:r>
          </a:p>
          <a:p>
            <a:pPr lvl="2" eaLnBrk="1" hangingPunct="1">
              <a:buClr>
                <a:schemeClr val="folHlink"/>
              </a:buClr>
              <a:defRPr/>
            </a:pPr>
            <a:r>
              <a:rPr lang="en-US" smtClean="0">
                <a:solidFill>
                  <a:schemeClr val="folHlink"/>
                </a:solidFill>
                <a:latin typeface="Courier New" pitchFamily="49" charset="0"/>
              </a:rPr>
              <a:t>ON</a:t>
            </a:r>
            <a:r>
              <a:rPr lang="en-US" smtClean="0">
                <a:solidFill>
                  <a:schemeClr val="folHlink"/>
                </a:solidFill>
              </a:rPr>
              <a:t> clause</a:t>
            </a:r>
          </a:p>
          <a:p>
            <a:pPr lvl="1" eaLnBrk="1" hangingPunct="1">
              <a:buClr>
                <a:schemeClr val="folHlink"/>
              </a:buClr>
              <a:defRPr/>
            </a:pPr>
            <a:r>
              <a:rPr lang="en-US" smtClean="0">
                <a:solidFill>
                  <a:schemeClr val="folHlink"/>
                </a:solidFill>
              </a:rPr>
              <a:t>Self-join</a:t>
            </a:r>
          </a:p>
          <a:p>
            <a:pPr lvl="1" eaLnBrk="1" hangingPunct="1">
              <a:buClr>
                <a:schemeClr val="folHlink"/>
              </a:buClr>
              <a:defRPr/>
            </a:pPr>
            <a:r>
              <a:rPr lang="en-US" smtClean="0">
                <a:solidFill>
                  <a:schemeClr val="folHlink"/>
                </a:solidFill>
              </a:rPr>
              <a:t>Noneq</a:t>
            </a:r>
            <a:r>
              <a:rPr lang="en-US" smtClean="0">
                <a:solidFill>
                  <a:schemeClr val="folHlink"/>
                </a:solidFill>
                <a:effectLst>
                  <a:outerShdw blurRad="38100" dist="38100" dir="2700000" algn="tl">
                    <a:srgbClr val="C0C0C0"/>
                  </a:outerShdw>
                </a:effectLst>
              </a:rPr>
              <a:t>uijo</a:t>
            </a:r>
            <a:r>
              <a:rPr lang="en-US" smtClean="0">
                <a:solidFill>
                  <a:schemeClr val="folHlink"/>
                </a:solidFill>
              </a:rPr>
              <a:t>ins</a:t>
            </a:r>
          </a:p>
          <a:p>
            <a:pPr lvl="1" eaLnBrk="1" hangingPunct="1">
              <a:buClr>
                <a:schemeClr val="hlink"/>
              </a:buClr>
              <a:defRPr/>
            </a:pPr>
            <a:r>
              <a:rPr lang="en-US" smtClean="0">
                <a:latin typeface="Courier New" pitchFamily="49" charset="0"/>
              </a:rPr>
              <a:t>OUTER</a:t>
            </a:r>
            <a:r>
              <a:rPr lang="en-US" smtClean="0"/>
              <a:t> join:</a:t>
            </a:r>
          </a:p>
          <a:p>
            <a:pPr lvl="2" eaLnBrk="1" hangingPunct="1">
              <a:buClr>
                <a:schemeClr val="hlink"/>
              </a:buClr>
              <a:defRPr/>
            </a:pPr>
            <a:r>
              <a:rPr lang="en-US" smtClean="0">
                <a:latin typeface="Courier New" pitchFamily="49" charset="0"/>
              </a:rPr>
              <a:t>LEFT</a:t>
            </a:r>
            <a:r>
              <a:rPr lang="en-US" smtClean="0"/>
              <a:t> </a:t>
            </a:r>
            <a:r>
              <a:rPr lang="en-US" smtClean="0">
                <a:latin typeface="Courier New" pitchFamily="49" charset="0"/>
              </a:rPr>
              <a:t>OUTER</a:t>
            </a:r>
            <a:r>
              <a:rPr lang="en-US" smtClean="0"/>
              <a:t> join</a:t>
            </a:r>
          </a:p>
          <a:p>
            <a:pPr lvl="2" eaLnBrk="1" hangingPunct="1">
              <a:buClr>
                <a:schemeClr val="hlink"/>
              </a:buClr>
              <a:defRPr/>
            </a:pPr>
            <a:r>
              <a:rPr lang="en-US" smtClean="0">
                <a:latin typeface="Courier New" pitchFamily="49" charset="0"/>
              </a:rPr>
              <a:t>RIGHT</a:t>
            </a:r>
            <a:r>
              <a:rPr lang="en-US" smtClean="0"/>
              <a:t> </a:t>
            </a:r>
            <a:r>
              <a:rPr lang="en-US" smtClean="0">
                <a:latin typeface="Courier New" pitchFamily="49" charset="0"/>
              </a:rPr>
              <a:t>OUTER</a:t>
            </a:r>
            <a:r>
              <a:rPr lang="en-US" smtClean="0"/>
              <a:t> join</a:t>
            </a:r>
          </a:p>
          <a:p>
            <a:pPr lvl="2" eaLnBrk="1" hangingPunct="1">
              <a:buClr>
                <a:schemeClr val="hlink"/>
              </a:buClr>
              <a:defRPr/>
            </a:pPr>
            <a:r>
              <a:rPr lang="en-US" smtClean="0">
                <a:latin typeface="Courier New" pitchFamily="49" charset="0"/>
              </a:rPr>
              <a:t>FULL</a:t>
            </a:r>
            <a:r>
              <a:rPr lang="en-US" smtClean="0"/>
              <a:t> </a:t>
            </a:r>
            <a:r>
              <a:rPr lang="en-US" smtClean="0">
                <a:latin typeface="Courier New" pitchFamily="49" charset="0"/>
              </a:rPr>
              <a:t>OUTER</a:t>
            </a:r>
            <a:r>
              <a:rPr lang="en-US" smtClean="0"/>
              <a:t> join</a:t>
            </a:r>
          </a:p>
          <a:p>
            <a:pPr lvl="1" eaLnBrk="1" hangingPunct="1">
              <a:buClr>
                <a:schemeClr val="folHlink"/>
              </a:buClr>
              <a:defRPr/>
            </a:pPr>
            <a:r>
              <a:rPr lang="en-US" smtClean="0">
                <a:solidFill>
                  <a:schemeClr val="folHlink"/>
                </a:solidFill>
              </a:rPr>
              <a:t>Cartesian product</a:t>
            </a:r>
          </a:p>
          <a:p>
            <a:pPr lvl="2" eaLnBrk="1" hangingPunct="1">
              <a:buClr>
                <a:schemeClr val="folHlink"/>
              </a:buClr>
              <a:defRPr/>
            </a:pPr>
            <a:r>
              <a:rPr lang="en-US" smtClean="0">
                <a:solidFill>
                  <a:schemeClr val="folHlink"/>
                </a:solidFill>
              </a:rPr>
              <a:t>Cross join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8"/>
          <p:cNvSpPr>
            <a:spLocks noGrp="1" noChangeArrowheads="1"/>
          </p:cNvSpPr>
          <p:nvPr>
            <p:ph type="title"/>
          </p:nvPr>
        </p:nvSpPr>
        <p:spPr/>
        <p:txBody>
          <a:bodyPr/>
          <a:lstStyle/>
          <a:p>
            <a:pPr eaLnBrk="1" hangingPunct="1"/>
            <a:r>
              <a:rPr lang="en-US" altLang="en-US" dirty="0" smtClean="0"/>
              <a:t>Lesson Agenda</a:t>
            </a:r>
          </a:p>
        </p:txBody>
      </p:sp>
      <p:sp>
        <p:nvSpPr>
          <p:cNvPr id="5123" name="Rectangle 1029"/>
          <p:cNvSpPr>
            <a:spLocks noGrp="1" noChangeArrowheads="1"/>
          </p:cNvSpPr>
          <p:nvPr>
            <p:ph type="body" idx="1"/>
          </p:nvPr>
        </p:nvSpPr>
        <p:spPr>
          <a:xfrm>
            <a:off x="609600" y="1449388"/>
            <a:ext cx="7918450" cy="5017784"/>
          </a:xfrm>
        </p:spPr>
        <p:txBody>
          <a:bodyPr/>
          <a:lstStyle/>
          <a:p>
            <a:pPr lvl="1" eaLnBrk="1" hangingPunct="1"/>
            <a:r>
              <a:rPr lang="en-US" altLang="en-US" dirty="0" smtClean="0"/>
              <a:t>Types of </a:t>
            </a:r>
            <a:r>
              <a:rPr lang="en-US" altLang="en-US" dirty="0" smtClean="0">
                <a:latin typeface="Courier New" pitchFamily="49" charset="0"/>
              </a:rPr>
              <a:t>JOINS</a:t>
            </a:r>
            <a:r>
              <a:rPr lang="en-US" altLang="en-US" dirty="0" smtClean="0"/>
              <a:t> and their syntax</a:t>
            </a:r>
          </a:p>
          <a:p>
            <a:pPr lvl="1" eaLnBrk="1" hangingPunct="1">
              <a:buClr>
                <a:schemeClr val="folHlink"/>
              </a:buClr>
            </a:pPr>
            <a:r>
              <a:rPr lang="en-US" altLang="en-US" dirty="0" smtClean="0">
                <a:solidFill>
                  <a:schemeClr val="folHlink"/>
                </a:solidFill>
              </a:rPr>
              <a:t>Natural join</a:t>
            </a:r>
            <a:r>
              <a:rPr lang="en-US" altLang="en-US" dirty="0" smtClean="0">
                <a:solidFill>
                  <a:schemeClr val="folHlink"/>
                </a:solidFill>
              </a:rPr>
              <a:t>:</a:t>
            </a:r>
          </a:p>
          <a:p>
            <a:pPr lvl="2" eaLnBrk="1" hangingPunct="1">
              <a:buClr>
                <a:schemeClr val="folHlink"/>
              </a:buClr>
            </a:pPr>
            <a:r>
              <a:rPr lang="en-US" altLang="en-US" dirty="0">
                <a:solidFill>
                  <a:schemeClr val="folHlink"/>
                </a:solidFill>
                <a:latin typeface="Courier New" pitchFamily="49" charset="0"/>
              </a:rPr>
              <a:t>NATURAL JOIN</a:t>
            </a:r>
            <a:r>
              <a:rPr lang="en-US" altLang="en-US" dirty="0" smtClean="0">
                <a:solidFill>
                  <a:schemeClr val="folHlink"/>
                </a:solidFill>
              </a:rPr>
              <a:t> clause</a:t>
            </a:r>
            <a:endParaRPr lang="en-US" altLang="en-US" dirty="0" smtClean="0">
              <a:solidFill>
                <a:schemeClr val="folHlink"/>
              </a:solidFill>
            </a:endParaRPr>
          </a:p>
          <a:p>
            <a:pPr lvl="2" eaLnBrk="1" hangingPunct="1">
              <a:buClr>
                <a:schemeClr val="folHlink"/>
              </a:buClr>
            </a:pPr>
            <a:r>
              <a:rPr lang="en-US" altLang="en-US" dirty="0" smtClean="0">
                <a:solidFill>
                  <a:schemeClr val="folHlink"/>
                </a:solidFill>
                <a:latin typeface="Courier New" pitchFamily="49" charset="0"/>
              </a:rPr>
              <a:t>USING</a:t>
            </a:r>
            <a:r>
              <a:rPr lang="en-US" altLang="en-US" dirty="0" smtClean="0">
                <a:solidFill>
                  <a:schemeClr val="folHlink"/>
                </a:solidFill>
              </a:rPr>
              <a:t> clause</a:t>
            </a:r>
          </a:p>
          <a:p>
            <a:pPr lvl="2" eaLnBrk="1" hangingPunct="1">
              <a:buClr>
                <a:schemeClr val="folHlink"/>
              </a:buClr>
            </a:pPr>
            <a:r>
              <a:rPr lang="en-US" altLang="en-US" dirty="0" smtClean="0">
                <a:solidFill>
                  <a:schemeClr val="folHlink"/>
                </a:solidFill>
                <a:latin typeface="Courier New" pitchFamily="49" charset="0"/>
              </a:rPr>
              <a:t>ON</a:t>
            </a:r>
            <a:r>
              <a:rPr lang="en-US" altLang="en-US" dirty="0" smtClean="0">
                <a:solidFill>
                  <a:schemeClr val="folHlink"/>
                </a:solidFill>
              </a:rPr>
              <a:t> clause</a:t>
            </a:r>
          </a:p>
          <a:p>
            <a:pPr lvl="1" eaLnBrk="1" hangingPunct="1">
              <a:buClr>
                <a:schemeClr val="folHlink"/>
              </a:buClr>
            </a:pPr>
            <a:r>
              <a:rPr lang="en-US" altLang="en-US" dirty="0" smtClean="0">
                <a:solidFill>
                  <a:schemeClr val="folHlink"/>
                </a:solidFill>
              </a:rPr>
              <a:t>Self-join</a:t>
            </a:r>
          </a:p>
          <a:p>
            <a:pPr lvl="1" eaLnBrk="1" hangingPunct="1">
              <a:buClr>
                <a:schemeClr val="folHlink"/>
              </a:buClr>
            </a:pPr>
            <a:r>
              <a:rPr lang="en-US" altLang="en-US" dirty="0" err="1" smtClean="0">
                <a:solidFill>
                  <a:schemeClr val="folHlink"/>
                </a:solidFill>
              </a:rPr>
              <a:t>Nonequijoins</a:t>
            </a:r>
            <a:endParaRPr lang="en-US" altLang="en-US" dirty="0" smtClean="0">
              <a:solidFill>
                <a:schemeClr val="folHlink"/>
              </a:solidFill>
            </a:endParaRPr>
          </a:p>
          <a:p>
            <a:pPr lvl="1" eaLnBrk="1" hangingPunct="1">
              <a:buClr>
                <a:schemeClr val="folHlink"/>
              </a:buClr>
            </a:pP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LEFT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RIGHT</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2" eaLnBrk="1" hangingPunct="1">
              <a:buClr>
                <a:schemeClr val="folHlink"/>
              </a:buClr>
            </a:pPr>
            <a:r>
              <a:rPr lang="en-US" altLang="en-US" dirty="0" smtClean="0">
                <a:solidFill>
                  <a:schemeClr val="folHlink"/>
                </a:solidFill>
                <a:latin typeface="Courier New" pitchFamily="49" charset="0"/>
              </a:rPr>
              <a:t>FULL</a:t>
            </a:r>
            <a:r>
              <a:rPr lang="en-US" altLang="en-US" dirty="0" smtClean="0">
                <a:solidFill>
                  <a:schemeClr val="folHlink"/>
                </a:solidFill>
              </a:rPr>
              <a:t> </a:t>
            </a:r>
            <a:r>
              <a:rPr lang="en-US" altLang="en-US" dirty="0" smtClean="0">
                <a:solidFill>
                  <a:schemeClr val="folHlink"/>
                </a:solidFill>
                <a:latin typeface="Courier New" pitchFamily="49" charset="0"/>
              </a:rPr>
              <a:t>OUTER</a:t>
            </a:r>
            <a:r>
              <a:rPr lang="en-US" altLang="en-US" dirty="0" smtClean="0">
                <a:solidFill>
                  <a:schemeClr val="folHlink"/>
                </a:solidFill>
              </a:rPr>
              <a:t> join</a:t>
            </a:r>
          </a:p>
          <a:p>
            <a:pPr lvl="1" eaLnBrk="1" hangingPunct="1">
              <a:buClr>
                <a:schemeClr val="folHlink"/>
              </a:buClr>
            </a:pPr>
            <a:r>
              <a:rPr lang="en-US" altLang="en-US" dirty="0" smtClean="0">
                <a:solidFill>
                  <a:schemeClr val="folHlink"/>
                </a:solidFill>
              </a:rPr>
              <a:t>Cartesian product</a:t>
            </a:r>
          </a:p>
          <a:p>
            <a:pPr lvl="2" eaLnBrk="1" hangingPunct="1">
              <a:buClr>
                <a:schemeClr val="folHlink"/>
              </a:buClr>
            </a:pPr>
            <a:r>
              <a:rPr lang="en-US" altLang="en-US" dirty="0" smtClean="0">
                <a:solidFill>
                  <a:schemeClr val="folHlink"/>
                </a:solidFill>
              </a:rPr>
              <a:t>Cross join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8975" y="165100"/>
            <a:ext cx="7918450" cy="876300"/>
          </a:xfrm>
        </p:spPr>
        <p:txBody>
          <a:bodyPr/>
          <a:lstStyle/>
          <a:p>
            <a:pPr eaLnBrk="1" hangingPunct="1"/>
            <a:r>
              <a:rPr lang="en-US" altLang="en-US" dirty="0" smtClean="0"/>
              <a:t>Returning orphans (records with missing data)</a:t>
            </a:r>
            <a:br>
              <a:rPr lang="en-US" altLang="en-US" dirty="0" smtClean="0"/>
            </a:br>
            <a:r>
              <a:rPr lang="en-US" altLang="en-US" dirty="0" smtClean="0"/>
              <a:t>Using </a:t>
            </a:r>
            <a:r>
              <a:rPr lang="en-US" altLang="en-US" dirty="0" smtClean="0">
                <a:latin typeface="Courier New" pitchFamily="49" charset="0"/>
              </a:rPr>
              <a:t>OUTER</a:t>
            </a:r>
            <a:r>
              <a:rPr lang="en-US" altLang="en-US" dirty="0" smtClean="0"/>
              <a:t> Joins</a:t>
            </a:r>
          </a:p>
        </p:txBody>
      </p:sp>
      <p:sp>
        <p:nvSpPr>
          <p:cNvPr id="30723" name="Rectangle 3"/>
          <p:cNvSpPr>
            <a:spLocks noChangeArrowheads="1"/>
          </p:cNvSpPr>
          <p:nvPr/>
        </p:nvSpPr>
        <p:spPr bwMode="auto">
          <a:xfrm>
            <a:off x="1550988" y="881063"/>
            <a:ext cx="15700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a:t>
            </a:r>
          </a:p>
        </p:txBody>
      </p:sp>
      <p:sp>
        <p:nvSpPr>
          <p:cNvPr id="30724" name="Rectangle 5"/>
          <p:cNvSpPr>
            <a:spLocks noChangeArrowheads="1"/>
          </p:cNvSpPr>
          <p:nvPr/>
        </p:nvSpPr>
        <p:spPr bwMode="auto">
          <a:xfrm>
            <a:off x="427038" y="4975225"/>
            <a:ext cx="280193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a:t>Employee “Grant” has     not been assigned a department ID.</a:t>
            </a:r>
          </a:p>
        </p:txBody>
      </p:sp>
      <p:sp>
        <p:nvSpPr>
          <p:cNvPr id="30725" name="Text Box 11"/>
          <p:cNvSpPr txBox="1">
            <a:spLocks noChangeArrowheads="1"/>
          </p:cNvSpPr>
          <p:nvPr/>
        </p:nvSpPr>
        <p:spPr bwMode="auto">
          <a:xfrm>
            <a:off x="1184275" y="3716338"/>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30726" name="Picture 15" descr="C:\project-SQLFund1\images\img-06-21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108075" y="1354138"/>
            <a:ext cx="2960688"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20" descr="C:\Coursedev\11gSQL\Fund_I\Images\code_02_26_sac-bwp-sql.gif"/>
          <p:cNvPicPr>
            <a:picLocks noChangeAspect="1" noChangeArrowheads="1"/>
          </p:cNvPicPr>
          <p:nvPr/>
        </p:nvPicPr>
        <p:blipFill>
          <a:blip r:embed="rId4">
            <a:extLst>
              <a:ext uri="{28A0092B-C50C-407E-A947-70E740481C1C}">
                <a14:useLocalDpi xmlns:a14="http://schemas.microsoft.com/office/drawing/2010/main" val="0"/>
              </a:ext>
            </a:extLst>
          </a:blip>
          <a:srcRect l="931"/>
          <a:stretch>
            <a:fillRect/>
          </a:stretch>
        </p:blipFill>
        <p:spPr bwMode="auto">
          <a:xfrm>
            <a:off x="1136650" y="4152900"/>
            <a:ext cx="2921000"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8" name="Freeform 23"/>
          <p:cNvSpPr>
            <a:spLocks/>
          </p:cNvSpPr>
          <p:nvPr/>
        </p:nvSpPr>
        <p:spPr bwMode="auto">
          <a:xfrm>
            <a:off x="2857500" y="4975225"/>
            <a:ext cx="606425" cy="557213"/>
          </a:xfrm>
          <a:custGeom>
            <a:avLst/>
            <a:gdLst>
              <a:gd name="T0" fmla="*/ 0 w 1811"/>
              <a:gd name="T1" fmla="*/ 556824 h 309"/>
              <a:gd name="T2" fmla="*/ 606425 w 1811"/>
              <a:gd name="T3" fmla="*/ 556824 h 309"/>
              <a:gd name="T4" fmla="*/ 606425 w 1811"/>
              <a:gd name="T5" fmla="*/ 0 h 309"/>
              <a:gd name="T6" fmla="*/ 0 60000 65536"/>
              <a:gd name="T7" fmla="*/ 0 60000 65536"/>
              <a:gd name="T8" fmla="*/ 0 60000 65536"/>
            </a:gdLst>
            <a:ahLst/>
            <a:cxnLst>
              <a:cxn ang="T6">
                <a:pos x="T0" y="T1"/>
              </a:cxn>
              <a:cxn ang="T7">
                <a:pos x="T2" y="T3"/>
              </a:cxn>
              <a:cxn ang="T8">
                <a:pos x="T4" y="T5"/>
              </a:cxn>
            </a:cxnLst>
            <a:rect l="0" t="0" r="r" b="b"/>
            <a:pathLst>
              <a:path w="1811" h="309">
                <a:moveTo>
                  <a:pt x="0" y="309"/>
                </a:moveTo>
                <a:lnTo>
                  <a:pt x="1811" y="309"/>
                </a:lnTo>
                <a:lnTo>
                  <a:pt x="1811" y="0"/>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729" name="Group 2"/>
          <p:cNvGrpSpPr>
            <a:grpSpLocks/>
          </p:cNvGrpSpPr>
          <p:nvPr/>
        </p:nvGrpSpPr>
        <p:grpSpPr bwMode="auto">
          <a:xfrm>
            <a:off x="5373688" y="1362075"/>
            <a:ext cx="2784475" cy="2976563"/>
            <a:chOff x="838200" y="1543050"/>
            <a:chExt cx="2784475" cy="2976563"/>
          </a:xfrm>
        </p:grpSpPr>
        <p:pic>
          <p:nvPicPr>
            <p:cNvPr id="30732" name="Picture 14" descr="C:\project-SQLFund1\images\img-06-2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38200" y="1976438"/>
              <a:ext cx="277812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Rectangle 4"/>
            <p:cNvSpPr>
              <a:spLocks noChangeArrowheads="1"/>
            </p:cNvSpPr>
            <p:nvPr/>
          </p:nvSpPr>
          <p:spPr bwMode="auto">
            <a:xfrm>
              <a:off x="1292225" y="1543050"/>
              <a:ext cx="186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DEPARTMENTS</a:t>
              </a:r>
            </a:p>
          </p:txBody>
        </p:sp>
        <p:sp>
          <p:nvSpPr>
            <p:cNvPr id="30734" name="Rectangle 8"/>
            <p:cNvSpPr>
              <a:spLocks noChangeArrowheads="1"/>
            </p:cNvSpPr>
            <p:nvPr/>
          </p:nvSpPr>
          <p:spPr bwMode="gray">
            <a:xfrm>
              <a:off x="2286000" y="3805238"/>
              <a:ext cx="1336675"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30735" name="Line 25"/>
            <p:cNvSpPr>
              <a:spLocks noChangeShapeType="1"/>
            </p:cNvSpPr>
            <p:nvPr/>
          </p:nvSpPr>
          <p:spPr bwMode="auto">
            <a:xfrm flipV="1">
              <a:off x="3495675" y="4095750"/>
              <a:ext cx="0" cy="423863"/>
            </a:xfrm>
            <a:prstGeom prst="line">
              <a:avLst/>
            </a:prstGeom>
            <a:noFill/>
            <a:ln w="28575">
              <a:solidFill>
                <a:schemeClr va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30" name="TextBox 1"/>
          <p:cNvSpPr txBox="1">
            <a:spLocks noChangeArrowheads="1"/>
          </p:cNvSpPr>
          <p:nvPr/>
        </p:nvSpPr>
        <p:spPr bwMode="auto">
          <a:xfrm>
            <a:off x="3038475" y="4621213"/>
            <a:ext cx="1019175" cy="3079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eaLnBrk="1" hangingPunct="1"/>
            <a:r>
              <a:rPr lang="en-US" altLang="en-US" sz="1400" b="0">
                <a:latin typeface="Calibri" pitchFamily="34" charset="0"/>
                <a:ea typeface="Calibri" pitchFamily="34" charset="0"/>
                <a:cs typeface="Calibri" pitchFamily="34" charset="0"/>
              </a:rPr>
              <a:t>Grant</a:t>
            </a:r>
          </a:p>
        </p:txBody>
      </p:sp>
      <p:sp>
        <p:nvSpPr>
          <p:cNvPr id="30731" name="TextBox 3"/>
          <p:cNvSpPr txBox="1">
            <a:spLocks noChangeArrowheads="1"/>
          </p:cNvSpPr>
          <p:nvPr/>
        </p:nvSpPr>
        <p:spPr bwMode="auto">
          <a:xfrm>
            <a:off x="5397500" y="4286250"/>
            <a:ext cx="28908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r" eaLnBrk="1" hangingPunct="1"/>
            <a:r>
              <a:rPr lang="en-US" altLang="en-US"/>
              <a:t>There are no employees </a:t>
            </a:r>
            <a:br>
              <a:rPr lang="en-US" altLang="en-US"/>
            </a:br>
            <a:r>
              <a:rPr lang="en-US" altLang="en-US"/>
              <a:t>in department 190.</a:t>
            </a:r>
          </a:p>
          <a:p>
            <a:pPr algn="r" eaLnBrk="1" hangingPunct="1"/>
            <a:endParaRPr lang="en-US"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smtClean="0">
                <a:latin typeface="Courier New" pitchFamily="49" charset="0"/>
              </a:rPr>
              <a:t>INNER</a:t>
            </a:r>
            <a:r>
              <a:rPr lang="en-US" altLang="en-US" smtClean="0"/>
              <a:t> Versus </a:t>
            </a:r>
            <a:r>
              <a:rPr lang="en-US" altLang="en-US" smtClean="0">
                <a:latin typeface="Courier New" pitchFamily="49" charset="0"/>
              </a:rPr>
              <a:t>OUTER</a:t>
            </a:r>
            <a:r>
              <a:rPr lang="en-US" altLang="en-US" smtClean="0"/>
              <a:t> Joins</a:t>
            </a:r>
          </a:p>
        </p:txBody>
      </p:sp>
      <p:sp>
        <p:nvSpPr>
          <p:cNvPr id="31747" name="Rectangle 5"/>
          <p:cNvSpPr>
            <a:spLocks noGrp="1" noChangeArrowheads="1"/>
          </p:cNvSpPr>
          <p:nvPr>
            <p:ph type="body" idx="1"/>
          </p:nvPr>
        </p:nvSpPr>
        <p:spPr>
          <a:xfrm>
            <a:off x="609600" y="1449388"/>
            <a:ext cx="7918450" cy="3005137"/>
          </a:xfrm>
        </p:spPr>
        <p:txBody>
          <a:bodyPr/>
          <a:lstStyle/>
          <a:p>
            <a:pPr lvl="1" eaLnBrk="1" hangingPunct="1"/>
            <a:r>
              <a:rPr lang="en-US" altLang="en-US" smtClean="0"/>
              <a:t>In SQL:1999, the join of two tables returning only matched rows is called an </a:t>
            </a:r>
            <a:r>
              <a:rPr lang="en-US" altLang="en-US" b="1" smtClean="0">
                <a:solidFill>
                  <a:srgbClr val="FF0000"/>
                </a:solidFill>
                <a:latin typeface="Courier New" pitchFamily="49" charset="0"/>
              </a:rPr>
              <a:t>INNER</a:t>
            </a:r>
            <a:r>
              <a:rPr lang="en-US" altLang="en-US" b="1" smtClean="0">
                <a:solidFill>
                  <a:srgbClr val="FF0000"/>
                </a:solidFill>
              </a:rPr>
              <a:t> join</a:t>
            </a:r>
            <a:r>
              <a:rPr lang="en-US" altLang="en-US" smtClean="0"/>
              <a:t>.</a:t>
            </a:r>
          </a:p>
          <a:p>
            <a:pPr lvl="1" eaLnBrk="1" hangingPunct="1"/>
            <a:r>
              <a:rPr lang="en-US" altLang="en-US" b="1" smtClean="0">
                <a:solidFill>
                  <a:srgbClr val="FF0000"/>
                </a:solidFill>
                <a:latin typeface="Courier New" pitchFamily="49" charset="0"/>
              </a:rPr>
              <a:t>LEFT</a:t>
            </a:r>
            <a:r>
              <a:rPr lang="en-US" altLang="en-US" smtClean="0"/>
              <a:t> </a:t>
            </a:r>
            <a:r>
              <a:rPr lang="en-US" altLang="en-US" b="1" smtClean="0">
                <a:solidFill>
                  <a:srgbClr val="FF0000"/>
                </a:solidFill>
                <a:latin typeface="Courier New" pitchFamily="49" charset="0"/>
              </a:rPr>
              <a:t>OUTER</a:t>
            </a:r>
            <a:r>
              <a:rPr lang="en-US" altLang="en-US" smtClean="0"/>
              <a:t> </a:t>
            </a:r>
            <a:r>
              <a:rPr lang="en-US" altLang="en-US" b="1" smtClean="0">
                <a:solidFill>
                  <a:srgbClr val="FF0000"/>
                </a:solidFill>
                <a:latin typeface="Courier New" pitchFamily="49" charset="0"/>
              </a:rPr>
              <a:t>join</a:t>
            </a:r>
            <a:r>
              <a:rPr lang="en-US" altLang="en-US" smtClean="0"/>
              <a:t> returns orphans from the left-hand table</a:t>
            </a:r>
          </a:p>
          <a:p>
            <a:pPr lvl="1" eaLnBrk="1" hangingPunct="1"/>
            <a:r>
              <a:rPr lang="en-US" altLang="en-US" b="1" smtClean="0">
                <a:solidFill>
                  <a:srgbClr val="FF0000"/>
                </a:solidFill>
                <a:latin typeface="Courier New" pitchFamily="49" charset="0"/>
              </a:rPr>
              <a:t>RIGHT OUTER</a:t>
            </a:r>
            <a:r>
              <a:rPr lang="en-US" altLang="en-US" smtClean="0"/>
              <a:t> </a:t>
            </a:r>
            <a:r>
              <a:rPr lang="en-US" altLang="en-US" b="1" smtClean="0">
                <a:solidFill>
                  <a:srgbClr val="FF0000"/>
                </a:solidFill>
                <a:latin typeface="Courier New" pitchFamily="49" charset="0"/>
              </a:rPr>
              <a:t>join</a:t>
            </a:r>
            <a:r>
              <a:rPr lang="en-US" altLang="en-US" smtClean="0"/>
              <a:t> returns orphans from the right-hand table</a:t>
            </a:r>
          </a:p>
          <a:p>
            <a:pPr lvl="1" eaLnBrk="1" hangingPunct="1"/>
            <a:endParaRPr lang="en-US" altLang="en-US" smtClean="0"/>
          </a:p>
          <a:p>
            <a:pPr lvl="1" eaLnBrk="1" hangingPunct="1"/>
            <a:endParaRPr lang="en-US" alt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2" descr="C:\project-SQLFund1\images\img-06-2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87600" y="4724400"/>
            <a:ext cx="42751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ChangeArrowheads="1"/>
          </p:cNvSpPr>
          <p:nvPr/>
        </p:nvSpPr>
        <p:spPr bwMode="blackGray">
          <a:xfrm>
            <a:off x="866775" y="1841500"/>
            <a:ext cx="7286625" cy="8842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sz="1600">
                <a:solidFill>
                  <a:srgbClr val="000000"/>
                </a:solidFill>
                <a:latin typeface="Courier New" pitchFamily="49" charset="0"/>
              </a:rPr>
              <a:t>SELECT e.last_name, e.department_id, d.department_name</a:t>
            </a:r>
          </a:p>
          <a:p>
            <a:pPr algn="l">
              <a:spcBef>
                <a:spcPct val="0"/>
              </a:spcBef>
              <a:buClrTx/>
              <a:buFontTx/>
              <a:buNone/>
            </a:pPr>
            <a:r>
              <a:rPr lang="en-US" altLang="en-US" sz="1600">
                <a:solidFill>
                  <a:srgbClr val="000000"/>
                </a:solidFill>
                <a:latin typeface="Courier New" pitchFamily="49" charset="0"/>
              </a:rPr>
              <a:t>FROM   employees e LEFT OUTER JOIN departments d</a:t>
            </a:r>
          </a:p>
          <a:p>
            <a:pPr algn="l">
              <a:spcBef>
                <a:spcPct val="0"/>
              </a:spcBef>
              <a:buClrTx/>
              <a:buFontTx/>
              <a:buNone/>
            </a:pPr>
            <a:r>
              <a:rPr lang="en-US" altLang="en-US" sz="1600">
                <a:solidFill>
                  <a:srgbClr val="000000"/>
                </a:solidFill>
                <a:latin typeface="Courier New" pitchFamily="49" charset="0"/>
              </a:rPr>
              <a:t>ON   (e.department_id = d.department_id) ;</a:t>
            </a:r>
          </a:p>
        </p:txBody>
      </p:sp>
      <p:sp>
        <p:nvSpPr>
          <p:cNvPr id="32772" name="Rectangle 4"/>
          <p:cNvSpPr>
            <a:spLocks noGrp="1" noChangeArrowheads="1"/>
          </p:cNvSpPr>
          <p:nvPr>
            <p:ph type="title"/>
          </p:nvPr>
        </p:nvSpPr>
        <p:spPr/>
        <p:txBody>
          <a:bodyPr/>
          <a:lstStyle/>
          <a:p>
            <a:pPr eaLnBrk="1" hangingPunct="1"/>
            <a:r>
              <a:rPr lang="en-US" altLang="en-US" smtClean="0">
                <a:latin typeface="Courier New" pitchFamily="49" charset="0"/>
              </a:rPr>
              <a:t>LEFT</a:t>
            </a:r>
            <a:r>
              <a:rPr lang="en-US" altLang="en-US" smtClean="0"/>
              <a:t> </a:t>
            </a:r>
            <a:r>
              <a:rPr lang="en-US" altLang="en-US" smtClean="0">
                <a:latin typeface="Courier New" pitchFamily="49" charset="0"/>
              </a:rPr>
              <a:t>OUTER</a:t>
            </a:r>
            <a:r>
              <a:rPr lang="en-US" altLang="en-US" smtClean="0"/>
              <a:t> </a:t>
            </a:r>
            <a:r>
              <a:rPr lang="en-US" altLang="en-US" smtClean="0">
                <a:latin typeface="Courier New" pitchFamily="49" charset="0"/>
              </a:rPr>
              <a:t>JOIN</a:t>
            </a:r>
          </a:p>
        </p:txBody>
      </p:sp>
      <p:sp>
        <p:nvSpPr>
          <p:cNvPr id="32773" name="Rectangle 5"/>
          <p:cNvSpPr>
            <a:spLocks noChangeArrowheads="1"/>
          </p:cNvSpPr>
          <p:nvPr/>
        </p:nvSpPr>
        <p:spPr bwMode="gray">
          <a:xfrm>
            <a:off x="2387600" y="5410200"/>
            <a:ext cx="4267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32774" name="Text Box 8"/>
          <p:cNvSpPr txBox="1">
            <a:spLocks noChangeArrowheads="1"/>
          </p:cNvSpPr>
          <p:nvPr/>
        </p:nvSpPr>
        <p:spPr bwMode="auto">
          <a:xfrm>
            <a:off x="2362200" y="4343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32775" name="Rectangle 9"/>
          <p:cNvSpPr>
            <a:spLocks noChangeArrowheads="1"/>
          </p:cNvSpPr>
          <p:nvPr/>
        </p:nvSpPr>
        <p:spPr bwMode="gray">
          <a:xfrm>
            <a:off x="866775" y="2155825"/>
            <a:ext cx="6326188" cy="4762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32776" name="Picture 11" descr="C:\project-SQLFund1\images\img-06-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0" y="3048000"/>
            <a:ext cx="4297363"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ular Callout 1"/>
          <p:cNvSpPr>
            <a:spLocks noChangeArrowheads="1"/>
          </p:cNvSpPr>
          <p:nvPr/>
        </p:nvSpPr>
        <p:spPr bwMode="auto">
          <a:xfrm>
            <a:off x="295275" y="5121275"/>
            <a:ext cx="1727200" cy="923925"/>
          </a:xfrm>
          <a:prstGeom prst="wedgeRectCallout">
            <a:avLst>
              <a:gd name="adj1" fmla="val 70931"/>
              <a:gd name="adj2" fmla="val -2519"/>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Orphan from Employees table (left)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blackGray">
          <a:xfrm>
            <a:off x="866775" y="1857375"/>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sz="1600">
                <a:solidFill>
                  <a:srgbClr val="000000"/>
                </a:solidFill>
                <a:latin typeface="Courier New" pitchFamily="49" charset="0"/>
              </a:rPr>
              <a:t>SELECT e.last_name, d.department_id, d.department_name</a:t>
            </a:r>
          </a:p>
          <a:p>
            <a:pPr algn="l">
              <a:spcBef>
                <a:spcPct val="0"/>
              </a:spcBef>
              <a:buClrTx/>
              <a:buFontTx/>
              <a:buNone/>
            </a:pPr>
            <a:r>
              <a:rPr lang="en-US" altLang="en-US" sz="1600">
                <a:solidFill>
                  <a:srgbClr val="000000"/>
                </a:solidFill>
                <a:latin typeface="Courier New" pitchFamily="49" charset="0"/>
              </a:rPr>
              <a:t>FROM   employees e RIGHT OUTER JOIN departments d</a:t>
            </a:r>
          </a:p>
          <a:p>
            <a:pPr algn="l">
              <a:spcBef>
                <a:spcPct val="0"/>
              </a:spcBef>
              <a:buClrTx/>
              <a:buFontTx/>
              <a:buNone/>
            </a:pPr>
            <a:r>
              <a:rPr lang="en-US" altLang="en-US" sz="1600">
                <a:solidFill>
                  <a:srgbClr val="000000"/>
                </a:solidFill>
                <a:latin typeface="Courier New" pitchFamily="49" charset="0"/>
              </a:rPr>
              <a:t>ON    (e.department_id = d.department_id) ;</a:t>
            </a:r>
          </a:p>
        </p:txBody>
      </p:sp>
      <p:sp>
        <p:nvSpPr>
          <p:cNvPr id="33795" name="Rectangle 4"/>
          <p:cNvSpPr>
            <a:spLocks noGrp="1" noChangeArrowheads="1"/>
          </p:cNvSpPr>
          <p:nvPr>
            <p:ph type="title"/>
          </p:nvPr>
        </p:nvSpPr>
        <p:spPr/>
        <p:txBody>
          <a:bodyPr/>
          <a:lstStyle/>
          <a:p>
            <a:pPr eaLnBrk="1" hangingPunct="1"/>
            <a:r>
              <a:rPr lang="en-US" altLang="en-US" smtClean="0">
                <a:latin typeface="Courier New" pitchFamily="49" charset="0"/>
              </a:rPr>
              <a:t>RIGHT</a:t>
            </a:r>
            <a:r>
              <a:rPr lang="en-US" altLang="en-US" smtClean="0"/>
              <a:t> </a:t>
            </a:r>
            <a:r>
              <a:rPr lang="en-US" altLang="en-US" smtClean="0">
                <a:latin typeface="Courier New" pitchFamily="49" charset="0"/>
              </a:rPr>
              <a:t>OUTER</a:t>
            </a:r>
            <a:r>
              <a:rPr lang="en-US" altLang="en-US" smtClean="0"/>
              <a:t> </a:t>
            </a:r>
            <a:r>
              <a:rPr lang="en-US" altLang="en-US" smtClean="0">
                <a:latin typeface="Courier New" pitchFamily="49" charset="0"/>
              </a:rPr>
              <a:t>JOIN</a:t>
            </a:r>
          </a:p>
        </p:txBody>
      </p:sp>
      <p:sp>
        <p:nvSpPr>
          <p:cNvPr id="33796" name="Text Box 5"/>
          <p:cNvSpPr txBox="1">
            <a:spLocks noChangeArrowheads="1"/>
          </p:cNvSpPr>
          <p:nvPr/>
        </p:nvSpPr>
        <p:spPr bwMode="gray">
          <a:xfrm>
            <a:off x="2590800" y="38862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33797" name="Rectangle 6"/>
          <p:cNvSpPr>
            <a:spLocks noChangeArrowheads="1"/>
          </p:cNvSpPr>
          <p:nvPr/>
        </p:nvSpPr>
        <p:spPr bwMode="gray">
          <a:xfrm>
            <a:off x="866775" y="2149475"/>
            <a:ext cx="6508750" cy="5619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33798" name="Picture 15" descr="C:\Coursedev\11gSQL\Fund_I\Images\code_02_29_saa-bwp-sq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2946400"/>
            <a:ext cx="4217987" cy="1096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799" name="Picture 16" descr="C:\Coursedev\11gSQL\Fund_I\Images\code_02_29_sab-bwp-sq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4359275"/>
            <a:ext cx="42291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3800" name="Rectangle 12"/>
          <p:cNvSpPr>
            <a:spLocks noChangeArrowheads="1"/>
          </p:cNvSpPr>
          <p:nvPr/>
        </p:nvSpPr>
        <p:spPr bwMode="gray">
          <a:xfrm>
            <a:off x="2874963" y="4819650"/>
            <a:ext cx="3670300" cy="227013"/>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33801" name="Rectangular Callout 8"/>
          <p:cNvSpPr>
            <a:spLocks noChangeArrowheads="1"/>
          </p:cNvSpPr>
          <p:nvPr/>
        </p:nvSpPr>
        <p:spPr bwMode="auto">
          <a:xfrm>
            <a:off x="6938963" y="4562475"/>
            <a:ext cx="1727200" cy="925513"/>
          </a:xfrm>
          <a:prstGeom prst="wedgeRectCallout">
            <a:avLst>
              <a:gd name="adj1" fmla="val -73773"/>
              <a:gd name="adj2" fmla="val -5815"/>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Orphan from Departments table (right)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blackGray">
          <a:xfrm>
            <a:off x="866775" y="1844675"/>
            <a:ext cx="7277100" cy="877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sz="1600">
                <a:solidFill>
                  <a:srgbClr val="000000"/>
                </a:solidFill>
                <a:latin typeface="Courier New" pitchFamily="49" charset="0"/>
              </a:rPr>
              <a:t>SELECT e.last_name, d.department_id, d.department_name</a:t>
            </a:r>
          </a:p>
          <a:p>
            <a:pPr algn="l">
              <a:spcBef>
                <a:spcPct val="0"/>
              </a:spcBef>
              <a:buClrTx/>
              <a:buFontTx/>
              <a:buNone/>
            </a:pPr>
            <a:r>
              <a:rPr lang="en-US" altLang="en-US" sz="1600">
                <a:solidFill>
                  <a:srgbClr val="000000"/>
                </a:solidFill>
                <a:latin typeface="Courier New" pitchFamily="49" charset="0"/>
              </a:rPr>
              <a:t>FROM   employees e FULL OUTER JOIN departments d</a:t>
            </a:r>
          </a:p>
          <a:p>
            <a:pPr algn="l">
              <a:spcBef>
                <a:spcPct val="0"/>
              </a:spcBef>
              <a:buClrTx/>
              <a:buFontTx/>
              <a:buNone/>
            </a:pPr>
            <a:r>
              <a:rPr lang="en-US" altLang="en-US" sz="1600">
                <a:solidFill>
                  <a:srgbClr val="000000"/>
                </a:solidFill>
                <a:latin typeface="Courier New" pitchFamily="49" charset="0"/>
              </a:rPr>
              <a:t>ON   (e.department_id = d.department_id) ;</a:t>
            </a:r>
          </a:p>
        </p:txBody>
      </p:sp>
      <p:sp>
        <p:nvSpPr>
          <p:cNvPr id="34819" name="Rectangle 4"/>
          <p:cNvSpPr>
            <a:spLocks noGrp="1" noChangeArrowheads="1"/>
          </p:cNvSpPr>
          <p:nvPr>
            <p:ph type="title"/>
          </p:nvPr>
        </p:nvSpPr>
        <p:spPr/>
        <p:txBody>
          <a:bodyPr/>
          <a:lstStyle/>
          <a:p>
            <a:pPr eaLnBrk="1" hangingPunct="1"/>
            <a:r>
              <a:rPr lang="en-US" altLang="en-US" smtClean="0">
                <a:latin typeface="Courier New" pitchFamily="49" charset="0"/>
              </a:rPr>
              <a:t>FULL</a:t>
            </a:r>
            <a:r>
              <a:rPr lang="en-US" altLang="en-US" smtClean="0"/>
              <a:t> </a:t>
            </a:r>
            <a:r>
              <a:rPr lang="en-US" altLang="en-US" smtClean="0">
                <a:latin typeface="Courier New" pitchFamily="49" charset="0"/>
              </a:rPr>
              <a:t>OUTER</a:t>
            </a:r>
            <a:r>
              <a:rPr lang="en-US" altLang="en-US" smtClean="0"/>
              <a:t> </a:t>
            </a:r>
            <a:r>
              <a:rPr lang="en-US" altLang="en-US" smtClean="0">
                <a:latin typeface="Courier New" pitchFamily="49" charset="0"/>
              </a:rPr>
              <a:t>JOIN</a:t>
            </a:r>
          </a:p>
        </p:txBody>
      </p:sp>
      <p:sp>
        <p:nvSpPr>
          <p:cNvPr id="34820" name="Text Box 7"/>
          <p:cNvSpPr txBox="1">
            <a:spLocks noChangeArrowheads="1"/>
          </p:cNvSpPr>
          <p:nvPr/>
        </p:nvSpPr>
        <p:spPr bwMode="gray">
          <a:xfrm>
            <a:off x="2514600" y="3962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34821" name="Rectangle 8"/>
          <p:cNvSpPr>
            <a:spLocks noChangeArrowheads="1"/>
          </p:cNvSpPr>
          <p:nvPr/>
        </p:nvSpPr>
        <p:spPr bwMode="gray">
          <a:xfrm>
            <a:off x="944563" y="2141538"/>
            <a:ext cx="6157912" cy="5810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34822" name="Picture 19" descr="C:\Coursedev\11gSQL\Fund_I\Images\code_06_30_saa-bwp-sq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788" y="2974975"/>
            <a:ext cx="4206875" cy="1120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3" name="Picture 20" descr="C:\Coursedev\11gSQL\Fund_I\Images\code_06_30_sab-bwp-sq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8" y="4457700"/>
            <a:ext cx="42291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4824" name="Rectangle 15"/>
          <p:cNvSpPr>
            <a:spLocks noChangeArrowheads="1"/>
          </p:cNvSpPr>
          <p:nvPr/>
        </p:nvSpPr>
        <p:spPr bwMode="gray">
          <a:xfrm>
            <a:off x="2463800" y="5797550"/>
            <a:ext cx="3962400" cy="2682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34825" name="Rectangle 21"/>
          <p:cNvSpPr>
            <a:spLocks noChangeArrowheads="1"/>
          </p:cNvSpPr>
          <p:nvPr/>
        </p:nvSpPr>
        <p:spPr bwMode="gray">
          <a:xfrm>
            <a:off x="2463800" y="4438650"/>
            <a:ext cx="3962400" cy="2682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34826" name="Rectangular Callout 9"/>
          <p:cNvSpPr>
            <a:spLocks noChangeArrowheads="1"/>
          </p:cNvSpPr>
          <p:nvPr/>
        </p:nvSpPr>
        <p:spPr bwMode="auto">
          <a:xfrm>
            <a:off x="6938963" y="4562475"/>
            <a:ext cx="1727200" cy="925513"/>
          </a:xfrm>
          <a:prstGeom prst="wedgeRectCallout">
            <a:avLst>
              <a:gd name="adj1" fmla="val -79657"/>
              <a:gd name="adj2" fmla="val -44278"/>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a:t>Orphans from both tables (left &amp; right)</a:t>
            </a:r>
          </a:p>
        </p:txBody>
      </p:sp>
      <p:sp>
        <p:nvSpPr>
          <p:cNvPr id="34827" name="Rectangular Callout 1"/>
          <p:cNvSpPr>
            <a:spLocks noChangeArrowheads="1"/>
          </p:cNvSpPr>
          <p:nvPr/>
        </p:nvSpPr>
        <p:spPr bwMode="auto">
          <a:xfrm>
            <a:off x="6938963" y="4562475"/>
            <a:ext cx="1727200" cy="925513"/>
          </a:xfrm>
          <a:prstGeom prst="wedgeRectCallout">
            <a:avLst>
              <a:gd name="adj1" fmla="val -76125"/>
              <a:gd name="adj2" fmla="val 92171"/>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smtClean="0"/>
              <a:t>Lesson Agenda</a:t>
            </a:r>
          </a:p>
        </p:txBody>
      </p:sp>
      <p:sp>
        <p:nvSpPr>
          <p:cNvPr id="35843" name="Rectangle 5"/>
          <p:cNvSpPr>
            <a:spLocks noGrp="1" noChangeArrowheads="1"/>
          </p:cNvSpPr>
          <p:nvPr>
            <p:ph type="body" idx="1"/>
          </p:nvPr>
        </p:nvSpPr>
        <p:spPr>
          <a:xfrm>
            <a:off x="609600" y="1449388"/>
            <a:ext cx="7918450" cy="4559300"/>
          </a:xfrm>
        </p:spPr>
        <p:txBody>
          <a:bodyPr/>
          <a:lstStyle/>
          <a:p>
            <a:pPr lvl="1" eaLnBrk="1" hangingPunct="1">
              <a:buClr>
                <a:schemeClr val="folHlink"/>
              </a:buClr>
            </a:pPr>
            <a:r>
              <a:rPr lang="en-US" altLang="en-US" smtClean="0">
                <a:solidFill>
                  <a:schemeClr val="folHlink"/>
                </a:solidFill>
              </a:rPr>
              <a:t>Types of </a:t>
            </a:r>
            <a:r>
              <a:rPr lang="en-US" altLang="en-US" smtClean="0">
                <a:solidFill>
                  <a:schemeClr val="folHlink"/>
                </a:solidFill>
                <a:latin typeface="Courier New" pitchFamily="49" charset="0"/>
              </a:rPr>
              <a:t>JOINS</a:t>
            </a:r>
            <a:r>
              <a:rPr lang="en-US" altLang="en-US" smtClean="0">
                <a:solidFill>
                  <a:schemeClr val="folHlink"/>
                </a:solidFill>
              </a:rPr>
              <a:t> and its syntax</a:t>
            </a:r>
          </a:p>
          <a:p>
            <a:pPr lvl="1" eaLnBrk="1" hangingPunct="1">
              <a:buClr>
                <a:schemeClr val="folHlink"/>
              </a:buClr>
            </a:pPr>
            <a:r>
              <a:rPr lang="en-US" altLang="en-US" smtClean="0">
                <a:solidFill>
                  <a:schemeClr val="folHlink"/>
                </a:solidFill>
              </a:rPr>
              <a:t>Natural join:</a:t>
            </a:r>
          </a:p>
          <a:p>
            <a:pPr lvl="2" eaLnBrk="1" hangingPunct="1">
              <a:buClr>
                <a:schemeClr val="folHlink"/>
              </a:buClr>
            </a:pPr>
            <a:r>
              <a:rPr lang="en-US" altLang="en-US" smtClean="0">
                <a:solidFill>
                  <a:schemeClr val="folHlink"/>
                </a:solidFill>
                <a:latin typeface="Courier New" pitchFamily="49" charset="0"/>
              </a:rPr>
              <a:t>USING</a:t>
            </a:r>
            <a:r>
              <a:rPr lang="en-US" altLang="en-US" smtClean="0">
                <a:solidFill>
                  <a:schemeClr val="folHlink"/>
                </a:solidFill>
              </a:rPr>
              <a:t> clause</a:t>
            </a:r>
          </a:p>
          <a:p>
            <a:pPr lvl="2" eaLnBrk="1" hangingPunct="1">
              <a:buClr>
                <a:schemeClr val="folHlink"/>
              </a:buClr>
            </a:pPr>
            <a:r>
              <a:rPr lang="en-US" altLang="en-US" smtClean="0">
                <a:solidFill>
                  <a:schemeClr val="folHlink"/>
                </a:solidFill>
                <a:latin typeface="Courier New" pitchFamily="49" charset="0"/>
              </a:rPr>
              <a:t>ON</a:t>
            </a:r>
            <a:r>
              <a:rPr lang="en-US" altLang="en-US" smtClean="0">
                <a:solidFill>
                  <a:schemeClr val="folHlink"/>
                </a:solidFill>
              </a:rPr>
              <a:t> clause</a:t>
            </a:r>
          </a:p>
          <a:p>
            <a:pPr lvl="1" eaLnBrk="1" hangingPunct="1">
              <a:buClr>
                <a:schemeClr val="folHlink"/>
              </a:buClr>
            </a:pPr>
            <a:r>
              <a:rPr lang="en-US" altLang="en-US" smtClean="0">
                <a:solidFill>
                  <a:schemeClr val="folHlink"/>
                </a:solidFill>
              </a:rPr>
              <a:t>Self-join</a:t>
            </a:r>
          </a:p>
          <a:p>
            <a:pPr lvl="1" eaLnBrk="1" hangingPunct="1">
              <a:buClr>
                <a:schemeClr val="folHlink"/>
              </a:buClr>
            </a:pPr>
            <a:r>
              <a:rPr lang="en-US" altLang="en-US" smtClean="0">
                <a:solidFill>
                  <a:schemeClr val="folHlink"/>
                </a:solidFill>
              </a:rPr>
              <a:t>Nonequiijoin</a:t>
            </a:r>
          </a:p>
          <a:p>
            <a:pPr lvl="1" eaLnBrk="1" hangingPunct="1">
              <a:buClr>
                <a:schemeClr val="folHlink"/>
              </a:buClr>
            </a:pP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LEFT</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RIGHT</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2" eaLnBrk="1" hangingPunct="1">
              <a:buClr>
                <a:schemeClr val="folHlink"/>
              </a:buClr>
            </a:pPr>
            <a:r>
              <a:rPr lang="en-US" altLang="en-US" smtClean="0">
                <a:solidFill>
                  <a:schemeClr val="folHlink"/>
                </a:solidFill>
                <a:latin typeface="Courier New" pitchFamily="49" charset="0"/>
              </a:rPr>
              <a:t>FULL</a:t>
            </a:r>
            <a:r>
              <a:rPr lang="en-US" altLang="en-US" smtClean="0">
                <a:solidFill>
                  <a:schemeClr val="folHlink"/>
                </a:solidFill>
              </a:rPr>
              <a:t> </a:t>
            </a:r>
            <a:r>
              <a:rPr lang="en-US" altLang="en-US" smtClean="0">
                <a:solidFill>
                  <a:schemeClr val="folHlink"/>
                </a:solidFill>
                <a:latin typeface="Courier New" pitchFamily="49" charset="0"/>
              </a:rPr>
              <a:t>OUTER</a:t>
            </a:r>
            <a:r>
              <a:rPr lang="en-US" altLang="en-US" smtClean="0">
                <a:solidFill>
                  <a:schemeClr val="folHlink"/>
                </a:solidFill>
              </a:rPr>
              <a:t> join</a:t>
            </a:r>
          </a:p>
          <a:p>
            <a:pPr lvl="1" eaLnBrk="1" hangingPunct="1">
              <a:buClr>
                <a:schemeClr val="hlink"/>
              </a:buClr>
            </a:pPr>
            <a:r>
              <a:rPr lang="en-US" altLang="en-US" smtClean="0"/>
              <a:t>Cartesian product</a:t>
            </a:r>
          </a:p>
          <a:p>
            <a:pPr lvl="2" eaLnBrk="1" hangingPunct="1">
              <a:buClr>
                <a:schemeClr val="hlink"/>
              </a:buClr>
            </a:pPr>
            <a:r>
              <a:rPr lang="en-US" altLang="en-US" smtClean="0"/>
              <a:t>Cross join</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altLang="en-US" smtClean="0"/>
              <a:t>Cartesian Products</a:t>
            </a:r>
          </a:p>
        </p:txBody>
      </p:sp>
      <p:sp>
        <p:nvSpPr>
          <p:cNvPr id="36867" name="Rectangle 5"/>
          <p:cNvSpPr>
            <a:spLocks noGrp="1" noChangeArrowheads="1"/>
          </p:cNvSpPr>
          <p:nvPr>
            <p:ph type="body" idx="1"/>
          </p:nvPr>
        </p:nvSpPr>
        <p:spPr>
          <a:xfrm>
            <a:off x="609600" y="1449388"/>
            <a:ext cx="7918450" cy="4112921"/>
          </a:xfrm>
        </p:spPr>
        <p:txBody>
          <a:bodyPr/>
          <a:lstStyle/>
          <a:p>
            <a:pPr lvl="1" eaLnBrk="1" hangingPunct="1"/>
            <a:r>
              <a:rPr lang="en-US" altLang="en-US" dirty="0" smtClean="0"/>
              <a:t>A </a:t>
            </a:r>
            <a:r>
              <a:rPr lang="en-US" altLang="en-US" dirty="0" smtClean="0">
                <a:solidFill>
                  <a:schemeClr val="accent6"/>
                </a:solidFill>
              </a:rPr>
              <a:t>Cartesian product </a:t>
            </a:r>
            <a:r>
              <a:rPr lang="en-US" altLang="en-US" dirty="0" smtClean="0"/>
              <a:t>is formed when:</a:t>
            </a:r>
          </a:p>
          <a:p>
            <a:pPr lvl="2" eaLnBrk="1" hangingPunct="1"/>
            <a:r>
              <a:rPr lang="en-US" altLang="en-US" dirty="0" smtClean="0"/>
              <a:t>A join condition is omitted or invalid</a:t>
            </a:r>
          </a:p>
          <a:p>
            <a:pPr lvl="2" eaLnBrk="1" hangingPunct="1"/>
            <a:r>
              <a:rPr lang="en-US" altLang="en-US" dirty="0" smtClean="0"/>
              <a:t>The CROSS JOIN clause is used</a:t>
            </a:r>
          </a:p>
          <a:p>
            <a:pPr lvl="2" eaLnBrk="1" hangingPunct="1"/>
            <a:endParaRPr lang="en-US" altLang="en-US" dirty="0" smtClean="0"/>
          </a:p>
          <a:p>
            <a:pPr lvl="1" eaLnBrk="1" hangingPunct="1"/>
            <a:r>
              <a:rPr lang="en-US" altLang="en-US" dirty="0" smtClean="0"/>
              <a:t>All rows in the first table are joined to all rows in the second table</a:t>
            </a:r>
          </a:p>
          <a:p>
            <a:pPr lvl="1" eaLnBrk="1" hangingPunct="1"/>
            <a:r>
              <a:rPr lang="en-US" altLang="en-US" dirty="0" smtClean="0"/>
              <a:t>If there are 100 rows in the first table, and 20 in the second, the cross product will generate 2000 rows</a:t>
            </a:r>
          </a:p>
          <a:p>
            <a:pPr lvl="1" eaLnBrk="1" hangingPunct="1"/>
            <a:r>
              <a:rPr lang="en-US" altLang="en-US" dirty="0" smtClean="0"/>
              <a:t>It usually is not a desired outcome.  </a:t>
            </a:r>
          </a:p>
          <a:p>
            <a:pPr lvl="1" eaLnBrk="1" hangingPunct="1"/>
            <a:r>
              <a:rPr lang="en-US" altLang="en-US" dirty="0" smtClean="0"/>
              <a:t>To avoid a Cartesian product, always include a valid join condition.</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tLang="en-US" dirty="0" smtClean="0"/>
              <a:t>Example of a Cartesian Product</a:t>
            </a:r>
          </a:p>
        </p:txBody>
      </p:sp>
      <p:sp>
        <p:nvSpPr>
          <p:cNvPr id="37891" name="Line 4"/>
          <p:cNvSpPr>
            <a:spLocks noChangeShapeType="1"/>
          </p:cNvSpPr>
          <p:nvPr/>
        </p:nvSpPr>
        <p:spPr bwMode="auto">
          <a:xfrm flipV="1">
            <a:off x="3657600" y="3648075"/>
            <a:ext cx="0" cy="5334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Rectangle 6"/>
          <p:cNvSpPr>
            <a:spLocks noChangeArrowheads="1"/>
          </p:cNvSpPr>
          <p:nvPr/>
        </p:nvSpPr>
        <p:spPr bwMode="auto">
          <a:xfrm>
            <a:off x="685800" y="4267200"/>
            <a:ext cx="223043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r">
              <a:lnSpc>
                <a:spcPct val="110000"/>
              </a:lnSpc>
              <a:spcBef>
                <a:spcPct val="0"/>
              </a:spcBef>
              <a:buClrTx/>
              <a:buFontTx/>
              <a:buNone/>
            </a:pPr>
            <a:r>
              <a:rPr lang="en-US" altLang="en-US"/>
              <a:t>Cartesian product: </a:t>
            </a:r>
            <a:br>
              <a:rPr lang="en-US" altLang="en-US"/>
            </a:br>
            <a:r>
              <a:rPr lang="en-US" altLang="en-US"/>
              <a:t>20 x 8 = 160 rows</a:t>
            </a:r>
          </a:p>
        </p:txBody>
      </p:sp>
      <p:sp>
        <p:nvSpPr>
          <p:cNvPr id="37893" name="Rectangle 7"/>
          <p:cNvSpPr>
            <a:spLocks noChangeArrowheads="1"/>
          </p:cNvSpPr>
          <p:nvPr/>
        </p:nvSpPr>
        <p:spPr bwMode="auto">
          <a:xfrm>
            <a:off x="685800" y="1447800"/>
            <a:ext cx="2628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a:t>
            </a:r>
            <a:r>
              <a:rPr lang="en-US" altLang="en-US" sz="2000"/>
              <a:t> </a:t>
            </a:r>
            <a:r>
              <a:rPr lang="en-US" altLang="en-US"/>
              <a:t>(20 rows)</a:t>
            </a:r>
          </a:p>
        </p:txBody>
      </p:sp>
      <p:sp>
        <p:nvSpPr>
          <p:cNvPr id="37894" name="Rectangle 8"/>
          <p:cNvSpPr>
            <a:spLocks noChangeArrowheads="1"/>
          </p:cNvSpPr>
          <p:nvPr/>
        </p:nvSpPr>
        <p:spPr bwMode="auto">
          <a:xfrm>
            <a:off x="4495800" y="1447800"/>
            <a:ext cx="2806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DEPARTMENTS</a:t>
            </a:r>
            <a:r>
              <a:rPr lang="en-US" altLang="en-US" sz="2000"/>
              <a:t> </a:t>
            </a:r>
            <a:r>
              <a:rPr lang="en-US" altLang="en-US"/>
              <a:t>(8 rows)</a:t>
            </a:r>
          </a:p>
        </p:txBody>
      </p:sp>
      <p:sp>
        <p:nvSpPr>
          <p:cNvPr id="37895" name="Text Box 14"/>
          <p:cNvSpPr txBox="1">
            <a:spLocks noChangeArrowheads="1"/>
          </p:cNvSpPr>
          <p:nvPr/>
        </p:nvSpPr>
        <p:spPr bwMode="auto">
          <a:xfrm>
            <a:off x="838200" y="2819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37896" name="Text Box 15"/>
          <p:cNvSpPr txBox="1">
            <a:spLocks noChangeArrowheads="1"/>
          </p:cNvSpPr>
          <p:nvPr/>
        </p:nvSpPr>
        <p:spPr bwMode="auto">
          <a:xfrm>
            <a:off x="2895600" y="51816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37897" name="Picture 17" descr="C:\project-SQLFund1\images\img-06-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62000" y="1828800"/>
            <a:ext cx="3536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9" descr="C:\project-SQLFund1\images\img-06-27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95800" y="1828800"/>
            <a:ext cx="40513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20" descr="C:\project-SQLFund1\images\img-06-27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2000" y="3200400"/>
            <a:ext cx="35464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21" descr="C:\project-SQLFund1\images\img-06-27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895600" y="4191000"/>
            <a:ext cx="3989388"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22" descr="C:\project-SQLFund1\images\img-06-27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895600" y="5562600"/>
            <a:ext cx="39782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Line 24"/>
          <p:cNvSpPr>
            <a:spLocks noChangeShapeType="1"/>
          </p:cNvSpPr>
          <p:nvPr/>
        </p:nvSpPr>
        <p:spPr bwMode="auto">
          <a:xfrm>
            <a:off x="4806950" y="3790950"/>
            <a:ext cx="0" cy="40005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blackGray">
          <a:xfrm>
            <a:off x="952500" y="3048000"/>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a:solidFill>
                  <a:srgbClr val="000000"/>
                </a:solidFill>
                <a:latin typeface="Courier New" pitchFamily="49" charset="0"/>
              </a:rPr>
              <a:t>SELECT last_name, department_name</a:t>
            </a:r>
          </a:p>
          <a:p>
            <a:pPr algn="l">
              <a:spcBef>
                <a:spcPct val="0"/>
              </a:spcBef>
              <a:buClrTx/>
              <a:buFontTx/>
              <a:buNone/>
            </a:pPr>
            <a:r>
              <a:rPr lang="en-US" altLang="en-US">
                <a:solidFill>
                  <a:srgbClr val="000000"/>
                </a:solidFill>
                <a:latin typeface="Courier New" pitchFamily="49" charset="0"/>
              </a:rPr>
              <a:t>FROM   employees</a:t>
            </a:r>
          </a:p>
          <a:p>
            <a:pPr algn="l">
              <a:spcBef>
                <a:spcPct val="0"/>
              </a:spcBef>
              <a:buClrTx/>
              <a:buFontTx/>
              <a:buNone/>
            </a:pPr>
            <a:r>
              <a:rPr lang="en-US" altLang="en-US">
                <a:solidFill>
                  <a:srgbClr val="000000"/>
                </a:solidFill>
                <a:latin typeface="Courier New" pitchFamily="49" charset="0"/>
              </a:rPr>
              <a:t>CROSS JOIN departments ;</a:t>
            </a:r>
          </a:p>
        </p:txBody>
      </p:sp>
      <p:sp>
        <p:nvSpPr>
          <p:cNvPr id="38915" name="Rectangle 9"/>
          <p:cNvSpPr>
            <a:spLocks noGrp="1" noChangeArrowheads="1"/>
          </p:cNvSpPr>
          <p:nvPr>
            <p:ph type="title"/>
          </p:nvPr>
        </p:nvSpPr>
        <p:spPr/>
        <p:txBody>
          <a:bodyPr/>
          <a:lstStyle/>
          <a:p>
            <a:pPr eaLnBrk="1" hangingPunct="1"/>
            <a:r>
              <a:rPr lang="en-US" altLang="en-US" smtClean="0"/>
              <a:t>Creating Cross Joins</a:t>
            </a:r>
          </a:p>
        </p:txBody>
      </p:sp>
      <p:sp>
        <p:nvSpPr>
          <p:cNvPr id="38916" name="Rectangle 10"/>
          <p:cNvSpPr>
            <a:spLocks noGrp="1" noChangeArrowheads="1"/>
          </p:cNvSpPr>
          <p:nvPr>
            <p:ph type="body" idx="1"/>
          </p:nvPr>
        </p:nvSpPr>
        <p:spPr>
          <a:xfrm>
            <a:off x="609600" y="1447800"/>
            <a:ext cx="7918450" cy="1109663"/>
          </a:xfrm>
        </p:spPr>
        <p:txBody>
          <a:bodyPr/>
          <a:lstStyle/>
          <a:p>
            <a:pPr lvl="1" eaLnBrk="1" hangingPunct="1"/>
            <a:r>
              <a:rPr lang="en-US" altLang="en-US" dirty="0" smtClean="0"/>
              <a:t>The </a:t>
            </a:r>
            <a:r>
              <a:rPr lang="en-US" altLang="en-US" b="1" dirty="0" smtClean="0">
                <a:solidFill>
                  <a:srgbClr val="FF0000"/>
                </a:solidFill>
                <a:latin typeface="Courier New" pitchFamily="49" charset="0"/>
              </a:rPr>
              <a:t>CROSS</a:t>
            </a:r>
            <a:r>
              <a:rPr lang="en-US" altLang="en-US" b="1" dirty="0" smtClean="0">
                <a:solidFill>
                  <a:srgbClr val="FF0000"/>
                </a:solidFill>
              </a:rPr>
              <a:t> </a:t>
            </a:r>
            <a:r>
              <a:rPr lang="en-US" altLang="en-US" b="1" dirty="0" smtClean="0">
                <a:solidFill>
                  <a:srgbClr val="FF0000"/>
                </a:solidFill>
                <a:latin typeface="Courier New" pitchFamily="49" charset="0"/>
              </a:rPr>
              <a:t>JOIN</a:t>
            </a:r>
            <a:r>
              <a:rPr lang="en-US" altLang="en-US" b="1" dirty="0" smtClean="0">
                <a:solidFill>
                  <a:srgbClr val="FF0000"/>
                </a:solidFill>
              </a:rPr>
              <a:t> </a:t>
            </a:r>
            <a:r>
              <a:rPr lang="en-US" altLang="en-US" dirty="0" smtClean="0"/>
              <a:t>clause produces the cross-product of two tables.</a:t>
            </a:r>
          </a:p>
          <a:p>
            <a:pPr lvl="1" eaLnBrk="1" hangingPunct="1"/>
            <a:r>
              <a:rPr lang="en-US" altLang="en-US" dirty="0" smtClean="0"/>
              <a:t>This is also called a </a:t>
            </a:r>
            <a:r>
              <a:rPr lang="en-US" altLang="en-US" b="1" dirty="0" smtClean="0">
                <a:solidFill>
                  <a:srgbClr val="FF0000"/>
                </a:solidFill>
                <a:latin typeface="Courier New" pitchFamily="49" charset="0"/>
              </a:rPr>
              <a:t>Cartesian product</a:t>
            </a:r>
            <a:endParaRPr lang="en-US" altLang="en-US" dirty="0" smtClean="0"/>
          </a:p>
        </p:txBody>
      </p:sp>
      <p:sp>
        <p:nvSpPr>
          <p:cNvPr id="38917" name="Text Box 7"/>
          <p:cNvSpPr txBox="1">
            <a:spLocks noChangeArrowheads="1"/>
          </p:cNvSpPr>
          <p:nvPr/>
        </p:nvSpPr>
        <p:spPr bwMode="auto">
          <a:xfrm>
            <a:off x="2971800" y="52578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38918" name="Rectangle 8"/>
          <p:cNvSpPr>
            <a:spLocks noChangeArrowheads="1"/>
          </p:cNvSpPr>
          <p:nvPr/>
        </p:nvSpPr>
        <p:spPr bwMode="gray">
          <a:xfrm>
            <a:off x="952500" y="3379788"/>
            <a:ext cx="3559175" cy="4953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38919" name="Picture 11" descr="C:\project-SQLFund1\images\img-06-2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895600" y="4038600"/>
            <a:ext cx="30511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2" descr="C:\project-SQLFund1\images\img-06-28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95600" y="5638800"/>
            <a:ext cx="3051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Quiz</a:t>
            </a:r>
          </a:p>
        </p:txBody>
      </p:sp>
      <p:sp>
        <p:nvSpPr>
          <p:cNvPr id="39939" name="Rectangle 3"/>
          <p:cNvSpPr>
            <a:spLocks noGrp="1" noChangeArrowheads="1"/>
          </p:cNvSpPr>
          <p:nvPr>
            <p:ph type="body" idx="1"/>
          </p:nvPr>
        </p:nvSpPr>
        <p:spPr>
          <a:xfrm>
            <a:off x="609600" y="1447800"/>
            <a:ext cx="7918450" cy="4243388"/>
          </a:xfrm>
        </p:spPr>
        <p:txBody>
          <a:bodyPr/>
          <a:lstStyle/>
          <a:p>
            <a:pPr marL="0" indent="0" eaLnBrk="1" hangingPunct="1"/>
            <a:r>
              <a:rPr lang="en-US" altLang="en-US" smtClean="0"/>
              <a:t>The SQL:1999 standard join syntax supports the following types of joins. Which of these join types does Oracle join syntax support? </a:t>
            </a:r>
          </a:p>
          <a:p>
            <a:pPr marL="576263" lvl="1" indent="-461963" eaLnBrk="1" hangingPunct="1">
              <a:buFont typeface="Arial" charset="0"/>
              <a:buAutoNum type="arabicPeriod"/>
            </a:pPr>
            <a:r>
              <a:rPr lang="en-US" altLang="en-US" smtClean="0"/>
              <a:t>Equijoins</a:t>
            </a:r>
          </a:p>
          <a:p>
            <a:pPr marL="576263" lvl="1" indent="-461963" eaLnBrk="1" hangingPunct="1">
              <a:buFont typeface="Arial" charset="0"/>
              <a:buAutoNum type="arabicPeriod"/>
            </a:pPr>
            <a:r>
              <a:rPr lang="en-US" altLang="en-US" smtClean="0"/>
              <a:t>Nonequijoins</a:t>
            </a:r>
          </a:p>
          <a:p>
            <a:pPr marL="576263" lvl="1" indent="-461963" eaLnBrk="1" hangingPunct="1">
              <a:buFont typeface="Arial" charset="0"/>
              <a:buAutoNum type="arabicPeriod"/>
            </a:pPr>
            <a:r>
              <a:rPr lang="en-US" altLang="en-US" smtClean="0"/>
              <a:t>Left </a:t>
            </a:r>
            <a:r>
              <a:rPr lang="en-US" altLang="en-US" smtClean="0">
                <a:latin typeface="Courier New" pitchFamily="49" charset="0"/>
              </a:rPr>
              <a:t>OUTER</a:t>
            </a:r>
            <a:r>
              <a:rPr lang="en-US" altLang="en-US" smtClean="0"/>
              <a:t> join</a:t>
            </a:r>
          </a:p>
          <a:p>
            <a:pPr marL="576263" lvl="1" indent="-461963" eaLnBrk="1" hangingPunct="1">
              <a:buFont typeface="Arial" charset="0"/>
              <a:buAutoNum type="arabicPeriod"/>
            </a:pPr>
            <a:r>
              <a:rPr lang="en-US" altLang="en-US" smtClean="0"/>
              <a:t>Right </a:t>
            </a:r>
            <a:r>
              <a:rPr lang="en-US" altLang="en-US" smtClean="0">
                <a:latin typeface="Courier New" pitchFamily="49" charset="0"/>
              </a:rPr>
              <a:t>OUTER</a:t>
            </a:r>
            <a:r>
              <a:rPr lang="en-US" altLang="en-US" smtClean="0"/>
              <a:t> join</a:t>
            </a:r>
          </a:p>
          <a:p>
            <a:pPr marL="576263" lvl="1" indent="-461963" eaLnBrk="1" hangingPunct="1">
              <a:buFont typeface="Arial" charset="0"/>
              <a:buAutoNum type="arabicPeriod"/>
            </a:pPr>
            <a:r>
              <a:rPr lang="en-US" altLang="en-US" smtClean="0"/>
              <a:t>Full </a:t>
            </a:r>
            <a:r>
              <a:rPr lang="en-US" altLang="en-US" smtClean="0">
                <a:latin typeface="Courier New" pitchFamily="49" charset="0"/>
              </a:rPr>
              <a:t>OUTER</a:t>
            </a:r>
            <a:r>
              <a:rPr lang="en-US" altLang="en-US" smtClean="0"/>
              <a:t> join</a:t>
            </a:r>
          </a:p>
          <a:p>
            <a:pPr marL="576263" lvl="1" indent="-461963" eaLnBrk="1" hangingPunct="1">
              <a:buFont typeface="Arial" charset="0"/>
              <a:buAutoNum type="arabicPeriod"/>
            </a:pPr>
            <a:r>
              <a:rPr lang="en-US" altLang="en-US" smtClean="0"/>
              <a:t>Self joins</a:t>
            </a:r>
          </a:p>
          <a:p>
            <a:pPr marL="576263" lvl="1" indent="-461963" eaLnBrk="1" hangingPunct="1">
              <a:buFont typeface="Arial" charset="0"/>
              <a:buAutoNum type="arabicPeriod"/>
            </a:pPr>
            <a:r>
              <a:rPr lang="en-US" altLang="en-US" smtClean="0"/>
              <a:t>Natural joins</a:t>
            </a:r>
          </a:p>
          <a:p>
            <a:pPr marL="576263" lvl="1" indent="-461963" eaLnBrk="1" hangingPunct="1">
              <a:buFont typeface="Arial" charset="0"/>
              <a:buAutoNum type="arabicPeriod"/>
            </a:pPr>
            <a:r>
              <a:rPr lang="en-US" altLang="en-US" smtClean="0"/>
              <a:t>Cartesian products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0" descr="C:\project-SQLFund1\images\img-06-0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8200" y="3138488"/>
            <a:ext cx="33115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9" descr="C:\project-SQLFund1\images\img-06-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8200" y="1995488"/>
            <a:ext cx="33115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5"/>
          <p:cNvSpPr>
            <a:spLocks noGrp="1" noChangeArrowheads="1"/>
          </p:cNvSpPr>
          <p:nvPr>
            <p:ph type="title"/>
          </p:nvPr>
        </p:nvSpPr>
        <p:spPr/>
        <p:txBody>
          <a:bodyPr/>
          <a:lstStyle/>
          <a:p>
            <a:pPr eaLnBrk="1" hangingPunct="1"/>
            <a:r>
              <a:rPr lang="en-US" altLang="en-US" smtClean="0"/>
              <a:t>Obtaining Data from Multiple Tables</a:t>
            </a:r>
          </a:p>
        </p:txBody>
      </p:sp>
      <p:sp>
        <p:nvSpPr>
          <p:cNvPr id="6149" name="Rectangle 6"/>
          <p:cNvSpPr>
            <a:spLocks noChangeArrowheads="1"/>
          </p:cNvSpPr>
          <p:nvPr/>
        </p:nvSpPr>
        <p:spPr bwMode="auto">
          <a:xfrm>
            <a:off x="795338" y="1600200"/>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a:t>
            </a:r>
            <a:r>
              <a:rPr lang="en-US" altLang="en-US" sz="2000"/>
              <a:t> </a:t>
            </a:r>
          </a:p>
        </p:txBody>
      </p:sp>
      <p:sp>
        <p:nvSpPr>
          <p:cNvPr id="6150" name="Rectangle 7"/>
          <p:cNvSpPr>
            <a:spLocks noChangeArrowheads="1"/>
          </p:cNvSpPr>
          <p:nvPr/>
        </p:nvSpPr>
        <p:spPr bwMode="auto">
          <a:xfrm>
            <a:off x="5029200" y="1614488"/>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DEPARTMENTS </a:t>
            </a:r>
          </a:p>
        </p:txBody>
      </p:sp>
      <p:grpSp>
        <p:nvGrpSpPr>
          <p:cNvPr id="6151" name="Group 8"/>
          <p:cNvGrpSpPr>
            <a:grpSpLocks/>
          </p:cNvGrpSpPr>
          <p:nvPr/>
        </p:nvGrpSpPr>
        <p:grpSpPr bwMode="auto">
          <a:xfrm>
            <a:off x="4267200" y="3443288"/>
            <a:ext cx="263525" cy="473075"/>
            <a:chOff x="2480" y="2024"/>
            <a:chExt cx="609" cy="298"/>
          </a:xfrm>
        </p:grpSpPr>
        <p:sp>
          <p:nvSpPr>
            <p:cNvPr id="6160" name="Line 9"/>
            <p:cNvSpPr>
              <a:spLocks noChangeShapeType="1"/>
            </p:cNvSpPr>
            <p:nvPr/>
          </p:nvSpPr>
          <p:spPr bwMode="gray">
            <a:xfrm flipV="1">
              <a:off x="2480"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0"/>
            <p:cNvSpPr>
              <a:spLocks noChangeShapeType="1"/>
            </p:cNvSpPr>
            <p:nvPr/>
          </p:nvSpPr>
          <p:spPr bwMode="gray">
            <a:xfrm flipV="1">
              <a:off x="3089"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2" name="Text Box 14"/>
          <p:cNvSpPr txBox="1">
            <a:spLocks noChangeArrowheads="1"/>
          </p:cNvSpPr>
          <p:nvPr/>
        </p:nvSpPr>
        <p:spPr bwMode="gray">
          <a:xfrm>
            <a:off x="914400" y="2757488"/>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6153" name="Text Box 17"/>
          <p:cNvSpPr txBox="1">
            <a:spLocks noChangeArrowheads="1"/>
          </p:cNvSpPr>
          <p:nvPr/>
        </p:nvSpPr>
        <p:spPr bwMode="auto">
          <a:xfrm>
            <a:off x="2438400" y="5195888"/>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pic>
        <p:nvPicPr>
          <p:cNvPr id="6154" name="Picture 21" descr="C:\project-SQLFund1\images\img-06-03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648200" y="1995488"/>
            <a:ext cx="3724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22"/>
          <p:cNvSpPr>
            <a:spLocks noChangeArrowheads="1"/>
          </p:cNvSpPr>
          <p:nvPr/>
        </p:nvSpPr>
        <p:spPr bwMode="gray">
          <a:xfrm>
            <a:off x="3086100" y="1995488"/>
            <a:ext cx="10668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6156" name="Rectangle 23"/>
          <p:cNvSpPr>
            <a:spLocks noChangeArrowheads="1"/>
          </p:cNvSpPr>
          <p:nvPr/>
        </p:nvSpPr>
        <p:spPr bwMode="gray">
          <a:xfrm>
            <a:off x="6153150" y="1995488"/>
            <a:ext cx="1295400" cy="179546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pic>
        <p:nvPicPr>
          <p:cNvPr id="6157" name="Picture 24" descr="C:\project-SQLFund1\images\img-06-03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362200" y="3976688"/>
            <a:ext cx="43783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25" descr="C:\project-SQLFund1\images\img-06-03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362200" y="5576888"/>
            <a:ext cx="43545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Rectangle 26"/>
          <p:cNvSpPr>
            <a:spLocks noChangeArrowheads="1"/>
          </p:cNvSpPr>
          <p:nvPr/>
        </p:nvSpPr>
        <p:spPr bwMode="gray">
          <a:xfrm>
            <a:off x="1304925" y="1995488"/>
            <a:ext cx="9144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en-US" smtClean="0"/>
              <a:t>Summary</a:t>
            </a:r>
          </a:p>
        </p:txBody>
      </p:sp>
      <p:sp>
        <p:nvSpPr>
          <p:cNvPr id="40963" name="Rectangle 5"/>
          <p:cNvSpPr>
            <a:spLocks noGrp="1" noChangeArrowheads="1"/>
          </p:cNvSpPr>
          <p:nvPr>
            <p:ph type="body" idx="1"/>
          </p:nvPr>
        </p:nvSpPr>
        <p:spPr>
          <a:xfrm>
            <a:off x="609600" y="1449388"/>
            <a:ext cx="7918450" cy="3506787"/>
          </a:xfrm>
        </p:spPr>
        <p:txBody>
          <a:bodyPr/>
          <a:lstStyle/>
          <a:p>
            <a:pPr marL="0" indent="0" eaLnBrk="1" hangingPunct="1"/>
            <a:r>
              <a:rPr lang="en-US" altLang="en-US" smtClean="0"/>
              <a:t>In this lesson, you should have learned how to use joins to display data from multiple tables by using:</a:t>
            </a:r>
          </a:p>
          <a:p>
            <a:pPr lvl="1" eaLnBrk="1" hangingPunct="1"/>
            <a:r>
              <a:rPr lang="en-US" altLang="en-US" smtClean="0"/>
              <a:t>Equijoins</a:t>
            </a:r>
          </a:p>
          <a:p>
            <a:pPr lvl="1" eaLnBrk="1" hangingPunct="1"/>
            <a:r>
              <a:rPr lang="en-US" altLang="en-US" smtClean="0"/>
              <a:t>Nonequijoins</a:t>
            </a:r>
          </a:p>
          <a:p>
            <a:pPr lvl="1" eaLnBrk="1" hangingPunct="1"/>
            <a:r>
              <a:rPr lang="en-US" altLang="en-US" smtClean="0">
                <a:latin typeface="Courier New" pitchFamily="49" charset="0"/>
              </a:rPr>
              <a:t>OUTER</a:t>
            </a:r>
            <a:r>
              <a:rPr lang="en-US" altLang="en-US" smtClean="0"/>
              <a:t> joins</a:t>
            </a:r>
          </a:p>
          <a:p>
            <a:pPr lvl="1" eaLnBrk="1" hangingPunct="1"/>
            <a:r>
              <a:rPr lang="en-US" altLang="en-US" smtClean="0"/>
              <a:t>Self-joins</a:t>
            </a:r>
          </a:p>
          <a:p>
            <a:pPr lvl="1" eaLnBrk="1" hangingPunct="1"/>
            <a:r>
              <a:rPr lang="en-US" altLang="en-US" smtClean="0"/>
              <a:t>Cross joins</a:t>
            </a:r>
          </a:p>
          <a:p>
            <a:pPr lvl="1" eaLnBrk="1" hangingPunct="1"/>
            <a:r>
              <a:rPr lang="en-US" altLang="en-US" smtClean="0"/>
              <a:t>Natural joins</a:t>
            </a:r>
          </a:p>
          <a:p>
            <a:pPr lvl="1" eaLnBrk="1" hangingPunct="1"/>
            <a:r>
              <a:rPr lang="en-US" altLang="en-US" smtClean="0"/>
              <a:t>Full (or two-sided) </a:t>
            </a:r>
            <a:r>
              <a:rPr lang="en-US" altLang="en-US" smtClean="0">
                <a:latin typeface="Courier New" pitchFamily="49" charset="0"/>
              </a:rPr>
              <a:t>OUTER</a:t>
            </a:r>
            <a:r>
              <a:rPr lang="en-US" altLang="en-US" smtClean="0"/>
              <a:t> joins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Practice 6: Overview</a:t>
            </a:r>
          </a:p>
        </p:txBody>
      </p:sp>
      <p:sp>
        <p:nvSpPr>
          <p:cNvPr id="41987" name="Rectangle 5"/>
          <p:cNvSpPr>
            <a:spLocks noGrp="1" noChangeArrowheads="1"/>
          </p:cNvSpPr>
          <p:nvPr>
            <p:ph type="body" idx="1"/>
          </p:nvPr>
        </p:nvSpPr>
        <p:spPr>
          <a:xfrm>
            <a:off x="609600" y="1447800"/>
            <a:ext cx="7918450" cy="1565275"/>
          </a:xfrm>
        </p:spPr>
        <p:txBody>
          <a:bodyPr/>
          <a:lstStyle/>
          <a:p>
            <a:pPr marL="0" indent="0" eaLnBrk="1" hangingPunct="1"/>
            <a:r>
              <a:rPr lang="en-US" altLang="en-US" smtClean="0"/>
              <a:t>This practice covers the following topics:</a:t>
            </a:r>
          </a:p>
          <a:p>
            <a:pPr lvl="1" eaLnBrk="1" hangingPunct="1"/>
            <a:r>
              <a:rPr lang="en-US" altLang="en-US" smtClean="0"/>
              <a:t>Joining tables using an equijoin</a:t>
            </a:r>
          </a:p>
          <a:p>
            <a:pPr lvl="1" eaLnBrk="1" hangingPunct="1"/>
            <a:r>
              <a:rPr lang="en-US" altLang="en-US" smtClean="0"/>
              <a:t>Performing outer and self-joins</a:t>
            </a:r>
          </a:p>
          <a:p>
            <a:pPr lvl="1" eaLnBrk="1" hangingPunct="1"/>
            <a:r>
              <a:rPr lang="en-US" altLang="en-US" smtClean="0"/>
              <a:t>Adding conditions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en-US" altLang="en-US" smtClean="0"/>
          </a:p>
        </p:txBody>
      </p:sp>
      <p:sp>
        <p:nvSpPr>
          <p:cNvPr id="43011"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en-US" altLang="en-US" smtClean="0"/>
          </a:p>
        </p:txBody>
      </p:sp>
      <p:sp>
        <p:nvSpPr>
          <p:cNvPr id="44035"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en-US" altLang="en-US" smtClean="0"/>
          </a:p>
        </p:txBody>
      </p:sp>
      <p:sp>
        <p:nvSpPr>
          <p:cNvPr id="45059"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en-US" altLang="en-US" smtClean="0"/>
          </a:p>
        </p:txBody>
      </p:sp>
      <p:sp>
        <p:nvSpPr>
          <p:cNvPr id="46083"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en-US" altLang="en-US" smtClean="0"/>
          </a:p>
        </p:txBody>
      </p:sp>
      <p:sp>
        <p:nvSpPr>
          <p:cNvPr id="47107" name="Rectangle 3"/>
          <p:cNvSpPr>
            <a:spLocks noGrp="1" noChangeArrowheads="1"/>
          </p:cNvSpPr>
          <p:nvPr>
            <p:ph type="body" idx="1"/>
          </p:nvPr>
        </p:nvSpPr>
        <p:spPr>
          <a:xfrm>
            <a:off x="609600" y="1447800"/>
            <a:ext cx="7918450" cy="360363"/>
          </a:xfrm>
        </p:spPr>
        <p:txBody>
          <a:bodyPr/>
          <a:lstStyle/>
          <a:p>
            <a:pPr marL="0" indent="0" eaLnBrk="1" hangingPunct="1"/>
            <a:endParaRPr lang="en-US" altLang="en-US" smtClean="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06388" y="163967"/>
            <a:ext cx="7918450" cy="876300"/>
          </a:xfrm>
        </p:spPr>
        <p:txBody>
          <a:bodyPr/>
          <a:lstStyle/>
          <a:p>
            <a:pPr eaLnBrk="1" hangingPunct="1"/>
            <a:r>
              <a:rPr lang="en-US" altLang="en-US" dirty="0" smtClean="0"/>
              <a:t>Equijoin</a:t>
            </a:r>
          </a:p>
        </p:txBody>
      </p:sp>
      <p:grpSp>
        <p:nvGrpSpPr>
          <p:cNvPr id="2" name="Group 1"/>
          <p:cNvGrpSpPr/>
          <p:nvPr/>
        </p:nvGrpSpPr>
        <p:grpSpPr>
          <a:xfrm>
            <a:off x="677862" y="655637"/>
            <a:ext cx="6873875" cy="5089525"/>
            <a:chOff x="762000" y="1219200"/>
            <a:chExt cx="6873875" cy="5089525"/>
          </a:xfrm>
        </p:grpSpPr>
        <p:pic>
          <p:nvPicPr>
            <p:cNvPr id="15362" name="Picture 16" descr="C:\project-SQLFund1\images\img-06-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8200" y="1676400"/>
              <a:ext cx="23891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3"/>
            <p:cNvSpPr>
              <a:spLocks noChangeArrowheads="1"/>
            </p:cNvSpPr>
            <p:nvPr/>
          </p:nvSpPr>
          <p:spPr bwMode="auto">
            <a:xfrm>
              <a:off x="762000" y="1219200"/>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EMPLOYEES</a:t>
              </a:r>
              <a:r>
                <a:rPr lang="en-US" altLang="en-US" sz="2000"/>
                <a:t> </a:t>
              </a:r>
            </a:p>
          </p:txBody>
        </p:sp>
        <p:sp>
          <p:nvSpPr>
            <p:cNvPr id="15365" name="Rectangle 4"/>
            <p:cNvSpPr>
              <a:spLocks noChangeArrowheads="1"/>
            </p:cNvSpPr>
            <p:nvPr/>
          </p:nvSpPr>
          <p:spPr bwMode="auto">
            <a:xfrm>
              <a:off x="4343400" y="1219200"/>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gn="l">
                <a:spcBef>
                  <a:spcPct val="0"/>
                </a:spcBef>
                <a:buClrTx/>
                <a:buFontTx/>
                <a:buNone/>
              </a:pPr>
              <a:r>
                <a:rPr lang="en-US" altLang="en-US" sz="2000">
                  <a:latin typeface="Courier New" pitchFamily="49" charset="0"/>
                </a:rPr>
                <a:t>DEPARTMENTS </a:t>
              </a:r>
            </a:p>
          </p:txBody>
        </p:sp>
        <p:sp>
          <p:nvSpPr>
            <p:cNvPr id="15366" name="Rectangle 5"/>
            <p:cNvSpPr>
              <a:spLocks noChangeArrowheads="1"/>
            </p:cNvSpPr>
            <p:nvPr/>
          </p:nvSpPr>
          <p:spPr bwMode="auto">
            <a:xfrm>
              <a:off x="2655888" y="5881688"/>
              <a:ext cx="16097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nSpc>
                  <a:spcPct val="110000"/>
                </a:lnSpc>
                <a:spcBef>
                  <a:spcPct val="0"/>
                </a:spcBef>
                <a:buClrTx/>
                <a:buFontTx/>
                <a:buNone/>
              </a:pPr>
              <a:r>
                <a:rPr lang="en-US" altLang="en-US" sz="2000"/>
                <a:t>Foreign key</a:t>
              </a:r>
            </a:p>
          </p:txBody>
        </p:sp>
        <p:sp>
          <p:nvSpPr>
            <p:cNvPr id="15367" name="Rectangle 6"/>
            <p:cNvSpPr>
              <a:spLocks noChangeArrowheads="1"/>
            </p:cNvSpPr>
            <p:nvPr/>
          </p:nvSpPr>
          <p:spPr bwMode="auto">
            <a:xfrm>
              <a:off x="5105400" y="4495800"/>
              <a:ext cx="16240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a:lnSpc>
                  <a:spcPct val="110000"/>
                </a:lnSpc>
                <a:spcBef>
                  <a:spcPct val="0"/>
                </a:spcBef>
                <a:buClrTx/>
                <a:buFontTx/>
                <a:buNone/>
              </a:pPr>
              <a:r>
                <a:rPr lang="en-US" altLang="en-US" sz="2000"/>
                <a:t>Primary key</a:t>
              </a:r>
            </a:p>
          </p:txBody>
        </p:sp>
        <p:sp>
          <p:nvSpPr>
            <p:cNvPr id="15368" name="Rectangle 9"/>
            <p:cNvSpPr>
              <a:spLocks noChangeArrowheads="1"/>
            </p:cNvSpPr>
            <p:nvPr/>
          </p:nvSpPr>
          <p:spPr bwMode="gray">
            <a:xfrm>
              <a:off x="1981200" y="1676400"/>
              <a:ext cx="1262063" cy="3505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endParaRPr lang="en-US" altLang="en-US"/>
            </a:p>
          </p:txBody>
        </p:sp>
        <p:sp>
          <p:nvSpPr>
            <p:cNvPr id="15369" name="Text Box 11"/>
            <p:cNvSpPr txBox="1">
              <a:spLocks noChangeArrowheads="1"/>
            </p:cNvSpPr>
            <p:nvPr/>
          </p:nvSpPr>
          <p:spPr bwMode="auto">
            <a:xfrm>
              <a:off x="914400" y="51054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eaLnBrk="0" hangingPunct="0">
                <a:defRPr b="1">
                  <a:solidFill>
                    <a:schemeClr val="tx1"/>
                  </a:solidFill>
                  <a:latin typeface="Arial" charset="0"/>
                </a:defRPr>
              </a:lvl1pPr>
              <a:lvl2pPr marL="742950" indent="-285750" defTabSz="822325" eaLnBrk="0" hangingPunct="0">
                <a:defRPr b="1">
                  <a:solidFill>
                    <a:schemeClr val="tx1"/>
                  </a:solidFill>
                  <a:latin typeface="Arial" charset="0"/>
                </a:defRPr>
              </a:lvl2pPr>
              <a:lvl3pPr marL="1143000" indent="-228600" defTabSz="822325" eaLnBrk="0" hangingPunct="0">
                <a:defRPr b="1">
                  <a:solidFill>
                    <a:schemeClr val="tx1"/>
                  </a:solidFill>
                  <a:latin typeface="Arial" charset="0"/>
                </a:defRPr>
              </a:lvl3pPr>
              <a:lvl4pPr marL="1600200" indent="-228600" defTabSz="822325" eaLnBrk="0" hangingPunct="0">
                <a:defRPr b="1">
                  <a:solidFill>
                    <a:schemeClr val="tx1"/>
                  </a:solidFill>
                  <a:latin typeface="Arial" charset="0"/>
                </a:defRPr>
              </a:lvl4pPr>
              <a:lvl5pPr marL="2057400" indent="-228600" defTabSz="822325" eaLnBrk="0" hangingPunct="0">
                <a:defRPr b="1">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spcBef>
                  <a:spcPct val="0"/>
                </a:spcBef>
                <a:buClr>
                  <a:srgbClr val="000000"/>
                </a:buClr>
              </a:pPr>
              <a:r>
                <a:rPr lang="en-US" altLang="en-US" sz="2400"/>
                <a:t>…</a:t>
              </a:r>
            </a:p>
          </p:txBody>
        </p:sp>
        <p:sp>
          <p:nvSpPr>
            <p:cNvPr id="15370" name="Line 12"/>
            <p:cNvSpPr>
              <a:spLocks noChangeShapeType="1"/>
            </p:cNvSpPr>
            <p:nvPr/>
          </p:nvSpPr>
          <p:spPr bwMode="auto">
            <a:xfrm flipH="1" flipV="1">
              <a:off x="2819400" y="5181600"/>
              <a:ext cx="1588" cy="6572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3"/>
            <p:cNvSpPr>
              <a:spLocks noChangeShapeType="1"/>
            </p:cNvSpPr>
            <p:nvPr/>
          </p:nvSpPr>
          <p:spPr bwMode="auto">
            <a:xfrm flipH="1" flipV="1">
              <a:off x="5486400" y="3810000"/>
              <a:ext cx="0" cy="609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72" name="Picture 17" descr="C:\project-SQLFund1\images\img-06-0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43400" y="1676400"/>
              <a:ext cx="32924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3" name="Group 27"/>
            <p:cNvGrpSpPr>
              <a:grpSpLocks/>
            </p:cNvGrpSpPr>
            <p:nvPr/>
          </p:nvGrpSpPr>
          <p:grpSpPr bwMode="auto">
            <a:xfrm>
              <a:off x="3241675" y="2743200"/>
              <a:ext cx="2549525" cy="457200"/>
              <a:chOff x="2016" y="1728"/>
              <a:chExt cx="912" cy="288"/>
            </a:xfrm>
          </p:grpSpPr>
          <p:sp>
            <p:nvSpPr>
              <p:cNvPr id="15381" name="Line 18"/>
              <p:cNvSpPr>
                <a:spLocks noChangeShapeType="1"/>
              </p:cNvSpPr>
              <p:nvPr/>
            </p:nvSpPr>
            <p:spPr bwMode="gray">
              <a:xfrm>
                <a:off x="2016" y="1728"/>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1"/>
              <p:cNvSpPr>
                <a:spLocks noChangeShapeType="1"/>
              </p:cNvSpPr>
              <p:nvPr/>
            </p:nvSpPr>
            <p:spPr bwMode="gray">
              <a:xfrm>
                <a:off x="2016" y="1872"/>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2"/>
              <p:cNvSpPr>
                <a:spLocks noChangeShapeType="1"/>
              </p:cNvSpPr>
              <p:nvPr/>
            </p:nvSpPr>
            <p:spPr bwMode="gray">
              <a:xfrm>
                <a:off x="2016" y="2016"/>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25"/>
              <p:cNvSpPr>
                <a:spLocks noChangeShapeType="1"/>
              </p:cNvSpPr>
              <p:nvPr/>
            </p:nvSpPr>
            <p:spPr bwMode="gray">
              <a:xfrm>
                <a:off x="2304" y="1728"/>
                <a:ext cx="0" cy="288"/>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6"/>
              <p:cNvSpPr>
                <a:spLocks noChangeShapeType="1"/>
              </p:cNvSpPr>
              <p:nvPr/>
            </p:nvSpPr>
            <p:spPr bwMode="gray">
              <a:xfrm>
                <a:off x="2256" y="1728"/>
                <a:ext cx="672"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4" name="Line 29"/>
            <p:cNvSpPr>
              <a:spLocks noChangeShapeType="1"/>
            </p:cNvSpPr>
            <p:nvPr/>
          </p:nvSpPr>
          <p:spPr bwMode="gray">
            <a:xfrm>
              <a:off x="3241675" y="45720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30"/>
            <p:cNvSpPr>
              <a:spLocks noChangeShapeType="1"/>
            </p:cNvSpPr>
            <p:nvPr/>
          </p:nvSpPr>
          <p:spPr bwMode="gray">
            <a:xfrm>
              <a:off x="3243263" y="4800600"/>
              <a:ext cx="414337"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31"/>
            <p:cNvSpPr>
              <a:spLocks noChangeShapeType="1"/>
            </p:cNvSpPr>
            <p:nvPr/>
          </p:nvSpPr>
          <p:spPr bwMode="gray">
            <a:xfrm>
              <a:off x="3241675" y="50292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32"/>
            <p:cNvSpPr>
              <a:spLocks noChangeShapeType="1"/>
            </p:cNvSpPr>
            <p:nvPr/>
          </p:nvSpPr>
          <p:spPr bwMode="gray">
            <a:xfrm>
              <a:off x="3657600" y="4572000"/>
              <a:ext cx="0" cy="457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33"/>
            <p:cNvSpPr>
              <a:spLocks noChangeShapeType="1"/>
            </p:cNvSpPr>
            <p:nvPr/>
          </p:nvSpPr>
          <p:spPr bwMode="gray">
            <a:xfrm>
              <a:off x="3581400" y="4572000"/>
              <a:ext cx="533400"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34"/>
            <p:cNvSpPr>
              <a:spLocks noChangeShapeType="1"/>
            </p:cNvSpPr>
            <p:nvPr/>
          </p:nvSpPr>
          <p:spPr bwMode="gray">
            <a:xfrm flipV="1">
              <a:off x="4114800" y="2971800"/>
              <a:ext cx="0" cy="1600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35"/>
            <p:cNvSpPr>
              <a:spLocks noChangeShapeType="1"/>
            </p:cNvSpPr>
            <p:nvPr/>
          </p:nvSpPr>
          <p:spPr bwMode="gray">
            <a:xfrm>
              <a:off x="4114800" y="2971800"/>
              <a:ext cx="16764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TextBox 25"/>
          <p:cNvSpPr txBox="1"/>
          <p:nvPr/>
        </p:nvSpPr>
        <p:spPr>
          <a:xfrm>
            <a:off x="4683497" y="4539342"/>
            <a:ext cx="3923555" cy="1735860"/>
          </a:xfrm>
          <a:prstGeom prst="rect">
            <a:avLst/>
          </a:prstGeom>
          <a:noFill/>
        </p:spPr>
        <p:txBody>
          <a:bodyPr wrap="square" lIns="0" tIns="0" rIns="0" bIns="0" rtlCol="0">
            <a:spAutoFit/>
          </a:bodyPr>
          <a:lstStyle/>
          <a:p>
            <a:pPr lvl="1" algn="l" eaLnBrk="1" hangingPunct="1"/>
            <a:r>
              <a:rPr lang="en-US" altLang="en-US" sz="1200" dirty="0" smtClean="0">
                <a:solidFill>
                  <a:schemeClr val="tx1"/>
                </a:solidFill>
              </a:rPr>
              <a:t>NOTE: The relationship between the </a:t>
            </a:r>
            <a:r>
              <a:rPr lang="en-US" altLang="en-US" sz="1200" dirty="0" smtClean="0">
                <a:solidFill>
                  <a:schemeClr val="tx1"/>
                </a:solidFill>
                <a:latin typeface="Courier New" pitchFamily="49" charset="0"/>
              </a:rPr>
              <a:t>EMPLOYEES</a:t>
            </a:r>
            <a:r>
              <a:rPr lang="en-US" altLang="en-US" sz="1200" dirty="0" smtClean="0">
                <a:solidFill>
                  <a:schemeClr val="tx1"/>
                </a:solidFill>
              </a:rPr>
              <a:t> and </a:t>
            </a:r>
            <a:r>
              <a:rPr lang="en-US" altLang="en-US" sz="1200" dirty="0" smtClean="0">
                <a:solidFill>
                  <a:schemeClr val="tx1"/>
                </a:solidFill>
                <a:latin typeface="Courier New" pitchFamily="49" charset="0"/>
              </a:rPr>
              <a:t>DEPARTMENTS</a:t>
            </a:r>
            <a:r>
              <a:rPr lang="en-US" altLang="en-US" sz="1200" dirty="0" smtClean="0">
                <a:solidFill>
                  <a:schemeClr val="tx1"/>
                </a:solidFill>
              </a:rPr>
              <a:t> tables is an </a:t>
            </a:r>
            <a:r>
              <a:rPr lang="en-US" altLang="en-US" sz="1200" i="1" dirty="0" smtClean="0">
                <a:solidFill>
                  <a:srgbClr val="FF0000"/>
                </a:solidFill>
              </a:rPr>
              <a:t>equijoin</a:t>
            </a:r>
            <a:r>
              <a:rPr lang="en-US" altLang="en-US" sz="1200" dirty="0" smtClean="0">
                <a:solidFill>
                  <a:srgbClr val="FF0000"/>
                </a:solidFill>
              </a:rPr>
              <a:t>;</a:t>
            </a:r>
            <a:r>
              <a:rPr lang="en-US" altLang="en-US" sz="1200" i="1" dirty="0" smtClean="0">
                <a:solidFill>
                  <a:srgbClr val="FF0000"/>
                </a:solidFill>
              </a:rPr>
              <a:t> </a:t>
            </a:r>
            <a:r>
              <a:rPr lang="en-US" altLang="en-US" sz="1200" dirty="0" smtClean="0"/>
              <a:t>t</a:t>
            </a:r>
            <a:r>
              <a:rPr lang="en-US" altLang="en-US" sz="1200" dirty="0" smtClean="0">
                <a:solidFill>
                  <a:schemeClr val="tx1"/>
                </a:solidFill>
              </a:rPr>
              <a:t>hat is, values in the </a:t>
            </a:r>
            <a:r>
              <a:rPr lang="en-US" altLang="en-US" sz="1200" dirty="0" err="1" smtClean="0">
                <a:solidFill>
                  <a:schemeClr val="tx1"/>
                </a:solidFill>
                <a:latin typeface="Courier New" pitchFamily="49" charset="0"/>
              </a:rPr>
              <a:t>DEPARTMENT_ID</a:t>
            </a:r>
            <a:r>
              <a:rPr lang="en-US" altLang="en-US" sz="1200" dirty="0" smtClean="0">
                <a:solidFill>
                  <a:schemeClr val="tx1"/>
                </a:solidFill>
              </a:rPr>
              <a:t> column in both the tables must be equal.  Frequently, this type of join involves primary and foreign key complements.</a:t>
            </a:r>
          </a:p>
          <a:p>
            <a:pPr lvl="1" algn="l" eaLnBrk="1" hangingPunct="1"/>
            <a:r>
              <a:rPr lang="en-US" altLang="en-US" sz="1200" dirty="0" smtClean="0">
                <a:solidFill>
                  <a:schemeClr val="tx1"/>
                </a:solidFill>
              </a:rPr>
              <a:t>Equijoins are also called </a:t>
            </a:r>
            <a:r>
              <a:rPr lang="en-US" altLang="en-US" sz="1200" i="1" dirty="0" smtClean="0">
                <a:solidFill>
                  <a:srgbClr val="FF0000"/>
                </a:solidFill>
              </a:rPr>
              <a:t>simple joins</a:t>
            </a:r>
            <a:r>
              <a:rPr lang="en-US" altLang="en-US" sz="1200" dirty="0" smtClean="0">
                <a:solidFill>
                  <a:srgbClr val="FF0000"/>
                </a:solidFill>
              </a:rPr>
              <a:t> </a:t>
            </a:r>
            <a:r>
              <a:rPr lang="en-US" altLang="en-US" sz="1200" dirty="0" smtClean="0">
                <a:solidFill>
                  <a:schemeClr val="tx1"/>
                </a:solidFill>
              </a:rPr>
              <a:t>or </a:t>
            </a:r>
            <a:r>
              <a:rPr lang="en-US" altLang="en-US" sz="1200" i="1" dirty="0" smtClean="0">
                <a:solidFill>
                  <a:srgbClr val="FF0000"/>
                </a:solidFill>
              </a:rPr>
              <a:t>inner joins</a:t>
            </a:r>
            <a:r>
              <a:rPr lang="en-US" altLang="en-US" sz="1200" dirty="0" smtClean="0">
                <a:solidFill>
                  <a:schemeClr val="tx1"/>
                </a:solidFill>
              </a:rPr>
              <a:t>.</a:t>
            </a:r>
          </a:p>
          <a:p>
            <a:endParaRPr lang="en-US" sz="12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2"/>
          <p:cNvSpPr>
            <a:spLocks noGrp="1" noChangeArrowheads="1"/>
          </p:cNvSpPr>
          <p:nvPr>
            <p:ph type="title"/>
          </p:nvPr>
        </p:nvSpPr>
        <p:spPr/>
        <p:txBody>
          <a:bodyPr/>
          <a:lstStyle/>
          <a:p>
            <a:pPr eaLnBrk="1" hangingPunct="1"/>
            <a:r>
              <a:rPr lang="en-US" altLang="en-US" smtClean="0"/>
              <a:t>Types of Joins</a:t>
            </a:r>
          </a:p>
        </p:txBody>
      </p:sp>
      <p:sp>
        <p:nvSpPr>
          <p:cNvPr id="7171" name="Rectangle 2053"/>
          <p:cNvSpPr>
            <a:spLocks noGrp="1" noChangeArrowheads="1"/>
          </p:cNvSpPr>
          <p:nvPr>
            <p:ph type="body" idx="1"/>
          </p:nvPr>
        </p:nvSpPr>
        <p:spPr>
          <a:xfrm>
            <a:off x="609600" y="1449388"/>
            <a:ext cx="7918450" cy="4137543"/>
          </a:xfrm>
        </p:spPr>
        <p:txBody>
          <a:bodyPr/>
          <a:lstStyle/>
          <a:p>
            <a:pPr marL="0" indent="0" eaLnBrk="1" hangingPunct="1"/>
            <a:r>
              <a:rPr lang="en-US" altLang="en-US" dirty="0" smtClean="0"/>
              <a:t>Joins that are compliant with the SQL:1999 standard include the following:</a:t>
            </a:r>
          </a:p>
          <a:p>
            <a:pPr lvl="1" eaLnBrk="1" hangingPunct="1"/>
            <a:r>
              <a:rPr lang="en-US" altLang="en-US" dirty="0" smtClean="0"/>
              <a:t>Natural joins:</a:t>
            </a:r>
          </a:p>
          <a:p>
            <a:pPr lvl="2" eaLnBrk="1" hangingPunct="1"/>
            <a:r>
              <a:rPr lang="en-US" altLang="en-US" dirty="0" smtClean="0">
                <a:latin typeface="Courier New" pitchFamily="49" charset="0"/>
              </a:rPr>
              <a:t>NATURAL</a:t>
            </a:r>
            <a:r>
              <a:rPr lang="en-US" altLang="en-US" dirty="0" smtClean="0"/>
              <a:t> </a:t>
            </a:r>
            <a:r>
              <a:rPr lang="en-US" altLang="en-US" dirty="0" smtClean="0">
                <a:latin typeface="Courier New" pitchFamily="49" charset="0"/>
              </a:rPr>
              <a:t>JOIN</a:t>
            </a:r>
            <a:r>
              <a:rPr lang="en-US" altLang="en-US" dirty="0" smtClean="0"/>
              <a:t> clause</a:t>
            </a:r>
          </a:p>
          <a:p>
            <a:pPr lvl="2" eaLnBrk="1" hangingPunct="1"/>
            <a:r>
              <a:rPr lang="en-US" altLang="en-US" dirty="0" smtClean="0">
                <a:latin typeface="Courier New" pitchFamily="49" charset="0"/>
              </a:rPr>
              <a:t>JOIN..USING</a:t>
            </a:r>
            <a:r>
              <a:rPr lang="en-US" altLang="en-US" dirty="0" smtClean="0"/>
              <a:t> clause</a:t>
            </a:r>
          </a:p>
          <a:p>
            <a:pPr lvl="2" eaLnBrk="1" hangingPunct="1"/>
            <a:r>
              <a:rPr lang="en-US" altLang="en-US" dirty="0" smtClean="0">
                <a:latin typeface="Courier New" pitchFamily="49" charset="0"/>
              </a:rPr>
              <a:t>JOIN..ON</a:t>
            </a:r>
            <a:r>
              <a:rPr lang="en-US" altLang="en-US" dirty="0" smtClean="0"/>
              <a:t> clause</a:t>
            </a:r>
          </a:p>
          <a:p>
            <a:pPr lvl="1" eaLnBrk="1" hangingPunct="1"/>
            <a:r>
              <a:rPr lang="en-US" altLang="en-US" dirty="0" smtClean="0">
                <a:latin typeface="Courier New" pitchFamily="49" charset="0"/>
              </a:rPr>
              <a:t>OUTER</a:t>
            </a:r>
            <a:r>
              <a:rPr lang="en-US" altLang="en-US" dirty="0" smtClean="0"/>
              <a:t> joins:</a:t>
            </a:r>
          </a:p>
          <a:p>
            <a:pPr lvl="2" eaLnBrk="1" hangingPunct="1"/>
            <a:r>
              <a:rPr lang="en-US" altLang="en-US" dirty="0" smtClean="0">
                <a:latin typeface="Courier New" pitchFamily="49" charset="0"/>
              </a:rPr>
              <a:t>LEFT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RIGHT</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2" eaLnBrk="1" hangingPunct="1"/>
            <a:r>
              <a:rPr lang="en-US" altLang="en-US" dirty="0" smtClean="0">
                <a:latin typeface="Courier New" pitchFamily="49" charset="0"/>
              </a:rPr>
              <a:t>FULL</a:t>
            </a:r>
            <a:r>
              <a:rPr lang="en-US" altLang="en-US" dirty="0" smtClean="0"/>
              <a:t> </a:t>
            </a:r>
            <a:r>
              <a:rPr lang="en-US" altLang="en-US" dirty="0" smtClean="0">
                <a:latin typeface="Courier New" pitchFamily="49" charset="0"/>
              </a:rPr>
              <a:t>OUTER</a:t>
            </a:r>
            <a:r>
              <a:rPr lang="en-US" altLang="en-US" dirty="0" smtClean="0"/>
              <a:t> </a:t>
            </a:r>
            <a:r>
              <a:rPr lang="en-US" altLang="en-US" dirty="0" smtClean="0">
                <a:latin typeface="Courier New" pitchFamily="49" charset="0"/>
              </a:rPr>
              <a:t>JOIN</a:t>
            </a:r>
          </a:p>
          <a:p>
            <a:pPr lvl="1" eaLnBrk="1" hangingPunct="1"/>
            <a:r>
              <a:rPr lang="en-US" altLang="en-US" dirty="0" smtClean="0"/>
              <a:t>Cross joins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p:txBody>
          <a:bodyPr/>
          <a:lstStyle/>
          <a:p>
            <a:pPr eaLnBrk="1" hangingPunct="1"/>
            <a:r>
              <a:rPr lang="en-US" altLang="en-US" smtClean="0"/>
              <a:t>Joining Tables Using SQL:1999 Syntax</a:t>
            </a:r>
          </a:p>
        </p:txBody>
      </p:sp>
      <p:sp>
        <p:nvSpPr>
          <p:cNvPr id="8195" name="Rectangle 6"/>
          <p:cNvSpPr>
            <a:spLocks noGrp="1" noChangeArrowheads="1"/>
          </p:cNvSpPr>
          <p:nvPr>
            <p:ph type="body" idx="1"/>
          </p:nvPr>
        </p:nvSpPr>
        <p:spPr>
          <a:xfrm>
            <a:off x="609600" y="1447800"/>
            <a:ext cx="7918450" cy="360363"/>
          </a:xfrm>
        </p:spPr>
        <p:txBody>
          <a:bodyPr/>
          <a:lstStyle/>
          <a:p>
            <a:pPr marL="0" indent="0" eaLnBrk="1" hangingPunct="1"/>
            <a:r>
              <a:rPr lang="en-US" altLang="en-US" smtClean="0"/>
              <a:t>Use a join to query data from more than one table:</a:t>
            </a:r>
          </a:p>
        </p:txBody>
      </p:sp>
      <p:sp>
        <p:nvSpPr>
          <p:cNvPr id="8196" name="Rectangle 4"/>
          <p:cNvSpPr>
            <a:spLocks noChangeArrowheads="1"/>
          </p:cNvSpPr>
          <p:nvPr/>
        </p:nvSpPr>
        <p:spPr bwMode="blackGray">
          <a:xfrm>
            <a:off x="866775" y="2133600"/>
            <a:ext cx="7286625" cy="25193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eaLnBrk="0" hangingPunct="0">
              <a:tabLst>
                <a:tab pos="1200150" algn="l"/>
              </a:tabLst>
              <a:defRPr b="1">
                <a:solidFill>
                  <a:schemeClr val="tx1"/>
                </a:solidFill>
                <a:latin typeface="Arial" charset="0"/>
              </a:defRPr>
            </a:lvl1pPr>
            <a:lvl2pPr marL="742950" indent="-285750" eaLnBrk="0" hangingPunct="0">
              <a:tabLst>
                <a:tab pos="1200150" algn="l"/>
              </a:tabLst>
              <a:defRPr b="1">
                <a:solidFill>
                  <a:schemeClr val="tx1"/>
                </a:solidFill>
                <a:latin typeface="Arial" charset="0"/>
              </a:defRPr>
            </a:lvl2pPr>
            <a:lvl3pPr marL="1143000" indent="-228600" eaLnBrk="0" hangingPunct="0">
              <a:tabLst>
                <a:tab pos="1200150" algn="l"/>
              </a:tabLst>
              <a:defRPr b="1">
                <a:solidFill>
                  <a:schemeClr val="tx1"/>
                </a:solidFill>
                <a:latin typeface="Arial" charset="0"/>
              </a:defRPr>
            </a:lvl3pPr>
            <a:lvl4pPr marL="1600200" indent="-228600" eaLnBrk="0" hangingPunct="0">
              <a:tabLst>
                <a:tab pos="1200150" algn="l"/>
              </a:tabLst>
              <a:defRPr b="1">
                <a:solidFill>
                  <a:schemeClr val="tx1"/>
                </a:solidFill>
                <a:latin typeface="Arial" charset="0"/>
              </a:defRPr>
            </a:lvl4pPr>
            <a:lvl5pPr marL="2057400" indent="-228600" eaLnBrk="0" hangingPunct="0">
              <a:tabLst>
                <a:tab pos="1200150" algn="l"/>
              </a:tabLst>
              <a:defRPr b="1">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tabLst>
                <a:tab pos="1200150" algn="l"/>
              </a:tabLst>
              <a:defRPr b="1">
                <a:solidFill>
                  <a:schemeClr val="tx1"/>
                </a:solidFill>
                <a:latin typeface="Arial" charset="0"/>
              </a:defRPr>
            </a:lvl9pPr>
          </a:lstStyle>
          <a:p>
            <a:pPr algn="l">
              <a:spcBef>
                <a:spcPct val="0"/>
              </a:spcBef>
              <a:buClrTx/>
              <a:buFontTx/>
              <a:buNone/>
            </a:pPr>
            <a:r>
              <a:rPr lang="en-US" altLang="en-US" dirty="0">
                <a:solidFill>
                  <a:srgbClr val="000000"/>
                </a:solidFill>
                <a:latin typeface="Courier New" pitchFamily="49" charset="0"/>
              </a:rPr>
              <a:t>SELECT	</a:t>
            </a:r>
            <a:r>
              <a:rPr lang="en-US" altLang="en-US" i="1" dirty="0">
                <a:solidFill>
                  <a:srgbClr val="000000"/>
                </a:solidFill>
                <a:latin typeface="Courier New" pitchFamily="49" charset="0"/>
              </a:rPr>
              <a:t>table1.column, table2.column</a:t>
            </a:r>
            <a:endParaRPr lang="en-US" altLang="en-US" dirty="0">
              <a:solidFill>
                <a:srgbClr val="000000"/>
              </a:solidFill>
              <a:latin typeface="Courier New" pitchFamily="49" charset="0"/>
            </a:endParaRPr>
          </a:p>
          <a:p>
            <a:pPr algn="l">
              <a:spcBef>
                <a:spcPct val="0"/>
              </a:spcBef>
              <a:buClrTx/>
              <a:buFontTx/>
              <a:buNone/>
            </a:pPr>
            <a:r>
              <a:rPr lang="en-US" altLang="en-US" dirty="0">
                <a:latin typeface="Courier New" pitchFamily="49" charset="0"/>
              </a:rPr>
              <a:t>FROM	</a:t>
            </a:r>
            <a:r>
              <a:rPr lang="en-US" altLang="en-US" i="1" dirty="0">
                <a:latin typeface="Courier New" pitchFamily="49" charset="0"/>
              </a:rPr>
              <a:t>table1</a:t>
            </a:r>
            <a:endParaRPr lang="en-US" altLang="en-US" dirty="0">
              <a:latin typeface="Courier New" pitchFamily="49" charset="0"/>
            </a:endParaRPr>
          </a:p>
          <a:p>
            <a:pPr algn="l">
              <a:spcBef>
                <a:spcPct val="0"/>
              </a:spcBef>
              <a:buClrTx/>
              <a:buFontTx/>
              <a:buNone/>
            </a:pPr>
            <a:r>
              <a:rPr lang="en-US" altLang="en-US" dirty="0">
                <a:latin typeface="Courier New" pitchFamily="49" charset="0"/>
              </a:rPr>
              <a:t>[NATURAL JOIN </a:t>
            </a:r>
            <a:r>
              <a:rPr lang="en-US" altLang="en-US" i="1" dirty="0">
                <a:latin typeface="Courier New" pitchFamily="49" charset="0"/>
              </a:rPr>
              <a:t>table2</a:t>
            </a:r>
            <a:r>
              <a:rPr lang="en-US" altLang="en-US" dirty="0">
                <a:latin typeface="Courier New" pitchFamily="49" charset="0"/>
              </a:rPr>
              <a:t>] |</a:t>
            </a:r>
          </a:p>
          <a:p>
            <a:pPr algn="l">
              <a:spcBef>
                <a:spcPct val="0"/>
              </a:spcBef>
              <a:buClrTx/>
              <a:buFontTx/>
              <a:buNone/>
            </a:pPr>
            <a:r>
              <a:rPr lang="en-US" altLang="en-US" dirty="0" smtClean="0">
                <a:solidFill>
                  <a:srgbClr val="000000"/>
                </a:solidFill>
                <a:latin typeface="Courier New" pitchFamily="49" charset="0"/>
              </a:rPr>
              <a:t>[JOIN </a:t>
            </a:r>
            <a:r>
              <a:rPr lang="en-US" altLang="en-US" i="1" dirty="0">
                <a:solidFill>
                  <a:srgbClr val="000000"/>
                </a:solidFill>
                <a:latin typeface="Courier New" pitchFamily="49" charset="0"/>
              </a:rPr>
              <a:t>table2</a:t>
            </a:r>
            <a:r>
              <a:rPr lang="en-US" altLang="en-US" dirty="0">
                <a:solidFill>
                  <a:srgbClr val="000000"/>
                </a:solidFill>
                <a:latin typeface="Courier New" pitchFamily="49" charset="0"/>
              </a:rPr>
              <a:t> USING (</a:t>
            </a:r>
            <a:r>
              <a:rPr lang="en-US" altLang="en-US" i="1" dirty="0" err="1">
                <a:solidFill>
                  <a:srgbClr val="000000"/>
                </a:solidFill>
                <a:latin typeface="Courier New" pitchFamily="49" charset="0"/>
              </a:rPr>
              <a:t>column_name</a:t>
            </a:r>
            <a:r>
              <a:rPr lang="en-US" altLang="en-US" dirty="0">
                <a:solidFill>
                  <a:srgbClr val="000000"/>
                </a:solidFill>
                <a:latin typeface="Courier New" pitchFamily="49" charset="0"/>
              </a:rPr>
              <a:t>)] |</a:t>
            </a:r>
          </a:p>
          <a:p>
            <a:pPr algn="l">
              <a:spcBef>
                <a:spcPct val="0"/>
              </a:spcBef>
              <a:buClrTx/>
              <a:buFontTx/>
              <a:buNone/>
            </a:pPr>
            <a:r>
              <a:rPr lang="en-US" altLang="en-US" dirty="0" smtClean="0">
                <a:solidFill>
                  <a:srgbClr val="000000"/>
                </a:solidFill>
                <a:latin typeface="Courier New" pitchFamily="49" charset="0"/>
              </a:rPr>
              <a:t>[JOIN </a:t>
            </a:r>
            <a:r>
              <a:rPr lang="en-US" altLang="en-US" i="1" dirty="0">
                <a:solidFill>
                  <a:srgbClr val="000000"/>
                </a:solidFill>
                <a:latin typeface="Courier New" pitchFamily="49" charset="0"/>
              </a:rPr>
              <a:t>table2</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  ON (</a:t>
            </a:r>
            <a:r>
              <a:rPr lang="en-US" altLang="en-US" i="1" dirty="0">
                <a:solidFill>
                  <a:srgbClr val="000000"/>
                </a:solidFill>
                <a:latin typeface="Courier New" pitchFamily="49" charset="0"/>
              </a:rPr>
              <a:t>table1.column_name</a:t>
            </a:r>
            <a:r>
              <a:rPr lang="en-US" altLang="en-US" dirty="0">
                <a:solidFill>
                  <a:srgbClr val="000000"/>
                </a:solidFill>
                <a:latin typeface="Courier New" pitchFamily="49" charset="0"/>
              </a:rPr>
              <a:t> = </a:t>
            </a:r>
            <a:r>
              <a:rPr lang="en-US" altLang="en-US" i="1" dirty="0">
                <a:solidFill>
                  <a:srgbClr val="000000"/>
                </a:solidFill>
                <a:latin typeface="Courier New" pitchFamily="49" charset="0"/>
              </a:rPr>
              <a:t>table2.column_name</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a:t>
            </a:r>
            <a:r>
              <a:rPr lang="en-US" altLang="en-US" dirty="0" err="1">
                <a:solidFill>
                  <a:srgbClr val="000000"/>
                </a:solidFill>
                <a:latin typeface="Courier New" pitchFamily="49" charset="0"/>
              </a:rPr>
              <a:t>LEFT|RIGHT|FULL</a:t>
            </a:r>
            <a:r>
              <a:rPr lang="en-US" altLang="en-US" dirty="0">
                <a:solidFill>
                  <a:srgbClr val="000000"/>
                </a:solidFill>
                <a:latin typeface="Courier New" pitchFamily="49" charset="0"/>
              </a:rPr>
              <a:t> OUTER JOIN </a:t>
            </a:r>
            <a:r>
              <a:rPr lang="en-US" altLang="en-US" i="1" dirty="0">
                <a:solidFill>
                  <a:srgbClr val="000000"/>
                </a:solidFill>
                <a:latin typeface="Courier New" pitchFamily="49" charset="0"/>
              </a:rPr>
              <a:t>table2</a:t>
            </a:r>
            <a:r>
              <a:rPr lang="en-US" altLang="en-US" dirty="0">
                <a:solidFill>
                  <a:srgbClr val="000000"/>
                </a:solidFill>
                <a:latin typeface="Courier New" pitchFamily="49" charset="0"/>
              </a:rPr>
              <a:t> </a:t>
            </a:r>
          </a:p>
          <a:p>
            <a:pPr algn="l">
              <a:spcBef>
                <a:spcPct val="0"/>
              </a:spcBef>
              <a:buClrTx/>
              <a:buFontTx/>
              <a:buNone/>
            </a:pPr>
            <a:r>
              <a:rPr lang="en-US" altLang="en-US" dirty="0">
                <a:solidFill>
                  <a:srgbClr val="000000"/>
                </a:solidFill>
                <a:latin typeface="Courier New" pitchFamily="49" charset="0"/>
              </a:rPr>
              <a:t>  ON (</a:t>
            </a:r>
            <a:r>
              <a:rPr lang="en-US" altLang="en-US" i="1" dirty="0">
                <a:solidFill>
                  <a:srgbClr val="000000"/>
                </a:solidFill>
                <a:latin typeface="Courier New" pitchFamily="49" charset="0"/>
              </a:rPr>
              <a:t>table1.column_name</a:t>
            </a:r>
            <a:r>
              <a:rPr lang="en-US" altLang="en-US" dirty="0">
                <a:solidFill>
                  <a:srgbClr val="000000"/>
                </a:solidFill>
                <a:latin typeface="Courier New" pitchFamily="49" charset="0"/>
              </a:rPr>
              <a:t> = </a:t>
            </a:r>
            <a:r>
              <a:rPr lang="en-US" altLang="en-US" i="1" dirty="0">
                <a:solidFill>
                  <a:srgbClr val="000000"/>
                </a:solidFill>
                <a:latin typeface="Courier New" pitchFamily="49" charset="0"/>
              </a:rPr>
              <a:t>table2.column_name</a:t>
            </a:r>
            <a:r>
              <a:rPr lang="en-US" altLang="en-US" dirty="0">
                <a:solidFill>
                  <a:srgbClr val="000000"/>
                </a:solidFill>
                <a:latin typeface="Courier New" pitchFamily="49" charset="0"/>
              </a:rPr>
              <a:t>)]|</a:t>
            </a:r>
          </a:p>
          <a:p>
            <a:pPr algn="l">
              <a:spcBef>
                <a:spcPct val="0"/>
              </a:spcBef>
              <a:buClrTx/>
              <a:buFontTx/>
              <a:buNone/>
            </a:pPr>
            <a:r>
              <a:rPr lang="en-US" altLang="en-US" dirty="0">
                <a:solidFill>
                  <a:srgbClr val="000000"/>
                </a:solidFill>
                <a:latin typeface="Courier New" pitchFamily="49" charset="0"/>
              </a:rPr>
              <a:t>[CROSS JOIN </a:t>
            </a:r>
            <a:r>
              <a:rPr lang="en-US" altLang="en-US" i="1" dirty="0">
                <a:solidFill>
                  <a:srgbClr val="000000"/>
                </a:solidFill>
                <a:latin typeface="Courier New" pitchFamily="49" charset="0"/>
              </a:rPr>
              <a:t>table2</a:t>
            </a:r>
            <a:r>
              <a:rPr lang="en-US" altLang="en-US"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ltLang="en-US" smtClean="0"/>
              <a:t>Qualifying Ambiguous </a:t>
            </a:r>
            <a:br>
              <a:rPr lang="en-US" altLang="en-US" smtClean="0"/>
            </a:br>
            <a:r>
              <a:rPr lang="en-US" altLang="en-US" smtClean="0"/>
              <a:t>Column Names</a:t>
            </a:r>
          </a:p>
        </p:txBody>
      </p:sp>
      <p:sp>
        <p:nvSpPr>
          <p:cNvPr id="9219" name="Rectangle 5"/>
          <p:cNvSpPr>
            <a:spLocks noGrp="1" noChangeArrowheads="1"/>
          </p:cNvSpPr>
          <p:nvPr>
            <p:ph type="body" idx="1"/>
          </p:nvPr>
        </p:nvSpPr>
        <p:spPr>
          <a:xfrm>
            <a:off x="609600" y="1449388"/>
            <a:ext cx="7918450" cy="3004925"/>
          </a:xfrm>
        </p:spPr>
        <p:txBody>
          <a:bodyPr/>
          <a:lstStyle/>
          <a:p>
            <a:pPr lvl="1" eaLnBrk="1" hangingPunct="1"/>
            <a:r>
              <a:rPr lang="en-US" altLang="en-US" dirty="0" smtClean="0"/>
              <a:t>Use table prefixes to </a:t>
            </a:r>
            <a:r>
              <a:rPr lang="en-US" altLang="en-US" dirty="0" smtClean="0">
                <a:solidFill>
                  <a:srgbClr val="FF0000"/>
                </a:solidFill>
              </a:rPr>
              <a:t>qualify column names </a:t>
            </a:r>
            <a:r>
              <a:rPr lang="en-US" altLang="en-US" dirty="0" smtClean="0"/>
              <a:t>that are in multiple tables.</a:t>
            </a:r>
          </a:p>
          <a:p>
            <a:pPr lvl="1" eaLnBrk="1" hangingPunct="1"/>
            <a:r>
              <a:rPr lang="en-US" altLang="en-US" dirty="0" smtClean="0"/>
              <a:t>(Oracle can tell which column you mean, and it runs faster.)</a:t>
            </a:r>
          </a:p>
          <a:p>
            <a:pPr lvl="1" eaLnBrk="1" hangingPunct="1"/>
            <a:r>
              <a:rPr lang="en-US" altLang="en-US" dirty="0" smtClean="0"/>
              <a:t>Example:  </a:t>
            </a:r>
            <a:r>
              <a:rPr lang="en-US" altLang="en-US" dirty="0" err="1" smtClean="0">
                <a:solidFill>
                  <a:schemeClr val="accent6"/>
                </a:solidFill>
              </a:rPr>
              <a:t>e</a:t>
            </a:r>
            <a:r>
              <a:rPr lang="en-US" altLang="en-US" dirty="0" err="1" smtClean="0"/>
              <a:t>.department_id</a:t>
            </a:r>
            <a:r>
              <a:rPr lang="en-US" altLang="en-US" dirty="0" smtClean="0"/>
              <a:t>   FROM employees </a:t>
            </a:r>
            <a:r>
              <a:rPr lang="en-US" altLang="en-US" dirty="0" smtClean="0">
                <a:solidFill>
                  <a:srgbClr val="FF0000"/>
                </a:solidFill>
              </a:rPr>
              <a:t>e</a:t>
            </a:r>
            <a:endParaRPr lang="en-US" altLang="en-US" dirty="0" smtClean="0">
              <a:solidFill>
                <a:srgbClr val="FF0000"/>
              </a:solidFill>
            </a:endParaRPr>
          </a:p>
          <a:p>
            <a:pPr marL="114300" lvl="1" indent="0" eaLnBrk="1" hangingPunct="1">
              <a:buNone/>
            </a:pPr>
            <a:r>
              <a:rPr lang="en-US" altLang="en-US" dirty="0" smtClean="0"/>
              <a:t/>
            </a:r>
            <a:br>
              <a:rPr lang="en-US" altLang="en-US" dirty="0" smtClean="0"/>
            </a:br>
            <a:endParaRPr lang="en-US" altLang="en-US" dirty="0" smtClean="0"/>
          </a:p>
          <a:p>
            <a:pPr lvl="1" eaLnBrk="1" hangingPunct="1"/>
            <a:endParaRPr lang="en-US" altLang="en-US" dirty="0" smtClean="0"/>
          </a:p>
        </p:txBody>
      </p:sp>
      <p:sp>
        <p:nvSpPr>
          <p:cNvPr id="9220" name="Rectangular Callout 1"/>
          <p:cNvSpPr>
            <a:spLocks noChangeArrowheads="1"/>
          </p:cNvSpPr>
          <p:nvPr/>
        </p:nvSpPr>
        <p:spPr bwMode="auto">
          <a:xfrm>
            <a:off x="6199095" y="4216188"/>
            <a:ext cx="2328956" cy="742950"/>
          </a:xfrm>
          <a:prstGeom prst="wedgeRectCallout">
            <a:avLst>
              <a:gd name="adj1" fmla="val -8486"/>
              <a:gd name="adj2" fmla="val -172274"/>
            </a:avLst>
          </a:prstGeom>
          <a:noFill/>
          <a:ln w="28575" algn="ctr">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228600" eaLnBrk="0" hangingPunct="0">
              <a:defRPr b="1">
                <a:solidFill>
                  <a:schemeClr val="tx1"/>
                </a:solidFill>
                <a:latin typeface="Arial" charset="0"/>
              </a:defRPr>
            </a:lvl1pPr>
            <a:lvl2pPr marL="742950" indent="-285750" defTabSz="228600" eaLnBrk="0" hangingPunct="0">
              <a:defRPr b="1">
                <a:solidFill>
                  <a:schemeClr val="tx1"/>
                </a:solidFill>
                <a:latin typeface="Arial" charset="0"/>
              </a:defRPr>
            </a:lvl2pPr>
            <a:lvl3pPr marL="1143000" indent="-228600" defTabSz="228600" eaLnBrk="0" hangingPunct="0">
              <a:defRPr b="1">
                <a:solidFill>
                  <a:schemeClr val="tx1"/>
                </a:solidFill>
                <a:latin typeface="Arial" charset="0"/>
              </a:defRPr>
            </a:lvl3pPr>
            <a:lvl4pPr marL="1600200" indent="-228600" defTabSz="228600" eaLnBrk="0" hangingPunct="0">
              <a:defRPr b="1">
                <a:solidFill>
                  <a:schemeClr val="tx1"/>
                </a:solidFill>
                <a:latin typeface="Arial" charset="0"/>
              </a:defRPr>
            </a:lvl4pPr>
            <a:lvl5pPr marL="2057400" indent="-228600" defTabSz="228600" eaLnBrk="0" hangingPunct="0">
              <a:defRPr b="1">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defRPr>
            </a:lvl9pPr>
          </a:lstStyle>
          <a:p>
            <a:pPr eaLnBrk="1" hangingPunct="1"/>
            <a:r>
              <a:rPr lang="en-US" altLang="en-US" dirty="0"/>
              <a:t>Table alias for employees table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Table aliases</a:t>
            </a:r>
          </a:p>
        </p:txBody>
      </p:sp>
      <p:sp>
        <p:nvSpPr>
          <p:cNvPr id="10243" name="Content Placeholder 2"/>
          <p:cNvSpPr>
            <a:spLocks noGrp="1"/>
          </p:cNvSpPr>
          <p:nvPr>
            <p:ph idx="1"/>
          </p:nvPr>
        </p:nvSpPr>
        <p:spPr>
          <a:xfrm>
            <a:off x="609600" y="1447800"/>
            <a:ext cx="7918450" cy="363538"/>
          </a:xfrm>
        </p:spPr>
        <p:txBody>
          <a:bodyPr/>
          <a:lstStyle/>
          <a:p>
            <a:pPr lvl="1" eaLnBrk="1" hangingPunct="1"/>
            <a:r>
              <a:rPr lang="en-US" altLang="en-US" smtClean="0"/>
              <a:t>Also use table aliases to give a table a shorter name</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l="1285" t="11108" r="39751" b="48428"/>
          <a:stretch>
            <a:fillRect/>
          </a:stretch>
        </p:blipFill>
        <p:spPr bwMode="auto">
          <a:xfrm>
            <a:off x="660400" y="2205038"/>
            <a:ext cx="7699375" cy="318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Settings\bpottle.WALT-DCNT\Application Data\Microsoft\Templates\OU Design Template\OU6_Jan09.pot</Template>
  <TotalTime>1781</TotalTime>
  <Words>5058</Words>
  <Application>Microsoft Office PowerPoint</Application>
  <PresentationFormat>On-screen Show (4:3)</PresentationFormat>
  <Paragraphs>583</Paragraphs>
  <Slides>46</Slides>
  <Notes>46</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Courier New</vt:lpstr>
      <vt:lpstr>Times New Roman</vt:lpstr>
      <vt:lpstr>OU6_Jan09</vt:lpstr>
      <vt:lpstr>Displaying Data  from Multiple Tables</vt:lpstr>
      <vt:lpstr>Objectives</vt:lpstr>
      <vt:lpstr>Lesson Agenda</vt:lpstr>
      <vt:lpstr>Obtaining Data from Multiple Tables</vt:lpstr>
      <vt:lpstr>Equijoin</vt:lpstr>
      <vt:lpstr>Types of Joins</vt:lpstr>
      <vt:lpstr>Joining Tables Using SQL:1999 Syntax</vt:lpstr>
      <vt:lpstr>Qualifying Ambiguous  Column Names</vt:lpstr>
      <vt:lpstr>Table aliases</vt:lpstr>
      <vt:lpstr>Lesson Agenda</vt:lpstr>
      <vt:lpstr>Natural Joins with NATURAL JOIN clause</vt:lpstr>
      <vt:lpstr>Natural Joins Oracle joins on the common column(s)</vt:lpstr>
      <vt:lpstr>Common column may not be qualified</vt:lpstr>
      <vt:lpstr>Natural Joins with the USING Clause</vt:lpstr>
      <vt:lpstr>Natural Joins with the USING Clause</vt:lpstr>
      <vt:lpstr>INNER JOIN  The word “INNER” is optional.</vt:lpstr>
      <vt:lpstr>Table Aliases with the USING Clause</vt:lpstr>
      <vt:lpstr>Natural Joins with the ON Clause</vt:lpstr>
      <vt:lpstr>Natural Joins with the ON Clause</vt:lpstr>
      <vt:lpstr>Another example with the ON Clause</vt:lpstr>
      <vt:lpstr>Joining more than 2 tables with  the ON Clause</vt:lpstr>
      <vt:lpstr>Applying Additional Conditions  to a Join</vt:lpstr>
      <vt:lpstr>Lesson Agenda</vt:lpstr>
      <vt:lpstr>Self-join: Joining a Table to Itself</vt:lpstr>
      <vt:lpstr>Self-Joins Using the ON Clause</vt:lpstr>
      <vt:lpstr>Lesson Agenda</vt:lpstr>
      <vt:lpstr>Nonequijoins</vt:lpstr>
      <vt:lpstr>Retrieving Records  with Nonequijoins</vt:lpstr>
      <vt:lpstr>Lesson Agenda</vt:lpstr>
      <vt:lpstr>Returning orphans (records with missing data) Using OUTER Joins</vt:lpstr>
      <vt:lpstr>INNER Versus OUTER Joins</vt:lpstr>
      <vt:lpstr>LEFT OUTER JOIN</vt:lpstr>
      <vt:lpstr>RIGHT OUTER JOIN</vt:lpstr>
      <vt:lpstr>FULL OUTER JOIN</vt:lpstr>
      <vt:lpstr>Lesson Agenda</vt:lpstr>
      <vt:lpstr>Cartesian Products</vt:lpstr>
      <vt:lpstr>Example of a Cartesian Product</vt:lpstr>
      <vt:lpstr>Creating Cross Joins</vt:lpstr>
      <vt:lpstr>Quiz</vt:lpstr>
      <vt:lpstr>Summary</vt:lpstr>
      <vt:lpstr>Practice 6: Overview</vt:lpstr>
      <vt:lpstr>PowerPoint Presentation</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dc:subject>
  <dc:creator>Oracle</dc:creator>
  <dc:description>Oracle University Production Services: Graphics Team</dc:description>
  <cp:lastModifiedBy>Lissa Pollacia</cp:lastModifiedBy>
  <cp:revision>347</cp:revision>
  <cp:lastPrinted>2002-03-28T23:57:22Z</cp:lastPrinted>
  <dcterms:created xsi:type="dcterms:W3CDTF">2007-04-19T11:35:17Z</dcterms:created>
  <dcterms:modified xsi:type="dcterms:W3CDTF">2016-02-29T20:29:15Z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