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59" r:id="rId4"/>
    <p:sldId id="286" r:id="rId5"/>
    <p:sldId id="258" r:id="rId6"/>
    <p:sldId id="260" r:id="rId7"/>
    <p:sldId id="296" r:id="rId8"/>
    <p:sldId id="261" r:id="rId9"/>
    <p:sldId id="262" r:id="rId10"/>
    <p:sldId id="270" r:id="rId11"/>
    <p:sldId id="287" r:id="rId12"/>
    <p:sldId id="293" r:id="rId13"/>
    <p:sldId id="264" r:id="rId14"/>
    <p:sldId id="290" r:id="rId15"/>
    <p:sldId id="282" r:id="rId16"/>
    <p:sldId id="292" r:id="rId17"/>
    <p:sldId id="284" r:id="rId18"/>
    <p:sldId id="285" r:id="rId19"/>
    <p:sldId id="295" r:id="rId20"/>
    <p:sldId id="266" r:id="rId21"/>
    <p:sldId id="267" r:id="rId22"/>
    <p:sldId id="268" r:id="rId23"/>
    <p:sldId id="275" r:id="rId24"/>
    <p:sldId id="276" r:id="rId25"/>
    <p:sldId id="277" r:id="rId26"/>
    <p:sldId id="278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27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1D4BCB6-CA65-4D72-87FA-E51C13B16F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022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DF3D774-3735-4984-84B2-1F97B70A0B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1372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5091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091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091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091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0913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509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Oracle Database 11</a:t>
            </a:r>
            <a:r>
              <a:rPr lang="en-US" altLang="en-US" i="1">
                <a:solidFill>
                  <a:srgbClr val="000000"/>
                </a:solidFill>
              </a:rPr>
              <a:t>g</a:t>
            </a:r>
            <a:r>
              <a:rPr lang="en-US" altLang="en-US">
                <a:solidFill>
                  <a:srgbClr val="000000"/>
                </a:solidFill>
              </a:rPr>
              <a:t>: SQL Fundamentals I</a:t>
            </a:r>
            <a:r>
              <a:rPr lang="en-US" altLang="en-US"/>
              <a:t>   10 - </a:t>
            </a:r>
            <a:fld id="{6B5284FF-A7DE-4E6F-80E5-27AAA9F6EE38}" type="slidenum">
              <a:rPr lang="en-US" altLang="en-US"/>
              <a:pPr eaLnBrk="1" hangingPunct="1"/>
              <a:t>19</a:t>
            </a:fld>
            <a:endParaRPr lang="en-US" alt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7838" y="5400675"/>
            <a:ext cx="6359525" cy="3663950"/>
          </a:xfrm>
          <a:noFill/>
        </p:spPr>
        <p:txBody>
          <a:bodyPr/>
          <a:lstStyle/>
          <a:p>
            <a:pPr eaLnBrk="1" hangingPunct="1"/>
            <a:r>
              <a:rPr lang="en-US" altLang="en-US" smtClean="0">
                <a:latin typeface="Courier New" panose="02070309020205020404" pitchFamily="49" charset="0"/>
              </a:rPr>
              <a:t>UNIQUE</a:t>
            </a:r>
            <a:r>
              <a:rPr lang="en-US" altLang="en-US" smtClean="0"/>
              <a:t> Constraint (continued)</a:t>
            </a:r>
          </a:p>
          <a:p>
            <a:pPr lvl="1" eaLnBrk="1" hangingPunct="1"/>
            <a:r>
              <a:rPr lang="en-US" altLang="en-US" smtClean="0">
                <a:solidFill>
                  <a:schemeClr val="tx1"/>
                </a:solidFill>
                <a:latin typeface="Courier New" panose="02070309020205020404" pitchFamily="49" charset="0"/>
              </a:rPr>
              <a:t>UNIQUE</a:t>
            </a:r>
            <a:r>
              <a:rPr lang="en-US" altLang="en-US" smtClean="0">
                <a:solidFill>
                  <a:schemeClr val="tx1"/>
                </a:solidFill>
              </a:rPr>
              <a:t> constraints can be defined at the column level or table level. You define the constraint at the table level when you want to create a composite unique key. A composite key is defined when there is not a single attribute that can uniquely identify a row. In that case, you can have a unique key that is composed of two or more columns, the combined value of which is always unique and can identify rows.</a:t>
            </a:r>
          </a:p>
          <a:p>
            <a:pPr lvl="1" eaLnBrk="1" hangingPunct="1"/>
            <a:r>
              <a:rPr lang="en-US" altLang="en-US" smtClean="0">
                <a:solidFill>
                  <a:schemeClr val="tx1"/>
                </a:solidFill>
              </a:rPr>
              <a:t>The example in the slide applies the </a:t>
            </a:r>
            <a:r>
              <a:rPr lang="en-US" altLang="en-US" smtClean="0">
                <a:solidFill>
                  <a:schemeClr val="tx1"/>
                </a:solidFill>
                <a:latin typeface="Courier New" panose="02070309020205020404" pitchFamily="49" charset="0"/>
              </a:rPr>
              <a:t>UNIQUE</a:t>
            </a:r>
            <a:r>
              <a:rPr lang="en-US" altLang="en-US" smtClean="0">
                <a:solidFill>
                  <a:schemeClr val="tx1"/>
                </a:solidFill>
              </a:rPr>
              <a:t> constraint to the </a:t>
            </a:r>
            <a:r>
              <a:rPr lang="en-US" altLang="en-US" smtClean="0">
                <a:solidFill>
                  <a:schemeClr val="tx1"/>
                </a:solidFill>
                <a:latin typeface="Courier New" panose="02070309020205020404" pitchFamily="49" charset="0"/>
              </a:rPr>
              <a:t>EMAIL</a:t>
            </a:r>
            <a:r>
              <a:rPr lang="en-US" altLang="en-US" smtClean="0">
                <a:solidFill>
                  <a:schemeClr val="tx1"/>
                </a:solidFill>
              </a:rPr>
              <a:t> column of the </a:t>
            </a:r>
            <a:r>
              <a:rPr lang="en-US" altLang="en-US" smtClean="0">
                <a:solidFill>
                  <a:schemeClr val="tx1"/>
                </a:solidFill>
                <a:latin typeface="Courier New" panose="02070309020205020404" pitchFamily="49" charset="0"/>
              </a:rPr>
              <a:t>EMPLOYEES</a:t>
            </a:r>
            <a:r>
              <a:rPr lang="en-US" altLang="en-US" smtClean="0">
                <a:solidFill>
                  <a:schemeClr val="tx1"/>
                </a:solidFill>
              </a:rPr>
              <a:t> table. The name of the constraint is </a:t>
            </a:r>
            <a:r>
              <a:rPr lang="en-US" altLang="en-US" smtClean="0">
                <a:solidFill>
                  <a:schemeClr val="tx1"/>
                </a:solidFill>
                <a:latin typeface="Courier New" panose="02070309020205020404" pitchFamily="49" charset="0"/>
              </a:rPr>
              <a:t>EMP_EMAIL_UK</a:t>
            </a:r>
            <a:r>
              <a:rPr lang="en-US" altLang="en-US" smtClean="0">
                <a:solidFill>
                  <a:schemeClr val="tx1"/>
                </a:solidFill>
              </a:rPr>
              <a:t>.</a:t>
            </a:r>
          </a:p>
          <a:p>
            <a:pPr lvl="1" eaLnBrk="1" hangingPunct="1"/>
            <a:r>
              <a:rPr lang="en-US" altLang="en-US" b="1" smtClean="0">
                <a:solidFill>
                  <a:schemeClr val="tx1"/>
                </a:solidFill>
              </a:rPr>
              <a:t>Note: </a:t>
            </a:r>
            <a:r>
              <a:rPr lang="en-US" altLang="en-US" smtClean="0">
                <a:solidFill>
                  <a:schemeClr val="tx1"/>
                </a:solidFill>
              </a:rPr>
              <a:t>The Oracle server enforces the </a:t>
            </a:r>
            <a:r>
              <a:rPr lang="en-US" altLang="en-US" smtClean="0">
                <a:solidFill>
                  <a:schemeClr val="tx1"/>
                </a:solidFill>
                <a:latin typeface="Courier New" panose="02070309020205020404" pitchFamily="49" charset="0"/>
              </a:rPr>
              <a:t>UNIQUE</a:t>
            </a:r>
            <a:r>
              <a:rPr lang="en-US" altLang="en-US" smtClean="0">
                <a:solidFill>
                  <a:schemeClr val="tx1"/>
                </a:solidFill>
              </a:rPr>
              <a:t> constraint by implicitly creating a unique index on the unique key column or columns.</a:t>
            </a: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12237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828800" cy="6856413"/>
            <a:chOff x="0" y="0"/>
            <a:chExt cx="1152" cy="4319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52" cy="102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/>
            <a:p>
              <a:pPr eaLnBrk="0" hangingPunct="0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0" y="2400"/>
              <a:ext cx="1152" cy="191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/>
            <a:p>
              <a:pPr eaLnBrk="0" hangingPunct="0">
                <a:spcBef>
                  <a:spcPct val="50000"/>
                </a:spcBef>
              </a:pPr>
              <a:endParaRPr lang="en-US"/>
            </a:p>
          </p:txBody>
        </p:sp>
        <p:pic>
          <p:nvPicPr>
            <p:cNvPr id="7" name="Picture 5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028"/>
              <a:ext cx="1152" cy="1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83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905000" y="1676400"/>
            <a:ext cx="6934200" cy="211613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11350" y="3968750"/>
            <a:ext cx="6400800" cy="1752600"/>
          </a:xfrm>
        </p:spPr>
        <p:txBody>
          <a:bodyPr/>
          <a:lstStyle>
            <a:lvl1pPr marL="0" indent="0">
              <a:buFont typeface="Symbol" pitchFamily="18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18288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9624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Lissa Pollacia, Ph.D. 2006</a:t>
            </a:r>
          </a:p>
        </p:txBody>
      </p:sp>
      <p:sp>
        <p:nvSpPr>
          <p:cNvPr id="10" name="Rectangle 1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F711B-F631-4934-ADC3-8C33B0D8C2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50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Lissa Pollacia, Ph.D. 2006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808D01-EDCC-4801-B244-90316CAE8C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770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00" y="304800"/>
            <a:ext cx="19431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04800"/>
            <a:ext cx="56769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Lissa Pollacia, Ph.D. 2006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99D0A-3B3D-4CF3-9B7F-6A57CE5109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44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Lissa Pollacia, Ph.D. 2006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423DD4-3FD8-432C-8C6C-D85692C677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16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Lissa Pollacia, Ph.D. 2006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754DCB-F7F4-433F-B95C-13350F122D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02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Lissa Pollacia, Ph.D. 2006</a:t>
            </a:r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ACCF12-3C16-4675-98C9-26B666680C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28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Lissa Pollacia, Ph.D. 2006</a:t>
            </a:r>
          </a:p>
        </p:txBody>
      </p:sp>
      <p:sp>
        <p:nvSpPr>
          <p:cNvPr id="9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C61EEA-750B-4BBA-8CF0-D70FC3E675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99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Lissa Pollacia, Ph.D. 2006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4D8E1B-9BB1-45A7-BCC9-ED17B073A6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5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Lissa Pollacia, Ph.D. 2006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BB5996-4AE3-45CD-AEE4-D4DB43EBB7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58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Lissa Pollacia, Ph.D. 2006</a:t>
            </a:r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7DC2C6-9551-49E6-9C15-BC96C15EE1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50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Lissa Pollacia, Ph.D. 2006</a:t>
            </a:r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94B5CB-42A8-436D-A967-7498C6928A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507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1143000" cy="6856413"/>
            <a:chOff x="0" y="0"/>
            <a:chExt cx="720" cy="4319"/>
          </a:xfrm>
        </p:grpSpPr>
        <p:sp>
          <p:nvSpPr>
            <p:cNvPr id="1032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720" cy="33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/>
            <a:p>
              <a:pPr eaLnBrk="0" hangingPunct="0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1033" name="Rectangle 4"/>
            <p:cNvSpPr>
              <a:spLocks noChangeArrowheads="1"/>
            </p:cNvSpPr>
            <p:nvPr/>
          </p:nvSpPr>
          <p:spPr bwMode="auto">
            <a:xfrm>
              <a:off x="0" y="2016"/>
              <a:ext cx="720" cy="230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/>
            <a:p>
              <a:pPr eaLnBrk="0" hangingPunct="0">
                <a:spcBef>
                  <a:spcPct val="50000"/>
                </a:spcBef>
              </a:pPr>
              <a:endParaRPr lang="en-US"/>
            </a:p>
          </p:txBody>
        </p:sp>
        <p:pic>
          <p:nvPicPr>
            <p:cNvPr id="1034" name="Picture 5"/>
            <p:cNvPicPr>
              <a:picLocks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12"/>
              <a:ext cx="720" cy="1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7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304800"/>
            <a:ext cx="7772400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1600200"/>
            <a:ext cx="7772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43000" y="64008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400800"/>
            <a:ext cx="289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/>
              <a:t>(c) Lissa Pollacia, Ph.D. 2006</a:t>
            </a:r>
          </a:p>
        </p:txBody>
      </p:sp>
      <p:sp>
        <p:nvSpPr>
          <p:cNvPr id="2063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CA6FF7D-7066-43E9-9ACD-EB66C2DEBD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Symbol" pitchFamily="18" charset="2"/>
        <a:buChar char="¨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Chapter 11</a:t>
            </a:r>
            <a:br>
              <a:rPr lang="en-US" smtClean="0"/>
            </a:br>
            <a:endParaRPr lang="en-US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Creating </a:t>
            </a:r>
            <a:r>
              <a:rPr lang="en-US" sz="3600" dirty="0" smtClean="0"/>
              <a:t>and Managing</a:t>
            </a:r>
          </a:p>
          <a:p>
            <a:pPr eaLnBrk="1" hangingPunct="1"/>
            <a:r>
              <a:rPr lang="en-US" sz="3600" dirty="0" smtClean="0"/>
              <a:t>Database </a:t>
            </a:r>
            <a:r>
              <a:rPr lang="en-US" sz="3600" dirty="0" smtClean="0"/>
              <a:t>Tables:</a:t>
            </a:r>
          </a:p>
          <a:p>
            <a:pPr eaLnBrk="1" hangingPunct="1"/>
            <a:r>
              <a:rPr lang="en-US" sz="3600" dirty="0" smtClean="0"/>
              <a:t>Data Definition Language (DDL)</a:t>
            </a:r>
            <a:endParaRPr lang="en-US" sz="3600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Large Objects: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endParaRPr lang="en-US" sz="2800" dirty="0" smtClean="0">
              <a:solidFill>
                <a:schemeClr val="accent1"/>
              </a:solidFill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BLOB </a:t>
            </a:r>
            <a:r>
              <a:rPr lang="en-US" sz="2800" dirty="0" smtClean="0"/>
              <a:t>– (Binary Large Object) binary data up to 4 G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solidFill>
                  <a:schemeClr val="accent1"/>
                </a:solidFill>
              </a:rPr>
              <a:t>CLOB</a:t>
            </a:r>
            <a:r>
              <a:rPr lang="en-US" sz="2800" dirty="0" smtClean="0"/>
              <a:t> </a:t>
            </a:r>
            <a:r>
              <a:rPr lang="en-US" sz="2800" dirty="0" smtClean="0"/>
              <a:t>– (Char Large Object) single-byte character data up to 4 G.  </a:t>
            </a: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chemeClr val="accent1"/>
                </a:solidFill>
              </a:rPr>
              <a:t>BFILE</a:t>
            </a:r>
            <a:r>
              <a:rPr lang="en-US" sz="2800" dirty="0"/>
              <a:t> – Binary data stored in an external file; up to 4 G  - stored OUTSIDE of the database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800" dirty="0" smtClean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800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Date and Time Data Types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458200" cy="4114800"/>
          </a:xfrm>
        </p:spPr>
        <p:txBody>
          <a:bodyPr/>
          <a:lstStyle/>
          <a:p>
            <a:pPr marL="381000" indent="-381000" eaLnBrk="1" hangingPunct="1"/>
            <a:r>
              <a:rPr lang="en-US" sz="2800" dirty="0" smtClean="0">
                <a:solidFill>
                  <a:schemeClr val="accent1"/>
                </a:solidFill>
              </a:rPr>
              <a:t>DATE</a:t>
            </a:r>
          </a:p>
          <a:p>
            <a:pPr marL="800100" lvl="1" indent="-342900" eaLnBrk="1" hangingPunct="1"/>
            <a:r>
              <a:rPr lang="en-US" dirty="0" smtClean="0"/>
              <a:t>Dates from December 31, 4712 BC to December 31, 4712 AD</a:t>
            </a:r>
          </a:p>
          <a:p>
            <a:pPr marL="800100" lvl="1" indent="-342900" eaLnBrk="1" hangingPunct="1"/>
            <a:r>
              <a:rPr lang="en-US" dirty="0" smtClean="0"/>
              <a:t>Default format DD-MON-RR</a:t>
            </a:r>
          </a:p>
          <a:p>
            <a:pPr marL="800100" lvl="1" indent="-342900" eaLnBrk="1" hangingPunct="1"/>
            <a:r>
              <a:rPr lang="en-US" dirty="0" smtClean="0"/>
              <a:t>Default time format HH:MI:SS A.M. </a:t>
            </a:r>
            <a:br>
              <a:rPr lang="en-US" dirty="0" smtClean="0"/>
            </a:br>
            <a:r>
              <a:rPr lang="en-US" dirty="0" smtClean="0"/>
              <a:t>(12:00:00 a.m. is the default)</a:t>
            </a:r>
          </a:p>
          <a:p>
            <a:pPr marL="800100" lvl="1" indent="-342900" eaLnBrk="1" hangingPunct="1"/>
            <a:r>
              <a:rPr lang="en-US" b="0" dirty="0" smtClean="0">
                <a:solidFill>
                  <a:schemeClr val="accent1"/>
                </a:solidFill>
              </a:rPr>
              <a:t>Example:  </a:t>
            </a:r>
            <a:r>
              <a:rPr lang="en-US" b="0" dirty="0" err="1" smtClean="0">
                <a:solidFill>
                  <a:schemeClr val="accent1"/>
                </a:solidFill>
              </a:rPr>
              <a:t>Hiredate</a:t>
            </a:r>
            <a:r>
              <a:rPr lang="en-US" b="0" dirty="0" smtClean="0">
                <a:solidFill>
                  <a:schemeClr val="accent1"/>
                </a:solidFill>
              </a:rPr>
              <a:t> DATE </a:t>
            </a:r>
          </a:p>
          <a:p>
            <a:pPr marL="381000" indent="-381000" eaLnBrk="1" hangingPunct="1"/>
            <a:r>
              <a:rPr lang="en-US" sz="2800" dirty="0" smtClean="0">
                <a:solidFill>
                  <a:schemeClr val="accent1"/>
                </a:solidFill>
              </a:rPr>
              <a:t>TIMESTAMP(n) </a:t>
            </a:r>
          </a:p>
          <a:p>
            <a:pPr marL="800100" lvl="1" indent="-342900" eaLnBrk="1" hangingPunct="1"/>
            <a:r>
              <a:rPr lang="en-US" dirty="0" smtClean="0"/>
              <a:t>Similar to DATE but stores fractional seconds</a:t>
            </a:r>
          </a:p>
          <a:p>
            <a:pPr marL="800100" lvl="1" indent="-342900" eaLnBrk="1" hangingPunct="1"/>
            <a:r>
              <a:rPr lang="en-US" dirty="0" smtClean="0"/>
              <a:t>n specifies how many digits of precision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>
                <a:solidFill>
                  <a:schemeClr val="accent1"/>
                </a:solidFill>
              </a:rPr>
              <a:t>INTERVAL YEAR TO MONTH</a:t>
            </a:r>
          </a:p>
          <a:p>
            <a:pPr lvl="1"/>
            <a:r>
              <a:rPr lang="en-US" smtClean="0"/>
              <a:t>Time interval, expressed in years and months</a:t>
            </a:r>
          </a:p>
          <a:p>
            <a:pPr lvl="1">
              <a:buFont typeface="Wingdings" pitchFamily="2" charset="2"/>
              <a:buNone/>
            </a:pPr>
            <a:r>
              <a:rPr lang="en-US" smtClean="0"/>
              <a:t>Example:</a:t>
            </a:r>
          </a:p>
          <a:p>
            <a:pPr lvl="1">
              <a:buFont typeface="Wingdings" pitchFamily="2" charset="2"/>
              <a:buNone/>
            </a:pPr>
            <a:r>
              <a:rPr lang="en-US" smtClean="0"/>
              <a:t>02-11 means “2 years and 11 months”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Integrity constraints: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600200"/>
            <a:ext cx="7772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u="sng" dirty="0" smtClean="0">
                <a:solidFill>
                  <a:schemeClr val="accent1"/>
                </a:solidFill>
              </a:rPr>
              <a:t>Primary key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Must be unique &amp; not null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An </a:t>
            </a:r>
            <a:r>
              <a:rPr lang="en-US" sz="2400" u="sng" dirty="0" smtClean="0"/>
              <a:t>index is automatically created for this column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u="sng" dirty="0" smtClean="0">
                <a:solidFill>
                  <a:schemeClr val="accent1"/>
                </a:solidFill>
              </a:rPr>
              <a:t>Foreign key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Use the keyword </a:t>
            </a:r>
            <a:r>
              <a:rPr lang="en-US" sz="2400" dirty="0" smtClean="0">
                <a:solidFill>
                  <a:schemeClr val="accent1"/>
                </a:solidFill>
              </a:rPr>
              <a:t>REFERENCES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Oracle assumes it references the Primary Key of the parent table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u="sng" dirty="0" smtClean="0">
                <a:solidFill>
                  <a:schemeClr val="accent1"/>
                </a:solidFill>
              </a:rPr>
              <a:t>Not null </a:t>
            </a:r>
            <a:r>
              <a:rPr lang="en-US" sz="2400" dirty="0" smtClean="0"/>
              <a:t>– every row must have a value for this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u="sng" dirty="0" smtClean="0">
                <a:solidFill>
                  <a:schemeClr val="accent1"/>
                </a:solidFill>
              </a:rPr>
              <a:t>Check</a:t>
            </a:r>
            <a:r>
              <a:rPr lang="en-US" sz="2400" dirty="0" smtClean="0"/>
              <a:t> – specifies a condition that must be </a:t>
            </a:r>
            <a:r>
              <a:rPr lang="en-US" sz="2400" dirty="0" smtClean="0"/>
              <a:t>true for a column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The condition is checked every time a new value is inserted or updated for the column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endParaRPr lang="en-US" sz="2800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9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2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1" fill="hold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9" dur="1" fill="hold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4" dur="1" fill="hold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9" dur="1" fill="hold"/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Delete Option for </a:t>
            </a:r>
            <a:r>
              <a:rPr lang="en-US" u="sng" smtClean="0"/>
              <a:t>foreign keys</a:t>
            </a:r>
            <a:r>
              <a:rPr lang="en-US" smtClean="0"/>
              <a:t>: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600200"/>
            <a:ext cx="7772400" cy="4800600"/>
          </a:xfrm>
        </p:spPr>
        <p:txBody>
          <a:bodyPr/>
          <a:lstStyle/>
          <a:p>
            <a:pPr eaLnBrk="1" hangingPunct="1"/>
            <a:r>
              <a:rPr lang="en-US" sz="2800" dirty="0" smtClean="0">
                <a:solidFill>
                  <a:schemeClr val="accent1"/>
                </a:solidFill>
              </a:rPr>
              <a:t>ON DELETE CASCADES</a:t>
            </a:r>
          </a:p>
          <a:p>
            <a:pPr lvl="1" eaLnBrk="1" hangingPunct="1"/>
            <a:r>
              <a:rPr lang="en-US" sz="2400" dirty="0" smtClean="0"/>
              <a:t>If you delete a parent row, the corresponding rows in the child table are also deleted </a:t>
            </a:r>
          </a:p>
          <a:p>
            <a:pPr lvl="1" eaLnBrk="1" hangingPunct="1"/>
            <a:r>
              <a:rPr lang="en-US" sz="2400" dirty="0" smtClean="0"/>
              <a:t>Ex:  </a:t>
            </a:r>
            <a:r>
              <a:rPr lang="en-US" sz="2400" dirty="0" smtClean="0"/>
              <a:t>If you </a:t>
            </a:r>
            <a:r>
              <a:rPr lang="en-US" sz="2400" dirty="0" smtClean="0"/>
              <a:t>delete </a:t>
            </a:r>
            <a:r>
              <a:rPr lang="en-US" sz="2400" dirty="0" err="1" smtClean="0"/>
              <a:t>zipcode</a:t>
            </a:r>
            <a:r>
              <a:rPr lang="en-US" sz="2400" dirty="0" smtClean="0"/>
              <a:t> = ‘43119’, then all students with that </a:t>
            </a:r>
            <a:r>
              <a:rPr lang="en-US" sz="2400" dirty="0" err="1" smtClean="0"/>
              <a:t>zipcode</a:t>
            </a:r>
            <a:r>
              <a:rPr lang="en-US" sz="2400" dirty="0" smtClean="0"/>
              <a:t> are deleted in the STUDENT table</a:t>
            </a:r>
          </a:p>
          <a:p>
            <a:pPr eaLnBrk="1" hangingPunct="1"/>
            <a:r>
              <a:rPr lang="en-US" sz="2800" dirty="0" smtClean="0">
                <a:solidFill>
                  <a:schemeClr val="accent1"/>
                </a:solidFill>
              </a:rPr>
              <a:t>ON DELETE RESTRICTED  (default)</a:t>
            </a:r>
          </a:p>
          <a:p>
            <a:pPr lvl="1" eaLnBrk="1" hangingPunct="1"/>
            <a:r>
              <a:rPr lang="en-US" sz="2400" dirty="0" smtClean="0"/>
              <a:t>Oracle will not delete a parent row if there exists any child rows </a:t>
            </a:r>
          </a:p>
          <a:p>
            <a:pPr lvl="1" eaLnBrk="1" hangingPunct="1"/>
            <a:r>
              <a:rPr lang="en-US" sz="2400" dirty="0" smtClean="0"/>
              <a:t>Ex:  You cannot delete the row with </a:t>
            </a:r>
            <a:r>
              <a:rPr lang="en-US" sz="2400" dirty="0" err="1" smtClean="0"/>
              <a:t>zipcode</a:t>
            </a:r>
            <a:r>
              <a:rPr lang="en-US" sz="2400" dirty="0" smtClean="0"/>
              <a:t> ‘43119’ in the ZIPCODE table if any students have that </a:t>
            </a:r>
            <a:r>
              <a:rPr lang="en-US" sz="2400" dirty="0" err="1" smtClean="0"/>
              <a:t>zipcode</a:t>
            </a:r>
            <a:endParaRPr lang="en-US" sz="2400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9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2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1" fill="hold"/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028"/>
          <p:cNvSpPr>
            <a:spLocks noChangeArrowheads="1"/>
          </p:cNvSpPr>
          <p:nvPr/>
        </p:nvSpPr>
        <p:spPr bwMode="auto">
          <a:xfrm>
            <a:off x="1600200" y="2133600"/>
            <a:ext cx="6324600" cy="6858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Constraint naming convention:</a:t>
            </a:r>
          </a:p>
        </p:txBody>
      </p:sp>
      <p:sp>
        <p:nvSpPr>
          <p:cNvPr id="1741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solidFill>
                <a:srgbClr val="000000"/>
              </a:solidFill>
            </a:endParaRPr>
          </a:p>
          <a:p>
            <a:pPr eaLnBrk="1" hangingPunct="1"/>
            <a:r>
              <a:rPr lang="en-US" smtClean="0">
                <a:solidFill>
                  <a:srgbClr val="000000"/>
                </a:solidFill>
              </a:rPr>
              <a:t>Table_field_constraint-type</a:t>
            </a:r>
          </a:p>
          <a:p>
            <a:pPr eaLnBrk="1" hangingPunct="1"/>
            <a:r>
              <a:rPr lang="en-US" smtClean="0">
                <a:solidFill>
                  <a:schemeClr val="accent1"/>
                </a:solidFill>
              </a:rPr>
              <a:t>Example: </a:t>
            </a:r>
          </a:p>
          <a:p>
            <a:pPr eaLnBrk="1" hangingPunct="1"/>
            <a:r>
              <a:rPr lang="en-US" smtClean="0">
                <a:solidFill>
                  <a:schemeClr val="accent1"/>
                </a:solidFill>
              </a:rPr>
              <a:t>customers_custid_pk</a:t>
            </a:r>
          </a:p>
          <a:p>
            <a:pPr eaLnBrk="1" hangingPunct="1"/>
            <a:r>
              <a:rPr lang="en-US" smtClean="0">
                <a:solidFill>
                  <a:schemeClr val="accent1"/>
                </a:solidFill>
              </a:rPr>
              <a:t>Student_major_code_fk</a:t>
            </a:r>
          </a:p>
          <a:p>
            <a:pPr eaLnBrk="1" hangingPunct="1"/>
            <a:r>
              <a:rPr lang="en-US" smtClean="0">
                <a:solidFill>
                  <a:schemeClr val="accent1"/>
                </a:solidFill>
              </a:rPr>
              <a:t>Student_gpa_cc</a:t>
            </a:r>
            <a:br>
              <a:rPr lang="en-US" smtClean="0">
                <a:solidFill>
                  <a:schemeClr val="accent1"/>
                </a:solidFill>
              </a:rPr>
            </a:br>
            <a:r>
              <a:rPr lang="en-US" smtClean="0">
                <a:solidFill>
                  <a:schemeClr val="accent1"/>
                </a:solidFill>
              </a:rPr>
              <a:t>      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304800" y="1219200"/>
            <a:ext cx="8839200" cy="47244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Defining a table: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3058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sz="2800" dirty="0" smtClean="0">
                <a:solidFill>
                  <a:srgbClr val="000000"/>
                </a:solidFill>
              </a:rPr>
              <a:t>CREATE TABLE customer (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sz="2800" dirty="0" smtClean="0">
                <a:solidFill>
                  <a:srgbClr val="000000"/>
                </a:solidFill>
              </a:rPr>
              <a:t>     </a:t>
            </a:r>
            <a:r>
              <a:rPr lang="en-US" sz="2800" dirty="0" err="1" smtClean="0">
                <a:solidFill>
                  <a:srgbClr val="000000"/>
                </a:solidFill>
              </a:rPr>
              <a:t>C_Num</a:t>
            </a:r>
            <a:r>
              <a:rPr lang="en-US" sz="2800" dirty="0" smtClean="0">
                <a:solidFill>
                  <a:srgbClr val="000000"/>
                </a:solidFill>
              </a:rPr>
              <a:t>		number(4),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sz="2800" dirty="0" smtClean="0">
                <a:solidFill>
                  <a:srgbClr val="000000"/>
                </a:solidFill>
              </a:rPr>
              <a:t>     </a:t>
            </a:r>
            <a:r>
              <a:rPr lang="en-US" sz="2800" dirty="0" err="1" smtClean="0">
                <a:solidFill>
                  <a:srgbClr val="000000"/>
                </a:solidFill>
              </a:rPr>
              <a:t>C_Name</a:t>
            </a:r>
            <a:r>
              <a:rPr lang="en-US" sz="2800" dirty="0" smtClean="0">
                <a:solidFill>
                  <a:srgbClr val="000000"/>
                </a:solidFill>
              </a:rPr>
              <a:t>		varchar2(45) NOT NULL,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sz="2800" dirty="0" smtClean="0">
                <a:solidFill>
                  <a:srgbClr val="000000"/>
                </a:solidFill>
              </a:rPr>
              <a:t>     zip			char(5),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sz="2800" dirty="0" smtClean="0">
                <a:solidFill>
                  <a:srgbClr val="000000"/>
                </a:solidFill>
              </a:rPr>
              <a:t>     </a:t>
            </a:r>
            <a:r>
              <a:rPr lang="en-US" sz="2800" dirty="0" err="1" smtClean="0">
                <a:solidFill>
                  <a:srgbClr val="000000"/>
                </a:solidFill>
              </a:rPr>
              <a:t>Enroll_date</a:t>
            </a:r>
            <a:r>
              <a:rPr lang="en-US" sz="2800" dirty="0" smtClean="0">
                <a:solidFill>
                  <a:srgbClr val="000000"/>
                </a:solidFill>
              </a:rPr>
              <a:t>	date  DEFAULT </a:t>
            </a:r>
            <a:r>
              <a:rPr lang="en-US" sz="2800" dirty="0" err="1" smtClean="0">
                <a:solidFill>
                  <a:srgbClr val="000000"/>
                </a:solidFill>
              </a:rPr>
              <a:t>SYSDATE</a:t>
            </a:r>
            <a:r>
              <a:rPr lang="en-US" sz="2800" dirty="0" smtClean="0">
                <a:solidFill>
                  <a:srgbClr val="000000"/>
                </a:solidFill>
              </a:rPr>
              <a:t>,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800" dirty="0" smtClean="0">
                <a:solidFill>
                  <a:srgbClr val="000000"/>
                </a:solidFill>
              </a:rPr>
              <a:t>     CONSTRAINT </a:t>
            </a:r>
            <a:r>
              <a:rPr lang="en-US" sz="2800" dirty="0">
                <a:solidFill>
                  <a:srgbClr val="000000"/>
                </a:solidFill>
              </a:rPr>
              <a:t>customer_ </a:t>
            </a:r>
            <a:r>
              <a:rPr lang="en-US" sz="2800" dirty="0" err="1">
                <a:solidFill>
                  <a:srgbClr val="000000"/>
                </a:solidFill>
              </a:rPr>
              <a:t>C_Num</a:t>
            </a:r>
            <a:r>
              <a:rPr lang="en-US" sz="2800" dirty="0">
                <a:solidFill>
                  <a:srgbClr val="000000"/>
                </a:solidFill>
              </a:rPr>
              <a:t> _</a:t>
            </a:r>
            <a:r>
              <a:rPr lang="en-US" sz="2800" dirty="0" err="1" smtClean="0">
                <a:solidFill>
                  <a:srgbClr val="000000"/>
                </a:solidFill>
              </a:rPr>
              <a:t>pk</a:t>
            </a:r>
            <a:r>
              <a:rPr lang="en-US" sz="2800" dirty="0" smtClean="0">
                <a:solidFill>
                  <a:srgbClr val="000000"/>
                </a:solidFill>
              </a:rPr>
              <a:t> PRIMARY KEY </a:t>
            </a:r>
            <a:r>
              <a:rPr lang="en-US" sz="2800" dirty="0">
                <a:solidFill>
                  <a:srgbClr val="000000"/>
                </a:solidFill>
              </a:rPr>
              <a:t>(</a:t>
            </a:r>
            <a:r>
              <a:rPr lang="en-US" sz="2800" dirty="0" err="1">
                <a:solidFill>
                  <a:srgbClr val="000000"/>
                </a:solidFill>
              </a:rPr>
              <a:t>C_Num</a:t>
            </a:r>
            <a:r>
              <a:rPr lang="en-US" sz="2800" dirty="0">
                <a:solidFill>
                  <a:srgbClr val="000000"/>
                </a:solidFill>
              </a:rPr>
              <a:t>),</a:t>
            </a:r>
            <a:endParaRPr lang="en-US" sz="2800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sz="2800" dirty="0" smtClean="0">
                <a:solidFill>
                  <a:srgbClr val="000000"/>
                </a:solidFill>
              </a:rPr>
              <a:t>     CONSTRAINT </a:t>
            </a:r>
            <a:r>
              <a:rPr lang="en-US" sz="2800" dirty="0" err="1" smtClean="0">
                <a:solidFill>
                  <a:srgbClr val="000000"/>
                </a:solidFill>
              </a:rPr>
              <a:t>customer_zip_fk</a:t>
            </a:r>
            <a:r>
              <a:rPr lang="en-US" sz="2800" dirty="0" smtClean="0">
                <a:solidFill>
                  <a:srgbClr val="000000"/>
                </a:solidFill>
              </a:rPr>
              <a:t> FOREIGN KEY (zip)  REFERENCES  </a:t>
            </a:r>
            <a:r>
              <a:rPr lang="en-US" sz="2800" dirty="0" err="1" smtClean="0">
                <a:solidFill>
                  <a:srgbClr val="000000"/>
                </a:solidFill>
              </a:rPr>
              <a:t>zipcode</a:t>
            </a:r>
            <a:endParaRPr lang="en-US" sz="2800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sz="2800" dirty="0" smtClean="0">
                <a:solidFill>
                  <a:srgbClr val="000000"/>
                </a:solidFill>
              </a:rPr>
              <a:t>);</a:t>
            </a:r>
            <a:endParaRPr lang="en-US" sz="2800" dirty="0" smtClean="0"/>
          </a:p>
        </p:txBody>
      </p:sp>
      <p:sp>
        <p:nvSpPr>
          <p:cNvPr id="18438" name="Text Box 5"/>
          <p:cNvSpPr txBox="1">
            <a:spLocks noChangeArrowheads="1"/>
          </p:cNvSpPr>
          <p:nvPr/>
        </p:nvSpPr>
        <p:spPr bwMode="auto">
          <a:xfrm>
            <a:off x="7620000" y="2133600"/>
            <a:ext cx="1524000" cy="1015663"/>
          </a:xfrm>
          <a:prstGeom prst="rect">
            <a:avLst/>
          </a:prstGeom>
          <a:solidFill>
            <a:schemeClr val="folHlink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 smtClean="0">
                <a:solidFill>
                  <a:schemeClr val="bg2"/>
                </a:solidFill>
              </a:rPr>
              <a:t>Column-level (inline)</a:t>
            </a:r>
            <a:r>
              <a:rPr lang="en-US" sz="2000" dirty="0">
                <a:solidFill>
                  <a:schemeClr val="bg2"/>
                </a:solidFill>
              </a:rPr>
              <a:t> </a:t>
            </a:r>
            <a:r>
              <a:rPr lang="en-US" sz="2000" dirty="0" smtClean="0">
                <a:solidFill>
                  <a:schemeClr val="bg2"/>
                </a:solidFill>
              </a:rPr>
              <a:t>constraint</a:t>
            </a:r>
            <a:endParaRPr lang="en-US" sz="2000" dirty="0" smtClean="0">
              <a:solidFill>
                <a:schemeClr val="bg2"/>
              </a:solidFill>
            </a:endParaRPr>
          </a:p>
        </p:txBody>
      </p:sp>
      <p:sp>
        <p:nvSpPr>
          <p:cNvPr id="18439" name="Line 6"/>
          <p:cNvSpPr>
            <a:spLocks noChangeShapeType="1"/>
          </p:cNvSpPr>
          <p:nvPr/>
        </p:nvSpPr>
        <p:spPr bwMode="auto">
          <a:xfrm flipH="1">
            <a:off x="7315200" y="2514600"/>
            <a:ext cx="304800" cy="0"/>
          </a:xfrm>
          <a:prstGeom prst="line">
            <a:avLst/>
          </a:prstGeom>
          <a:noFill/>
          <a:ln w="12700" cap="sq">
            <a:solidFill>
              <a:srgbClr val="00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620000" y="3751802"/>
            <a:ext cx="1524000" cy="707886"/>
          </a:xfrm>
          <a:prstGeom prst="rect">
            <a:avLst/>
          </a:prstGeom>
          <a:solidFill>
            <a:schemeClr val="folHlink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 smtClean="0">
                <a:solidFill>
                  <a:schemeClr val="bg2"/>
                </a:solidFill>
              </a:rPr>
              <a:t>Table-level </a:t>
            </a:r>
            <a:r>
              <a:rPr lang="en-US" sz="2000" dirty="0" smtClean="0">
                <a:solidFill>
                  <a:schemeClr val="bg2"/>
                </a:solidFill>
              </a:rPr>
              <a:t>constraint</a:t>
            </a:r>
            <a:endParaRPr lang="en-US" sz="2000" dirty="0" smtClean="0">
              <a:solidFill>
                <a:schemeClr val="bg2"/>
              </a:solidFill>
            </a:endParaRP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H="1">
            <a:off x="7288306" y="3925795"/>
            <a:ext cx="304800" cy="0"/>
          </a:xfrm>
          <a:prstGeom prst="line">
            <a:avLst/>
          </a:prstGeom>
          <a:noFill/>
          <a:ln w="12700" cap="sq">
            <a:solidFill>
              <a:srgbClr val="00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6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66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665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665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665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665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665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665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4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4"/>
          <p:cNvSpPr>
            <a:spLocks noChangeArrowheads="1"/>
          </p:cNvSpPr>
          <p:nvPr/>
        </p:nvSpPr>
        <p:spPr bwMode="auto">
          <a:xfrm>
            <a:off x="1600200" y="3810000"/>
            <a:ext cx="7162800" cy="17526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Table-level constraints </a:t>
            </a:r>
            <a:r>
              <a:rPr lang="en-US" sz="3600" dirty="0" smtClean="0"/>
              <a:t>are used </a:t>
            </a:r>
            <a:r>
              <a:rPr lang="en-US" sz="3600" dirty="0" smtClean="0"/>
              <a:t>to declare a </a:t>
            </a:r>
            <a:r>
              <a:rPr lang="en-US" sz="3600" b="1" u="sng" dirty="0" smtClean="0">
                <a:solidFill>
                  <a:schemeClr val="accent1"/>
                </a:solidFill>
              </a:rPr>
              <a:t>composite key</a:t>
            </a:r>
            <a:r>
              <a:rPr lang="en-US" sz="3600" b="1" dirty="0" smtClean="0">
                <a:solidFill>
                  <a:schemeClr val="accent1"/>
                </a:solidFill>
              </a:rPr>
              <a:t>: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842247"/>
            <a:ext cx="7620000" cy="1905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solidFill>
                  <a:schemeClr val="accent1"/>
                </a:solidFill>
              </a:rPr>
              <a:t>Suppose we have a table enrollment with primary key (</a:t>
            </a:r>
            <a:r>
              <a:rPr lang="en-US" dirty="0" err="1" smtClean="0">
                <a:solidFill>
                  <a:schemeClr val="accent1"/>
                </a:solidFill>
              </a:rPr>
              <a:t>stuid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err="1" smtClean="0">
                <a:solidFill>
                  <a:schemeClr val="accent1"/>
                </a:solidFill>
              </a:rPr>
              <a:t>sectionid</a:t>
            </a:r>
            <a:r>
              <a:rPr lang="en-US" dirty="0" smtClean="0">
                <a:solidFill>
                  <a:schemeClr val="accent1"/>
                </a:solidFill>
              </a:rPr>
              <a:t>)</a:t>
            </a:r>
          </a:p>
          <a:p>
            <a:pPr eaLnBrk="1" hangingPunct="1">
              <a:lnSpc>
                <a:spcPct val="90000"/>
              </a:lnSpc>
            </a:pPr>
            <a:endParaRPr lang="en-US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000000"/>
                </a:solidFill>
              </a:rPr>
              <a:t>CONSTRAINT </a:t>
            </a:r>
            <a:r>
              <a:rPr lang="en-US" dirty="0" err="1" smtClean="0">
                <a:solidFill>
                  <a:srgbClr val="000000"/>
                </a:solidFill>
              </a:rPr>
              <a:t>enrollment_stuid_sectionid_pk</a:t>
            </a:r>
            <a:r>
              <a:rPr lang="en-US" dirty="0" smtClean="0">
                <a:solidFill>
                  <a:srgbClr val="000000"/>
                </a:solidFill>
              </a:rPr>
              <a:t> PRIMARY KEY (</a:t>
            </a:r>
            <a:r>
              <a:rPr lang="en-US" dirty="0" err="1" smtClean="0">
                <a:solidFill>
                  <a:srgbClr val="000000"/>
                </a:solidFill>
              </a:rPr>
              <a:t>stuid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dirty="0" err="1" smtClean="0">
                <a:solidFill>
                  <a:srgbClr val="000000"/>
                </a:solidFill>
              </a:rPr>
              <a:t>sectionid</a:t>
            </a:r>
            <a:r>
              <a:rPr lang="en-US" dirty="0" smtClean="0">
                <a:solidFill>
                  <a:srgbClr val="000000"/>
                </a:solidFill>
              </a:rPr>
              <a:t>));</a:t>
            </a:r>
          </a:p>
        </p:txBody>
      </p:sp>
      <p:sp>
        <p:nvSpPr>
          <p:cNvPr id="19462" name="TextBox 5"/>
          <p:cNvSpPr txBox="1">
            <a:spLocks noChangeArrowheads="1"/>
          </p:cNvSpPr>
          <p:nvPr/>
        </p:nvSpPr>
        <p:spPr bwMode="auto">
          <a:xfrm>
            <a:off x="5867400" y="2819400"/>
            <a:ext cx="2705100" cy="83026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Composite key</a:t>
            </a:r>
          </a:p>
          <a:p>
            <a:pPr eaLnBrk="1" hangingPunct="1"/>
            <a:r>
              <a:rPr lang="en-US"/>
              <a:t>(2 or more columns)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5"/>
          <p:cNvSpPr>
            <a:spLocks noChangeArrowheads="1"/>
          </p:cNvSpPr>
          <p:nvPr/>
        </p:nvSpPr>
        <p:spPr bwMode="auto">
          <a:xfrm>
            <a:off x="1600200" y="4343400"/>
            <a:ext cx="7239000" cy="9906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1600200" y="3124200"/>
            <a:ext cx="7086600" cy="11430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Check constraints (cc):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752600"/>
            <a:ext cx="7772400" cy="41910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Use when values are in a </a:t>
            </a:r>
            <a:r>
              <a:rPr lang="en-US" sz="2800" u="sng" dirty="0" smtClean="0">
                <a:solidFill>
                  <a:schemeClr val="accent1"/>
                </a:solidFill>
              </a:rPr>
              <a:t>specific range</a:t>
            </a:r>
            <a:r>
              <a:rPr lang="en-US" sz="2800" dirty="0" smtClean="0"/>
              <a:t> or can be </a:t>
            </a:r>
            <a:r>
              <a:rPr lang="en-US" sz="2800" u="sng" dirty="0" smtClean="0">
                <a:solidFill>
                  <a:schemeClr val="accent1"/>
                </a:solidFill>
              </a:rPr>
              <a:t>listed</a:t>
            </a:r>
            <a:br>
              <a:rPr lang="en-US" sz="2800" u="sng" dirty="0" smtClean="0">
                <a:solidFill>
                  <a:schemeClr val="accent1"/>
                </a:solidFill>
              </a:rPr>
            </a:br>
            <a:endParaRPr lang="en-US" sz="2800" u="sng" dirty="0" smtClean="0">
              <a:solidFill>
                <a:schemeClr val="accent1"/>
              </a:solidFill>
            </a:endParaRPr>
          </a:p>
          <a:p>
            <a:pPr eaLnBrk="1" hangingPunct="1"/>
            <a:r>
              <a:rPr lang="en-US" sz="2400" dirty="0" smtClean="0">
                <a:solidFill>
                  <a:srgbClr val="000000"/>
                </a:solidFill>
              </a:rPr>
              <a:t>CONSTRAINT </a:t>
            </a:r>
            <a:r>
              <a:rPr lang="en-US" sz="2400" dirty="0" err="1" smtClean="0">
                <a:solidFill>
                  <a:srgbClr val="000000"/>
                </a:solidFill>
              </a:rPr>
              <a:t>course_credit_hrs_cc</a:t>
            </a:r>
            <a:r>
              <a:rPr lang="en-US" sz="2400" dirty="0" smtClean="0">
                <a:solidFill>
                  <a:srgbClr val="000000"/>
                </a:solidFill>
              </a:rPr>
              <a:t> CHECK (</a:t>
            </a:r>
            <a:r>
              <a:rPr lang="en-US" sz="2400" dirty="0" err="1" smtClean="0">
                <a:solidFill>
                  <a:srgbClr val="000000"/>
                </a:solidFill>
              </a:rPr>
              <a:t>credit_hrs</a:t>
            </a:r>
            <a:r>
              <a:rPr lang="en-US" sz="2400" dirty="0" smtClean="0">
                <a:solidFill>
                  <a:srgbClr val="000000"/>
                </a:solidFill>
              </a:rPr>
              <a:t> BETWEEN 0 AND </a:t>
            </a:r>
            <a:r>
              <a:rPr lang="en-US" sz="2400" dirty="0">
                <a:solidFill>
                  <a:srgbClr val="000000"/>
                </a:solidFill>
              </a:rPr>
              <a:t>6</a:t>
            </a:r>
            <a:r>
              <a:rPr lang="en-US" sz="2400" dirty="0" smtClean="0">
                <a:solidFill>
                  <a:srgbClr val="000000"/>
                </a:solidFill>
              </a:rPr>
              <a:t>)</a:t>
            </a:r>
            <a:br>
              <a:rPr lang="en-US" sz="2400" dirty="0" smtClean="0">
                <a:solidFill>
                  <a:srgbClr val="000000"/>
                </a:solidFill>
              </a:rPr>
            </a:br>
            <a:endParaRPr lang="en-US" sz="2400" dirty="0" smtClean="0">
              <a:solidFill>
                <a:srgbClr val="000000"/>
              </a:solidFill>
            </a:endParaRPr>
          </a:p>
          <a:p>
            <a:pPr eaLnBrk="1" hangingPunct="1"/>
            <a:r>
              <a:rPr lang="en-US" sz="2400" dirty="0" smtClean="0">
                <a:solidFill>
                  <a:srgbClr val="000000"/>
                </a:solidFill>
              </a:rPr>
              <a:t>CONSTRAINT </a:t>
            </a:r>
            <a:r>
              <a:rPr lang="en-US" sz="2400" dirty="0" err="1" smtClean="0">
                <a:solidFill>
                  <a:srgbClr val="000000"/>
                </a:solidFill>
              </a:rPr>
              <a:t>student_stuclass_cc</a:t>
            </a:r>
            <a:r>
              <a:rPr lang="en-US" sz="2400" dirty="0" smtClean="0">
                <a:solidFill>
                  <a:srgbClr val="000000"/>
                </a:solidFill>
              </a:rPr>
              <a:t> CHECK </a:t>
            </a:r>
          </a:p>
          <a:p>
            <a:pPr eaLnBrk="1" hangingPunct="1"/>
            <a:r>
              <a:rPr lang="en-US" sz="2400" dirty="0" smtClean="0">
                <a:solidFill>
                  <a:srgbClr val="000000"/>
                </a:solidFill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</a:rPr>
              <a:t>stuclass</a:t>
            </a:r>
            <a:r>
              <a:rPr lang="en-US" sz="2400" dirty="0" smtClean="0">
                <a:solidFill>
                  <a:srgbClr val="000000"/>
                </a:solidFill>
              </a:rPr>
              <a:t> IN (‘</a:t>
            </a:r>
            <a:r>
              <a:rPr lang="en-US" sz="2400" dirty="0" err="1" smtClean="0">
                <a:solidFill>
                  <a:srgbClr val="000000"/>
                </a:solidFill>
              </a:rPr>
              <a:t>FR</a:t>
            </a:r>
            <a:r>
              <a:rPr lang="en-US" sz="2400" dirty="0" smtClean="0">
                <a:solidFill>
                  <a:srgbClr val="000000"/>
                </a:solidFill>
              </a:rPr>
              <a:t>’, ‘</a:t>
            </a:r>
            <a:r>
              <a:rPr lang="en-US" sz="2400" dirty="0" err="1" smtClean="0">
                <a:solidFill>
                  <a:srgbClr val="000000"/>
                </a:solidFill>
              </a:rPr>
              <a:t>SO’,‘JR</a:t>
            </a:r>
            <a:r>
              <a:rPr lang="en-US" sz="2400" dirty="0" smtClean="0">
                <a:solidFill>
                  <a:srgbClr val="000000"/>
                </a:solidFill>
              </a:rPr>
              <a:t>’, ‘SR’))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title"/>
          </p:nvPr>
        </p:nvSpPr>
        <p:spPr>
          <a:xfrm>
            <a:off x="1219200" y="291353"/>
            <a:ext cx="7772400" cy="12065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Courier New" panose="02070309020205020404" pitchFamily="49" charset="0"/>
              </a:rPr>
              <a:t>UNIQUE</a:t>
            </a:r>
            <a:r>
              <a:rPr lang="en-US" altLang="en-US" dirty="0" smtClean="0"/>
              <a:t> Constraint</a:t>
            </a:r>
          </a:p>
        </p:txBody>
      </p:sp>
      <p:sp>
        <p:nvSpPr>
          <p:cNvPr id="24579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1225550" y="1143000"/>
            <a:ext cx="7918450" cy="1148230"/>
          </a:xfrm>
        </p:spPr>
        <p:txBody>
          <a:bodyPr/>
          <a:lstStyle/>
          <a:p>
            <a:pPr marL="0" indent="0" eaLnBrk="1" hangingPunct="1"/>
            <a:r>
              <a:rPr lang="en-US" altLang="en-US" dirty="0" smtClean="0"/>
              <a:t>Means that every row must have a different value for that column, or it can be NULL</a:t>
            </a:r>
            <a:endParaRPr lang="en-US" altLang="en-US" dirty="0" smtClean="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blackGray">
          <a:xfrm>
            <a:off x="977153" y="2699146"/>
            <a:ext cx="8014447" cy="3059907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  <a:tab pos="24574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  <a:tab pos="24574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  <a:tab pos="24574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  <a:tab pos="24574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  <a:tab pos="24574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  <a:tab pos="24574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  <a:tab pos="24574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  <a:tab pos="24574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  <a:tab pos="24574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endParaRPr lang="en-US" altLang="en-US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endParaRPr lang="en-US" altLang="en-US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endParaRPr lang="en-US" altLang="en-US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endParaRPr lang="en-US" altLang="en-US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endParaRPr lang="en-US" altLang="en-US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endParaRPr lang="en-US" altLang="en-US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gray">
          <a:xfrm>
            <a:off x="1663700" y="4229100"/>
            <a:ext cx="5229225" cy="28575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5050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blackWhite">
          <a:xfrm>
            <a:off x="999565" y="2699146"/>
            <a:ext cx="7992035" cy="1815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  <a:tab pos="24574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  <a:tab pos="24574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  <a:tab pos="24574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  <a:tab pos="24574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  <a:tab pos="24574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  <a:tab pos="24574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  <a:tab pos="24574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  <a:tab pos="24574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  <a:tab pos="24574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endParaRPr lang="en-US" alt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CREATE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TABLE employees(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employee_id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NUMBER(6),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VARCHAR2(25) NOT NULL,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email            VARCHAR2(25),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...  </a:t>
            </a: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CONSTRAINT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emp_email_uk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UNIQUE(email));</a:t>
            </a:r>
          </a:p>
        </p:txBody>
      </p:sp>
    </p:spTree>
    <p:extLst>
      <p:ext uri="{BB962C8B-B14F-4D97-AF65-F5344CB8AC3E}">
        <p14:creationId xmlns:p14="http://schemas.microsoft.com/office/powerpoint/2010/main" val="2021599171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Objective:  to learn how to use: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accent1"/>
                </a:solidFill>
              </a:rPr>
              <a:t>CREATE</a:t>
            </a:r>
            <a:r>
              <a:rPr lang="en-US" smtClean="0"/>
              <a:t> table</a:t>
            </a:r>
          </a:p>
          <a:p>
            <a:pPr eaLnBrk="1" hangingPunct="1"/>
            <a:r>
              <a:rPr lang="en-US" smtClean="0">
                <a:solidFill>
                  <a:schemeClr val="accent1"/>
                </a:solidFill>
              </a:rPr>
              <a:t>DROP</a:t>
            </a:r>
            <a:r>
              <a:rPr lang="en-US" smtClean="0"/>
              <a:t> table</a:t>
            </a:r>
          </a:p>
          <a:p>
            <a:pPr eaLnBrk="1" hangingPunct="1"/>
            <a:r>
              <a:rPr lang="en-US" smtClean="0">
                <a:solidFill>
                  <a:schemeClr val="accent1"/>
                </a:solidFill>
              </a:rPr>
              <a:t>RENAME</a:t>
            </a:r>
            <a:r>
              <a:rPr lang="en-US" smtClean="0"/>
              <a:t> table</a:t>
            </a:r>
          </a:p>
          <a:p>
            <a:pPr eaLnBrk="1" hangingPunct="1"/>
            <a:r>
              <a:rPr lang="en-US" smtClean="0">
                <a:solidFill>
                  <a:schemeClr val="accent1"/>
                </a:solidFill>
              </a:rPr>
              <a:t>ALTER</a:t>
            </a:r>
            <a:r>
              <a:rPr lang="en-US" smtClean="0"/>
              <a:t> table</a:t>
            </a:r>
          </a:p>
          <a:p>
            <a:pPr eaLnBrk="1" hangingPunct="1"/>
            <a:r>
              <a:rPr lang="en-US" smtClean="0"/>
              <a:t>(Note: With each DDL statement there is an </a:t>
            </a:r>
            <a:r>
              <a:rPr lang="en-US" u="sng" smtClean="0">
                <a:solidFill>
                  <a:schemeClr val="accent1"/>
                </a:solidFill>
              </a:rPr>
              <a:t>implicit COMMIT</a:t>
            </a:r>
            <a:r>
              <a:rPr lang="en-US" smtClean="0"/>
              <a:t>)</a:t>
            </a:r>
          </a:p>
        </p:txBody>
      </p:sp>
      <p:sp>
        <p:nvSpPr>
          <p:cNvPr id="4100" name="AutoShape 4"/>
          <p:cNvSpPr>
            <a:spLocks/>
          </p:cNvSpPr>
          <p:nvPr/>
        </p:nvSpPr>
        <p:spPr bwMode="auto">
          <a:xfrm>
            <a:off x="5105400" y="1676400"/>
            <a:ext cx="533400" cy="2209800"/>
          </a:xfrm>
          <a:prstGeom prst="rightBrace">
            <a:avLst>
              <a:gd name="adj1" fmla="val 34524"/>
              <a:gd name="adj2" fmla="val 50000"/>
            </a:avLst>
          </a:prstGeom>
          <a:noFill/>
          <a:ln w="57150" cap="sq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5791200" y="2286000"/>
            <a:ext cx="20526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000000"/>
                </a:solidFill>
              </a:rPr>
              <a:t>All of these are</a:t>
            </a:r>
          </a:p>
          <a:p>
            <a:pPr eaLnBrk="1" hangingPunct="1"/>
            <a:r>
              <a:rPr lang="en-US">
                <a:solidFill>
                  <a:srgbClr val="000000"/>
                </a:solidFill>
              </a:rPr>
              <a:t>DBA functions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4"/>
          <p:cNvSpPr>
            <a:spLocks noChangeArrowheads="1"/>
          </p:cNvSpPr>
          <p:nvPr/>
        </p:nvSpPr>
        <p:spPr bwMode="auto">
          <a:xfrm>
            <a:off x="838200" y="1676400"/>
            <a:ext cx="7696200" cy="28956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(2) Creating a table using a query: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76400"/>
            <a:ext cx="7772400" cy="4495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 smtClean="0">
                <a:solidFill>
                  <a:srgbClr val="000000"/>
                </a:solidFill>
              </a:rPr>
              <a:t>CREATE TABLE dept30</a:t>
            </a:r>
          </a:p>
          <a:p>
            <a:pPr marL="0" indent="0" eaLnBrk="1" hangingPunct="1">
              <a:buNone/>
            </a:pPr>
            <a:r>
              <a:rPr lang="en-US" dirty="0" smtClean="0">
                <a:solidFill>
                  <a:srgbClr val="000000"/>
                </a:solidFill>
              </a:rPr>
              <a:t>AS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dirty="0" smtClean="0">
                <a:solidFill>
                  <a:srgbClr val="000000"/>
                </a:solidFill>
              </a:rPr>
              <a:t>     SELECT </a:t>
            </a:r>
            <a:r>
              <a:rPr lang="en-US" dirty="0" err="1" smtClean="0">
                <a:solidFill>
                  <a:srgbClr val="000000"/>
                </a:solidFill>
              </a:rPr>
              <a:t>employee_id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dirty="0" err="1" smtClean="0">
                <a:solidFill>
                  <a:srgbClr val="000000"/>
                </a:solidFill>
              </a:rPr>
              <a:t>last_name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dirty="0" err="1" smtClean="0">
                <a:solidFill>
                  <a:srgbClr val="000000"/>
                </a:solidFill>
              </a:rPr>
              <a:t>job_id</a:t>
            </a:r>
            <a:endParaRPr lang="en-US" dirty="0" smtClean="0">
              <a:solidFill>
                <a:srgbClr val="000000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dirty="0" smtClean="0">
                <a:solidFill>
                  <a:srgbClr val="000000"/>
                </a:solidFill>
              </a:rPr>
              <a:t>     FROM employees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dirty="0" smtClean="0">
                <a:solidFill>
                  <a:srgbClr val="000000"/>
                </a:solidFill>
              </a:rPr>
              <a:t>     WHERE </a:t>
            </a:r>
            <a:r>
              <a:rPr lang="en-US" dirty="0" err="1" smtClean="0">
                <a:solidFill>
                  <a:srgbClr val="000000"/>
                </a:solidFill>
              </a:rPr>
              <a:t>department_id</a:t>
            </a:r>
            <a:r>
              <a:rPr lang="en-US" dirty="0" smtClean="0">
                <a:solidFill>
                  <a:srgbClr val="000000"/>
                </a:solidFill>
              </a:rPr>
              <a:t> = 30;</a:t>
            </a:r>
          </a:p>
        </p:txBody>
      </p:sp>
      <p:sp>
        <p:nvSpPr>
          <p:cNvPr id="21510" name="Text Box 8"/>
          <p:cNvSpPr txBox="1">
            <a:spLocks noChangeArrowheads="1"/>
          </p:cNvSpPr>
          <p:nvPr/>
        </p:nvSpPr>
        <p:spPr bwMode="auto">
          <a:xfrm>
            <a:off x="2689286" y="4741582"/>
            <a:ext cx="6454714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Note:  when creating a table from a</a:t>
            </a:r>
          </a:p>
          <a:p>
            <a:pPr eaLnBrk="1" hangingPunct="1"/>
            <a:r>
              <a:rPr lang="en-US" dirty="0"/>
              <a:t>subquery, </a:t>
            </a:r>
            <a:r>
              <a:rPr lang="en-US" dirty="0" smtClean="0"/>
              <a:t> </a:t>
            </a:r>
            <a:r>
              <a:rPr lang="en-US" u="sng" dirty="0" smtClean="0">
                <a:solidFill>
                  <a:srgbClr val="FFFF00"/>
                </a:solidFill>
              </a:rPr>
              <a:t>primary &amp; foreign </a:t>
            </a:r>
            <a:r>
              <a:rPr lang="en-US" u="sng" dirty="0">
                <a:solidFill>
                  <a:srgbClr val="FFFF00"/>
                </a:solidFill>
              </a:rPr>
              <a:t>key </a:t>
            </a:r>
            <a:r>
              <a:rPr lang="en-US" u="sng" dirty="0" smtClean="0">
                <a:solidFill>
                  <a:srgbClr val="FFFF00"/>
                </a:solidFill>
              </a:rPr>
              <a:t>constraints </a:t>
            </a:r>
            <a:br>
              <a:rPr lang="en-US" u="sng" dirty="0" smtClean="0">
                <a:solidFill>
                  <a:srgbClr val="FFFF00"/>
                </a:solidFill>
              </a:rPr>
            </a:br>
            <a:r>
              <a:rPr lang="en-US" u="sng" dirty="0" smtClean="0">
                <a:solidFill>
                  <a:srgbClr val="FFFF00"/>
                </a:solidFill>
              </a:rPr>
              <a:t>are NOT preserved, but NOT NULL and </a:t>
            </a:r>
            <a:br>
              <a:rPr lang="en-US" u="sng" dirty="0" smtClean="0">
                <a:solidFill>
                  <a:srgbClr val="FFFF00"/>
                </a:solidFill>
              </a:rPr>
            </a:br>
            <a:r>
              <a:rPr lang="en-US" u="sng" dirty="0" smtClean="0">
                <a:solidFill>
                  <a:srgbClr val="FFFF00"/>
                </a:solidFill>
              </a:rPr>
              <a:t>check constraints are carried over to the newly</a:t>
            </a:r>
            <a:br>
              <a:rPr lang="en-US" u="sng" dirty="0" smtClean="0">
                <a:solidFill>
                  <a:srgbClr val="FFFF00"/>
                </a:solidFill>
              </a:rPr>
            </a:br>
            <a:r>
              <a:rPr lang="en-US" u="sng" dirty="0" smtClean="0">
                <a:solidFill>
                  <a:srgbClr val="FFFF00"/>
                </a:solidFill>
              </a:rPr>
              <a:t>created table.</a:t>
            </a:r>
            <a:endParaRPr lang="en-US" u="sng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9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1524000" y="1828800"/>
            <a:ext cx="5791200" cy="11430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Dropping a table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828800"/>
            <a:ext cx="7772400" cy="44958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000000"/>
                </a:solidFill>
              </a:rPr>
              <a:t>DROP TABLE dept30;</a:t>
            </a:r>
          </a:p>
          <a:p>
            <a:pPr eaLnBrk="1" hangingPunct="1"/>
            <a:r>
              <a:rPr lang="en-US" smtClean="0"/>
              <a:t>Table dropped.</a:t>
            </a:r>
          </a:p>
          <a:p>
            <a:pPr eaLnBrk="1" hangingPunct="1"/>
            <a:r>
              <a:rPr lang="en-US" smtClean="0"/>
              <a:t>The table and its constraints are deleted.</a:t>
            </a:r>
          </a:p>
          <a:p>
            <a:pPr eaLnBrk="1" hangingPunct="1"/>
            <a:r>
              <a:rPr lang="en-US" smtClean="0"/>
              <a:t>You </a:t>
            </a:r>
            <a:r>
              <a:rPr lang="en-US" i="1" smtClean="0">
                <a:solidFill>
                  <a:schemeClr val="accent1"/>
                </a:solidFill>
              </a:rPr>
              <a:t>cannot</a:t>
            </a:r>
            <a:r>
              <a:rPr lang="en-US" smtClean="0">
                <a:solidFill>
                  <a:schemeClr val="accent1"/>
                </a:solidFill>
              </a:rPr>
              <a:t> rollback</a:t>
            </a:r>
            <a:r>
              <a:rPr lang="en-US" smtClean="0"/>
              <a:t> this statement.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Other DBA commands to manage tables: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accent1"/>
                </a:solidFill>
              </a:rPr>
              <a:t>ALTER</a:t>
            </a:r>
            <a:r>
              <a:rPr lang="en-US" smtClean="0"/>
              <a:t> table – add, modify, or drop a column or constraint</a:t>
            </a:r>
          </a:p>
          <a:p>
            <a:pPr eaLnBrk="1" hangingPunct="1"/>
            <a:r>
              <a:rPr lang="en-US" smtClean="0">
                <a:solidFill>
                  <a:schemeClr val="accent1"/>
                </a:solidFill>
              </a:rPr>
              <a:t>RENAME</a:t>
            </a:r>
            <a:r>
              <a:rPr lang="en-US" smtClean="0"/>
              <a:t> – give a table a different name.</a:t>
            </a:r>
          </a:p>
          <a:p>
            <a:pPr eaLnBrk="1" hangingPunct="1">
              <a:buFont typeface="Symbol" pitchFamily="18" charset="2"/>
              <a:buNone/>
            </a:pPr>
            <a:endParaRPr lang="en-US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4"/>
          <p:cNvSpPr>
            <a:spLocks noChangeArrowheads="1"/>
          </p:cNvSpPr>
          <p:nvPr/>
        </p:nvSpPr>
        <p:spPr bwMode="auto">
          <a:xfrm>
            <a:off x="1600200" y="1524000"/>
            <a:ext cx="5715000" cy="12954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Adding a new column: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000000"/>
                </a:solidFill>
              </a:rPr>
              <a:t>ALTER TABLE dept30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ADD   salary  NUMBER(8 ,2);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endParaRPr lang="en-US" dirty="0" smtClean="0">
              <a:solidFill>
                <a:srgbClr val="000000"/>
              </a:solidFill>
            </a:endParaRPr>
          </a:p>
          <a:p>
            <a:pPr eaLnBrk="1" hangingPunct="1"/>
            <a:r>
              <a:rPr lang="en-US" dirty="0" smtClean="0"/>
              <a:t>The new column becomes the </a:t>
            </a:r>
            <a:r>
              <a:rPr lang="en-US" dirty="0" smtClean="0">
                <a:solidFill>
                  <a:schemeClr val="accent1"/>
                </a:solidFill>
              </a:rPr>
              <a:t>last column</a:t>
            </a:r>
            <a:r>
              <a:rPr lang="en-US" dirty="0" smtClean="0"/>
              <a:t> in the table </a:t>
            </a:r>
          </a:p>
          <a:p>
            <a:pPr eaLnBrk="1" hangingPunct="1"/>
            <a:r>
              <a:rPr lang="en-US" dirty="0" smtClean="0"/>
              <a:t>All values in the new column are </a:t>
            </a:r>
            <a:r>
              <a:rPr lang="en-US" dirty="0" smtClean="0">
                <a:solidFill>
                  <a:schemeClr val="accent1"/>
                </a:solidFill>
              </a:rPr>
              <a:t>Null</a:t>
            </a:r>
            <a:r>
              <a:rPr lang="en-US" dirty="0" smtClean="0"/>
              <a:t> for existing rows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1600200" y="1600200"/>
            <a:ext cx="6858000" cy="12192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Modifying a column: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600200"/>
            <a:ext cx="7772400" cy="4953000"/>
          </a:xfrm>
        </p:spPr>
        <p:txBody>
          <a:bodyPr/>
          <a:lstStyle/>
          <a:p>
            <a:pPr eaLnBrk="1" hangingPunct="1"/>
            <a:r>
              <a:rPr lang="en-US" sz="2800" dirty="0" smtClean="0">
                <a:solidFill>
                  <a:srgbClr val="000000"/>
                </a:solidFill>
              </a:rPr>
              <a:t>ALTER TABLE dept30</a:t>
            </a:r>
            <a:br>
              <a:rPr lang="en-US" sz="2800" dirty="0" smtClean="0">
                <a:solidFill>
                  <a:srgbClr val="000000"/>
                </a:solidFill>
              </a:rPr>
            </a:br>
            <a:r>
              <a:rPr lang="en-US" sz="2800" dirty="0" smtClean="0">
                <a:solidFill>
                  <a:srgbClr val="000000"/>
                </a:solidFill>
              </a:rPr>
              <a:t>MODIFY  (salary Number(9,2));</a:t>
            </a:r>
            <a:br>
              <a:rPr lang="en-US" sz="2800" dirty="0" smtClean="0">
                <a:solidFill>
                  <a:srgbClr val="000000"/>
                </a:solidFill>
              </a:rPr>
            </a:br>
            <a:endParaRPr lang="en-US" sz="2800" dirty="0" smtClean="0">
              <a:solidFill>
                <a:srgbClr val="000000"/>
              </a:solidFill>
            </a:endParaRPr>
          </a:p>
          <a:p>
            <a:pPr eaLnBrk="1" hangingPunct="1"/>
            <a:r>
              <a:rPr lang="en-US" sz="2800" dirty="0" smtClean="0"/>
              <a:t>Can change a column’s </a:t>
            </a:r>
            <a:r>
              <a:rPr lang="en-US" sz="2800" dirty="0" err="1" smtClean="0">
                <a:solidFill>
                  <a:schemeClr val="accent1"/>
                </a:solidFill>
              </a:rPr>
              <a:t>datatype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1"/>
                </a:solidFill>
              </a:rPr>
              <a:t>increase the size (called “widening”)</a:t>
            </a:r>
            <a:r>
              <a:rPr lang="en-US" sz="2800" dirty="0" smtClean="0"/>
              <a:t>, or change the </a:t>
            </a:r>
            <a:r>
              <a:rPr lang="en-US" sz="2800" dirty="0" smtClean="0">
                <a:solidFill>
                  <a:schemeClr val="accent1"/>
                </a:solidFill>
              </a:rPr>
              <a:t>default value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4"/>
          <p:cNvSpPr>
            <a:spLocks noChangeArrowheads="1"/>
          </p:cNvSpPr>
          <p:nvPr/>
        </p:nvSpPr>
        <p:spPr bwMode="auto">
          <a:xfrm>
            <a:off x="1524000" y="1600200"/>
            <a:ext cx="5867400" cy="10668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Dropping a column: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600200"/>
            <a:ext cx="7772400" cy="5029200"/>
          </a:xfrm>
        </p:spPr>
        <p:txBody>
          <a:bodyPr/>
          <a:lstStyle/>
          <a:p>
            <a:pPr eaLnBrk="1" hangingPunct="1"/>
            <a:r>
              <a:rPr lang="en-US" sz="2800" dirty="0" smtClean="0">
                <a:solidFill>
                  <a:srgbClr val="000000"/>
                </a:solidFill>
              </a:rPr>
              <a:t>ALTER TABLE dept30</a:t>
            </a:r>
            <a:br>
              <a:rPr lang="en-US" sz="2800" dirty="0" smtClean="0">
                <a:solidFill>
                  <a:srgbClr val="000000"/>
                </a:solidFill>
              </a:rPr>
            </a:br>
            <a:r>
              <a:rPr lang="en-US" sz="2800" dirty="0" smtClean="0">
                <a:solidFill>
                  <a:srgbClr val="000000"/>
                </a:solidFill>
              </a:rPr>
              <a:t>DROP COLUMN salary;</a:t>
            </a:r>
            <a:br>
              <a:rPr lang="en-US" sz="2800" dirty="0" smtClean="0">
                <a:solidFill>
                  <a:srgbClr val="000000"/>
                </a:solidFill>
              </a:rPr>
            </a:br>
            <a:endParaRPr lang="en-US" sz="2800" dirty="0" smtClean="0">
              <a:solidFill>
                <a:srgbClr val="000000"/>
              </a:solidFill>
            </a:endParaRPr>
          </a:p>
          <a:p>
            <a:pPr eaLnBrk="1" hangingPunct="1"/>
            <a:r>
              <a:rPr lang="en-US" sz="2800" dirty="0" smtClean="0"/>
              <a:t>The column </a:t>
            </a:r>
            <a:r>
              <a:rPr lang="en-US" sz="2800" dirty="0" smtClean="0">
                <a:solidFill>
                  <a:schemeClr val="accent1"/>
                </a:solidFill>
              </a:rPr>
              <a:t>may or may not contain data</a:t>
            </a:r>
          </a:p>
          <a:p>
            <a:pPr eaLnBrk="1" hangingPunct="1"/>
            <a:r>
              <a:rPr lang="en-US" sz="2800" dirty="0" smtClean="0"/>
              <a:t>The table must have at </a:t>
            </a:r>
            <a:r>
              <a:rPr lang="en-US" sz="2800" dirty="0" smtClean="0">
                <a:solidFill>
                  <a:schemeClr val="accent1"/>
                </a:solidFill>
              </a:rPr>
              <a:t>least 1 remaining</a:t>
            </a:r>
            <a:r>
              <a:rPr lang="en-US" sz="2800" dirty="0" smtClean="0"/>
              <a:t> column after the drop</a:t>
            </a:r>
          </a:p>
          <a:p>
            <a:pPr eaLnBrk="1" hangingPunct="1"/>
            <a:r>
              <a:rPr lang="en-US" sz="2800" dirty="0" smtClean="0"/>
              <a:t>You </a:t>
            </a:r>
            <a:r>
              <a:rPr lang="en-US" sz="2800" dirty="0" smtClean="0">
                <a:solidFill>
                  <a:schemeClr val="accent1"/>
                </a:solidFill>
              </a:rPr>
              <a:t>cannot “un-drop”</a:t>
            </a:r>
            <a:r>
              <a:rPr lang="en-US" sz="2800" dirty="0" smtClean="0"/>
              <a:t> a column</a:t>
            </a:r>
          </a:p>
          <a:p>
            <a:pPr eaLnBrk="1" hangingPunct="1"/>
            <a:r>
              <a:rPr lang="en-US" sz="2800" dirty="0" smtClean="0"/>
              <a:t>Don’t use this statement very often!!!</a:t>
            </a:r>
          </a:p>
          <a:p>
            <a:pPr eaLnBrk="1" hangingPunct="1"/>
            <a:r>
              <a:rPr lang="en-US" sz="2800" dirty="0" smtClean="0"/>
              <a:t>Can create problems for developers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4"/>
          <p:cNvSpPr>
            <a:spLocks noChangeArrowheads="1"/>
          </p:cNvSpPr>
          <p:nvPr/>
        </p:nvSpPr>
        <p:spPr bwMode="auto">
          <a:xfrm>
            <a:off x="990600" y="1524000"/>
            <a:ext cx="6019800" cy="12192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Renaming a table: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Symbol" pitchFamily="18" charset="2"/>
              <a:buNone/>
            </a:pPr>
            <a:r>
              <a:rPr lang="en-US" smtClean="0">
                <a:solidFill>
                  <a:srgbClr val="000000"/>
                </a:solidFill>
              </a:rPr>
              <a:t>RENAME table_name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smtClean="0">
                <a:solidFill>
                  <a:srgbClr val="000000"/>
                </a:solidFill>
              </a:rPr>
              <a:t>TO new_table_name;</a:t>
            </a:r>
            <a:r>
              <a:rPr lang="en-US" smtClean="0"/>
              <a:t/>
            </a:r>
            <a:br>
              <a:rPr lang="en-US" smtClean="0"/>
            </a:br>
            <a:endParaRPr lang="en-US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Oracle </a:t>
            </a:r>
            <a:r>
              <a:rPr lang="en-US" b="1" u="sng" smtClean="0"/>
              <a:t>naming conventions</a:t>
            </a:r>
            <a:r>
              <a:rPr lang="en-US" smtClean="0"/>
              <a:t> (for tablenames, column names, etc.):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600200"/>
            <a:ext cx="7772400" cy="4724400"/>
          </a:xfrm>
        </p:spPr>
        <p:txBody>
          <a:bodyPr/>
          <a:lstStyle/>
          <a:p>
            <a:pPr eaLnBrk="1" hangingPunct="1"/>
            <a:r>
              <a:rPr lang="en-US" smtClean="0"/>
              <a:t>Must </a:t>
            </a:r>
            <a:r>
              <a:rPr lang="en-US" smtClean="0">
                <a:solidFill>
                  <a:schemeClr val="accent1"/>
                </a:solidFill>
              </a:rPr>
              <a:t>begin with a letter</a:t>
            </a:r>
          </a:p>
          <a:p>
            <a:pPr eaLnBrk="1" hangingPunct="1"/>
            <a:r>
              <a:rPr lang="en-US" smtClean="0"/>
              <a:t>Can be </a:t>
            </a:r>
            <a:r>
              <a:rPr lang="en-US" smtClean="0">
                <a:solidFill>
                  <a:schemeClr val="accent1"/>
                </a:solidFill>
              </a:rPr>
              <a:t>1 – 30 characters</a:t>
            </a:r>
            <a:r>
              <a:rPr lang="en-US" smtClean="0"/>
              <a:t> long</a:t>
            </a:r>
          </a:p>
          <a:p>
            <a:pPr eaLnBrk="1" hangingPunct="1"/>
            <a:r>
              <a:rPr lang="en-US" smtClean="0"/>
              <a:t>Must contain only </a:t>
            </a:r>
            <a:r>
              <a:rPr lang="en-US" smtClean="0">
                <a:solidFill>
                  <a:schemeClr val="accent1"/>
                </a:solidFill>
              </a:rPr>
              <a:t>A-Z, a-z, 0-9, _, $, #</a:t>
            </a:r>
          </a:p>
          <a:p>
            <a:pPr eaLnBrk="1" hangingPunct="1"/>
            <a:r>
              <a:rPr lang="en-US" smtClean="0"/>
              <a:t>Must not duplicate name of another object </a:t>
            </a:r>
            <a:r>
              <a:rPr lang="en-US" i="1" smtClean="0">
                <a:solidFill>
                  <a:schemeClr val="accent1"/>
                </a:solidFill>
              </a:rPr>
              <a:t>owned by the same user</a:t>
            </a:r>
          </a:p>
          <a:p>
            <a:pPr eaLnBrk="1" hangingPunct="1"/>
            <a:r>
              <a:rPr lang="en-US" smtClean="0"/>
              <a:t>Must not be an </a:t>
            </a:r>
            <a:r>
              <a:rPr lang="en-US" smtClean="0">
                <a:solidFill>
                  <a:schemeClr val="accent1"/>
                </a:solidFill>
              </a:rPr>
              <a:t>Oracle reserved word</a:t>
            </a:r>
          </a:p>
          <a:p>
            <a:pPr eaLnBrk="1" hangingPunct="1"/>
            <a:r>
              <a:rPr lang="en-US" smtClean="0"/>
              <a:t>Oracle converts all lowercase letters to uppercase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" dur="1" fill="hold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Two ways to CREATE a new table:</a:t>
            </a:r>
          </a:p>
        </p:txBody>
      </p:sp>
      <p:sp>
        <p:nvSpPr>
          <p:cNvPr id="6148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 typeface="Symbol" pitchFamily="18" charset="2"/>
              <a:buAutoNum type="arabicPeriod"/>
            </a:pPr>
            <a:r>
              <a:rPr lang="en-US" dirty="0" smtClean="0"/>
              <a:t>Specify the columns and their datatypes explicitly</a:t>
            </a:r>
          </a:p>
          <a:p>
            <a:pPr marL="609600" indent="-609600" eaLnBrk="1" hangingPunct="1">
              <a:buFont typeface="Symbol" pitchFamily="18" charset="2"/>
              <a:buAutoNum type="arabicPeriod"/>
            </a:pPr>
            <a:r>
              <a:rPr lang="en-US" dirty="0" smtClean="0"/>
              <a:t>Create a new table by querying an existing table (use a SELECT statement)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(1) CREATE statement for specifying columns explicitly: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173" name="Rectangle 4"/>
          <p:cNvSpPr>
            <a:spLocks noChangeArrowheads="1"/>
          </p:cNvSpPr>
          <p:nvPr/>
        </p:nvSpPr>
        <p:spPr bwMode="auto">
          <a:xfrm>
            <a:off x="1219200" y="1600200"/>
            <a:ext cx="7543800" cy="28194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2800" b="1">
                <a:solidFill>
                  <a:srgbClr val="000000"/>
                </a:solidFill>
              </a:rPr>
              <a:t>CREATE TABLE tablename (</a:t>
            </a:r>
          </a:p>
          <a:p>
            <a:r>
              <a:rPr lang="en-US" sz="2800" b="1">
                <a:solidFill>
                  <a:srgbClr val="000000"/>
                </a:solidFill>
              </a:rPr>
              <a:t>                    col-def </a:t>
            </a:r>
          </a:p>
          <a:p>
            <a:r>
              <a:rPr lang="en-US" sz="2800" b="1">
                <a:solidFill>
                  <a:srgbClr val="000000"/>
                </a:solidFill>
              </a:rPr>
              <a:t>                  [, col-def…]</a:t>
            </a:r>
          </a:p>
          <a:p>
            <a:r>
              <a:rPr lang="en-US" sz="2800" b="1">
                <a:solidFill>
                  <a:srgbClr val="000000"/>
                </a:solidFill>
              </a:rPr>
              <a:t>                  [table-constraint  </a:t>
            </a:r>
          </a:p>
          <a:p>
            <a:r>
              <a:rPr lang="en-US" sz="2800" b="1">
                <a:solidFill>
                  <a:srgbClr val="000000"/>
                </a:solidFill>
              </a:rPr>
              <a:t>                  [, table-constraint…]]</a:t>
            </a:r>
          </a:p>
          <a:p>
            <a:r>
              <a:rPr lang="en-US" sz="2800" b="1">
                <a:solidFill>
                  <a:srgbClr val="000000"/>
                </a:solidFill>
              </a:rPr>
              <a:t>                                                    );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762000" y="1600200"/>
            <a:ext cx="8001000" cy="31242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(no constraints):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8077200" cy="4495800"/>
          </a:xfrm>
        </p:spPr>
        <p:txBody>
          <a:bodyPr/>
          <a:lstStyle/>
          <a:p>
            <a:pPr eaLnBrk="1" hangingPunct="1">
              <a:buFont typeface="Symbol" pitchFamily="18" charset="2"/>
              <a:buNone/>
            </a:pPr>
            <a:r>
              <a:rPr lang="en-US" smtClean="0">
                <a:solidFill>
                  <a:srgbClr val="000000"/>
                </a:solidFill>
              </a:rPr>
              <a:t>CREATE TABLE Student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smtClean="0">
                <a:solidFill>
                  <a:srgbClr val="000000"/>
                </a:solidFill>
              </a:rPr>
              <a:t>( StudentID CHAR(6),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smtClean="0">
                <a:solidFill>
                  <a:srgbClr val="000000"/>
                </a:solidFill>
              </a:rPr>
              <a:t>  SName VarChar2(40),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smtClean="0">
                <a:solidFill>
                  <a:srgbClr val="000000"/>
                </a:solidFill>
              </a:rPr>
              <a:t>  gpa Number(5,4)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smtClean="0">
                <a:solidFill>
                  <a:srgbClr val="000000"/>
                </a:solidFill>
              </a:rPr>
              <a:t>);</a:t>
            </a:r>
            <a:endParaRPr lang="en-US" sz="280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762000" y="1600200"/>
            <a:ext cx="7924800" cy="22098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A table name can be case sensitive and contain special characters: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294" y="1905000"/>
            <a:ext cx="8077200" cy="762000"/>
          </a:xfrm>
        </p:spPr>
        <p:txBody>
          <a:bodyPr/>
          <a:lstStyle/>
          <a:p>
            <a:pPr eaLnBrk="1" hangingPunct="1">
              <a:buFont typeface="Symbol" pitchFamily="18" charset="2"/>
              <a:buNone/>
            </a:pPr>
            <a:r>
              <a:rPr lang="en-US" dirty="0" smtClean="0">
                <a:solidFill>
                  <a:srgbClr val="000000"/>
                </a:solidFill>
              </a:rPr>
              <a:t>CREATE TABLE “Student Activities”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dirty="0" smtClean="0">
                <a:solidFill>
                  <a:srgbClr val="000000"/>
                </a:solidFill>
              </a:rPr>
              <a:t>( </a:t>
            </a:r>
            <a:r>
              <a:rPr lang="en-US" dirty="0" err="1" smtClean="0">
                <a:solidFill>
                  <a:srgbClr val="000000"/>
                </a:solidFill>
              </a:rPr>
              <a:t>StudentID</a:t>
            </a:r>
            <a:r>
              <a:rPr lang="en-US" dirty="0" smtClean="0">
                <a:solidFill>
                  <a:srgbClr val="000000"/>
                </a:solidFill>
              </a:rPr>
              <a:t> CHAR(6),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dirty="0" smtClean="0">
                <a:solidFill>
                  <a:srgbClr val="000000"/>
                </a:solidFill>
              </a:rPr>
              <a:t>  etc…</a:t>
            </a:r>
            <a:endParaRPr lang="en-US" sz="2800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264023" y="4114800"/>
            <a:ext cx="7575177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3600" kern="0" dirty="0" smtClean="0"/>
              <a:t>But after that, every reference to the table must contain the double quotes, and be identical to the way it is specified in the CREATE statement</a:t>
            </a:r>
          </a:p>
        </p:txBody>
      </p:sp>
    </p:spTree>
    <p:extLst>
      <p:ext uri="{BB962C8B-B14F-4D97-AF65-F5344CB8AC3E}">
        <p14:creationId xmlns:p14="http://schemas.microsoft.com/office/powerpoint/2010/main" val="224015378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Common data types: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accent1"/>
                </a:solidFill>
              </a:rPr>
              <a:t>Char(n)</a:t>
            </a:r>
            <a:r>
              <a:rPr lang="en-US" smtClean="0"/>
              <a:t> – fixed-length character string of length n, 1- 2000.  If n is not specified, default length is 1. Use when all possible values are the same length.</a:t>
            </a:r>
          </a:p>
          <a:p>
            <a:pPr eaLnBrk="1" hangingPunct="1"/>
            <a:r>
              <a:rPr lang="en-US" smtClean="0"/>
              <a:t>Ex:  stu_class CHAR(2)</a:t>
            </a:r>
          </a:p>
          <a:p>
            <a:pPr eaLnBrk="1" hangingPunct="1"/>
            <a:r>
              <a:rPr lang="en-US" smtClean="0">
                <a:solidFill>
                  <a:schemeClr val="accent1"/>
                </a:solidFill>
              </a:rPr>
              <a:t>Varchar2(n)</a:t>
            </a:r>
            <a:r>
              <a:rPr lang="en-US" smtClean="0"/>
              <a:t> – variable-length character string. Maximum value of n is 4000.</a:t>
            </a:r>
          </a:p>
          <a:p>
            <a:pPr eaLnBrk="1" hangingPunct="1"/>
            <a:r>
              <a:rPr lang="en-US" smtClean="0"/>
              <a:t>Ex:  stu_name VARCHAR2(50)</a:t>
            </a:r>
          </a:p>
          <a:p>
            <a:pPr eaLnBrk="1" hangingPunct="1">
              <a:buFont typeface="Symbol" pitchFamily="18" charset="2"/>
              <a:buNone/>
            </a:pPr>
            <a:endParaRPr lang="en-US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Number datatype</a:t>
            </a:r>
            <a:endParaRPr lang="en-US" dirty="0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600200"/>
            <a:ext cx="7772400" cy="4876800"/>
          </a:xfrm>
        </p:spPr>
        <p:txBody>
          <a:bodyPr/>
          <a:lstStyle/>
          <a:p>
            <a:pPr eaLnBrk="1" hangingPunct="1"/>
            <a:r>
              <a:rPr lang="en-US" sz="2800" dirty="0" smtClean="0">
                <a:solidFill>
                  <a:schemeClr val="accent1"/>
                </a:solidFill>
              </a:rPr>
              <a:t>Number(n)</a:t>
            </a:r>
            <a:r>
              <a:rPr lang="en-US" sz="2800" dirty="0" smtClean="0"/>
              <a:t> – Integer values occupying up to n spaces.</a:t>
            </a:r>
          </a:p>
          <a:p>
            <a:pPr eaLnBrk="1" hangingPunct="1"/>
            <a:r>
              <a:rPr lang="en-US" sz="2800" dirty="0" smtClean="0">
                <a:solidFill>
                  <a:schemeClr val="accent1"/>
                </a:solidFill>
              </a:rPr>
              <a:t>Number(n, d)</a:t>
            </a:r>
            <a:r>
              <a:rPr lang="en-US" sz="2800" dirty="0" smtClean="0"/>
              <a:t> – fixed-point. occupying up to n spaces with d digits after the decimal point.</a:t>
            </a:r>
          </a:p>
          <a:p>
            <a:pPr eaLnBrk="1" hangingPunct="1"/>
            <a:r>
              <a:rPr lang="en-US" sz="2800" dirty="0" smtClean="0">
                <a:solidFill>
                  <a:schemeClr val="accent1"/>
                </a:solidFill>
              </a:rPr>
              <a:t>Number</a:t>
            </a:r>
            <a:r>
              <a:rPr lang="en-US" sz="2800" dirty="0" smtClean="0"/>
              <a:t> – Floating-point.  Decimal can appear anywhere (up to 38 digits of precision)</a:t>
            </a:r>
          </a:p>
          <a:p>
            <a:pPr eaLnBrk="1" hangingPunct="1"/>
            <a:r>
              <a:rPr lang="en-US" sz="2800" dirty="0" smtClean="0"/>
              <a:t>Ex:  3.43333     2.75	10	3678.2345321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 autoUpdateAnimBg="0"/>
    </p:bldLst>
  </p:timing>
</p:sld>
</file>

<file path=ppt/theme/theme1.xml><?xml version="1.0" encoding="utf-8"?>
<a:theme xmlns:a="http://schemas.openxmlformats.org/drawingml/2006/main" name="Lock And Key">
  <a:themeElements>
    <a:clrScheme name="Lock And Key 1">
      <a:dk1>
        <a:srgbClr val="200B5B"/>
      </a:dk1>
      <a:lt1>
        <a:srgbClr val="EAEAEA"/>
      </a:lt1>
      <a:dk2>
        <a:srgbClr val="6600FF"/>
      </a:dk2>
      <a:lt2>
        <a:srgbClr val="FFCC66"/>
      </a:lt2>
      <a:accent1>
        <a:srgbClr val="EEB00B"/>
      </a:accent1>
      <a:accent2>
        <a:srgbClr val="6600CC"/>
      </a:accent2>
      <a:accent3>
        <a:srgbClr val="B8AAFF"/>
      </a:accent3>
      <a:accent4>
        <a:srgbClr val="C8C8C8"/>
      </a:accent4>
      <a:accent5>
        <a:srgbClr val="F5D4AA"/>
      </a:accent5>
      <a:accent6>
        <a:srgbClr val="5C00B9"/>
      </a:accent6>
      <a:hlink>
        <a:srgbClr val="FF33CC"/>
      </a:hlink>
      <a:folHlink>
        <a:srgbClr val="CC99FF"/>
      </a:folHlink>
    </a:clrScheme>
    <a:fontScheme name="Lock And Key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Lock And Key 1">
        <a:dk1>
          <a:srgbClr val="200B5B"/>
        </a:dk1>
        <a:lt1>
          <a:srgbClr val="EAEAEA"/>
        </a:lt1>
        <a:dk2>
          <a:srgbClr val="6600FF"/>
        </a:dk2>
        <a:lt2>
          <a:srgbClr val="FFCC66"/>
        </a:lt2>
        <a:accent1>
          <a:srgbClr val="EEB00B"/>
        </a:accent1>
        <a:accent2>
          <a:srgbClr val="6600CC"/>
        </a:accent2>
        <a:accent3>
          <a:srgbClr val="B8AAFF"/>
        </a:accent3>
        <a:accent4>
          <a:srgbClr val="C8C8C8"/>
        </a:accent4>
        <a:accent5>
          <a:srgbClr val="F5D4AA"/>
        </a:accent5>
        <a:accent6>
          <a:srgbClr val="5C00B9"/>
        </a:accent6>
        <a:hlink>
          <a:srgbClr val="FF33CC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ock And Key 2">
        <a:dk1>
          <a:srgbClr val="393939"/>
        </a:dk1>
        <a:lt1>
          <a:srgbClr val="FFFFFF"/>
        </a:lt1>
        <a:dk2>
          <a:srgbClr val="6600CC"/>
        </a:dk2>
        <a:lt2>
          <a:srgbClr val="CCCCFF"/>
        </a:lt2>
        <a:accent1>
          <a:srgbClr val="F9D87E"/>
        </a:accent1>
        <a:accent2>
          <a:srgbClr val="FFCCCC"/>
        </a:accent2>
        <a:accent3>
          <a:srgbClr val="FFFFFF"/>
        </a:accent3>
        <a:accent4>
          <a:srgbClr val="2F2F2F"/>
        </a:accent4>
        <a:accent5>
          <a:srgbClr val="FBE9C0"/>
        </a:accent5>
        <a:accent6>
          <a:srgbClr val="E7B9B9"/>
        </a:accent6>
        <a:hlink>
          <a:srgbClr val="FFCC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ock And Key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55555"/>
        </a:accent6>
        <a:hlink>
          <a:srgbClr val="96969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ock And Key 4">
        <a:dk1>
          <a:srgbClr val="330000"/>
        </a:dk1>
        <a:lt1>
          <a:srgbClr val="FFFFCC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330099"/>
        </a:accent2>
        <a:accent3>
          <a:srgbClr val="AAAAAA"/>
        </a:accent3>
        <a:accent4>
          <a:srgbClr val="DADAAE"/>
        </a:accent4>
        <a:accent5>
          <a:srgbClr val="FFCAAA"/>
        </a:accent5>
        <a:accent6>
          <a:srgbClr val="2D008A"/>
        </a:accent6>
        <a:hlink>
          <a:srgbClr val="FF6633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ock And Key 5">
        <a:dk1>
          <a:srgbClr val="333300"/>
        </a:dk1>
        <a:lt1>
          <a:srgbClr val="DDDDDD"/>
        </a:lt1>
        <a:dk2>
          <a:srgbClr val="996600"/>
        </a:dk2>
        <a:lt2>
          <a:srgbClr val="FFCC66"/>
        </a:lt2>
        <a:accent1>
          <a:srgbClr val="EEB00B"/>
        </a:accent1>
        <a:accent2>
          <a:srgbClr val="330099"/>
        </a:accent2>
        <a:accent3>
          <a:srgbClr val="CAB8AA"/>
        </a:accent3>
        <a:accent4>
          <a:srgbClr val="BDBDBD"/>
        </a:accent4>
        <a:accent5>
          <a:srgbClr val="F5D4AA"/>
        </a:accent5>
        <a:accent6>
          <a:srgbClr val="2D008A"/>
        </a:accent6>
        <a:hlink>
          <a:srgbClr val="FF6633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ock And Key 6">
        <a:dk1>
          <a:srgbClr val="003300"/>
        </a:dk1>
        <a:lt1>
          <a:srgbClr val="FFFFCC"/>
        </a:lt1>
        <a:dk2>
          <a:srgbClr val="999933"/>
        </a:dk2>
        <a:lt2>
          <a:srgbClr val="FFFF66"/>
        </a:lt2>
        <a:accent1>
          <a:srgbClr val="CC9900"/>
        </a:accent1>
        <a:accent2>
          <a:srgbClr val="330099"/>
        </a:accent2>
        <a:accent3>
          <a:srgbClr val="CACAAD"/>
        </a:accent3>
        <a:accent4>
          <a:srgbClr val="DADAAE"/>
        </a:accent4>
        <a:accent5>
          <a:srgbClr val="E2CAAA"/>
        </a:accent5>
        <a:accent6>
          <a:srgbClr val="2D008A"/>
        </a:accent6>
        <a:hlink>
          <a:srgbClr val="FF9900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Designs\Lock And Key.pot</Template>
  <TotalTime>5134</TotalTime>
  <Words>1030</Words>
  <Application>Microsoft Office PowerPoint</Application>
  <PresentationFormat>On-screen Show (4:3)</PresentationFormat>
  <Paragraphs>168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Courier New</vt:lpstr>
      <vt:lpstr>Symbol</vt:lpstr>
      <vt:lpstr>Times New Roman</vt:lpstr>
      <vt:lpstr>Wingdings</vt:lpstr>
      <vt:lpstr>Lock And Key</vt:lpstr>
      <vt:lpstr>Chapter 11 </vt:lpstr>
      <vt:lpstr>Objective:  to learn how to use:</vt:lpstr>
      <vt:lpstr>Oracle naming conventions (for tablenames, column names, etc.):</vt:lpstr>
      <vt:lpstr>Two ways to CREATE a new table:</vt:lpstr>
      <vt:lpstr>(1) CREATE statement for specifying columns explicitly:</vt:lpstr>
      <vt:lpstr>Example (no constraints):</vt:lpstr>
      <vt:lpstr>A table name can be case sensitive and contain special characters:</vt:lpstr>
      <vt:lpstr>Common data types:</vt:lpstr>
      <vt:lpstr>Number datatype</vt:lpstr>
      <vt:lpstr>Large Objects:</vt:lpstr>
      <vt:lpstr>Date and Time Data Types</vt:lpstr>
      <vt:lpstr>PowerPoint Presentation</vt:lpstr>
      <vt:lpstr>Integrity constraints:</vt:lpstr>
      <vt:lpstr>Delete Option for foreign keys:</vt:lpstr>
      <vt:lpstr>Constraint naming convention:</vt:lpstr>
      <vt:lpstr>Defining a table:</vt:lpstr>
      <vt:lpstr>Table-level constraints are used to declare a composite key:</vt:lpstr>
      <vt:lpstr>Check constraints (cc):</vt:lpstr>
      <vt:lpstr>UNIQUE Constraint</vt:lpstr>
      <vt:lpstr>(2) Creating a table using a query:</vt:lpstr>
      <vt:lpstr>Dropping a table</vt:lpstr>
      <vt:lpstr>Other DBA commands to manage tables:</vt:lpstr>
      <vt:lpstr>Adding a new column:</vt:lpstr>
      <vt:lpstr>Modifying a column:</vt:lpstr>
      <vt:lpstr>Dropping a column:</vt:lpstr>
      <vt:lpstr>Renaming a table:</vt:lpstr>
    </vt:vector>
  </TitlesOfParts>
  <Company>Northwestern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10</dc:title>
  <dc:creator>Lissa Pollacia</dc:creator>
  <cp:lastModifiedBy>Lissa Pollacia</cp:lastModifiedBy>
  <cp:revision>69</cp:revision>
  <cp:lastPrinted>1601-01-01T00:00:00Z</cp:lastPrinted>
  <dcterms:created xsi:type="dcterms:W3CDTF">2000-11-05T21:35:31Z</dcterms:created>
  <dcterms:modified xsi:type="dcterms:W3CDTF">2015-10-27T21:47:55Z</dcterms:modified>
</cp:coreProperties>
</file>