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48"/>
  </p:notesMasterIdLst>
  <p:handoutMasterIdLst>
    <p:handoutMasterId r:id="rId49"/>
  </p:handoutMasterIdLst>
  <p:sldIdLst>
    <p:sldId id="256" r:id="rId2"/>
    <p:sldId id="257" r:id="rId3"/>
    <p:sldId id="258" r:id="rId4"/>
    <p:sldId id="300" r:id="rId5"/>
    <p:sldId id="260" r:id="rId6"/>
    <p:sldId id="263" r:id="rId7"/>
    <p:sldId id="264" r:id="rId8"/>
    <p:sldId id="265" r:id="rId9"/>
    <p:sldId id="266" r:id="rId10"/>
    <p:sldId id="261" r:id="rId11"/>
    <p:sldId id="267" r:id="rId12"/>
    <p:sldId id="308" r:id="rId13"/>
    <p:sldId id="268" r:id="rId14"/>
    <p:sldId id="309" r:id="rId15"/>
    <p:sldId id="262" r:id="rId16"/>
    <p:sldId id="31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307" r:id="rId41"/>
    <p:sldId id="295" r:id="rId42"/>
    <p:sldId id="296" r:id="rId43"/>
    <p:sldId id="297" r:id="rId44"/>
    <p:sldId id="298" r:id="rId45"/>
    <p:sldId id="299" r:id="rId46"/>
    <p:sldId id="306" r:id="rId47"/>
  </p:sldIdLst>
  <p:sldSz cx="9144000" cy="6858000" type="screen4x3"/>
  <p:notesSz cx="7315200" cy="9601200"/>
  <p:defaultTex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60">
          <p15:clr>
            <a:srgbClr val="A4A3A4"/>
          </p15:clr>
        </p15:guide>
        <p15:guide id="2" orient="horz" pos="480">
          <p15:clr>
            <a:srgbClr val="A4A3A4"/>
          </p15:clr>
        </p15:guide>
        <p15:guide id="3" orient="horz" pos="336">
          <p15:clr>
            <a:srgbClr val="A4A3A4"/>
          </p15:clr>
        </p15:guide>
        <p15:guide id="4" pos="384">
          <p15:clr>
            <a:srgbClr val="A4A3A4"/>
          </p15:clr>
        </p15:guide>
        <p15:guide id="5" pos="528">
          <p15:clr>
            <a:srgbClr val="A4A3A4"/>
          </p15:clr>
        </p15:guide>
        <p15:guide id="6" pos="5136">
          <p15:clr>
            <a:srgbClr val="A4A3A4"/>
          </p15:clr>
        </p15:guide>
        <p15:guide id="7" pos="768">
          <p15:clr>
            <a:srgbClr val="A4A3A4"/>
          </p15:clr>
        </p15:guide>
      </p15:sldGuideLst>
    </p:ext>
    <p:ext uri="{2D200454-40CA-4A62-9FC3-DE9A4176ACB9}">
      <p15:notesGuideLst xmlns:p15="http://schemas.microsoft.com/office/powerpoint/2012/main">
        <p15:guide id="1" orient="horz" pos="3408">
          <p15:clr>
            <a:srgbClr val="A4A3A4"/>
          </p15:clr>
        </p15:guide>
        <p15:guide id="2" orient="horz" pos="3552">
          <p15:clr>
            <a:srgbClr val="A4A3A4"/>
          </p15:clr>
        </p15:guide>
        <p15:guide id="3" orient="horz" pos="288">
          <p15:clr>
            <a:srgbClr val="A4A3A4"/>
          </p15:clr>
        </p15:guide>
        <p15:guide id="4" pos="288">
          <p15:clr>
            <a:srgbClr val="A4A3A4"/>
          </p15:clr>
        </p15:guide>
        <p15:guide id="5" pos="384">
          <p15:clr>
            <a:srgbClr val="A4A3A4"/>
          </p15:clr>
        </p15:guide>
        <p15:guide id="6" pos="480">
          <p15:clr>
            <a:srgbClr val="A4A3A4"/>
          </p15:clr>
        </p15:guide>
        <p15:guide id="7" pos="5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CCFF"/>
    <a:srgbClr val="CC6600"/>
    <a:srgbClr val="FFCC66"/>
    <a:srgbClr val="CC9900"/>
    <a:srgbClr val="006699"/>
    <a:srgbClr val="CC33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6844" autoAdjust="0"/>
    <p:restoredTop sz="82274" autoAdjust="0"/>
  </p:normalViewPr>
  <p:slideViewPr>
    <p:cSldViewPr>
      <p:cViewPr varScale="1">
        <p:scale>
          <a:sx n="73" d="100"/>
          <a:sy n="73" d="100"/>
        </p:scale>
        <p:origin x="1698" y="54"/>
      </p:cViewPr>
      <p:guideLst>
        <p:guide orient="horz" pos="960"/>
        <p:guide orient="horz" pos="480"/>
        <p:guide orient="horz" pos="336"/>
        <p:guide pos="384"/>
        <p:guide pos="528"/>
        <p:guide pos="5136"/>
        <p:guide pos="76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Lst>
  </p:outlineViewPr>
  <p:notesTextViewPr>
    <p:cViewPr>
      <p:scale>
        <a:sx n="100" d="100"/>
        <a:sy n="100" d="100"/>
      </p:scale>
      <p:origin x="0" y="0"/>
    </p:cViewPr>
  </p:notesTextViewPr>
  <p:sorterViewPr>
    <p:cViewPr>
      <p:scale>
        <a:sx n="66" d="100"/>
        <a:sy n="66" d="100"/>
      </p:scale>
      <p:origin x="0" y="-912"/>
    </p:cViewPr>
  </p:sorterViewPr>
  <p:notesViewPr>
    <p:cSldViewPr>
      <p:cViewPr>
        <p:scale>
          <a:sx n="90" d="100"/>
          <a:sy n="90" d="100"/>
        </p:scale>
        <p:origin x="1986" y="-1872"/>
      </p:cViewPr>
      <p:guideLst>
        <p:guide orient="horz" pos="3408"/>
        <p:guide orient="horz" pos="3552"/>
        <p:guide orient="horz" pos="288"/>
        <p:guide pos="288"/>
        <p:guide pos="384"/>
        <p:guide pos="480"/>
        <p:guide pos="57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23.xml"/><Relationship Id="rId18" Type="http://schemas.openxmlformats.org/officeDocument/2006/relationships/slide" Target="slides/slide28.xml"/><Relationship Id="rId26" Type="http://schemas.openxmlformats.org/officeDocument/2006/relationships/slide" Target="slides/slide39.xml"/><Relationship Id="rId3" Type="http://schemas.openxmlformats.org/officeDocument/2006/relationships/slide" Target="slides/slide6.xml"/><Relationship Id="rId21" Type="http://schemas.openxmlformats.org/officeDocument/2006/relationships/slide" Target="slides/slide32.xml"/><Relationship Id="rId7" Type="http://schemas.openxmlformats.org/officeDocument/2006/relationships/slide" Target="slides/slide13.xml"/><Relationship Id="rId12" Type="http://schemas.openxmlformats.org/officeDocument/2006/relationships/slide" Target="slides/slide22.xml"/><Relationship Id="rId17" Type="http://schemas.openxmlformats.org/officeDocument/2006/relationships/slide" Target="slides/slide27.xml"/><Relationship Id="rId25" Type="http://schemas.openxmlformats.org/officeDocument/2006/relationships/slide" Target="slides/slide38.xml"/><Relationship Id="rId2" Type="http://schemas.openxmlformats.org/officeDocument/2006/relationships/slide" Target="slides/slide2.xml"/><Relationship Id="rId16" Type="http://schemas.openxmlformats.org/officeDocument/2006/relationships/slide" Target="slides/slide26.xml"/><Relationship Id="rId20" Type="http://schemas.openxmlformats.org/officeDocument/2006/relationships/slide" Target="slides/slide30.xml"/><Relationship Id="rId29" Type="http://schemas.openxmlformats.org/officeDocument/2006/relationships/slide" Target="slides/slide43.xml"/><Relationship Id="rId1" Type="http://schemas.openxmlformats.org/officeDocument/2006/relationships/slide" Target="slides/slide1.xml"/><Relationship Id="rId6" Type="http://schemas.openxmlformats.org/officeDocument/2006/relationships/slide" Target="slides/slide11.xml"/><Relationship Id="rId11" Type="http://schemas.openxmlformats.org/officeDocument/2006/relationships/slide" Target="slides/slide20.xml"/><Relationship Id="rId24" Type="http://schemas.openxmlformats.org/officeDocument/2006/relationships/slide" Target="slides/slide36.xml"/><Relationship Id="rId5" Type="http://schemas.openxmlformats.org/officeDocument/2006/relationships/slide" Target="slides/slide9.xml"/><Relationship Id="rId15" Type="http://schemas.openxmlformats.org/officeDocument/2006/relationships/slide" Target="slides/slide25.xml"/><Relationship Id="rId23" Type="http://schemas.openxmlformats.org/officeDocument/2006/relationships/slide" Target="slides/slide34.xml"/><Relationship Id="rId28" Type="http://schemas.openxmlformats.org/officeDocument/2006/relationships/slide" Target="slides/slide42.xml"/><Relationship Id="rId10" Type="http://schemas.openxmlformats.org/officeDocument/2006/relationships/slide" Target="slides/slide19.xml"/><Relationship Id="rId19" Type="http://schemas.openxmlformats.org/officeDocument/2006/relationships/slide" Target="slides/slide29.xml"/><Relationship Id="rId31" Type="http://schemas.openxmlformats.org/officeDocument/2006/relationships/slide" Target="slides/slide45.xml"/><Relationship Id="rId4" Type="http://schemas.openxmlformats.org/officeDocument/2006/relationships/slide" Target="slides/slide7.xml"/><Relationship Id="rId9" Type="http://schemas.openxmlformats.org/officeDocument/2006/relationships/slide" Target="slides/slide17.xml"/><Relationship Id="rId14" Type="http://schemas.openxmlformats.org/officeDocument/2006/relationships/slide" Target="slides/slide24.xml"/><Relationship Id="rId22" Type="http://schemas.openxmlformats.org/officeDocument/2006/relationships/slide" Target="slides/slide33.xml"/><Relationship Id="rId27" Type="http://schemas.openxmlformats.org/officeDocument/2006/relationships/slide" Target="slides/slide41.xml"/><Relationship Id="rId30"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8" tIns="48329" rIns="96658" bIns="48329" numCol="1" anchor="t" anchorCtr="0" compatLnSpc="1">
            <a:prstTxWarp prst="textNoShape">
              <a:avLst/>
            </a:prstTxWarp>
          </a:bodyPr>
          <a:lstStyle>
            <a:lvl1pPr algn="l" defTabSz="966788">
              <a:spcBef>
                <a:spcPct val="0"/>
              </a:spcBef>
              <a:buClr>
                <a:srgbClr val="000000"/>
              </a:buClr>
              <a:defRPr sz="1200"/>
            </a:lvl1pPr>
          </a:lstStyle>
          <a:p>
            <a:pPr>
              <a:defRPr/>
            </a:pPr>
            <a:endParaRPr lang="en-US"/>
          </a:p>
        </p:txBody>
      </p:sp>
      <p:sp>
        <p:nvSpPr>
          <p:cNvPr id="115715" name="Rectangle 3"/>
          <p:cNvSpPr>
            <a:spLocks noGrp="1" noChangeArrowheads="1"/>
          </p:cNvSpPr>
          <p:nvPr>
            <p:ph type="dt" sz="quarter" idx="1"/>
          </p:nvPr>
        </p:nvSpPr>
        <p:spPr bwMode="auto">
          <a:xfrm>
            <a:off x="4146550" y="0"/>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8" tIns="48329" rIns="96658" bIns="48329" numCol="1" anchor="t" anchorCtr="0" compatLnSpc="1">
            <a:prstTxWarp prst="textNoShape">
              <a:avLst/>
            </a:prstTxWarp>
          </a:bodyPr>
          <a:lstStyle>
            <a:lvl1pPr algn="r" defTabSz="966788">
              <a:spcBef>
                <a:spcPct val="0"/>
              </a:spcBef>
              <a:buClr>
                <a:srgbClr val="000000"/>
              </a:buClr>
              <a:defRPr sz="1200"/>
            </a:lvl1pPr>
          </a:lstStyle>
          <a:p>
            <a:pPr>
              <a:defRPr/>
            </a:pPr>
            <a:endParaRPr lang="en-US"/>
          </a:p>
        </p:txBody>
      </p:sp>
      <p:sp>
        <p:nvSpPr>
          <p:cNvPr id="115716" name="Rectangle 4"/>
          <p:cNvSpPr>
            <a:spLocks noGrp="1" noChangeArrowheads="1"/>
          </p:cNvSpPr>
          <p:nvPr>
            <p:ph type="ftr" sz="quarter" idx="2"/>
          </p:nvPr>
        </p:nvSpPr>
        <p:spPr bwMode="auto">
          <a:xfrm>
            <a:off x="0" y="9121775"/>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8" tIns="48329" rIns="96658" bIns="48329" numCol="1" anchor="b" anchorCtr="0" compatLnSpc="1">
            <a:prstTxWarp prst="textNoShape">
              <a:avLst/>
            </a:prstTxWarp>
          </a:bodyPr>
          <a:lstStyle>
            <a:lvl1pPr algn="l" defTabSz="966788">
              <a:spcBef>
                <a:spcPct val="0"/>
              </a:spcBef>
              <a:buClr>
                <a:srgbClr val="000000"/>
              </a:buClr>
              <a:defRPr sz="1200"/>
            </a:lvl1pPr>
          </a:lstStyle>
          <a:p>
            <a:pPr>
              <a:defRPr/>
            </a:pPr>
            <a:endParaRPr lang="en-US"/>
          </a:p>
        </p:txBody>
      </p:sp>
      <p:sp>
        <p:nvSpPr>
          <p:cNvPr id="115717" name="Rectangle 5"/>
          <p:cNvSpPr>
            <a:spLocks noGrp="1" noChangeArrowheads="1"/>
          </p:cNvSpPr>
          <p:nvPr>
            <p:ph type="sldNum" sz="quarter" idx="3"/>
          </p:nvPr>
        </p:nvSpPr>
        <p:spPr bwMode="auto">
          <a:xfrm>
            <a:off x="4146550" y="9121775"/>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8" tIns="48329" rIns="96658" bIns="48329" numCol="1" anchor="b" anchorCtr="0" compatLnSpc="1">
            <a:prstTxWarp prst="textNoShape">
              <a:avLst/>
            </a:prstTxWarp>
          </a:bodyPr>
          <a:lstStyle>
            <a:lvl1pPr algn="r" defTabSz="966788">
              <a:spcBef>
                <a:spcPct val="0"/>
              </a:spcBef>
              <a:buClr>
                <a:srgbClr val="000000"/>
              </a:buClr>
              <a:defRPr sz="1200"/>
            </a:lvl1pPr>
          </a:lstStyle>
          <a:p>
            <a:pPr>
              <a:defRPr/>
            </a:pPr>
            <a:fld id="{2BEBBE49-7C2B-4BA8-8572-955EE84543EE}" type="slidenum">
              <a:rPr lang="en-US"/>
              <a:pPr>
                <a:defRPr/>
              </a:pPr>
              <a:t>‹#›</a:t>
            </a:fld>
            <a:endParaRPr lang="en-US"/>
          </a:p>
        </p:txBody>
      </p:sp>
    </p:spTree>
    <p:extLst>
      <p:ext uri="{BB962C8B-B14F-4D97-AF65-F5344CB8AC3E}">
        <p14:creationId xmlns:p14="http://schemas.microsoft.com/office/powerpoint/2010/main" val="8186615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Slide_Image_Placeholder"/>
          <p:cNvSpPr>
            <a:spLocks noGrp="1" noRot="1" noChangeAspect="1" noChangeArrowheads="1" noTextEdit="1"/>
          </p:cNvSpPr>
          <p:nvPr>
            <p:ph type="sldImg" idx="2"/>
          </p:nvPr>
        </p:nvSpPr>
        <p:spPr bwMode="auto">
          <a:xfrm>
            <a:off x="536575" y="479425"/>
            <a:ext cx="6242050" cy="46815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Notes_TextBox_Placeholder"/>
          <p:cNvSpPr>
            <a:spLocks noGrp="1" noChangeArrowheads="1"/>
          </p:cNvSpPr>
          <p:nvPr>
            <p:ph type="body" sz="quarter" idx="3"/>
          </p:nvPr>
        </p:nvSpPr>
        <p:spPr bwMode="auto">
          <a:xfrm>
            <a:off x="477838" y="5400675"/>
            <a:ext cx="6359525"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425" tIns="13425" rIns="13425" bIns="1342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6" name="Rectangle 10"/>
          <p:cNvSpPr>
            <a:spLocks noGrp="1" noChangeArrowheads="1"/>
          </p:cNvSpPr>
          <p:nvPr>
            <p:ph type="ftr" sz="quarter" idx="4"/>
          </p:nvPr>
        </p:nvSpPr>
        <p:spPr bwMode="auto">
          <a:xfrm>
            <a:off x="477838" y="9310688"/>
            <a:ext cx="6359525" cy="2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52" tIns="47526" rIns="95052" bIns="47526" numCol="1" anchor="b" anchorCtr="0" compatLnSpc="1">
            <a:prstTxWarp prst="textNoShape">
              <a:avLst/>
            </a:prstTxWarp>
          </a:bodyPr>
          <a:lstStyle>
            <a:lvl1pPr defTabSz="950913">
              <a:spcBef>
                <a:spcPct val="0"/>
              </a:spcBef>
              <a:buClrTx/>
              <a:buFontTx/>
              <a:buNone/>
              <a:defRPr sz="1100">
                <a:solidFill>
                  <a:srgbClr val="000000"/>
                </a:solidFill>
                <a:cs typeface="Arial" charset="0"/>
              </a:defRPr>
            </a:lvl1pPr>
          </a:lstStyle>
          <a:p>
            <a:pPr>
              <a:defRPr/>
            </a:pPr>
            <a:r>
              <a:rPr lang="en-US"/>
              <a:t>Oracle Database 11</a:t>
            </a:r>
            <a:r>
              <a:rPr lang="en-US" i="1"/>
              <a:t>g</a:t>
            </a:r>
            <a:r>
              <a:rPr lang="en-US"/>
              <a:t>: SQL Fundamentals I</a:t>
            </a:r>
            <a:r>
              <a:rPr lang="en-US">
                <a:solidFill>
                  <a:schemeClr val="tx1"/>
                </a:solidFill>
                <a:cs typeface="+mn-cs"/>
              </a:rPr>
              <a:t>   11 - </a:t>
            </a:r>
            <a:fld id="{1EEA76AE-103B-4512-A342-CF942A9E5EF4}" type="slidenum">
              <a:rPr lang="en-US">
                <a:solidFill>
                  <a:schemeClr val="tx1"/>
                </a:solidFill>
                <a:cs typeface="+mn-cs"/>
              </a:rPr>
              <a:pPr>
                <a:defRPr/>
              </a:pPr>
              <a:t>‹#›</a:t>
            </a:fld>
            <a:endParaRPr lang="en-US">
              <a:solidFill>
                <a:schemeClr val="tx1"/>
              </a:solidFill>
              <a:cs typeface="+mn-cs"/>
            </a:endParaRPr>
          </a:p>
        </p:txBody>
      </p:sp>
    </p:spTree>
    <p:extLst>
      <p:ext uri="{BB962C8B-B14F-4D97-AF65-F5344CB8AC3E}">
        <p14:creationId xmlns:p14="http://schemas.microsoft.com/office/powerpoint/2010/main" val="2989222418"/>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50000"/>
      </a:spcBef>
      <a:spcAft>
        <a:spcPct val="0"/>
      </a:spcAft>
      <a:buSzPct val="100000"/>
      <a:buFont typeface="Arial" charset="0"/>
      <a:defRPr sz="1200" b="1" kern="1200">
        <a:solidFill>
          <a:schemeClr val="tx1"/>
        </a:solidFill>
        <a:latin typeface="Arial" charset="0"/>
        <a:ea typeface="+mn-ea"/>
        <a:cs typeface="+mn-cs"/>
      </a:defRPr>
    </a:lvl1pPr>
    <a:lvl2pPr marL="114300" algn="l" defTabSz="457200" rtl="0" eaLnBrk="0" fontAlgn="base" hangingPunct="0">
      <a:spcBef>
        <a:spcPct val="25000"/>
      </a:spcBef>
      <a:spcAft>
        <a:spcPct val="0"/>
      </a:spcAft>
      <a:buSzPct val="100000"/>
      <a:buFont typeface="Times New Roman" pitchFamily="18" charset="0"/>
      <a:defRPr sz="1200" kern="1200">
        <a:solidFill>
          <a:srgbClr val="000000"/>
        </a:solidFill>
        <a:latin typeface="Times New Roman" charset="0"/>
        <a:ea typeface="+mn-ea"/>
        <a:cs typeface="+mn-cs"/>
      </a:defRPr>
    </a:lvl2pPr>
    <a:lvl3pPr marL="400050" indent="-171450" algn="l" defTabSz="457200" rtl="0" eaLnBrk="0" fontAlgn="base" hangingPunct="0">
      <a:spcBef>
        <a:spcPct val="0"/>
      </a:spcBef>
      <a:spcAft>
        <a:spcPct val="0"/>
      </a:spcAft>
      <a:buSzPct val="100000"/>
      <a:buFont typeface="Times New Roman" pitchFamily="18" charset="0"/>
      <a:buChar char="•"/>
      <a:defRPr sz="1200" kern="1200">
        <a:solidFill>
          <a:srgbClr val="000000"/>
        </a:solidFill>
        <a:latin typeface="Times New Roman" charset="0"/>
        <a:ea typeface="+mn-ea"/>
        <a:cs typeface="+mn-cs"/>
      </a:defRPr>
    </a:lvl3pPr>
    <a:lvl4pPr marL="685800" indent="-171450" algn="l" defTabSz="457200" rtl="0" eaLnBrk="0" fontAlgn="base" hangingPunct="0">
      <a:spcBef>
        <a:spcPct val="0"/>
      </a:spcBef>
      <a:spcAft>
        <a:spcPct val="0"/>
      </a:spcAft>
      <a:buSzPct val="100000"/>
      <a:buFont typeface="Times New Roman" pitchFamily="18" charset="0"/>
      <a:buChar char="-"/>
      <a:defRPr sz="1200" kern="1200">
        <a:solidFill>
          <a:srgbClr val="000000"/>
        </a:solidFill>
        <a:latin typeface="Times New Roman" charset="0"/>
        <a:ea typeface="+mn-ea"/>
        <a:cs typeface="+mn-cs"/>
      </a:defRPr>
    </a:lvl4pPr>
    <a:lvl5pPr marL="857250" algn="l" defTabSz="457200" rtl="0" eaLnBrk="0" fontAlgn="base" hangingPunct="0">
      <a:spcBef>
        <a:spcPct val="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 Target="../slides/slide43.xml"/><Relationship Id="rId1" Type="http://schemas.openxmlformats.org/officeDocument/2006/relationships/notesMaster" Target="../notesMasters/notesMaster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notesSlides/_rels/note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image" Target="../media/image39.png"/></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6"/>
          <p:cNvSpPr>
            <a:spLocks noGrp="1" noRot="1" noChangeAspect="1" noChangeArrowheads="1" noTextEdit="1"/>
          </p:cNvSpPr>
          <p:nvPr>
            <p:ph type="sldImg"/>
          </p:nvPr>
        </p:nvSpPr>
        <p:spPr>
          <a:ln/>
        </p:spPr>
      </p:sp>
      <p:sp>
        <p:nvSpPr>
          <p:cNvPr id="54275" name="Rectangle 7"/>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06685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4"/>
          <p:cNvSpPr>
            <a:spLocks noGrp="1" noRot="1" noChangeAspect="1" noChangeArrowheads="1" noTextEdit="1"/>
          </p:cNvSpPr>
          <p:nvPr>
            <p:ph type="sldImg"/>
          </p:nvPr>
        </p:nvSpPr>
        <p:spPr>
          <a:ln/>
        </p:spPr>
      </p:sp>
      <p:sp>
        <p:nvSpPr>
          <p:cNvPr id="60420" name="Rectangle 5"/>
          <p:cNvSpPr>
            <a:spLocks noGrp="1" noChangeArrowheads="1"/>
          </p:cNvSpPr>
          <p:nvPr>
            <p:ph type="body" idx="1"/>
          </p:nvPr>
        </p:nvSpPr>
        <p:spPr>
          <a:xfrm>
            <a:off x="477838" y="5400675"/>
            <a:ext cx="6359525" cy="3663950"/>
          </a:xfrm>
          <a:noFill/>
        </p:spPr>
        <p:txBody>
          <a:bodyPr/>
          <a:lstStyle/>
          <a:p>
            <a:pPr eaLnBrk="1" hangingPunct="1"/>
            <a:r>
              <a:rPr lang="en-US" altLang="en-US" smtClean="0"/>
              <a:t>Simple Views and Complex Views</a:t>
            </a:r>
          </a:p>
          <a:p>
            <a:pPr lvl="1" eaLnBrk="1" hangingPunct="1"/>
            <a:r>
              <a:rPr lang="en-US" altLang="en-US" smtClean="0">
                <a:latin typeface="Times New Roman" pitchFamily="18" charset="0"/>
              </a:rPr>
              <a:t>There are two classifications for </a:t>
            </a:r>
            <a:r>
              <a:rPr lang="en-US" altLang="en-US" smtClean="0">
                <a:solidFill>
                  <a:schemeClr val="tx1"/>
                </a:solidFill>
                <a:latin typeface="Times New Roman" pitchFamily="18" charset="0"/>
              </a:rPr>
              <a:t>views: simple and complex</a:t>
            </a:r>
            <a:r>
              <a:rPr lang="en-US" altLang="en-US" smtClean="0">
                <a:latin typeface="Times New Roman" pitchFamily="18" charset="0"/>
              </a:rPr>
              <a:t>. The basic difference is related to the DML (</a:t>
            </a:r>
            <a:r>
              <a:rPr lang="en-US" altLang="en-US" smtClean="0">
                <a:latin typeface="Courier New" pitchFamily="49" charset="0"/>
              </a:rPr>
              <a:t>INSERT</a:t>
            </a:r>
            <a:r>
              <a:rPr lang="en-US" altLang="en-US" smtClean="0">
                <a:latin typeface="Times New Roman" pitchFamily="18" charset="0"/>
              </a:rPr>
              <a:t>, </a:t>
            </a:r>
            <a:r>
              <a:rPr lang="en-US" altLang="en-US" smtClean="0">
                <a:latin typeface="Courier New" pitchFamily="49" charset="0"/>
              </a:rPr>
              <a:t>UPDATE</a:t>
            </a:r>
            <a:r>
              <a:rPr lang="en-US" altLang="en-US" smtClean="0">
                <a:latin typeface="Times New Roman" pitchFamily="18" charset="0"/>
              </a:rPr>
              <a:t>, and </a:t>
            </a:r>
            <a:r>
              <a:rPr lang="en-US" altLang="en-US" smtClean="0">
                <a:latin typeface="Courier New" pitchFamily="49" charset="0"/>
              </a:rPr>
              <a:t>DELETE</a:t>
            </a:r>
            <a:r>
              <a:rPr lang="en-US" altLang="en-US" smtClean="0">
                <a:latin typeface="Times New Roman" pitchFamily="18" charset="0"/>
              </a:rPr>
              <a:t>) operations.</a:t>
            </a:r>
          </a:p>
          <a:p>
            <a:pPr lvl="2" eaLnBrk="1" hangingPunct="1"/>
            <a:r>
              <a:rPr lang="en-US" altLang="en-US" smtClean="0">
                <a:latin typeface="Times New Roman" pitchFamily="18" charset="0"/>
              </a:rPr>
              <a:t>A simple view is one that:</a:t>
            </a:r>
          </a:p>
          <a:p>
            <a:pPr lvl="3" eaLnBrk="1" hangingPunct="1"/>
            <a:r>
              <a:rPr lang="en-US" altLang="en-US" smtClean="0">
                <a:latin typeface="Times New Roman" pitchFamily="18" charset="0"/>
              </a:rPr>
              <a:t>Derives data from only one table</a:t>
            </a:r>
          </a:p>
          <a:p>
            <a:pPr lvl="3" eaLnBrk="1" hangingPunct="1"/>
            <a:r>
              <a:rPr lang="en-US" altLang="en-US" smtClean="0">
                <a:latin typeface="Times New Roman" pitchFamily="18" charset="0"/>
              </a:rPr>
              <a:t>Contains no functions or groups of data</a:t>
            </a:r>
          </a:p>
          <a:p>
            <a:pPr lvl="3" eaLnBrk="1" hangingPunct="1"/>
            <a:r>
              <a:rPr lang="en-US" altLang="en-US" smtClean="0">
                <a:latin typeface="Times New Roman" pitchFamily="18" charset="0"/>
              </a:rPr>
              <a:t>Can perform DML operations through the view</a:t>
            </a:r>
          </a:p>
          <a:p>
            <a:pPr lvl="2" eaLnBrk="1" hangingPunct="1"/>
            <a:r>
              <a:rPr lang="en-US" altLang="en-US" smtClean="0">
                <a:latin typeface="Times New Roman" pitchFamily="18" charset="0"/>
              </a:rPr>
              <a:t>A complex view is one that:</a:t>
            </a:r>
          </a:p>
          <a:p>
            <a:pPr lvl="3" eaLnBrk="1" hangingPunct="1"/>
            <a:r>
              <a:rPr lang="en-US" altLang="en-US" smtClean="0">
                <a:latin typeface="Times New Roman" pitchFamily="18" charset="0"/>
              </a:rPr>
              <a:t>Derives data from many tables</a:t>
            </a:r>
          </a:p>
          <a:p>
            <a:pPr lvl="3" eaLnBrk="1" hangingPunct="1"/>
            <a:r>
              <a:rPr lang="en-US" altLang="en-US" smtClean="0">
                <a:latin typeface="Times New Roman" pitchFamily="18" charset="0"/>
              </a:rPr>
              <a:t>Contains functions or groups of data</a:t>
            </a:r>
          </a:p>
          <a:p>
            <a:pPr lvl="3" eaLnBrk="1" hangingPunct="1"/>
            <a:r>
              <a:rPr lang="en-US" altLang="en-US" smtClean="0">
                <a:latin typeface="Times New Roman" pitchFamily="18" charset="0"/>
              </a:rPr>
              <a:t>Does not always allow DML operations through the view</a:t>
            </a:r>
          </a:p>
        </p:txBody>
      </p:sp>
    </p:spTree>
    <p:extLst>
      <p:ext uri="{BB962C8B-B14F-4D97-AF65-F5344CB8AC3E}">
        <p14:creationId xmlns:p14="http://schemas.microsoft.com/office/powerpoint/2010/main" val="4049604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t>Creating a Complex View</a:t>
            </a:r>
          </a:p>
          <a:p>
            <a:pPr lvl="1" eaLnBrk="1" hangingPunct="1"/>
            <a:r>
              <a:rPr lang="en-US" altLang="en-US" smtClean="0">
                <a:latin typeface="Times New Roman" pitchFamily="18" charset="0"/>
              </a:rPr>
              <a:t>The example in the slide creates a complex view of department names, minimum salaries, maximum salaries, and the average salaries by department. Note that alternative names have been specified for the view. This is a requirement if any column of the view is derived from a function or an expression.</a:t>
            </a:r>
          </a:p>
          <a:p>
            <a:pPr lvl="1" eaLnBrk="1" hangingPunct="1"/>
            <a:r>
              <a:rPr lang="en-US" altLang="en-US" smtClean="0">
                <a:latin typeface="Times New Roman" pitchFamily="18" charset="0"/>
              </a:rPr>
              <a:t>You can view the structure of the view by using the </a:t>
            </a:r>
            <a:r>
              <a:rPr lang="en-US" altLang="en-US" smtClean="0">
                <a:solidFill>
                  <a:schemeClr val="tx1"/>
                </a:solidFill>
                <a:latin typeface="Courier New" pitchFamily="49" charset="0"/>
              </a:rPr>
              <a:t>DESCRIBE</a:t>
            </a:r>
            <a:r>
              <a:rPr lang="en-US" altLang="en-US" smtClean="0">
                <a:solidFill>
                  <a:schemeClr val="tx1"/>
                </a:solidFill>
                <a:latin typeface="Times New Roman" pitchFamily="18" charset="0"/>
              </a:rPr>
              <a:t> command</a:t>
            </a:r>
            <a:r>
              <a:rPr lang="en-US" altLang="en-US" smtClean="0">
                <a:latin typeface="Times New Roman" pitchFamily="18" charset="0"/>
              </a:rPr>
              <a:t>. Display the contents of the view by issuing a </a:t>
            </a:r>
            <a:r>
              <a:rPr lang="en-US" altLang="en-US" smtClean="0">
                <a:latin typeface="Courier New" pitchFamily="49" charset="0"/>
              </a:rPr>
              <a:t>SELECT</a:t>
            </a:r>
            <a:r>
              <a:rPr lang="en-US" altLang="en-US" smtClean="0">
                <a:latin typeface="Times New Roman" pitchFamily="18" charset="0"/>
              </a:rPr>
              <a:t> statement.</a:t>
            </a:r>
            <a:endParaRPr lang="en-US" altLang="en-US" sz="500" smtClean="0">
              <a:latin typeface="Times New Roman" pitchFamily="18" charset="0"/>
            </a:endParaRPr>
          </a:p>
          <a:p>
            <a:pPr lvl="4" eaLnBrk="1" hangingPunct="1">
              <a:lnSpc>
                <a:spcPct val="95000"/>
              </a:lnSpc>
            </a:pPr>
            <a:r>
              <a:rPr lang="en-US" altLang="en-US" smtClean="0"/>
              <a:t>SELECT  * </a:t>
            </a:r>
          </a:p>
          <a:p>
            <a:pPr lvl="4" eaLnBrk="1" hangingPunct="1"/>
            <a:r>
              <a:rPr lang="en-US" altLang="en-US" smtClean="0"/>
              <a:t>FROM    dept_sum_vu;</a:t>
            </a:r>
          </a:p>
        </p:txBody>
      </p:sp>
      <p:pic>
        <p:nvPicPr>
          <p:cNvPr id="66565" name="Picture 5" descr="C:\project-SQLFund1\images\img11-1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50" y="7172325"/>
            <a:ext cx="49149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5251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050"/>
          <p:cNvSpPr>
            <a:spLocks noGrp="1" noRot="1" noChangeAspect="1" noChangeArrowheads="1" noTextEdit="1"/>
          </p:cNvSpPr>
          <p:nvPr>
            <p:ph type="sldImg"/>
          </p:nvPr>
        </p:nvSpPr>
        <p:spPr>
          <a:ln/>
        </p:spPr>
      </p:sp>
      <p:sp>
        <p:nvSpPr>
          <p:cNvPr id="67588" name="Rectangle 2051"/>
          <p:cNvSpPr>
            <a:spLocks noGrp="1" noChangeArrowheads="1"/>
          </p:cNvSpPr>
          <p:nvPr>
            <p:ph type="body" idx="1"/>
          </p:nvPr>
        </p:nvSpPr>
        <p:spPr>
          <a:xfrm>
            <a:off x="477838" y="5400675"/>
            <a:ext cx="6359525" cy="3663950"/>
          </a:xfrm>
          <a:noFill/>
        </p:spPr>
        <p:txBody>
          <a:bodyPr/>
          <a:lstStyle/>
          <a:p>
            <a:pPr eaLnBrk="1" hangingPunct="1"/>
            <a:r>
              <a:rPr lang="en-US" altLang="en-US" smtClean="0"/>
              <a:t>Rules for Performing DML Operations on a View</a:t>
            </a:r>
          </a:p>
          <a:p>
            <a:pPr lvl="2" eaLnBrk="1" hangingPunct="1">
              <a:spcBef>
                <a:spcPct val="25000"/>
              </a:spcBef>
            </a:pPr>
            <a:r>
              <a:rPr lang="en-US" altLang="en-US" smtClean="0">
                <a:latin typeface="Times New Roman" pitchFamily="18" charset="0"/>
              </a:rPr>
              <a:t>You can perform DML operations on data through a view if those operations follow certain rules.</a:t>
            </a:r>
          </a:p>
          <a:p>
            <a:pPr lvl="2" eaLnBrk="1" hangingPunct="1"/>
            <a:r>
              <a:rPr lang="en-US" altLang="en-US" smtClean="0">
                <a:latin typeface="Times New Roman" pitchFamily="18" charset="0"/>
              </a:rPr>
              <a:t>You can remove a row from a view unless it contains any of the following:</a:t>
            </a:r>
          </a:p>
          <a:p>
            <a:pPr lvl="3" eaLnBrk="1" hangingPunct="1"/>
            <a:r>
              <a:rPr lang="en-US" altLang="en-US" smtClean="0">
                <a:latin typeface="Times New Roman" pitchFamily="18" charset="0"/>
              </a:rPr>
              <a:t>Group functions</a:t>
            </a:r>
          </a:p>
          <a:p>
            <a:pPr lvl="3" eaLnBrk="1" hangingPunct="1"/>
            <a:r>
              <a:rPr lang="en-US" altLang="en-US" smtClean="0">
                <a:latin typeface="Times New Roman" pitchFamily="18" charset="0"/>
              </a:rPr>
              <a:t>A </a:t>
            </a:r>
            <a:r>
              <a:rPr lang="en-US" altLang="en-US" smtClean="0">
                <a:latin typeface="Courier New" pitchFamily="49" charset="0"/>
              </a:rPr>
              <a:t>GROUP</a:t>
            </a:r>
            <a:r>
              <a:rPr lang="en-US" altLang="en-US" smtClean="0">
                <a:latin typeface="Times New Roman" pitchFamily="18" charset="0"/>
              </a:rPr>
              <a:t> </a:t>
            </a:r>
            <a:r>
              <a:rPr lang="en-US" altLang="en-US" smtClean="0">
                <a:latin typeface="Courier New" pitchFamily="49" charset="0"/>
              </a:rPr>
              <a:t>BY</a:t>
            </a:r>
            <a:r>
              <a:rPr lang="en-US" altLang="en-US" smtClean="0">
                <a:latin typeface="Times New Roman" pitchFamily="18" charset="0"/>
              </a:rPr>
              <a:t> clause</a:t>
            </a:r>
          </a:p>
          <a:p>
            <a:pPr lvl="3" eaLnBrk="1" hangingPunct="1"/>
            <a:r>
              <a:rPr lang="en-US" altLang="en-US" smtClean="0">
                <a:latin typeface="Times New Roman" pitchFamily="18" charset="0"/>
              </a:rPr>
              <a:t>The </a:t>
            </a:r>
            <a:r>
              <a:rPr lang="en-US" altLang="en-US" smtClean="0">
                <a:latin typeface="Courier New" pitchFamily="49" charset="0"/>
              </a:rPr>
              <a:t>DISTINCT</a:t>
            </a:r>
            <a:r>
              <a:rPr lang="en-US" altLang="en-US" smtClean="0">
                <a:latin typeface="Times New Roman" pitchFamily="18" charset="0"/>
              </a:rPr>
              <a:t> keyword</a:t>
            </a:r>
          </a:p>
          <a:p>
            <a:pPr lvl="3" eaLnBrk="1" hangingPunct="1"/>
            <a:r>
              <a:rPr lang="en-US" altLang="en-US" smtClean="0">
                <a:latin typeface="Times New Roman" pitchFamily="18" charset="0"/>
              </a:rPr>
              <a:t>The pseudocolumn </a:t>
            </a:r>
            <a:r>
              <a:rPr lang="en-US" altLang="en-US" smtClean="0">
                <a:latin typeface="Courier New" pitchFamily="49" charset="0"/>
              </a:rPr>
              <a:t>ROWNUM</a:t>
            </a:r>
            <a:r>
              <a:rPr lang="en-US" altLang="en-US" smtClean="0">
                <a:latin typeface="Times New Roman" pitchFamily="18" charset="0"/>
              </a:rPr>
              <a:t> keyword</a:t>
            </a:r>
          </a:p>
        </p:txBody>
      </p:sp>
    </p:spTree>
    <p:extLst>
      <p:ext uri="{BB962C8B-B14F-4D97-AF65-F5344CB8AC3E}">
        <p14:creationId xmlns:p14="http://schemas.microsoft.com/office/powerpoint/2010/main" val="4214953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477838" y="5400675"/>
            <a:ext cx="6359525" cy="3663950"/>
          </a:xfrm>
          <a:noFill/>
        </p:spPr>
        <p:txBody>
          <a:bodyPr/>
          <a:lstStyle/>
          <a:p>
            <a:pPr eaLnBrk="1" hangingPunct="1">
              <a:tabLst>
                <a:tab pos="1771650" algn="l"/>
              </a:tabLst>
            </a:pPr>
            <a:r>
              <a:rPr lang="en-US" altLang="en-US" dirty="0" smtClean="0"/>
              <a:t>Creating a View</a:t>
            </a:r>
          </a:p>
          <a:p>
            <a:pPr lvl="1" eaLnBrk="1" hangingPunct="1">
              <a:tabLst>
                <a:tab pos="1771650" algn="l"/>
              </a:tabLst>
            </a:pPr>
            <a:r>
              <a:rPr lang="en-US" altLang="en-US" dirty="0" smtClean="0">
                <a:latin typeface="Times New Roman" pitchFamily="18" charset="0"/>
              </a:rPr>
              <a:t>You can create a view by </a:t>
            </a:r>
            <a:r>
              <a:rPr lang="en-US" altLang="en-US" dirty="0" smtClean="0">
                <a:solidFill>
                  <a:schemeClr val="tx1"/>
                </a:solidFill>
                <a:latin typeface="Times New Roman" pitchFamily="18" charset="0"/>
              </a:rPr>
              <a:t>embedding a </a:t>
            </a:r>
            <a:r>
              <a:rPr lang="en-US" altLang="en-US" dirty="0" err="1" smtClean="0">
                <a:solidFill>
                  <a:schemeClr val="tx1"/>
                </a:solidFill>
                <a:latin typeface="Times New Roman" pitchFamily="18" charset="0"/>
              </a:rPr>
              <a:t>subquery</a:t>
            </a:r>
            <a:r>
              <a:rPr lang="en-US" altLang="en-US" dirty="0" smtClean="0">
                <a:solidFill>
                  <a:schemeClr val="tx1"/>
                </a:solidFill>
                <a:latin typeface="Times New Roman" pitchFamily="18" charset="0"/>
              </a:rPr>
              <a:t> in the </a:t>
            </a:r>
            <a:r>
              <a:rPr lang="en-US" altLang="en-US" dirty="0" smtClean="0">
                <a:solidFill>
                  <a:schemeClr val="tx1"/>
                </a:solidFill>
                <a:latin typeface="Courier New" pitchFamily="49" charset="0"/>
              </a:rPr>
              <a:t>CREATE</a:t>
            </a:r>
            <a:r>
              <a:rPr lang="en-US" altLang="en-US" dirty="0" smtClean="0">
                <a:solidFill>
                  <a:schemeClr val="tx1"/>
                </a:solidFill>
                <a:latin typeface="Times New Roman" pitchFamily="18" charset="0"/>
              </a:rPr>
              <a:t> </a:t>
            </a:r>
            <a:r>
              <a:rPr lang="en-US" altLang="en-US" dirty="0" smtClean="0">
                <a:solidFill>
                  <a:schemeClr val="tx1"/>
                </a:solidFill>
                <a:latin typeface="Courier New" pitchFamily="49" charset="0"/>
              </a:rPr>
              <a:t>VIEW</a:t>
            </a:r>
            <a:r>
              <a:rPr lang="en-US" altLang="en-US" dirty="0" smtClean="0">
                <a:latin typeface="Times New Roman" pitchFamily="18" charset="0"/>
              </a:rPr>
              <a:t> statement.</a:t>
            </a:r>
          </a:p>
          <a:p>
            <a:pPr lvl="1" eaLnBrk="1" hangingPunct="1">
              <a:tabLst>
                <a:tab pos="1771650" algn="l"/>
              </a:tabLst>
            </a:pPr>
            <a:r>
              <a:rPr lang="en-US" altLang="en-US" dirty="0" smtClean="0">
                <a:latin typeface="Times New Roman" pitchFamily="18" charset="0"/>
              </a:rPr>
              <a:t>In the syntax:</a:t>
            </a:r>
          </a:p>
          <a:p>
            <a:pPr lvl="1" eaLnBrk="1" hangingPunct="1">
              <a:spcBef>
                <a:spcPct val="0"/>
              </a:spcBef>
              <a:tabLst>
                <a:tab pos="1771650" algn="l"/>
              </a:tabLst>
            </a:pPr>
            <a:r>
              <a:rPr lang="en-US" altLang="en-US" dirty="0" smtClean="0">
                <a:latin typeface="Courier New" pitchFamily="49" charset="0"/>
              </a:rPr>
              <a:t>OR</a:t>
            </a:r>
            <a:r>
              <a:rPr lang="en-US" altLang="en-US" dirty="0" smtClean="0">
                <a:latin typeface="Times New Roman" pitchFamily="18" charset="0"/>
              </a:rPr>
              <a:t> </a:t>
            </a:r>
            <a:r>
              <a:rPr lang="en-US" altLang="en-US" dirty="0" smtClean="0">
                <a:latin typeface="Courier New" pitchFamily="49" charset="0"/>
              </a:rPr>
              <a:t>REPLACE</a:t>
            </a:r>
            <a:r>
              <a:rPr lang="en-US" altLang="en-US" dirty="0" smtClean="0">
                <a:latin typeface="Times New Roman" pitchFamily="18" charset="0"/>
              </a:rPr>
              <a:t>		Re-creates the view if it already exists</a:t>
            </a:r>
          </a:p>
          <a:p>
            <a:pPr lvl="1" eaLnBrk="1" hangingPunct="1">
              <a:spcBef>
                <a:spcPct val="0"/>
              </a:spcBef>
              <a:tabLst>
                <a:tab pos="1771650" algn="l"/>
              </a:tabLst>
            </a:pPr>
            <a:r>
              <a:rPr lang="en-US" altLang="en-US" dirty="0" smtClean="0">
                <a:latin typeface="Courier New" pitchFamily="49" charset="0"/>
              </a:rPr>
              <a:t>FORCE</a:t>
            </a:r>
            <a:r>
              <a:rPr lang="en-US" altLang="en-US" dirty="0" smtClean="0">
                <a:latin typeface="Times New Roman" pitchFamily="18" charset="0"/>
              </a:rPr>
              <a:t>		Creates the view regardless of whether or not the base tables exist</a:t>
            </a:r>
          </a:p>
          <a:p>
            <a:pPr lvl="1" eaLnBrk="1" hangingPunct="1">
              <a:spcBef>
                <a:spcPct val="0"/>
              </a:spcBef>
              <a:tabLst>
                <a:tab pos="1771650" algn="l"/>
              </a:tabLst>
            </a:pPr>
            <a:r>
              <a:rPr lang="en-US" altLang="en-US" dirty="0" smtClean="0">
                <a:latin typeface="Courier New" pitchFamily="49" charset="0"/>
              </a:rPr>
              <a:t>NOFORCE</a:t>
            </a:r>
            <a:r>
              <a:rPr lang="en-US" altLang="en-US" dirty="0" smtClean="0">
                <a:latin typeface="Times New Roman" pitchFamily="18" charset="0"/>
              </a:rPr>
              <a:t>		Creates the view only if the base tables exist (This is the default.)</a:t>
            </a:r>
          </a:p>
          <a:p>
            <a:pPr lvl="1" eaLnBrk="1" hangingPunct="1">
              <a:spcBef>
                <a:spcPct val="0"/>
              </a:spcBef>
              <a:tabLst>
                <a:tab pos="1771650" algn="l"/>
              </a:tabLst>
            </a:pPr>
            <a:r>
              <a:rPr lang="en-US" altLang="en-US" i="1" dirty="0" smtClean="0">
                <a:latin typeface="Courier New" pitchFamily="49" charset="0"/>
              </a:rPr>
              <a:t>view</a:t>
            </a:r>
            <a:r>
              <a:rPr lang="en-US" altLang="en-US" dirty="0" smtClean="0">
                <a:latin typeface="Times New Roman" pitchFamily="18" charset="0"/>
              </a:rPr>
              <a:t>		Is the name of the view</a:t>
            </a:r>
          </a:p>
          <a:p>
            <a:pPr lvl="1" eaLnBrk="1" hangingPunct="1">
              <a:spcBef>
                <a:spcPct val="0"/>
              </a:spcBef>
              <a:tabLst>
                <a:tab pos="1771650" algn="l"/>
              </a:tabLst>
            </a:pPr>
            <a:r>
              <a:rPr lang="en-US" altLang="en-US" i="1" dirty="0" smtClean="0">
                <a:latin typeface="Courier New" pitchFamily="49" charset="0"/>
              </a:rPr>
              <a:t>alias</a:t>
            </a:r>
            <a:r>
              <a:rPr lang="en-US" altLang="en-US" dirty="0" smtClean="0">
                <a:latin typeface="Times New Roman" pitchFamily="18" charset="0"/>
              </a:rPr>
              <a:t>		Specifies names for the expressions selected by the view’s query 			(The number of aliases must match the number of expressions 			selected by the view.)</a:t>
            </a:r>
          </a:p>
          <a:p>
            <a:pPr lvl="1" eaLnBrk="1" hangingPunct="1">
              <a:spcBef>
                <a:spcPct val="0"/>
              </a:spcBef>
              <a:tabLst>
                <a:tab pos="1771650" algn="l"/>
              </a:tabLst>
            </a:pPr>
            <a:r>
              <a:rPr lang="en-US" altLang="en-US" i="1" dirty="0" err="1" smtClean="0">
                <a:latin typeface="Courier New" pitchFamily="49" charset="0"/>
              </a:rPr>
              <a:t>subquery</a:t>
            </a:r>
            <a:r>
              <a:rPr lang="en-US" altLang="en-US" i="1" dirty="0" smtClean="0">
                <a:latin typeface="Courier New" pitchFamily="49" charset="0"/>
              </a:rPr>
              <a:t>		</a:t>
            </a:r>
            <a:r>
              <a:rPr lang="en-US" altLang="en-US" dirty="0" smtClean="0">
                <a:latin typeface="Courier New" pitchFamily="49" charset="0"/>
              </a:rPr>
              <a:t>I</a:t>
            </a:r>
            <a:r>
              <a:rPr lang="en-US" altLang="en-US" dirty="0" smtClean="0">
                <a:latin typeface="Times New Roman" pitchFamily="18" charset="0"/>
              </a:rPr>
              <a:t>s a complete </a:t>
            </a:r>
            <a:r>
              <a:rPr lang="en-US" altLang="en-US" dirty="0" smtClean="0">
                <a:latin typeface="Courier New" pitchFamily="49" charset="0"/>
              </a:rPr>
              <a:t>SELECT</a:t>
            </a:r>
            <a:r>
              <a:rPr lang="en-US" altLang="en-US" dirty="0" smtClean="0">
                <a:latin typeface="Times New Roman" pitchFamily="18" charset="0"/>
              </a:rPr>
              <a:t> statement (You can use aliases for the 			columns in the </a:t>
            </a:r>
            <a:r>
              <a:rPr lang="en-US" altLang="en-US" dirty="0" smtClean="0">
                <a:latin typeface="Courier New" pitchFamily="49" charset="0"/>
              </a:rPr>
              <a:t>SELECT</a:t>
            </a:r>
            <a:r>
              <a:rPr lang="en-US" altLang="en-US" dirty="0" smtClean="0">
                <a:latin typeface="Times New Roman" pitchFamily="18" charset="0"/>
              </a:rPr>
              <a:t> list.)</a:t>
            </a:r>
          </a:p>
          <a:p>
            <a:pPr lvl="1" eaLnBrk="1" hangingPunct="1">
              <a:spcBef>
                <a:spcPct val="0"/>
              </a:spcBef>
              <a:tabLst>
                <a:tab pos="1771650" algn="l"/>
              </a:tabLst>
            </a:pPr>
            <a:r>
              <a:rPr lang="en-US" altLang="en-US" dirty="0" smtClean="0">
                <a:latin typeface="Courier New" pitchFamily="49" charset="0"/>
              </a:rPr>
              <a:t>WITH</a:t>
            </a:r>
            <a:r>
              <a:rPr lang="en-US" altLang="en-US" dirty="0" smtClean="0">
                <a:latin typeface="Times New Roman" pitchFamily="18" charset="0"/>
              </a:rPr>
              <a:t> </a:t>
            </a:r>
            <a:r>
              <a:rPr lang="en-US" altLang="en-US" dirty="0" smtClean="0">
                <a:latin typeface="Courier New" pitchFamily="49" charset="0"/>
              </a:rPr>
              <a:t>CHECK</a:t>
            </a:r>
            <a:r>
              <a:rPr lang="en-US" altLang="en-US" dirty="0" smtClean="0">
                <a:latin typeface="Times New Roman" pitchFamily="18" charset="0"/>
              </a:rPr>
              <a:t> </a:t>
            </a:r>
            <a:r>
              <a:rPr lang="en-US" altLang="en-US" dirty="0" smtClean="0">
                <a:latin typeface="Courier New" pitchFamily="49" charset="0"/>
              </a:rPr>
              <a:t>OPTION</a:t>
            </a:r>
            <a:r>
              <a:rPr lang="en-US" altLang="en-US" dirty="0" smtClean="0">
                <a:latin typeface="Times New Roman" pitchFamily="18" charset="0"/>
              </a:rPr>
              <a:t>		Specifies that only those rows that are accessible to the view can 			be inserted or updated</a:t>
            </a:r>
          </a:p>
          <a:p>
            <a:pPr lvl="1" eaLnBrk="1" hangingPunct="1">
              <a:spcBef>
                <a:spcPct val="0"/>
              </a:spcBef>
              <a:tabLst>
                <a:tab pos="1771650" algn="l"/>
              </a:tabLst>
            </a:pPr>
            <a:r>
              <a:rPr lang="en-US" altLang="en-US" i="1" dirty="0" smtClean="0">
                <a:latin typeface="Courier New" pitchFamily="49" charset="0"/>
              </a:rPr>
              <a:t>constraint</a:t>
            </a:r>
            <a:r>
              <a:rPr lang="en-US" altLang="en-US" i="1" dirty="0" smtClean="0">
                <a:latin typeface="Times New Roman" pitchFamily="18" charset="0"/>
              </a:rPr>
              <a:t>		</a:t>
            </a:r>
            <a:r>
              <a:rPr lang="en-US" altLang="en-US" dirty="0" smtClean="0">
                <a:latin typeface="Times New Roman" pitchFamily="18" charset="0"/>
              </a:rPr>
              <a:t>Is the name assigned to the </a:t>
            </a:r>
            <a:r>
              <a:rPr lang="en-US" altLang="en-US" dirty="0" smtClean="0">
                <a:latin typeface="Courier New" pitchFamily="49" charset="0"/>
              </a:rPr>
              <a:t>CHECK</a:t>
            </a:r>
            <a:r>
              <a:rPr lang="en-US" altLang="en-US" dirty="0" smtClean="0">
                <a:latin typeface="Times New Roman" pitchFamily="18" charset="0"/>
              </a:rPr>
              <a:t> </a:t>
            </a:r>
            <a:r>
              <a:rPr lang="en-US" altLang="en-US" dirty="0" smtClean="0">
                <a:latin typeface="Courier New" pitchFamily="49" charset="0"/>
              </a:rPr>
              <a:t>OPTION</a:t>
            </a:r>
            <a:r>
              <a:rPr lang="en-US" altLang="en-US" dirty="0" smtClean="0">
                <a:latin typeface="Times New Roman" pitchFamily="18" charset="0"/>
              </a:rPr>
              <a:t> constraint</a:t>
            </a:r>
          </a:p>
          <a:p>
            <a:pPr lvl="1" eaLnBrk="1" hangingPunct="1">
              <a:spcBef>
                <a:spcPct val="0"/>
              </a:spcBef>
              <a:tabLst>
                <a:tab pos="1771650" algn="l"/>
              </a:tabLst>
            </a:pPr>
            <a:r>
              <a:rPr lang="en-US" altLang="en-US" dirty="0" smtClean="0">
                <a:latin typeface="Courier New" pitchFamily="49" charset="0"/>
              </a:rPr>
              <a:t>WITH</a:t>
            </a:r>
            <a:r>
              <a:rPr lang="en-US" altLang="en-US" dirty="0" smtClean="0">
                <a:latin typeface="Times New Roman" pitchFamily="18" charset="0"/>
              </a:rPr>
              <a:t> </a:t>
            </a:r>
            <a:r>
              <a:rPr lang="en-US" altLang="en-US" dirty="0" smtClean="0">
                <a:latin typeface="Courier New" pitchFamily="49" charset="0"/>
              </a:rPr>
              <a:t>READ</a:t>
            </a:r>
            <a:r>
              <a:rPr lang="en-US" altLang="en-US" dirty="0" smtClean="0">
                <a:latin typeface="Times New Roman" pitchFamily="18" charset="0"/>
              </a:rPr>
              <a:t> </a:t>
            </a:r>
            <a:r>
              <a:rPr lang="en-US" altLang="en-US" dirty="0" smtClean="0">
                <a:latin typeface="Courier New" pitchFamily="49" charset="0"/>
              </a:rPr>
              <a:t>ONLY</a:t>
            </a:r>
            <a:r>
              <a:rPr lang="en-US" altLang="en-US" dirty="0" smtClean="0">
                <a:latin typeface="Times New Roman" pitchFamily="18" charset="0"/>
              </a:rPr>
              <a:t>		ensures that no DML operations can be performed on this view</a:t>
            </a:r>
          </a:p>
          <a:p>
            <a:pPr lvl="1" eaLnBrk="1" hangingPunct="1">
              <a:spcBef>
                <a:spcPct val="0"/>
              </a:spcBef>
              <a:tabLst>
                <a:tab pos="1771650" algn="l"/>
              </a:tabLst>
            </a:pPr>
            <a:endParaRPr lang="en-US" altLang="en-US" dirty="0" smtClean="0">
              <a:latin typeface="Times New Roman" pitchFamily="18" charset="0"/>
            </a:endParaRPr>
          </a:p>
          <a:p>
            <a:pPr lvl="1" eaLnBrk="1" hangingPunct="1">
              <a:tabLst>
                <a:tab pos="1771650" algn="l"/>
              </a:tabLst>
            </a:pPr>
            <a:r>
              <a:rPr lang="en-US" altLang="en-US" b="1" dirty="0" smtClean="0">
                <a:solidFill>
                  <a:schemeClr val="tx1"/>
                </a:solidFill>
                <a:latin typeface="Times New Roman" pitchFamily="18" charset="0"/>
              </a:rPr>
              <a:t>Note:</a:t>
            </a:r>
            <a:r>
              <a:rPr lang="en-US" altLang="en-US" dirty="0" smtClean="0">
                <a:solidFill>
                  <a:schemeClr val="tx1"/>
                </a:solidFill>
                <a:latin typeface="Times New Roman" pitchFamily="18" charset="0"/>
              </a:rPr>
              <a:t> In SQL Developer, click the Run Script icon or press [F5] to run the data definition language (DDL) statements. The feedback messages will be shown on the Script Output tabbed page. </a:t>
            </a:r>
            <a:endParaRPr lang="en-US" altLang="en-US" dirty="0" smtClean="0">
              <a:latin typeface="Times New Roman" pitchFamily="18" charset="0"/>
            </a:endParaRPr>
          </a:p>
        </p:txBody>
      </p:sp>
    </p:spTree>
    <p:extLst>
      <p:ext uri="{BB962C8B-B14F-4D97-AF65-F5344CB8AC3E}">
        <p14:creationId xmlns:p14="http://schemas.microsoft.com/office/powerpoint/2010/main" val="1309844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601663" y="4949825"/>
            <a:ext cx="6359525" cy="3663950"/>
          </a:xfrm>
          <a:noFill/>
        </p:spPr>
        <p:txBody>
          <a:bodyPr/>
          <a:lstStyle/>
          <a:p>
            <a:pPr eaLnBrk="1" hangingPunct="1"/>
            <a:r>
              <a:rPr lang="en-US" altLang="en-US" dirty="0" smtClean="0"/>
              <a:t>Denying </a:t>
            </a:r>
            <a:r>
              <a:rPr lang="en-US" altLang="en-US" dirty="0" err="1" smtClean="0"/>
              <a:t>DML</a:t>
            </a:r>
            <a:r>
              <a:rPr lang="en-US" altLang="en-US" dirty="0" smtClean="0"/>
              <a:t> Operations (continued)</a:t>
            </a:r>
          </a:p>
          <a:p>
            <a:pPr lvl="1" eaLnBrk="1" hangingPunct="1"/>
            <a:r>
              <a:rPr lang="en-US" altLang="en-US" dirty="0" smtClean="0">
                <a:latin typeface="Times New Roman" pitchFamily="18" charset="0"/>
              </a:rPr>
              <a:t>Any attempt to remove a row from a view with a </a:t>
            </a:r>
            <a:r>
              <a:rPr lang="en-US" altLang="en-US" dirty="0" smtClean="0">
                <a:solidFill>
                  <a:schemeClr val="tx1"/>
                </a:solidFill>
                <a:latin typeface="Times New Roman" pitchFamily="18" charset="0"/>
              </a:rPr>
              <a:t>read-only constraint</a:t>
            </a:r>
            <a:r>
              <a:rPr lang="en-US" altLang="en-US" dirty="0" smtClean="0">
                <a:latin typeface="Times New Roman" pitchFamily="18" charset="0"/>
              </a:rPr>
              <a:t> results in an error: </a:t>
            </a:r>
          </a:p>
          <a:p>
            <a:pPr lvl="1" eaLnBrk="1" hangingPunct="1"/>
            <a:endParaRPr lang="en-US" altLang="en-US" sz="500" dirty="0" smtClean="0">
              <a:latin typeface="Times New Roman" pitchFamily="18" charset="0"/>
            </a:endParaRPr>
          </a:p>
          <a:p>
            <a:pPr lvl="4" eaLnBrk="1" hangingPunct="1"/>
            <a:r>
              <a:rPr lang="en-US" altLang="en-US" dirty="0" smtClean="0"/>
              <a:t>DELETE FROM empvu10</a:t>
            </a:r>
          </a:p>
          <a:p>
            <a:pPr lvl="4" eaLnBrk="1" hangingPunct="1"/>
            <a:r>
              <a:rPr lang="en-US" altLang="en-US" dirty="0" smtClean="0"/>
              <a:t>WHERE  </a:t>
            </a:r>
            <a:r>
              <a:rPr lang="en-US" altLang="en-US" dirty="0" err="1" smtClean="0"/>
              <a:t>employee_number</a:t>
            </a:r>
            <a:r>
              <a:rPr lang="en-US" altLang="en-US" dirty="0" smtClean="0"/>
              <a:t> = 200;</a:t>
            </a:r>
          </a:p>
          <a:p>
            <a:pPr lvl="1" eaLnBrk="1" hangingPunct="1"/>
            <a:r>
              <a:rPr lang="en-US" altLang="en-US" dirty="0" smtClean="0">
                <a:latin typeface="Times New Roman" pitchFamily="18" charset="0"/>
              </a:rPr>
              <a:t>Similarly, any attempt to insert a row or modify a row using the view with a read-only constraint results in the same error.</a:t>
            </a:r>
          </a:p>
        </p:txBody>
      </p:sp>
      <p:sp>
        <p:nvSpPr>
          <p:cNvPr id="70661" name="Rectangle 4"/>
          <p:cNvSpPr>
            <a:spLocks noChangeArrowheads="1"/>
          </p:cNvSpPr>
          <p:nvPr/>
        </p:nvSpPr>
        <p:spPr bwMode="auto">
          <a:xfrm>
            <a:off x="4143375" y="-1588"/>
            <a:ext cx="3173413" cy="48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
        <p:nvSpPr>
          <p:cNvPr id="70662" name="Rectangle 5"/>
          <p:cNvSpPr>
            <a:spLocks noChangeArrowheads="1"/>
          </p:cNvSpPr>
          <p:nvPr/>
        </p:nvSpPr>
        <p:spPr bwMode="auto">
          <a:xfrm>
            <a:off x="-3175" y="-1588"/>
            <a:ext cx="3170238" cy="48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pic>
        <p:nvPicPr>
          <p:cNvPr id="70663" name="Picture 6" descr="C:\project-SQLFund1\images\img11-19.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 y="6330950"/>
            <a:ext cx="58864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36576" y="3877013"/>
            <a:ext cx="6211372" cy="978729"/>
          </a:xfrm>
          <a:prstGeom prst="rect">
            <a:avLst/>
          </a:prstGeom>
          <a:noFill/>
        </p:spPr>
        <p:txBody>
          <a:bodyPr wrap="square" rtlCol="0">
            <a:spAutoFit/>
          </a:bodyPr>
          <a:lstStyle/>
          <a:p>
            <a:r>
              <a:rPr lang="en-US" altLang="en-US" dirty="0">
                <a:latin typeface="Times New Roman" pitchFamily="18" charset="0"/>
              </a:rPr>
              <a:t>No rows are updated because, </a:t>
            </a:r>
            <a:r>
              <a:rPr lang="en-US" altLang="en-US" u="sng" dirty="0">
                <a:latin typeface="Times New Roman" pitchFamily="18" charset="0"/>
              </a:rPr>
              <a:t>if the department number </a:t>
            </a:r>
            <a:endParaRPr lang="en-US" altLang="en-US" u="sng" dirty="0" smtClean="0">
              <a:latin typeface="Times New Roman" pitchFamily="18" charset="0"/>
            </a:endParaRPr>
          </a:p>
          <a:p>
            <a:pPr algn="l"/>
            <a:r>
              <a:rPr lang="en-US" altLang="en-US" u="sng" dirty="0" smtClean="0">
                <a:latin typeface="Times New Roman" pitchFamily="18" charset="0"/>
              </a:rPr>
              <a:t>were </a:t>
            </a:r>
            <a:r>
              <a:rPr lang="en-US" altLang="en-US" u="sng" dirty="0">
                <a:latin typeface="Times New Roman" pitchFamily="18" charset="0"/>
              </a:rPr>
              <a:t>to change to 10, the view would no longer be able to see </a:t>
            </a:r>
            <a:r>
              <a:rPr lang="en-US" altLang="en-US" u="sng" dirty="0" smtClean="0">
                <a:latin typeface="Times New Roman" pitchFamily="18" charset="0"/>
              </a:rPr>
              <a:t>employee 201.  It would “kick out” </a:t>
            </a:r>
            <a:r>
              <a:rPr lang="en-US" altLang="en-US" u="sng" dirty="0" err="1" smtClean="0">
                <a:latin typeface="Times New Roman" pitchFamily="18" charset="0"/>
              </a:rPr>
              <a:t>emp</a:t>
            </a:r>
            <a:r>
              <a:rPr lang="en-US" altLang="en-US" u="sng" dirty="0" smtClean="0">
                <a:latin typeface="Times New Roman" pitchFamily="18" charset="0"/>
              </a:rPr>
              <a:t> 201 from the view</a:t>
            </a:r>
            <a:r>
              <a:rPr lang="en-US" altLang="en-US" dirty="0" smtClean="0">
                <a:latin typeface="Times New Roman" pitchFamily="18" charset="0"/>
              </a:rPr>
              <a:t>.</a:t>
            </a:r>
            <a:endParaRPr lang="en-US" dirty="0"/>
          </a:p>
        </p:txBody>
      </p:sp>
    </p:spTree>
    <p:extLst>
      <p:ext uri="{BB962C8B-B14F-4D97-AF65-F5344CB8AC3E}">
        <p14:creationId xmlns:p14="http://schemas.microsoft.com/office/powerpoint/2010/main" val="3712368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t>Denying DML Operations</a:t>
            </a:r>
          </a:p>
          <a:p>
            <a:pPr lvl="1" eaLnBrk="1" hangingPunct="1"/>
            <a:r>
              <a:rPr lang="en-US" altLang="en-US" smtClean="0">
                <a:latin typeface="Times New Roman" pitchFamily="18" charset="0"/>
              </a:rPr>
              <a:t>You can ensure that no DML operations occur on your view by creating it with the </a:t>
            </a:r>
            <a:r>
              <a:rPr lang="en-US" altLang="en-US" smtClean="0">
                <a:solidFill>
                  <a:schemeClr val="tx1"/>
                </a:solidFill>
                <a:latin typeface="Courier New" pitchFamily="49" charset="0"/>
              </a:rPr>
              <a:t>WITH</a:t>
            </a:r>
            <a:r>
              <a:rPr lang="en-US" altLang="en-US" smtClean="0">
                <a:solidFill>
                  <a:schemeClr val="tx1"/>
                </a:solidFill>
                <a:latin typeface="Times New Roman" pitchFamily="18" charset="0"/>
              </a:rPr>
              <a:t> </a:t>
            </a:r>
            <a:r>
              <a:rPr lang="en-US" altLang="en-US" smtClean="0">
                <a:solidFill>
                  <a:schemeClr val="tx1"/>
                </a:solidFill>
                <a:latin typeface="Courier New" pitchFamily="49" charset="0"/>
              </a:rPr>
              <a:t>READ ONLY</a:t>
            </a:r>
            <a:r>
              <a:rPr lang="en-US" altLang="en-US" smtClean="0">
                <a:solidFill>
                  <a:schemeClr val="tx1"/>
                </a:solidFill>
                <a:latin typeface="Times New Roman" pitchFamily="18" charset="0"/>
              </a:rPr>
              <a:t> option.</a:t>
            </a:r>
            <a:r>
              <a:rPr lang="en-US" altLang="en-US" smtClean="0">
                <a:latin typeface="Times New Roman" pitchFamily="18" charset="0"/>
              </a:rPr>
              <a:t> The example in the next slide modifies the </a:t>
            </a:r>
            <a:r>
              <a:rPr lang="en-US" altLang="en-US" smtClean="0">
                <a:latin typeface="Courier New" pitchFamily="49" charset="0"/>
              </a:rPr>
              <a:t>EMPVU10</a:t>
            </a:r>
            <a:r>
              <a:rPr lang="en-US" altLang="en-US" smtClean="0">
                <a:latin typeface="Times New Roman" pitchFamily="18" charset="0"/>
              </a:rPr>
              <a:t> view to prevent any DML operations on the view.</a:t>
            </a:r>
          </a:p>
        </p:txBody>
      </p:sp>
    </p:spTree>
    <p:extLst>
      <p:ext uri="{BB962C8B-B14F-4D97-AF65-F5344CB8AC3E}">
        <p14:creationId xmlns:p14="http://schemas.microsoft.com/office/powerpoint/2010/main" val="89282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601663" y="4949825"/>
            <a:ext cx="6359525" cy="3663950"/>
          </a:xfrm>
          <a:noFill/>
        </p:spPr>
        <p:txBody>
          <a:bodyPr/>
          <a:lstStyle/>
          <a:p>
            <a:pPr eaLnBrk="1" hangingPunct="1"/>
            <a:r>
              <a:rPr lang="en-US" altLang="en-US" dirty="0" smtClean="0"/>
              <a:t>Denying </a:t>
            </a:r>
            <a:r>
              <a:rPr lang="en-US" altLang="en-US" dirty="0" err="1" smtClean="0"/>
              <a:t>DML</a:t>
            </a:r>
            <a:r>
              <a:rPr lang="en-US" altLang="en-US" dirty="0" smtClean="0"/>
              <a:t> Operations (continued)</a:t>
            </a:r>
          </a:p>
          <a:p>
            <a:pPr lvl="1" eaLnBrk="1" hangingPunct="1"/>
            <a:r>
              <a:rPr lang="en-US" altLang="en-US" dirty="0" smtClean="0">
                <a:latin typeface="Times New Roman" pitchFamily="18" charset="0"/>
              </a:rPr>
              <a:t>Any attempt to remove a row from a view with a </a:t>
            </a:r>
            <a:r>
              <a:rPr lang="en-US" altLang="en-US" dirty="0" smtClean="0">
                <a:solidFill>
                  <a:schemeClr val="tx1"/>
                </a:solidFill>
                <a:latin typeface="Times New Roman" pitchFamily="18" charset="0"/>
              </a:rPr>
              <a:t>read-only constraint</a:t>
            </a:r>
            <a:r>
              <a:rPr lang="en-US" altLang="en-US" dirty="0" smtClean="0">
                <a:latin typeface="Times New Roman" pitchFamily="18" charset="0"/>
              </a:rPr>
              <a:t> results in an error: </a:t>
            </a:r>
          </a:p>
          <a:p>
            <a:pPr lvl="1" eaLnBrk="1" hangingPunct="1"/>
            <a:endParaRPr lang="en-US" altLang="en-US" sz="500" dirty="0" smtClean="0">
              <a:latin typeface="Times New Roman" pitchFamily="18" charset="0"/>
            </a:endParaRPr>
          </a:p>
          <a:p>
            <a:pPr lvl="4" eaLnBrk="1" hangingPunct="1"/>
            <a:r>
              <a:rPr lang="en-US" altLang="en-US" dirty="0" smtClean="0"/>
              <a:t>DELETE FROM empvu10</a:t>
            </a:r>
          </a:p>
          <a:p>
            <a:pPr lvl="4" eaLnBrk="1" hangingPunct="1"/>
            <a:r>
              <a:rPr lang="en-US" altLang="en-US" dirty="0" smtClean="0"/>
              <a:t>WHERE  </a:t>
            </a:r>
            <a:r>
              <a:rPr lang="en-US" altLang="en-US" dirty="0" err="1" smtClean="0"/>
              <a:t>employee_number</a:t>
            </a:r>
            <a:r>
              <a:rPr lang="en-US" altLang="en-US" dirty="0" smtClean="0"/>
              <a:t> = 200;</a:t>
            </a:r>
          </a:p>
          <a:p>
            <a:pPr lvl="1" eaLnBrk="1" hangingPunct="1"/>
            <a:r>
              <a:rPr lang="en-US" altLang="en-US" dirty="0" smtClean="0">
                <a:latin typeface="Times New Roman" pitchFamily="18" charset="0"/>
              </a:rPr>
              <a:t>Similarly, any attempt to insert a row or modify a row using the view with a read-only constraint results in the same error.</a:t>
            </a:r>
          </a:p>
        </p:txBody>
      </p:sp>
      <p:sp>
        <p:nvSpPr>
          <p:cNvPr id="70661" name="Rectangle 4"/>
          <p:cNvSpPr>
            <a:spLocks noChangeArrowheads="1"/>
          </p:cNvSpPr>
          <p:nvPr/>
        </p:nvSpPr>
        <p:spPr bwMode="auto">
          <a:xfrm>
            <a:off x="4143375" y="-1588"/>
            <a:ext cx="3173413" cy="48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
        <p:nvSpPr>
          <p:cNvPr id="70662" name="Rectangle 5"/>
          <p:cNvSpPr>
            <a:spLocks noChangeArrowheads="1"/>
          </p:cNvSpPr>
          <p:nvPr/>
        </p:nvSpPr>
        <p:spPr bwMode="auto">
          <a:xfrm>
            <a:off x="-3175" y="-1588"/>
            <a:ext cx="3170238" cy="48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pic>
        <p:nvPicPr>
          <p:cNvPr id="70663" name="Picture 6" descr="C:\project-SQLFund1\images\img11-19.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 y="6330950"/>
            <a:ext cx="58864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3133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4"/>
          <p:cNvSpPr>
            <a:spLocks noGrp="1" noRot="1" noChangeAspect="1" noChangeArrowheads="1" noTextEdit="1"/>
          </p:cNvSpPr>
          <p:nvPr>
            <p:ph type="sldImg"/>
          </p:nvPr>
        </p:nvSpPr>
        <p:spPr>
          <a:ln/>
        </p:spPr>
      </p:sp>
      <p:sp>
        <p:nvSpPr>
          <p:cNvPr id="71684" name="Rectangle 5"/>
          <p:cNvSpPr>
            <a:spLocks noGrp="1" noChangeArrowheads="1"/>
          </p:cNvSpPr>
          <p:nvPr>
            <p:ph type="body" idx="1"/>
          </p:nvPr>
        </p:nvSpPr>
        <p:spPr>
          <a:xfrm>
            <a:off x="477838" y="5400675"/>
            <a:ext cx="6359525" cy="3663950"/>
          </a:xfrm>
          <a:noFill/>
        </p:spPr>
        <p:txBody>
          <a:bodyPr/>
          <a:lstStyle/>
          <a:p>
            <a:pPr eaLnBrk="1" hangingPunct="1"/>
            <a:r>
              <a:rPr lang="en-US" altLang="en-US" smtClean="0"/>
              <a:t>Removing a View</a:t>
            </a:r>
          </a:p>
          <a:p>
            <a:pPr lvl="1" eaLnBrk="1" hangingPunct="1"/>
            <a:r>
              <a:rPr lang="en-US" altLang="en-US" smtClean="0">
                <a:latin typeface="Times New Roman" pitchFamily="18" charset="0"/>
              </a:rPr>
              <a:t>You use the </a:t>
            </a:r>
            <a:r>
              <a:rPr lang="en-US" altLang="en-US" smtClean="0">
                <a:solidFill>
                  <a:schemeClr val="tx1"/>
                </a:solidFill>
                <a:latin typeface="Courier New" pitchFamily="49" charset="0"/>
              </a:rPr>
              <a:t>DROP</a:t>
            </a:r>
            <a:r>
              <a:rPr lang="en-US" altLang="en-US" smtClean="0">
                <a:solidFill>
                  <a:schemeClr val="tx1"/>
                </a:solidFill>
                <a:latin typeface="Times New Roman" pitchFamily="18" charset="0"/>
              </a:rPr>
              <a:t> </a:t>
            </a:r>
            <a:r>
              <a:rPr lang="en-US" altLang="en-US" smtClean="0">
                <a:solidFill>
                  <a:schemeClr val="tx1"/>
                </a:solidFill>
                <a:latin typeface="Courier New" pitchFamily="49" charset="0"/>
              </a:rPr>
              <a:t>VIEW</a:t>
            </a:r>
            <a:r>
              <a:rPr lang="en-US" altLang="en-US" smtClean="0">
                <a:solidFill>
                  <a:schemeClr val="tx1"/>
                </a:solidFill>
                <a:latin typeface="Times New Roman" pitchFamily="18" charset="0"/>
              </a:rPr>
              <a:t> statement</a:t>
            </a:r>
            <a:r>
              <a:rPr lang="en-US" altLang="en-US" smtClean="0">
                <a:latin typeface="Times New Roman" pitchFamily="18" charset="0"/>
              </a:rPr>
              <a:t> to remove a view. The statement removes the view definition from the database. However, dropping views has no effect on the tables on which the view was based. On the other hand, views or other applications based on the deleted views become invalid. Only the creator or a user with the </a:t>
            </a:r>
            <a:r>
              <a:rPr lang="en-US" altLang="en-US" smtClean="0">
                <a:solidFill>
                  <a:schemeClr val="tx1"/>
                </a:solidFill>
                <a:latin typeface="Courier New" pitchFamily="49" charset="0"/>
              </a:rPr>
              <a:t>DROP</a:t>
            </a:r>
            <a:r>
              <a:rPr lang="en-US" altLang="en-US" smtClean="0">
                <a:solidFill>
                  <a:schemeClr val="tx1"/>
                </a:solidFill>
                <a:latin typeface="Times New Roman" pitchFamily="18" charset="0"/>
              </a:rPr>
              <a:t> </a:t>
            </a:r>
            <a:r>
              <a:rPr lang="en-US" altLang="en-US" smtClean="0">
                <a:solidFill>
                  <a:schemeClr val="tx1"/>
                </a:solidFill>
                <a:latin typeface="Courier New" pitchFamily="49" charset="0"/>
              </a:rPr>
              <a:t>ANY</a:t>
            </a:r>
            <a:r>
              <a:rPr lang="en-US" altLang="en-US" smtClean="0">
                <a:solidFill>
                  <a:schemeClr val="tx1"/>
                </a:solidFill>
                <a:latin typeface="Times New Roman" pitchFamily="18" charset="0"/>
              </a:rPr>
              <a:t> </a:t>
            </a:r>
            <a:r>
              <a:rPr lang="en-US" altLang="en-US" smtClean="0">
                <a:solidFill>
                  <a:schemeClr val="tx1"/>
                </a:solidFill>
                <a:latin typeface="Courier New" pitchFamily="49" charset="0"/>
              </a:rPr>
              <a:t>VIEW</a:t>
            </a:r>
            <a:r>
              <a:rPr lang="en-US" altLang="en-US" smtClean="0">
                <a:solidFill>
                  <a:schemeClr val="tx1"/>
                </a:solidFill>
                <a:latin typeface="Times New Roman" pitchFamily="18" charset="0"/>
              </a:rPr>
              <a:t> privilege</a:t>
            </a:r>
            <a:r>
              <a:rPr lang="en-US" altLang="en-US" smtClean="0">
                <a:latin typeface="Times New Roman" pitchFamily="18" charset="0"/>
              </a:rPr>
              <a:t> can remove a view.</a:t>
            </a:r>
          </a:p>
          <a:p>
            <a:pPr lvl="1" eaLnBrk="1" hangingPunct="1"/>
            <a:r>
              <a:rPr lang="en-US" altLang="en-US" smtClean="0">
                <a:latin typeface="Times New Roman" pitchFamily="18" charset="0"/>
              </a:rPr>
              <a:t>In the syntax:</a:t>
            </a:r>
          </a:p>
          <a:p>
            <a:pPr lvl="1" eaLnBrk="1" hangingPunct="1"/>
            <a:r>
              <a:rPr lang="en-US" altLang="en-US" i="1" smtClean="0">
                <a:latin typeface="Courier New" pitchFamily="49" charset="0"/>
              </a:rPr>
              <a:t>view</a:t>
            </a:r>
            <a:r>
              <a:rPr lang="en-US" altLang="en-US" i="1" smtClean="0">
                <a:latin typeface="Times New Roman" pitchFamily="18" charset="0"/>
              </a:rPr>
              <a:t>	</a:t>
            </a:r>
            <a:r>
              <a:rPr lang="en-US" altLang="en-US" smtClean="0">
                <a:latin typeface="Times New Roman" pitchFamily="18" charset="0"/>
              </a:rPr>
              <a:t>is the name of the view</a:t>
            </a:r>
          </a:p>
        </p:txBody>
      </p:sp>
    </p:spTree>
    <p:extLst>
      <p:ext uri="{BB962C8B-B14F-4D97-AF65-F5344CB8AC3E}">
        <p14:creationId xmlns:p14="http://schemas.microsoft.com/office/powerpoint/2010/main" val="3452788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t>Practice 11: Overview of Part 1</a:t>
            </a:r>
          </a:p>
          <a:p>
            <a:pPr lvl="1" eaLnBrk="1" hangingPunct="1"/>
            <a:r>
              <a:rPr lang="en-US" altLang="en-US" smtClean="0">
                <a:latin typeface="Times New Roman" pitchFamily="18" charset="0"/>
              </a:rPr>
              <a:t>Part 1 of this lesson’s practice provides you with a variety of exercises in creating, using, and removing views. Complete questions 1</a:t>
            </a:r>
            <a:r>
              <a:rPr lang="en-US" altLang="en-US" smtClean="0">
                <a:latin typeface="Times New Roman" pitchFamily="18" charset="0"/>
                <a:cs typeface="Times New Roman" pitchFamily="18" charset="0"/>
              </a:rPr>
              <a:t>–</a:t>
            </a:r>
            <a:r>
              <a:rPr lang="en-US" altLang="en-US" smtClean="0">
                <a:latin typeface="Times New Roman" pitchFamily="18" charset="0"/>
              </a:rPr>
              <a:t>6 at the end of this lesson.</a:t>
            </a:r>
          </a:p>
        </p:txBody>
      </p:sp>
      <p:sp>
        <p:nvSpPr>
          <p:cNvPr id="2" name="Rounded Rectangular Callout 1"/>
          <p:cNvSpPr/>
          <p:nvPr/>
        </p:nvSpPr>
        <p:spPr>
          <a:xfrm>
            <a:off x="5562600" y="2514600"/>
            <a:ext cx="1143000" cy="990600"/>
          </a:xfrm>
          <a:prstGeom prst="wedgeRoundRectCallout">
            <a:avLst>
              <a:gd name="adj1" fmla="val -193796"/>
              <a:gd name="adj2" fmla="val -181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0000"/>
                </a:solidFill>
              </a:rPr>
              <a:t>There is no </a:t>
            </a:r>
            <a:r>
              <a:rPr lang="en-US" sz="1600" dirty="0" err="1" smtClean="0">
                <a:solidFill>
                  <a:srgbClr val="FF0000"/>
                </a:solidFill>
              </a:rPr>
              <a:t>left_date</a:t>
            </a:r>
            <a:r>
              <a:rPr lang="en-US" sz="1600" dirty="0" smtClean="0">
                <a:solidFill>
                  <a:srgbClr val="FF0000"/>
                </a:solidFill>
              </a:rPr>
              <a:t> column</a:t>
            </a:r>
            <a:endParaRPr lang="en-US" sz="1600" dirty="0">
              <a:solidFill>
                <a:srgbClr val="FF0000"/>
              </a:solidFill>
            </a:endParaRPr>
          </a:p>
        </p:txBody>
      </p:sp>
    </p:spTree>
    <p:extLst>
      <p:ext uri="{BB962C8B-B14F-4D97-AF65-F5344CB8AC3E}">
        <p14:creationId xmlns:p14="http://schemas.microsoft.com/office/powerpoint/2010/main" val="83467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t>Sequences</a:t>
            </a:r>
          </a:p>
          <a:p>
            <a:pPr lvl="1" eaLnBrk="1" hangingPunct="1"/>
            <a:r>
              <a:rPr lang="en-US" altLang="en-US" smtClean="0">
                <a:latin typeface="Times New Roman" pitchFamily="18" charset="0"/>
              </a:rPr>
              <a:t>A sequence is a database object that creates integer values. You can create sequences and then use them to generate numbers. </a:t>
            </a:r>
          </a:p>
        </p:txBody>
      </p:sp>
    </p:spTree>
    <p:extLst>
      <p:ext uri="{BB962C8B-B14F-4D97-AF65-F5344CB8AC3E}">
        <p14:creationId xmlns:p14="http://schemas.microsoft.com/office/powerpoint/2010/main" val="1149940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6"/>
          <p:cNvSpPr>
            <a:spLocks noGrp="1" noRot="1" noChangeAspect="1" noChangeArrowheads="1" noTextEdit="1"/>
          </p:cNvSpPr>
          <p:nvPr>
            <p:ph type="sldImg"/>
          </p:nvPr>
        </p:nvSpPr>
        <p:spPr>
          <a:ln/>
        </p:spPr>
      </p:sp>
      <p:sp>
        <p:nvSpPr>
          <p:cNvPr id="55300" name="Rectangle 7"/>
          <p:cNvSpPr>
            <a:spLocks noGrp="1" noChangeArrowheads="1"/>
          </p:cNvSpPr>
          <p:nvPr>
            <p:ph type="body" idx="1"/>
          </p:nvPr>
        </p:nvSpPr>
        <p:spPr>
          <a:noFill/>
        </p:spPr>
        <p:txBody>
          <a:bodyPr/>
          <a:lstStyle/>
          <a:p>
            <a:pPr eaLnBrk="1" hangingPunct="1"/>
            <a:r>
              <a:rPr lang="en-US" altLang="en-US" smtClean="0"/>
              <a:t>Objectives</a:t>
            </a:r>
          </a:p>
          <a:p>
            <a:pPr lvl="1" eaLnBrk="1" hangingPunct="1"/>
            <a:r>
              <a:rPr lang="en-US" altLang="en-US" smtClean="0">
                <a:latin typeface="Times New Roman" pitchFamily="18" charset="0"/>
              </a:rPr>
              <a:t>In this lesson, you are introduced to the view, sequence, synonym, and index objects. You are taught the basics of creating and using views, sequences, and indexes.</a:t>
            </a:r>
          </a:p>
        </p:txBody>
      </p:sp>
    </p:spTree>
    <p:extLst>
      <p:ext uri="{BB962C8B-B14F-4D97-AF65-F5344CB8AC3E}">
        <p14:creationId xmlns:p14="http://schemas.microsoft.com/office/powerpoint/2010/main" val="34302011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t>Sequences (continued)</a:t>
            </a:r>
          </a:p>
          <a:p>
            <a:pPr lvl="1" eaLnBrk="1" hangingPunct="1"/>
            <a:r>
              <a:rPr lang="en-US" altLang="en-US" smtClean="0">
                <a:latin typeface="Times New Roman" pitchFamily="18" charset="0"/>
              </a:rPr>
              <a:t>A sequence is a user-created database object that can be shared by multiple users to generate integers. </a:t>
            </a:r>
          </a:p>
          <a:p>
            <a:pPr lvl="1" eaLnBrk="1" hangingPunct="1"/>
            <a:r>
              <a:rPr lang="en-US" altLang="en-US" smtClean="0">
                <a:latin typeface="Times New Roman" pitchFamily="18" charset="0"/>
              </a:rPr>
              <a:t>You can define a sequence to generate unique values or to recycle and use the same numbers again.</a:t>
            </a:r>
          </a:p>
          <a:p>
            <a:pPr lvl="1" eaLnBrk="1" hangingPunct="1"/>
            <a:r>
              <a:rPr lang="en-US" altLang="en-US" smtClean="0">
                <a:latin typeface="Times New Roman" pitchFamily="18" charset="0"/>
              </a:rPr>
              <a:t>A typical usage for sequences is to create a primary key value, which must be unique for each row. A sequence is generated and incremented (or decremented) by an internal Oracle routine. This can be a time-saving object because it can reduce the amount of application code needed to write a sequence-generating routine.</a:t>
            </a:r>
          </a:p>
          <a:p>
            <a:pPr lvl="1" eaLnBrk="1" hangingPunct="1"/>
            <a:r>
              <a:rPr lang="en-US" altLang="en-US" smtClean="0">
                <a:latin typeface="Times New Roman" pitchFamily="18" charset="0"/>
              </a:rPr>
              <a:t>Sequence numbers are stored and generated independent of tables. Therefore, the same sequence can be used for multiple tables.</a:t>
            </a:r>
          </a:p>
        </p:txBody>
      </p:sp>
    </p:spTree>
    <p:extLst>
      <p:ext uri="{BB962C8B-B14F-4D97-AF65-F5344CB8AC3E}">
        <p14:creationId xmlns:p14="http://schemas.microsoft.com/office/powerpoint/2010/main" val="35274959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477838" y="5400675"/>
            <a:ext cx="6359525" cy="3663950"/>
          </a:xfrm>
          <a:noFill/>
        </p:spPr>
        <p:txBody>
          <a:bodyPr/>
          <a:lstStyle/>
          <a:p>
            <a:pPr eaLnBrk="1" hangingPunct="1">
              <a:tabLst>
                <a:tab pos="2057400" algn="l"/>
              </a:tabLst>
            </a:pPr>
            <a:r>
              <a:rPr lang="en-US" altLang="en-US" smtClean="0">
                <a:latin typeface="Courier New" pitchFamily="49" charset="0"/>
              </a:rPr>
              <a:t>CREATE</a:t>
            </a:r>
            <a:r>
              <a:rPr lang="en-US" altLang="en-US" smtClean="0">
                <a:latin typeface="Times New Roman" pitchFamily="18" charset="0"/>
              </a:rPr>
              <a:t> </a:t>
            </a:r>
            <a:r>
              <a:rPr lang="en-US" altLang="en-US" smtClean="0">
                <a:latin typeface="Courier New" pitchFamily="49" charset="0"/>
              </a:rPr>
              <a:t>SEQUENCE</a:t>
            </a:r>
            <a:r>
              <a:rPr lang="en-US" altLang="en-US" smtClean="0"/>
              <a:t> Statement: Syntax</a:t>
            </a:r>
          </a:p>
          <a:p>
            <a:pPr lvl="1" eaLnBrk="1" hangingPunct="1">
              <a:tabLst>
                <a:tab pos="2057400" algn="l"/>
              </a:tabLst>
            </a:pPr>
            <a:r>
              <a:rPr lang="en-US" altLang="en-US" smtClean="0">
                <a:latin typeface="Times New Roman" pitchFamily="18" charset="0"/>
              </a:rPr>
              <a:t>Automatically generate sequential numbers by using the </a:t>
            </a:r>
            <a:r>
              <a:rPr lang="en-US" altLang="en-US" smtClean="0">
                <a:solidFill>
                  <a:schemeClr val="tx1"/>
                </a:solidFill>
                <a:latin typeface="Courier New" pitchFamily="49" charset="0"/>
              </a:rPr>
              <a:t>CREATE</a:t>
            </a:r>
            <a:r>
              <a:rPr lang="en-US" altLang="en-US" smtClean="0">
                <a:solidFill>
                  <a:schemeClr val="tx1"/>
                </a:solidFill>
                <a:latin typeface="Times New Roman" pitchFamily="18" charset="0"/>
              </a:rPr>
              <a:t> </a:t>
            </a:r>
            <a:r>
              <a:rPr lang="en-US" altLang="en-US" smtClean="0">
                <a:solidFill>
                  <a:schemeClr val="tx1"/>
                </a:solidFill>
                <a:latin typeface="Courier New" pitchFamily="49" charset="0"/>
              </a:rPr>
              <a:t>SEQUENCE</a:t>
            </a:r>
            <a:r>
              <a:rPr lang="en-US" altLang="en-US" smtClean="0">
                <a:solidFill>
                  <a:schemeClr val="tx1"/>
                </a:solidFill>
                <a:latin typeface="Times New Roman" pitchFamily="18" charset="0"/>
              </a:rPr>
              <a:t> statement</a:t>
            </a:r>
            <a:r>
              <a:rPr lang="en-US" altLang="en-US" smtClean="0">
                <a:latin typeface="Times New Roman" pitchFamily="18" charset="0"/>
              </a:rPr>
              <a:t>.</a:t>
            </a:r>
          </a:p>
          <a:p>
            <a:pPr lvl="1" eaLnBrk="1" hangingPunct="1">
              <a:tabLst>
                <a:tab pos="2057400" algn="l"/>
              </a:tabLst>
            </a:pPr>
            <a:r>
              <a:rPr lang="en-US" altLang="en-US" smtClean="0">
                <a:latin typeface="Times New Roman" pitchFamily="18" charset="0"/>
              </a:rPr>
              <a:t>In the syntax:</a:t>
            </a:r>
          </a:p>
          <a:p>
            <a:pPr lvl="2" eaLnBrk="1" hangingPunct="1">
              <a:buFont typeface="Times New Roman" pitchFamily="18" charset="0"/>
              <a:buNone/>
              <a:tabLst>
                <a:tab pos="2057400" algn="l"/>
              </a:tabLst>
            </a:pPr>
            <a:r>
              <a:rPr lang="en-US" altLang="en-US" i="1" smtClean="0">
                <a:latin typeface="Courier New" pitchFamily="49" charset="0"/>
              </a:rPr>
              <a:t>sequence</a:t>
            </a:r>
            <a:r>
              <a:rPr lang="en-US" altLang="en-US" smtClean="0">
                <a:latin typeface="Times New Roman" pitchFamily="18" charset="0"/>
              </a:rPr>
              <a:t>		Is the name of the sequence generator</a:t>
            </a:r>
          </a:p>
          <a:p>
            <a:pPr lvl="2" eaLnBrk="1" hangingPunct="1">
              <a:buFont typeface="Times New Roman" pitchFamily="18" charset="0"/>
              <a:buNone/>
              <a:tabLst>
                <a:tab pos="2057400" algn="l"/>
              </a:tabLst>
            </a:pPr>
            <a:r>
              <a:rPr lang="en-US" altLang="en-US" smtClean="0">
                <a:latin typeface="Courier New" pitchFamily="49" charset="0"/>
              </a:rPr>
              <a:t>INCREMENT</a:t>
            </a:r>
            <a:r>
              <a:rPr lang="en-US" altLang="en-US" smtClean="0">
                <a:latin typeface="Times New Roman" pitchFamily="18" charset="0"/>
              </a:rPr>
              <a:t> </a:t>
            </a:r>
            <a:r>
              <a:rPr lang="en-US" altLang="en-US" smtClean="0">
                <a:latin typeface="Courier New" pitchFamily="49" charset="0"/>
              </a:rPr>
              <a:t>BY</a:t>
            </a:r>
            <a:r>
              <a:rPr lang="en-US" altLang="en-US" smtClean="0">
                <a:latin typeface="Times New Roman" pitchFamily="18" charset="0"/>
              </a:rPr>
              <a:t> </a:t>
            </a:r>
            <a:r>
              <a:rPr lang="en-US" altLang="en-US" i="1" smtClean="0">
                <a:latin typeface="Courier New" pitchFamily="49" charset="0"/>
              </a:rPr>
              <a:t>n</a:t>
            </a:r>
            <a:r>
              <a:rPr lang="en-US" altLang="en-US" i="1" smtClean="0">
                <a:latin typeface="Times New Roman" pitchFamily="18" charset="0"/>
              </a:rPr>
              <a:t>		</a:t>
            </a:r>
            <a:r>
              <a:rPr lang="en-US" altLang="en-US" smtClean="0">
                <a:latin typeface="Times New Roman" pitchFamily="18" charset="0"/>
              </a:rPr>
              <a:t>Specifies the interval between sequence numbers, where 			</a:t>
            </a:r>
            <a:r>
              <a:rPr lang="en-US" altLang="en-US" i="1" smtClean="0">
                <a:latin typeface="Courier New" pitchFamily="49" charset="0"/>
              </a:rPr>
              <a:t>n</a:t>
            </a:r>
            <a:r>
              <a:rPr lang="en-US" altLang="en-US" smtClean="0">
                <a:latin typeface="Times New Roman" pitchFamily="18" charset="0"/>
              </a:rPr>
              <a:t> is an integer (If this clause is omitted, the sequence 			increments by 1.)</a:t>
            </a:r>
          </a:p>
          <a:p>
            <a:pPr lvl="2" eaLnBrk="1" hangingPunct="1">
              <a:buFont typeface="Times New Roman" pitchFamily="18" charset="0"/>
              <a:buNone/>
              <a:tabLst>
                <a:tab pos="2057400" algn="l"/>
              </a:tabLst>
            </a:pPr>
            <a:r>
              <a:rPr lang="en-US" altLang="en-US" smtClean="0">
                <a:latin typeface="Courier New" pitchFamily="49" charset="0"/>
              </a:rPr>
              <a:t>START</a:t>
            </a:r>
            <a:r>
              <a:rPr lang="en-US" altLang="en-US" smtClean="0">
                <a:latin typeface="Times New Roman" pitchFamily="18" charset="0"/>
              </a:rPr>
              <a:t> </a:t>
            </a:r>
            <a:r>
              <a:rPr lang="en-US" altLang="en-US" smtClean="0">
                <a:latin typeface="Courier New" pitchFamily="49" charset="0"/>
              </a:rPr>
              <a:t>WITH</a:t>
            </a:r>
            <a:r>
              <a:rPr lang="en-US" altLang="en-US" smtClean="0">
                <a:latin typeface="Times New Roman" pitchFamily="18" charset="0"/>
              </a:rPr>
              <a:t> </a:t>
            </a:r>
            <a:r>
              <a:rPr lang="en-US" altLang="en-US" i="1" smtClean="0">
                <a:latin typeface="Courier New" pitchFamily="49" charset="0"/>
              </a:rPr>
              <a:t>n</a:t>
            </a:r>
            <a:r>
              <a:rPr lang="en-US" altLang="en-US" i="1" smtClean="0">
                <a:latin typeface="Times New Roman" pitchFamily="18" charset="0"/>
              </a:rPr>
              <a:t>		</a:t>
            </a:r>
            <a:r>
              <a:rPr lang="en-US" altLang="en-US" smtClean="0">
                <a:latin typeface="Times New Roman" pitchFamily="18" charset="0"/>
              </a:rPr>
              <a:t>Specifies the first sequence number to be generated (If  this 		clause is omitted, the sequence starts with 1.)</a:t>
            </a:r>
          </a:p>
          <a:p>
            <a:pPr lvl="2" eaLnBrk="1" hangingPunct="1">
              <a:buFont typeface="Times New Roman" pitchFamily="18" charset="0"/>
              <a:buNone/>
              <a:tabLst>
                <a:tab pos="2057400" algn="l"/>
              </a:tabLst>
            </a:pPr>
            <a:r>
              <a:rPr lang="en-US" altLang="en-US" smtClean="0">
                <a:latin typeface="Courier New" pitchFamily="49" charset="0"/>
              </a:rPr>
              <a:t>MAXVALUE</a:t>
            </a:r>
            <a:r>
              <a:rPr lang="en-US" altLang="en-US" smtClean="0">
                <a:latin typeface="Times New Roman" pitchFamily="18" charset="0"/>
              </a:rPr>
              <a:t> </a:t>
            </a:r>
            <a:r>
              <a:rPr lang="en-US" altLang="en-US" i="1" smtClean="0">
                <a:latin typeface="Courier New" pitchFamily="49" charset="0"/>
              </a:rPr>
              <a:t>n</a:t>
            </a:r>
            <a:r>
              <a:rPr lang="en-US" altLang="en-US" smtClean="0">
                <a:latin typeface="Times New Roman" pitchFamily="18" charset="0"/>
              </a:rPr>
              <a:t>		Specifies the maximum value the sequence can generate</a:t>
            </a:r>
          </a:p>
          <a:p>
            <a:pPr lvl="2" eaLnBrk="1" hangingPunct="1">
              <a:buFont typeface="Times New Roman" pitchFamily="18" charset="0"/>
              <a:buNone/>
              <a:tabLst>
                <a:tab pos="2057400" algn="l"/>
              </a:tabLst>
            </a:pPr>
            <a:r>
              <a:rPr lang="en-US" altLang="en-US" smtClean="0">
                <a:latin typeface="Courier New" pitchFamily="49" charset="0"/>
              </a:rPr>
              <a:t>NOMAXVALUE</a:t>
            </a:r>
            <a:r>
              <a:rPr lang="en-US" altLang="en-US" smtClean="0">
                <a:latin typeface="Times New Roman" pitchFamily="18" charset="0"/>
              </a:rPr>
              <a:t>		Specifies a maximum value of 10^27 for an ascending 			sequence and –1 for a descending sequence (This is the 			default option.)</a:t>
            </a:r>
          </a:p>
          <a:p>
            <a:pPr lvl="2" eaLnBrk="1" hangingPunct="1">
              <a:buFont typeface="Times New Roman" pitchFamily="18" charset="0"/>
              <a:buNone/>
              <a:tabLst>
                <a:tab pos="2057400" algn="l"/>
              </a:tabLst>
            </a:pPr>
            <a:r>
              <a:rPr lang="en-US" altLang="en-US" smtClean="0">
                <a:latin typeface="Courier New" pitchFamily="49" charset="0"/>
              </a:rPr>
              <a:t>MINVALUE</a:t>
            </a:r>
            <a:r>
              <a:rPr lang="en-US" altLang="en-US" smtClean="0">
                <a:latin typeface="Times New Roman" pitchFamily="18" charset="0"/>
              </a:rPr>
              <a:t> </a:t>
            </a:r>
            <a:r>
              <a:rPr lang="en-US" altLang="en-US" i="1" smtClean="0">
                <a:latin typeface="Courier New" pitchFamily="49" charset="0"/>
              </a:rPr>
              <a:t>n</a:t>
            </a:r>
            <a:r>
              <a:rPr lang="en-US" altLang="en-US" i="1" smtClean="0">
                <a:latin typeface="Times New Roman" pitchFamily="18" charset="0"/>
              </a:rPr>
              <a:t>		</a:t>
            </a:r>
            <a:r>
              <a:rPr lang="en-US" altLang="en-US" smtClean="0">
                <a:latin typeface="Times New Roman" pitchFamily="18" charset="0"/>
              </a:rPr>
              <a:t>Specifies the minimum sequence value</a:t>
            </a:r>
          </a:p>
          <a:p>
            <a:pPr lvl="2" eaLnBrk="1" hangingPunct="1">
              <a:buFont typeface="Times New Roman" pitchFamily="18" charset="0"/>
              <a:buNone/>
              <a:tabLst>
                <a:tab pos="2057400" algn="l"/>
              </a:tabLst>
            </a:pPr>
            <a:r>
              <a:rPr lang="en-US" altLang="en-US" smtClean="0">
                <a:latin typeface="Courier New" pitchFamily="49" charset="0"/>
              </a:rPr>
              <a:t>NOMINVALUE</a:t>
            </a:r>
            <a:r>
              <a:rPr lang="en-US" altLang="en-US" smtClean="0">
                <a:latin typeface="Times New Roman" pitchFamily="18" charset="0"/>
              </a:rPr>
              <a:t>		Specifies a minimum value of 1 for an ascending sequence 			and –(10^26) for a descending sequence (This is the default 		option.)</a:t>
            </a:r>
          </a:p>
        </p:txBody>
      </p:sp>
    </p:spTree>
    <p:extLst>
      <p:ext uri="{BB962C8B-B14F-4D97-AF65-F5344CB8AC3E}">
        <p14:creationId xmlns:p14="http://schemas.microsoft.com/office/powerpoint/2010/main" val="1263467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477838" y="5400675"/>
            <a:ext cx="6359525" cy="3663950"/>
          </a:xfrm>
          <a:noFill/>
        </p:spPr>
        <p:txBody>
          <a:bodyPr/>
          <a:lstStyle/>
          <a:p>
            <a:pPr eaLnBrk="1" hangingPunct="1"/>
            <a:r>
              <a:rPr lang="en-US" altLang="en-US" dirty="0" smtClean="0"/>
              <a:t>Creating a Sequence (continued)</a:t>
            </a:r>
          </a:p>
          <a:p>
            <a:pPr lvl="2" eaLnBrk="1" hangingPunct="1">
              <a:spcBef>
                <a:spcPct val="25000"/>
              </a:spcBef>
              <a:buFont typeface="Times New Roman" pitchFamily="18" charset="0"/>
              <a:buNone/>
            </a:pPr>
            <a:r>
              <a:rPr lang="en-US" altLang="en-US" dirty="0" smtClean="0">
                <a:latin typeface="Courier New" pitchFamily="49" charset="0"/>
              </a:rPr>
              <a:t>CYCLE | </a:t>
            </a:r>
            <a:r>
              <a:rPr lang="en-US" altLang="en-US" dirty="0" err="1" smtClean="0">
                <a:latin typeface="Courier New" pitchFamily="49" charset="0"/>
              </a:rPr>
              <a:t>NOCYCLE</a:t>
            </a:r>
            <a:r>
              <a:rPr lang="en-US" altLang="en-US" dirty="0" smtClean="0">
                <a:latin typeface="Times New Roman" pitchFamily="18" charset="0"/>
              </a:rPr>
              <a:t>		Specifies whether the sequence continues to generate 						values after reaching its maximum or minimum value 						(</a:t>
            </a:r>
            <a:r>
              <a:rPr lang="en-US" altLang="en-US" dirty="0" err="1" smtClean="0">
                <a:latin typeface="Courier New" pitchFamily="49" charset="0"/>
              </a:rPr>
              <a:t>NOCYCLE</a:t>
            </a:r>
            <a:r>
              <a:rPr lang="en-US" altLang="en-US" dirty="0" smtClean="0">
                <a:latin typeface="Times New Roman" pitchFamily="18" charset="0"/>
              </a:rPr>
              <a:t> is the default option.)</a:t>
            </a:r>
          </a:p>
          <a:p>
            <a:pPr lvl="2" eaLnBrk="1" hangingPunct="1">
              <a:buFont typeface="Times New Roman" pitchFamily="18" charset="0"/>
              <a:buNone/>
            </a:pPr>
            <a:r>
              <a:rPr lang="en-US" altLang="en-US" dirty="0" smtClean="0">
                <a:latin typeface="Courier New" pitchFamily="49" charset="0"/>
              </a:rPr>
              <a:t>CACHE</a:t>
            </a:r>
            <a:r>
              <a:rPr lang="en-US" altLang="en-US" i="1" dirty="0" smtClean="0">
                <a:latin typeface="Courier New" pitchFamily="49" charset="0"/>
              </a:rPr>
              <a:t> n</a:t>
            </a:r>
            <a:r>
              <a:rPr lang="en-US" altLang="en-US" dirty="0" smtClean="0">
                <a:latin typeface="Courier New" pitchFamily="49" charset="0"/>
              </a:rPr>
              <a:t> | </a:t>
            </a:r>
            <a:r>
              <a:rPr lang="en-US" altLang="en-US" dirty="0" err="1" smtClean="0">
                <a:latin typeface="Courier New" pitchFamily="49" charset="0"/>
              </a:rPr>
              <a:t>NOCACHE</a:t>
            </a:r>
            <a:r>
              <a:rPr lang="en-US" altLang="en-US" dirty="0" smtClean="0">
                <a:latin typeface="Courier New" pitchFamily="49" charset="0"/>
              </a:rPr>
              <a:t>		</a:t>
            </a:r>
            <a:r>
              <a:rPr lang="en-US" altLang="en-US" dirty="0" smtClean="0">
                <a:latin typeface="Times New Roman" pitchFamily="18" charset="0"/>
              </a:rPr>
              <a:t>Specifies how many values the Oracle server </a:t>
            </a:r>
            <a:r>
              <a:rPr lang="en-US" altLang="en-US" dirty="0" err="1" smtClean="0">
                <a:latin typeface="Times New Roman" pitchFamily="18" charset="0"/>
              </a:rPr>
              <a:t>preallocates</a:t>
            </a:r>
            <a:r>
              <a:rPr lang="en-US" altLang="en-US" dirty="0" smtClean="0">
                <a:latin typeface="Times New Roman" pitchFamily="18" charset="0"/>
              </a:rPr>
              <a:t> 						and keeps in memory (By default, the Oracle server 						caches 20 values.)</a:t>
            </a:r>
          </a:p>
          <a:p>
            <a:pPr lvl="1" eaLnBrk="1" hangingPunct="1"/>
            <a:r>
              <a:rPr lang="en-US" altLang="en-US" dirty="0" smtClean="0">
                <a:latin typeface="Times New Roman" pitchFamily="18" charset="0"/>
              </a:rPr>
              <a:t>The example in the slide creates a sequence named </a:t>
            </a:r>
            <a:r>
              <a:rPr lang="en-US" altLang="en-US" dirty="0" smtClean="0">
                <a:latin typeface="Courier New" pitchFamily="49" charset="0"/>
              </a:rPr>
              <a:t>DEPT_DEPTID_SEQ</a:t>
            </a:r>
            <a:r>
              <a:rPr lang="en-US" altLang="en-US" dirty="0" smtClean="0">
                <a:latin typeface="Times New Roman" pitchFamily="18" charset="0"/>
              </a:rPr>
              <a:t> to be used for the </a:t>
            </a:r>
            <a:r>
              <a:rPr lang="en-US" altLang="en-US" dirty="0" smtClean="0">
                <a:latin typeface="Courier New" pitchFamily="49" charset="0"/>
              </a:rPr>
              <a:t>DEPARTMENT_ID</a:t>
            </a:r>
            <a:r>
              <a:rPr lang="en-US" altLang="en-US" dirty="0" smtClean="0">
                <a:latin typeface="Times New Roman" pitchFamily="18" charset="0"/>
              </a:rPr>
              <a:t> column of the </a:t>
            </a:r>
            <a:r>
              <a:rPr lang="en-US" altLang="en-US" dirty="0" smtClean="0">
                <a:latin typeface="Courier New" pitchFamily="49" charset="0"/>
              </a:rPr>
              <a:t>DEPARTMENTS</a:t>
            </a:r>
            <a:r>
              <a:rPr lang="en-US" altLang="en-US" dirty="0" smtClean="0">
                <a:latin typeface="Times New Roman" pitchFamily="18" charset="0"/>
              </a:rPr>
              <a:t> table. The sequence starts at 120, does not allow caching, and does not cycle.</a:t>
            </a:r>
          </a:p>
          <a:p>
            <a:pPr lvl="1" eaLnBrk="1" hangingPunct="1"/>
            <a:r>
              <a:rPr lang="en-US" altLang="en-US" dirty="0" smtClean="0">
                <a:latin typeface="Times New Roman" pitchFamily="18" charset="0"/>
              </a:rPr>
              <a:t>Do not use the </a:t>
            </a:r>
            <a:r>
              <a:rPr lang="en-US" altLang="en-US" dirty="0" smtClean="0">
                <a:solidFill>
                  <a:schemeClr val="tx1"/>
                </a:solidFill>
                <a:latin typeface="Courier New" pitchFamily="49" charset="0"/>
              </a:rPr>
              <a:t>CYCLE</a:t>
            </a:r>
            <a:r>
              <a:rPr lang="en-US" altLang="en-US" dirty="0" smtClean="0">
                <a:solidFill>
                  <a:schemeClr val="tx1"/>
                </a:solidFill>
                <a:latin typeface="Times New Roman" pitchFamily="18" charset="0"/>
              </a:rPr>
              <a:t> option</a:t>
            </a:r>
            <a:r>
              <a:rPr lang="en-US" altLang="en-US" dirty="0" smtClean="0">
                <a:latin typeface="Times New Roman" pitchFamily="18" charset="0"/>
              </a:rPr>
              <a:t> if the sequence is used to generate primary key values, unless you have a reliable mechanism that purges old rows faster than the sequence cycles.</a:t>
            </a:r>
          </a:p>
          <a:p>
            <a:pPr lvl="1" eaLnBrk="1" hangingPunct="1"/>
            <a:r>
              <a:rPr lang="en-US" altLang="en-US" dirty="0" smtClean="0">
                <a:latin typeface="Times New Roman" pitchFamily="18" charset="0"/>
              </a:rPr>
              <a:t>For more information, see the section on “</a:t>
            </a:r>
            <a:r>
              <a:rPr lang="en-US" altLang="en-US" dirty="0" smtClean="0">
                <a:latin typeface="Courier New" pitchFamily="49" charset="0"/>
              </a:rPr>
              <a:t>CREATE</a:t>
            </a:r>
            <a:r>
              <a:rPr lang="en-US" altLang="en-US" dirty="0" smtClean="0">
                <a:latin typeface="Times New Roman" pitchFamily="18" charset="0"/>
              </a:rPr>
              <a:t> </a:t>
            </a:r>
            <a:r>
              <a:rPr lang="en-US" altLang="en-US" dirty="0" smtClean="0">
                <a:latin typeface="Courier New" pitchFamily="49" charset="0"/>
              </a:rPr>
              <a:t>SEQUENCE</a:t>
            </a:r>
            <a:r>
              <a:rPr lang="en-US" altLang="en-US" dirty="0" smtClean="0">
                <a:latin typeface="Times New Roman" pitchFamily="18" charset="0"/>
              </a:rPr>
              <a:t>” in the </a:t>
            </a:r>
            <a:r>
              <a:rPr lang="en-US" altLang="en-US" i="1" dirty="0" smtClean="0">
                <a:latin typeface="Times New Roman" pitchFamily="18" charset="0"/>
              </a:rPr>
              <a:t>Oracle Database SQL Language Reference 11g, Release 1 (11.1)</a:t>
            </a:r>
            <a:r>
              <a:rPr lang="en-US" altLang="en-US" dirty="0" smtClean="0">
                <a:latin typeface="Times New Roman" pitchFamily="18" charset="0"/>
              </a:rPr>
              <a:t>.</a:t>
            </a:r>
          </a:p>
          <a:p>
            <a:pPr lvl="1" eaLnBrk="1" hangingPunct="1"/>
            <a:r>
              <a:rPr lang="en-US" altLang="en-US" b="1" dirty="0" smtClean="0">
                <a:latin typeface="Times New Roman" pitchFamily="18" charset="0"/>
              </a:rPr>
              <a:t>Note:</a:t>
            </a:r>
            <a:r>
              <a:rPr lang="en-US" altLang="en-US" dirty="0" smtClean="0">
                <a:latin typeface="Times New Roman" pitchFamily="18" charset="0"/>
              </a:rPr>
              <a:t> The sequence is not tied to a table. Generally, you should name the sequence after its intended use. However, the sequence can be used anywhere, regardless of its name.</a:t>
            </a:r>
          </a:p>
        </p:txBody>
      </p:sp>
      <p:sp>
        <p:nvSpPr>
          <p:cNvPr id="2" name="Rectangle 1"/>
          <p:cNvSpPr/>
          <p:nvPr/>
        </p:nvSpPr>
        <p:spPr>
          <a:xfrm>
            <a:off x="914400" y="3962400"/>
            <a:ext cx="5715000" cy="830997"/>
          </a:xfrm>
          <a:prstGeom prst="rect">
            <a:avLst/>
          </a:prstGeom>
        </p:spPr>
        <p:txBody>
          <a:bodyPr wrap="square">
            <a:spAutoFit/>
          </a:bodyPr>
          <a:lstStyle/>
          <a:p>
            <a:pPr algn="l"/>
            <a:r>
              <a:rPr lang="en-US" altLang="en-US" sz="1600" dirty="0">
                <a:latin typeface="Calibri" panose="020F0502020204030204" pitchFamily="34" charset="0"/>
              </a:rPr>
              <a:t>Note: The sequence is not tied to a table. Generally, you should name the sequence after its intended use. However, the sequence can be used anywhere, regardless of its name.</a:t>
            </a:r>
          </a:p>
        </p:txBody>
      </p:sp>
    </p:spTree>
    <p:extLst>
      <p:ext uri="{BB962C8B-B14F-4D97-AF65-F5344CB8AC3E}">
        <p14:creationId xmlns:p14="http://schemas.microsoft.com/office/powerpoint/2010/main" val="160520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477838" y="5400675"/>
            <a:ext cx="6359525" cy="3663950"/>
          </a:xfrm>
          <a:noFill/>
        </p:spPr>
        <p:txBody>
          <a:bodyPr/>
          <a:lstStyle/>
          <a:p>
            <a:pPr eaLnBrk="1" hangingPunct="1">
              <a:spcBef>
                <a:spcPct val="30000"/>
              </a:spcBef>
            </a:pPr>
            <a:r>
              <a:rPr lang="en-US" altLang="en-US" smtClean="0">
                <a:latin typeface="Courier New" pitchFamily="49" charset="0"/>
              </a:rPr>
              <a:t>NEXTVAL</a:t>
            </a:r>
            <a:r>
              <a:rPr lang="en-US" altLang="en-US" smtClean="0"/>
              <a:t> and </a:t>
            </a:r>
            <a:r>
              <a:rPr lang="en-US" altLang="en-US" smtClean="0">
                <a:latin typeface="Courier New" pitchFamily="49" charset="0"/>
              </a:rPr>
              <a:t>CURRVAL</a:t>
            </a:r>
            <a:r>
              <a:rPr lang="en-US" altLang="en-US" smtClean="0"/>
              <a:t> Pseudocolumns</a:t>
            </a:r>
          </a:p>
          <a:p>
            <a:pPr lvl="1" eaLnBrk="1" hangingPunct="1"/>
            <a:r>
              <a:rPr lang="en-US" altLang="en-US" smtClean="0">
                <a:latin typeface="Times New Roman" pitchFamily="18" charset="0"/>
              </a:rPr>
              <a:t>After you create your sequence, it generates sequential numbers for use in your tables. Reference the sequence values by using the </a:t>
            </a:r>
            <a:r>
              <a:rPr lang="en-US" altLang="en-US" smtClean="0">
                <a:solidFill>
                  <a:schemeClr val="tx1"/>
                </a:solidFill>
                <a:latin typeface="Courier New" pitchFamily="49" charset="0"/>
              </a:rPr>
              <a:t>NEXTVAL</a:t>
            </a:r>
            <a:r>
              <a:rPr lang="en-US" altLang="en-US" smtClean="0">
                <a:solidFill>
                  <a:schemeClr val="tx1"/>
                </a:solidFill>
                <a:latin typeface="Times New Roman" pitchFamily="18" charset="0"/>
              </a:rPr>
              <a:t> and </a:t>
            </a:r>
            <a:r>
              <a:rPr lang="en-US" altLang="en-US" smtClean="0">
                <a:solidFill>
                  <a:schemeClr val="tx1"/>
                </a:solidFill>
                <a:latin typeface="Courier New" pitchFamily="49" charset="0"/>
              </a:rPr>
              <a:t>CURRVAL</a:t>
            </a:r>
            <a:r>
              <a:rPr lang="en-US" altLang="en-US" smtClean="0">
                <a:solidFill>
                  <a:schemeClr val="tx1"/>
                </a:solidFill>
                <a:latin typeface="Times New Roman" pitchFamily="18" charset="0"/>
              </a:rPr>
              <a:t> pseudocolumns.</a:t>
            </a:r>
          </a:p>
          <a:p>
            <a:pPr lvl="1" eaLnBrk="1" hangingPunct="1"/>
            <a:r>
              <a:rPr lang="en-US" altLang="en-US" smtClean="0">
                <a:latin typeface="Times New Roman" pitchFamily="18" charset="0"/>
              </a:rPr>
              <a:t>The </a:t>
            </a:r>
            <a:r>
              <a:rPr lang="en-US" altLang="en-US" smtClean="0">
                <a:latin typeface="Courier New" pitchFamily="49" charset="0"/>
              </a:rPr>
              <a:t>NEXTVAL</a:t>
            </a:r>
            <a:r>
              <a:rPr lang="en-US" altLang="en-US" smtClean="0">
                <a:latin typeface="Times New Roman" pitchFamily="18" charset="0"/>
              </a:rPr>
              <a:t> pseudocolumn is used to extract successive sequence numbers from a specified sequence. You must qualify </a:t>
            </a:r>
            <a:r>
              <a:rPr lang="en-US" altLang="en-US" smtClean="0">
                <a:latin typeface="Courier New" pitchFamily="49" charset="0"/>
              </a:rPr>
              <a:t>NEXTVAL</a:t>
            </a:r>
            <a:r>
              <a:rPr lang="en-US" altLang="en-US" smtClean="0">
                <a:latin typeface="Times New Roman" pitchFamily="18" charset="0"/>
              </a:rPr>
              <a:t> with the sequence name. When you reference </a:t>
            </a:r>
            <a:r>
              <a:rPr lang="en-US" altLang="en-US" i="1" smtClean="0">
                <a:latin typeface="Courier New" pitchFamily="49" charset="0"/>
              </a:rPr>
              <a:t>sequence</a:t>
            </a:r>
            <a:r>
              <a:rPr lang="en-US" altLang="en-US" smtClean="0">
                <a:latin typeface="Courier New" pitchFamily="49" charset="0"/>
              </a:rPr>
              <a:t>.NEXTVAL</a:t>
            </a:r>
            <a:r>
              <a:rPr lang="en-US" altLang="en-US" smtClean="0">
                <a:latin typeface="Times New Roman" pitchFamily="18" charset="0"/>
              </a:rPr>
              <a:t>, a new sequence number is generated and the current sequence number is placed in </a:t>
            </a:r>
            <a:r>
              <a:rPr lang="en-US" altLang="en-US" smtClean="0">
                <a:latin typeface="Courier New" pitchFamily="49" charset="0"/>
              </a:rPr>
              <a:t>CURRVAL</a:t>
            </a:r>
            <a:r>
              <a:rPr lang="en-US" altLang="en-US" smtClean="0">
                <a:latin typeface="Times New Roman" pitchFamily="18" charset="0"/>
              </a:rPr>
              <a:t>.</a:t>
            </a:r>
          </a:p>
          <a:p>
            <a:pPr lvl="1" eaLnBrk="1" hangingPunct="1"/>
            <a:r>
              <a:rPr lang="en-US" altLang="en-US" smtClean="0">
                <a:latin typeface="Times New Roman" pitchFamily="18" charset="0"/>
              </a:rPr>
              <a:t>The </a:t>
            </a:r>
            <a:r>
              <a:rPr lang="en-US" altLang="en-US" smtClean="0">
                <a:latin typeface="Courier New" pitchFamily="49" charset="0"/>
              </a:rPr>
              <a:t>CURRVAL</a:t>
            </a:r>
            <a:r>
              <a:rPr lang="en-US" altLang="en-US" smtClean="0">
                <a:latin typeface="Times New Roman" pitchFamily="18" charset="0"/>
              </a:rPr>
              <a:t> pseudocolumn is used to refer to a sequence number that the current user has just generated. However, </a:t>
            </a:r>
            <a:r>
              <a:rPr lang="en-US" altLang="en-US" smtClean="0">
                <a:latin typeface="Courier New" pitchFamily="49" charset="0"/>
              </a:rPr>
              <a:t>NEXTVAL</a:t>
            </a:r>
            <a:r>
              <a:rPr lang="en-US" altLang="en-US" smtClean="0">
                <a:latin typeface="Times New Roman" pitchFamily="18" charset="0"/>
              </a:rPr>
              <a:t> must be used to generate a sequence number in the current user’s session before </a:t>
            </a:r>
            <a:r>
              <a:rPr lang="en-US" altLang="en-US" smtClean="0">
                <a:latin typeface="Courier New" pitchFamily="49" charset="0"/>
              </a:rPr>
              <a:t>CURRVAL</a:t>
            </a:r>
            <a:r>
              <a:rPr lang="en-US" altLang="en-US" smtClean="0">
                <a:latin typeface="Times New Roman" pitchFamily="18" charset="0"/>
              </a:rPr>
              <a:t> can be referenced. You must qualify </a:t>
            </a:r>
            <a:r>
              <a:rPr lang="en-US" altLang="en-US" smtClean="0">
                <a:latin typeface="Courier New" pitchFamily="49" charset="0"/>
              </a:rPr>
              <a:t>CURRVAL</a:t>
            </a:r>
            <a:r>
              <a:rPr lang="en-US" altLang="en-US" smtClean="0">
                <a:latin typeface="Times New Roman" pitchFamily="18" charset="0"/>
              </a:rPr>
              <a:t> with the sequence name. When you reference </a:t>
            </a:r>
            <a:r>
              <a:rPr lang="en-US" altLang="en-US" i="1" smtClean="0">
                <a:latin typeface="Courier New" pitchFamily="49" charset="0"/>
              </a:rPr>
              <a:t>sequence</a:t>
            </a:r>
            <a:r>
              <a:rPr lang="en-US" altLang="en-US" smtClean="0">
                <a:latin typeface="Courier New" pitchFamily="49" charset="0"/>
              </a:rPr>
              <a:t>.CURRVAL</a:t>
            </a:r>
            <a:r>
              <a:rPr lang="en-US" altLang="en-US" smtClean="0">
                <a:latin typeface="Times New Roman" pitchFamily="18" charset="0"/>
              </a:rPr>
              <a:t>, the last value returned to that user’s process is displayed.</a:t>
            </a:r>
          </a:p>
        </p:txBody>
      </p:sp>
    </p:spTree>
    <p:extLst>
      <p:ext uri="{BB962C8B-B14F-4D97-AF65-F5344CB8AC3E}">
        <p14:creationId xmlns:p14="http://schemas.microsoft.com/office/powerpoint/2010/main" val="1055101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body" idx="1"/>
          </p:nvPr>
        </p:nvSpPr>
        <p:spPr>
          <a:xfrm>
            <a:off x="476250" y="471488"/>
            <a:ext cx="6361113" cy="8594725"/>
          </a:xfrm>
          <a:noFill/>
        </p:spPr>
        <p:txBody>
          <a:bodyPr/>
          <a:lstStyle/>
          <a:p>
            <a:pPr eaLnBrk="1" hangingPunct="1"/>
            <a:r>
              <a:rPr lang="en-US" altLang="en-US" smtClean="0">
                <a:latin typeface="Courier New" pitchFamily="49" charset="0"/>
              </a:rPr>
              <a:t>NEXTVAL</a:t>
            </a:r>
            <a:r>
              <a:rPr lang="en-US" altLang="en-US" smtClean="0"/>
              <a:t> and </a:t>
            </a:r>
            <a:r>
              <a:rPr lang="en-US" altLang="en-US" smtClean="0">
                <a:latin typeface="Courier New" pitchFamily="49" charset="0"/>
              </a:rPr>
              <a:t>CURRVAL</a:t>
            </a:r>
            <a:r>
              <a:rPr lang="en-US" altLang="en-US" smtClean="0"/>
              <a:t> Pseudocolumns (continued)</a:t>
            </a:r>
          </a:p>
          <a:p>
            <a:pPr lvl="1" eaLnBrk="1" hangingPunct="1"/>
            <a:r>
              <a:rPr lang="en-US" altLang="en-US" b="1" smtClean="0">
                <a:latin typeface="Times New Roman" pitchFamily="18" charset="0"/>
              </a:rPr>
              <a:t>Rules for Using </a:t>
            </a:r>
            <a:r>
              <a:rPr lang="en-US" altLang="en-US" b="1" smtClean="0">
                <a:latin typeface="Courier New" pitchFamily="49" charset="0"/>
              </a:rPr>
              <a:t>NEXTVAL</a:t>
            </a:r>
            <a:r>
              <a:rPr lang="en-US" altLang="en-US" b="1" smtClean="0">
                <a:latin typeface="Times New Roman" pitchFamily="18" charset="0"/>
              </a:rPr>
              <a:t> and </a:t>
            </a:r>
            <a:r>
              <a:rPr lang="en-US" altLang="en-US" b="1" smtClean="0">
                <a:latin typeface="Courier New" pitchFamily="49" charset="0"/>
              </a:rPr>
              <a:t>CURRVAL</a:t>
            </a:r>
          </a:p>
          <a:p>
            <a:pPr lvl="1" eaLnBrk="1" hangingPunct="1"/>
            <a:r>
              <a:rPr lang="en-US" altLang="en-US" smtClean="0">
                <a:latin typeface="Times New Roman" pitchFamily="18" charset="0"/>
              </a:rPr>
              <a:t>You can use </a:t>
            </a:r>
            <a:r>
              <a:rPr lang="en-US" altLang="en-US" smtClean="0">
                <a:latin typeface="Courier New" pitchFamily="49" charset="0"/>
              </a:rPr>
              <a:t>NEXTVAL</a:t>
            </a:r>
            <a:r>
              <a:rPr lang="en-US" altLang="en-US" smtClean="0">
                <a:latin typeface="Times New Roman" pitchFamily="18" charset="0"/>
              </a:rPr>
              <a:t> and </a:t>
            </a:r>
            <a:r>
              <a:rPr lang="en-US" altLang="en-US" smtClean="0">
                <a:latin typeface="Courier New" pitchFamily="49" charset="0"/>
              </a:rPr>
              <a:t>CURRVAL</a:t>
            </a:r>
            <a:r>
              <a:rPr lang="en-US" altLang="en-US" smtClean="0">
                <a:latin typeface="Times New Roman" pitchFamily="18" charset="0"/>
              </a:rPr>
              <a:t> in the following contexts:</a:t>
            </a:r>
          </a:p>
          <a:p>
            <a:pPr lvl="2" eaLnBrk="1" hangingPunct="1"/>
            <a:r>
              <a:rPr lang="en-US" altLang="en-US" smtClean="0">
                <a:latin typeface="Times New Roman" pitchFamily="18" charset="0"/>
              </a:rPr>
              <a:t>The </a:t>
            </a:r>
            <a:r>
              <a:rPr lang="en-US" altLang="en-US" smtClean="0">
                <a:latin typeface="Courier New" pitchFamily="49" charset="0"/>
              </a:rPr>
              <a:t>SELECT</a:t>
            </a:r>
            <a:r>
              <a:rPr lang="en-US" altLang="en-US" smtClean="0">
                <a:latin typeface="Times New Roman" pitchFamily="18" charset="0"/>
              </a:rPr>
              <a:t> list of a </a:t>
            </a:r>
            <a:r>
              <a:rPr lang="en-US" altLang="en-US" smtClean="0">
                <a:latin typeface="Courier New" pitchFamily="49" charset="0"/>
              </a:rPr>
              <a:t>SELECT</a:t>
            </a:r>
            <a:r>
              <a:rPr lang="en-US" altLang="en-US" smtClean="0">
                <a:latin typeface="Times New Roman" pitchFamily="18" charset="0"/>
              </a:rPr>
              <a:t> statement that is not part of a subquery</a:t>
            </a:r>
          </a:p>
          <a:p>
            <a:pPr lvl="2" eaLnBrk="1" hangingPunct="1"/>
            <a:r>
              <a:rPr lang="en-US" altLang="en-US" smtClean="0">
                <a:latin typeface="Times New Roman" pitchFamily="18" charset="0"/>
              </a:rPr>
              <a:t>The </a:t>
            </a:r>
            <a:r>
              <a:rPr lang="en-US" altLang="en-US" smtClean="0">
                <a:latin typeface="Courier New" pitchFamily="49" charset="0"/>
              </a:rPr>
              <a:t>SELECT</a:t>
            </a:r>
            <a:r>
              <a:rPr lang="en-US" altLang="en-US" smtClean="0">
                <a:latin typeface="Times New Roman" pitchFamily="18" charset="0"/>
              </a:rPr>
              <a:t> list of a subquery in an </a:t>
            </a:r>
            <a:r>
              <a:rPr lang="en-US" altLang="en-US" smtClean="0">
                <a:latin typeface="Courier New" pitchFamily="49" charset="0"/>
              </a:rPr>
              <a:t>INSERT</a:t>
            </a:r>
            <a:r>
              <a:rPr lang="en-US" altLang="en-US" smtClean="0">
                <a:latin typeface="Times New Roman" pitchFamily="18" charset="0"/>
              </a:rPr>
              <a:t> statement</a:t>
            </a:r>
          </a:p>
          <a:p>
            <a:pPr lvl="2" eaLnBrk="1" hangingPunct="1"/>
            <a:r>
              <a:rPr lang="en-US" altLang="en-US" smtClean="0">
                <a:latin typeface="Times New Roman" pitchFamily="18" charset="0"/>
              </a:rPr>
              <a:t>The </a:t>
            </a:r>
            <a:r>
              <a:rPr lang="en-US" altLang="en-US" smtClean="0">
                <a:latin typeface="Courier New" pitchFamily="49" charset="0"/>
              </a:rPr>
              <a:t>VALUES</a:t>
            </a:r>
            <a:r>
              <a:rPr lang="en-US" altLang="en-US" smtClean="0">
                <a:latin typeface="Times New Roman" pitchFamily="18" charset="0"/>
              </a:rPr>
              <a:t> clause of an </a:t>
            </a:r>
            <a:r>
              <a:rPr lang="en-US" altLang="en-US" smtClean="0">
                <a:latin typeface="Courier New" pitchFamily="49" charset="0"/>
              </a:rPr>
              <a:t>INSERT</a:t>
            </a:r>
            <a:r>
              <a:rPr lang="en-US" altLang="en-US" smtClean="0">
                <a:latin typeface="Times New Roman" pitchFamily="18" charset="0"/>
              </a:rPr>
              <a:t> statement</a:t>
            </a:r>
          </a:p>
          <a:p>
            <a:pPr lvl="2" eaLnBrk="1" hangingPunct="1"/>
            <a:r>
              <a:rPr lang="en-US" altLang="en-US" smtClean="0">
                <a:latin typeface="Times New Roman" pitchFamily="18" charset="0"/>
              </a:rPr>
              <a:t>The </a:t>
            </a:r>
            <a:r>
              <a:rPr lang="en-US" altLang="en-US" smtClean="0">
                <a:latin typeface="Courier New" pitchFamily="49" charset="0"/>
              </a:rPr>
              <a:t>SET</a:t>
            </a:r>
            <a:r>
              <a:rPr lang="en-US" altLang="en-US" smtClean="0">
                <a:latin typeface="Times New Roman" pitchFamily="18" charset="0"/>
              </a:rPr>
              <a:t> clause of an </a:t>
            </a:r>
            <a:r>
              <a:rPr lang="en-US" altLang="en-US" smtClean="0">
                <a:latin typeface="Courier New" pitchFamily="49" charset="0"/>
              </a:rPr>
              <a:t>UPDATE</a:t>
            </a:r>
            <a:r>
              <a:rPr lang="en-US" altLang="en-US" smtClean="0">
                <a:latin typeface="Times New Roman" pitchFamily="18" charset="0"/>
              </a:rPr>
              <a:t> statement</a:t>
            </a:r>
          </a:p>
          <a:p>
            <a:pPr lvl="1" eaLnBrk="1" hangingPunct="1"/>
            <a:r>
              <a:rPr lang="en-US" altLang="en-US" smtClean="0">
                <a:latin typeface="Times New Roman" pitchFamily="18" charset="0"/>
              </a:rPr>
              <a:t>You cannot use </a:t>
            </a:r>
            <a:r>
              <a:rPr lang="en-US" altLang="en-US" smtClean="0">
                <a:latin typeface="Courier New" pitchFamily="49" charset="0"/>
              </a:rPr>
              <a:t>NEXTVAL</a:t>
            </a:r>
            <a:r>
              <a:rPr lang="en-US" altLang="en-US" smtClean="0">
                <a:latin typeface="Times New Roman" pitchFamily="18" charset="0"/>
              </a:rPr>
              <a:t> and </a:t>
            </a:r>
            <a:r>
              <a:rPr lang="en-US" altLang="en-US" smtClean="0">
                <a:latin typeface="Courier New" pitchFamily="49" charset="0"/>
              </a:rPr>
              <a:t>CURRVAL</a:t>
            </a:r>
            <a:r>
              <a:rPr lang="en-US" altLang="en-US" smtClean="0">
                <a:latin typeface="Times New Roman" pitchFamily="18" charset="0"/>
              </a:rPr>
              <a:t> in the following contexts:</a:t>
            </a:r>
          </a:p>
          <a:p>
            <a:pPr lvl="2" eaLnBrk="1" hangingPunct="1"/>
            <a:r>
              <a:rPr lang="en-US" altLang="en-US" smtClean="0">
                <a:latin typeface="Times New Roman" pitchFamily="18" charset="0"/>
              </a:rPr>
              <a:t>The </a:t>
            </a:r>
            <a:r>
              <a:rPr lang="en-US" altLang="en-US" smtClean="0">
                <a:latin typeface="Courier New" pitchFamily="49" charset="0"/>
              </a:rPr>
              <a:t>SELECT</a:t>
            </a:r>
            <a:r>
              <a:rPr lang="en-US" altLang="en-US" smtClean="0">
                <a:latin typeface="Times New Roman" pitchFamily="18" charset="0"/>
              </a:rPr>
              <a:t> list of a view</a:t>
            </a:r>
          </a:p>
          <a:p>
            <a:pPr lvl="2" eaLnBrk="1" hangingPunct="1"/>
            <a:r>
              <a:rPr lang="en-US" altLang="en-US" smtClean="0">
                <a:latin typeface="Times New Roman" pitchFamily="18" charset="0"/>
              </a:rPr>
              <a:t>A </a:t>
            </a:r>
            <a:r>
              <a:rPr lang="en-US" altLang="en-US" smtClean="0">
                <a:latin typeface="Courier New" pitchFamily="49" charset="0"/>
              </a:rPr>
              <a:t>SELECT</a:t>
            </a:r>
            <a:r>
              <a:rPr lang="en-US" altLang="en-US" smtClean="0">
                <a:latin typeface="Times New Roman" pitchFamily="18" charset="0"/>
              </a:rPr>
              <a:t> statement with the </a:t>
            </a:r>
            <a:r>
              <a:rPr lang="en-US" altLang="en-US" smtClean="0">
                <a:latin typeface="Courier New" pitchFamily="49" charset="0"/>
              </a:rPr>
              <a:t>DISTINCT</a:t>
            </a:r>
            <a:r>
              <a:rPr lang="en-US" altLang="en-US" smtClean="0">
                <a:latin typeface="Times New Roman" pitchFamily="18" charset="0"/>
              </a:rPr>
              <a:t> keyword</a:t>
            </a:r>
          </a:p>
          <a:p>
            <a:pPr lvl="2" eaLnBrk="1" hangingPunct="1"/>
            <a:r>
              <a:rPr lang="en-US" altLang="en-US" smtClean="0">
                <a:latin typeface="Times New Roman" pitchFamily="18" charset="0"/>
              </a:rPr>
              <a:t>A </a:t>
            </a:r>
            <a:r>
              <a:rPr lang="en-US" altLang="en-US" smtClean="0">
                <a:latin typeface="Courier New" pitchFamily="49" charset="0"/>
              </a:rPr>
              <a:t>SELECT</a:t>
            </a:r>
            <a:r>
              <a:rPr lang="en-US" altLang="en-US" smtClean="0">
                <a:latin typeface="Times New Roman" pitchFamily="18" charset="0"/>
              </a:rPr>
              <a:t> statement with </a:t>
            </a:r>
            <a:r>
              <a:rPr lang="en-US" altLang="en-US" smtClean="0">
                <a:latin typeface="Courier New" pitchFamily="49" charset="0"/>
              </a:rPr>
              <a:t>GROUP</a:t>
            </a:r>
            <a:r>
              <a:rPr lang="en-US" altLang="en-US" smtClean="0">
                <a:latin typeface="Times New Roman" pitchFamily="18" charset="0"/>
              </a:rPr>
              <a:t> </a:t>
            </a:r>
            <a:r>
              <a:rPr lang="en-US" altLang="en-US" smtClean="0">
                <a:latin typeface="Courier New" pitchFamily="49" charset="0"/>
              </a:rPr>
              <a:t>BY</a:t>
            </a:r>
            <a:r>
              <a:rPr lang="en-US" altLang="en-US" smtClean="0">
                <a:latin typeface="Times New Roman" pitchFamily="18" charset="0"/>
              </a:rPr>
              <a:t>, </a:t>
            </a:r>
            <a:r>
              <a:rPr lang="en-US" altLang="en-US" smtClean="0">
                <a:latin typeface="Courier New" pitchFamily="49" charset="0"/>
              </a:rPr>
              <a:t>HAVING</a:t>
            </a:r>
            <a:r>
              <a:rPr lang="en-US" altLang="en-US" smtClean="0">
                <a:latin typeface="Times New Roman" pitchFamily="18" charset="0"/>
              </a:rPr>
              <a:t>, or </a:t>
            </a:r>
            <a:r>
              <a:rPr lang="en-US" altLang="en-US" smtClean="0">
                <a:latin typeface="Courier New" pitchFamily="49" charset="0"/>
              </a:rPr>
              <a:t>ORDER</a:t>
            </a:r>
            <a:r>
              <a:rPr lang="en-US" altLang="en-US" smtClean="0">
                <a:latin typeface="Times New Roman" pitchFamily="18" charset="0"/>
              </a:rPr>
              <a:t> </a:t>
            </a:r>
            <a:r>
              <a:rPr lang="en-US" altLang="en-US" smtClean="0">
                <a:latin typeface="Courier New" pitchFamily="49" charset="0"/>
              </a:rPr>
              <a:t>BY</a:t>
            </a:r>
            <a:r>
              <a:rPr lang="en-US" altLang="en-US" smtClean="0">
                <a:latin typeface="Times New Roman" pitchFamily="18" charset="0"/>
              </a:rPr>
              <a:t> clauses</a:t>
            </a:r>
          </a:p>
          <a:p>
            <a:pPr lvl="2" eaLnBrk="1" hangingPunct="1"/>
            <a:r>
              <a:rPr lang="en-US" altLang="en-US" smtClean="0">
                <a:latin typeface="Times New Roman" pitchFamily="18" charset="0"/>
              </a:rPr>
              <a:t>A subquery in a </a:t>
            </a:r>
            <a:r>
              <a:rPr lang="en-US" altLang="en-US" smtClean="0">
                <a:latin typeface="Courier New" pitchFamily="49" charset="0"/>
              </a:rPr>
              <a:t>SELECT</a:t>
            </a:r>
            <a:r>
              <a:rPr lang="en-US" altLang="en-US" smtClean="0">
                <a:latin typeface="Times New Roman" pitchFamily="18" charset="0"/>
              </a:rPr>
              <a:t>, </a:t>
            </a:r>
            <a:r>
              <a:rPr lang="en-US" altLang="en-US" smtClean="0">
                <a:latin typeface="Courier New" pitchFamily="49" charset="0"/>
              </a:rPr>
              <a:t>DELETE</a:t>
            </a:r>
            <a:r>
              <a:rPr lang="en-US" altLang="en-US" smtClean="0">
                <a:latin typeface="Times New Roman" pitchFamily="18" charset="0"/>
              </a:rPr>
              <a:t>, or </a:t>
            </a:r>
            <a:r>
              <a:rPr lang="en-US" altLang="en-US" smtClean="0">
                <a:latin typeface="Courier New" pitchFamily="49" charset="0"/>
              </a:rPr>
              <a:t>UPDATE</a:t>
            </a:r>
            <a:r>
              <a:rPr lang="en-US" altLang="en-US" smtClean="0">
                <a:latin typeface="Times New Roman" pitchFamily="18" charset="0"/>
              </a:rPr>
              <a:t> statement</a:t>
            </a:r>
          </a:p>
          <a:p>
            <a:pPr lvl="2" eaLnBrk="1" hangingPunct="1"/>
            <a:r>
              <a:rPr lang="en-US" altLang="en-US" smtClean="0">
                <a:latin typeface="Times New Roman" pitchFamily="18" charset="0"/>
              </a:rPr>
              <a:t>The </a:t>
            </a:r>
            <a:r>
              <a:rPr lang="en-US" altLang="en-US" smtClean="0">
                <a:latin typeface="Courier New" pitchFamily="49" charset="0"/>
              </a:rPr>
              <a:t>DEFAULT</a:t>
            </a:r>
            <a:r>
              <a:rPr lang="en-US" altLang="en-US" smtClean="0">
                <a:latin typeface="Times New Roman" pitchFamily="18" charset="0"/>
              </a:rPr>
              <a:t> expression in a </a:t>
            </a:r>
            <a:r>
              <a:rPr lang="en-US" altLang="en-US" smtClean="0">
                <a:latin typeface="Courier New" pitchFamily="49" charset="0"/>
              </a:rPr>
              <a:t>CREATE</a:t>
            </a:r>
            <a:r>
              <a:rPr lang="en-US" altLang="en-US" smtClean="0">
                <a:latin typeface="Times New Roman" pitchFamily="18" charset="0"/>
              </a:rPr>
              <a:t> </a:t>
            </a:r>
            <a:r>
              <a:rPr lang="en-US" altLang="en-US" smtClean="0">
                <a:latin typeface="Courier New" pitchFamily="49" charset="0"/>
              </a:rPr>
              <a:t>TABLE</a:t>
            </a:r>
            <a:r>
              <a:rPr lang="en-US" altLang="en-US" smtClean="0">
                <a:latin typeface="Times New Roman" pitchFamily="18" charset="0"/>
              </a:rPr>
              <a:t> or </a:t>
            </a:r>
            <a:r>
              <a:rPr lang="en-US" altLang="en-US" smtClean="0">
                <a:latin typeface="Courier New" pitchFamily="49" charset="0"/>
              </a:rPr>
              <a:t>ALTER</a:t>
            </a:r>
            <a:r>
              <a:rPr lang="en-US" altLang="en-US" smtClean="0">
                <a:latin typeface="Times New Roman" pitchFamily="18" charset="0"/>
              </a:rPr>
              <a:t> </a:t>
            </a:r>
            <a:r>
              <a:rPr lang="en-US" altLang="en-US" smtClean="0">
                <a:latin typeface="Courier New" pitchFamily="49" charset="0"/>
              </a:rPr>
              <a:t>TABLE</a:t>
            </a:r>
            <a:r>
              <a:rPr lang="en-US" altLang="en-US" smtClean="0">
                <a:latin typeface="Times New Roman" pitchFamily="18" charset="0"/>
              </a:rPr>
              <a:t> statement</a:t>
            </a:r>
          </a:p>
          <a:p>
            <a:pPr lvl="1" eaLnBrk="1" hangingPunct="1"/>
            <a:r>
              <a:rPr lang="en-US" altLang="en-US" smtClean="0">
                <a:latin typeface="Times New Roman" pitchFamily="18" charset="0"/>
              </a:rPr>
              <a:t>For more information, see the sections on “Pseudocolumns” and “</a:t>
            </a:r>
            <a:r>
              <a:rPr lang="en-US" altLang="en-US" smtClean="0">
                <a:latin typeface="Courier New" pitchFamily="49" charset="0"/>
              </a:rPr>
              <a:t>CREATE</a:t>
            </a:r>
            <a:r>
              <a:rPr lang="en-US" altLang="en-US" smtClean="0">
                <a:latin typeface="Times New Roman" pitchFamily="18" charset="0"/>
              </a:rPr>
              <a:t> </a:t>
            </a:r>
            <a:r>
              <a:rPr lang="en-US" altLang="en-US" smtClean="0">
                <a:latin typeface="Courier New" pitchFamily="49" charset="0"/>
              </a:rPr>
              <a:t>SEQUENCE</a:t>
            </a:r>
            <a:r>
              <a:rPr lang="en-US" altLang="en-US" smtClean="0">
                <a:latin typeface="Times New Roman" pitchFamily="18" charset="0"/>
              </a:rPr>
              <a:t>” in </a:t>
            </a:r>
            <a:r>
              <a:rPr lang="en-US" altLang="en-US" i="1" smtClean="0">
                <a:latin typeface="Times New Roman" pitchFamily="18" charset="0"/>
              </a:rPr>
              <a:t>Oracle Database SQL Language Reference 11g, Release 1 (11.1).</a:t>
            </a:r>
          </a:p>
        </p:txBody>
      </p:sp>
    </p:spTree>
    <p:extLst>
      <p:ext uri="{BB962C8B-B14F-4D97-AF65-F5344CB8AC3E}">
        <p14:creationId xmlns:p14="http://schemas.microsoft.com/office/powerpoint/2010/main" val="35662865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477838" y="5400675"/>
            <a:ext cx="6359525" cy="3663950"/>
          </a:xfrm>
          <a:noFill/>
        </p:spPr>
        <p:txBody>
          <a:bodyPr/>
          <a:lstStyle/>
          <a:p>
            <a:pPr eaLnBrk="1" hangingPunct="1"/>
            <a:r>
              <a:rPr lang="en-US" altLang="en-US" dirty="0" smtClean="0"/>
              <a:t>Using a Sequence</a:t>
            </a:r>
          </a:p>
          <a:p>
            <a:pPr lvl="1" eaLnBrk="1" hangingPunct="1"/>
            <a:r>
              <a:rPr lang="en-US" altLang="en-US" dirty="0" smtClean="0">
                <a:latin typeface="Times New Roman" pitchFamily="18" charset="0"/>
              </a:rPr>
              <a:t>The example in the slide inserts a new department in the </a:t>
            </a:r>
            <a:r>
              <a:rPr lang="en-US" altLang="en-US" dirty="0" smtClean="0">
                <a:latin typeface="Courier New" pitchFamily="49" charset="0"/>
              </a:rPr>
              <a:t>DEPARTMENTS</a:t>
            </a:r>
            <a:r>
              <a:rPr lang="en-US" altLang="en-US" dirty="0" smtClean="0">
                <a:latin typeface="Times New Roman" pitchFamily="18" charset="0"/>
              </a:rPr>
              <a:t> table. It </a:t>
            </a:r>
            <a:r>
              <a:rPr lang="en-US" altLang="en-US" dirty="0" smtClean="0">
                <a:solidFill>
                  <a:schemeClr val="tx1"/>
                </a:solidFill>
                <a:latin typeface="Times New Roman" pitchFamily="18" charset="0"/>
              </a:rPr>
              <a:t>uses the </a:t>
            </a:r>
            <a:r>
              <a:rPr lang="en-US" altLang="en-US" dirty="0" smtClean="0">
                <a:solidFill>
                  <a:schemeClr val="tx1"/>
                </a:solidFill>
                <a:latin typeface="Courier New" pitchFamily="49" charset="0"/>
              </a:rPr>
              <a:t>DEPT_DEPTID_SEQ</a:t>
            </a:r>
            <a:r>
              <a:rPr lang="en-US" altLang="en-US" dirty="0" smtClean="0">
                <a:solidFill>
                  <a:schemeClr val="tx1"/>
                </a:solidFill>
                <a:latin typeface="Times New Roman" pitchFamily="18" charset="0"/>
              </a:rPr>
              <a:t> sequence</a:t>
            </a:r>
            <a:r>
              <a:rPr lang="en-US" altLang="en-US" dirty="0" smtClean="0">
                <a:latin typeface="Times New Roman" pitchFamily="18" charset="0"/>
              </a:rPr>
              <a:t> to generate a new department number as follows. </a:t>
            </a:r>
          </a:p>
          <a:p>
            <a:pPr lvl="1" eaLnBrk="1" hangingPunct="1"/>
            <a:r>
              <a:rPr lang="en-US" altLang="en-US" dirty="0" smtClean="0">
                <a:latin typeface="Times New Roman" pitchFamily="18" charset="0"/>
              </a:rPr>
              <a:t>You can view the current value of the sequence using the </a:t>
            </a:r>
            <a:r>
              <a:rPr lang="en-US" altLang="en-US" i="1" dirty="0" err="1" smtClean="0">
                <a:latin typeface="Times New Roman" pitchFamily="18" charset="0"/>
              </a:rPr>
              <a:t>sequence_name</a:t>
            </a:r>
            <a:r>
              <a:rPr lang="en-US" altLang="en-US" dirty="0" err="1" smtClean="0">
                <a:latin typeface="Times New Roman" pitchFamily="18" charset="0"/>
              </a:rPr>
              <a:t>.</a:t>
            </a:r>
            <a:r>
              <a:rPr lang="en-US" altLang="en-US" dirty="0" err="1" smtClean="0">
                <a:latin typeface="Courier New" pitchFamily="49" charset="0"/>
              </a:rPr>
              <a:t>CURRVAL</a:t>
            </a:r>
            <a:r>
              <a:rPr lang="en-US" altLang="en-US" dirty="0" smtClean="0">
                <a:latin typeface="Times New Roman" pitchFamily="18" charset="0"/>
              </a:rPr>
              <a:t>, as shown in the second slide example. The output of the query is shown below:</a:t>
            </a:r>
          </a:p>
          <a:p>
            <a:pPr lvl="2" eaLnBrk="1" hangingPunct="1">
              <a:buFont typeface="Times New Roman" pitchFamily="18" charset="0"/>
              <a:buNone/>
            </a:pPr>
            <a:endParaRPr lang="en-US" altLang="en-US" sz="1100" dirty="0" smtClean="0">
              <a:latin typeface="Courier New" pitchFamily="49" charset="0"/>
            </a:endParaRPr>
          </a:p>
          <a:p>
            <a:pPr lvl="1" eaLnBrk="1" hangingPunct="1">
              <a:spcBef>
                <a:spcPct val="30000"/>
              </a:spcBef>
            </a:pPr>
            <a:endParaRPr lang="en-US" altLang="en-US" dirty="0" smtClean="0">
              <a:latin typeface="Times New Roman" pitchFamily="18" charset="0"/>
            </a:endParaRPr>
          </a:p>
          <a:p>
            <a:pPr lvl="1" eaLnBrk="1" hangingPunct="1">
              <a:spcBef>
                <a:spcPct val="30000"/>
              </a:spcBef>
            </a:pPr>
            <a:endParaRPr lang="en-US" altLang="en-US" dirty="0" smtClean="0">
              <a:latin typeface="Times New Roman" pitchFamily="18" charset="0"/>
            </a:endParaRPr>
          </a:p>
          <a:p>
            <a:pPr lvl="1" eaLnBrk="1" hangingPunct="1"/>
            <a:r>
              <a:rPr lang="en-US" altLang="en-US" dirty="0" smtClean="0">
                <a:latin typeface="Times New Roman" pitchFamily="18" charset="0"/>
              </a:rPr>
              <a:t>Suppose that you now want to hire employees to staff the new department. The </a:t>
            </a:r>
            <a:r>
              <a:rPr lang="en-US" altLang="en-US" dirty="0" smtClean="0">
                <a:latin typeface="Courier New" pitchFamily="49" charset="0"/>
              </a:rPr>
              <a:t>INSERT</a:t>
            </a:r>
            <a:r>
              <a:rPr lang="en-US" altLang="en-US" dirty="0" smtClean="0">
                <a:latin typeface="Times New Roman" pitchFamily="18" charset="0"/>
              </a:rPr>
              <a:t> statement to be executed for all new employees can include the following code:</a:t>
            </a:r>
          </a:p>
          <a:p>
            <a:pPr lvl="2" eaLnBrk="1" hangingPunct="1">
              <a:buFont typeface="Times New Roman" pitchFamily="18" charset="0"/>
              <a:buNone/>
            </a:pPr>
            <a:r>
              <a:rPr lang="en-US" altLang="en-US" sz="1100" dirty="0" smtClean="0">
                <a:latin typeface="Courier New" pitchFamily="49" charset="0"/>
              </a:rPr>
              <a:t>INSERT INTO employees (</a:t>
            </a:r>
            <a:r>
              <a:rPr lang="en-US" altLang="en-US" sz="1100" dirty="0" err="1" smtClean="0">
                <a:latin typeface="Courier New" pitchFamily="49" charset="0"/>
              </a:rPr>
              <a:t>employee_id</a:t>
            </a:r>
            <a:r>
              <a:rPr lang="en-US" altLang="en-US" sz="1100" dirty="0" smtClean="0">
                <a:latin typeface="Courier New" pitchFamily="49" charset="0"/>
              </a:rPr>
              <a:t>, department_id, ...)</a:t>
            </a:r>
          </a:p>
          <a:p>
            <a:pPr lvl="2" eaLnBrk="1" hangingPunct="1">
              <a:buFont typeface="Times New Roman" pitchFamily="18" charset="0"/>
              <a:buNone/>
            </a:pPr>
            <a:r>
              <a:rPr lang="en-US" altLang="en-US" sz="1100" dirty="0" smtClean="0">
                <a:latin typeface="Courier New" pitchFamily="49" charset="0"/>
              </a:rPr>
              <a:t>VALUES (</a:t>
            </a:r>
            <a:r>
              <a:rPr lang="en-US" altLang="en-US" sz="1100" dirty="0" err="1" smtClean="0">
                <a:latin typeface="Courier New" pitchFamily="49" charset="0"/>
              </a:rPr>
              <a:t>employees_seq.NEXTVAL</a:t>
            </a:r>
            <a:r>
              <a:rPr lang="en-US" altLang="en-US" sz="1100" dirty="0" smtClean="0">
                <a:latin typeface="Courier New" pitchFamily="49" charset="0"/>
              </a:rPr>
              <a:t>, </a:t>
            </a:r>
            <a:r>
              <a:rPr lang="en-US" altLang="en-US" sz="1100" dirty="0" err="1" smtClean="0">
                <a:latin typeface="Courier New" pitchFamily="49" charset="0"/>
              </a:rPr>
              <a:t>dept_deptid_seq</a:t>
            </a:r>
            <a:r>
              <a:rPr lang="en-US" altLang="en-US" sz="1100" dirty="0" smtClean="0">
                <a:latin typeface="Courier New" pitchFamily="49" charset="0"/>
              </a:rPr>
              <a:t> .CURRVAL, ...);</a:t>
            </a:r>
          </a:p>
          <a:p>
            <a:pPr lvl="1" eaLnBrk="1" hangingPunct="1"/>
            <a:r>
              <a:rPr lang="en-US" altLang="en-US" b="1" dirty="0" smtClean="0">
                <a:latin typeface="Times New Roman" pitchFamily="18" charset="0"/>
              </a:rPr>
              <a:t>Note:</a:t>
            </a:r>
            <a:r>
              <a:rPr lang="en-US" altLang="en-US" dirty="0" smtClean="0">
                <a:latin typeface="Times New Roman" pitchFamily="18" charset="0"/>
              </a:rPr>
              <a:t> The preceding example assumes that a sequence called </a:t>
            </a:r>
            <a:r>
              <a:rPr lang="en-US" altLang="en-US" dirty="0" smtClean="0">
                <a:latin typeface="Courier New" pitchFamily="49" charset="0"/>
              </a:rPr>
              <a:t>EMPLOYEE_SEQ</a:t>
            </a:r>
            <a:r>
              <a:rPr lang="en-US" altLang="en-US" dirty="0" smtClean="0">
                <a:latin typeface="Times New Roman" pitchFamily="18" charset="0"/>
              </a:rPr>
              <a:t> has already been created to generate new employee numbers.</a:t>
            </a:r>
          </a:p>
        </p:txBody>
      </p:sp>
      <p:pic>
        <p:nvPicPr>
          <p:cNvPr id="80901" name="Picture 5" descr="C:\project-SQLFund1\images\img11-2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6477000"/>
            <a:ext cx="151765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20633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t>Caching Sequence Values</a:t>
            </a:r>
          </a:p>
          <a:p>
            <a:pPr lvl="1" eaLnBrk="1" hangingPunct="1"/>
            <a:r>
              <a:rPr lang="en-US" altLang="en-US" smtClean="0">
                <a:latin typeface="Times New Roman" pitchFamily="18" charset="0"/>
              </a:rPr>
              <a:t>You can cache sequences in memory to provide faster access to those sequence values. The cache is populated the first time you refer to the sequence. Each request for the next sequence value is retrieved from the cached sequence. After the last sequence value is used, the next request for the sequence pulls another cache of sequences into memory.</a:t>
            </a:r>
          </a:p>
          <a:p>
            <a:pPr lvl="1" eaLnBrk="1" hangingPunct="1"/>
            <a:r>
              <a:rPr lang="en-US" altLang="en-US" b="1" smtClean="0">
                <a:latin typeface="Times New Roman" pitchFamily="18" charset="0"/>
              </a:rPr>
              <a:t>Gaps in the Sequence</a:t>
            </a:r>
          </a:p>
          <a:p>
            <a:pPr lvl="1" eaLnBrk="1" hangingPunct="1"/>
            <a:r>
              <a:rPr lang="en-US" altLang="en-US" smtClean="0">
                <a:latin typeface="Times New Roman" pitchFamily="18" charset="0"/>
              </a:rPr>
              <a:t>Although sequence generators issue sequential numbers without gaps, this action occurs independent of a commit or rollback. Therefore, if you roll back a statement containing a sequence, the number is lost.</a:t>
            </a:r>
          </a:p>
          <a:p>
            <a:pPr lvl="1" eaLnBrk="1" hangingPunct="1"/>
            <a:r>
              <a:rPr lang="en-US" altLang="en-US" smtClean="0">
                <a:latin typeface="Times New Roman" pitchFamily="18" charset="0"/>
              </a:rPr>
              <a:t>Another event that can cause gaps in the sequence is a system crash. If the sequence caches values in memory, those values are lost if the system crashes.</a:t>
            </a:r>
          </a:p>
          <a:p>
            <a:pPr lvl="1" eaLnBrk="1" hangingPunct="1"/>
            <a:r>
              <a:rPr lang="en-US" altLang="en-US" smtClean="0">
                <a:latin typeface="Times New Roman" pitchFamily="18" charset="0"/>
              </a:rPr>
              <a:t>Because sequences are not tied directly to tables, the same sequence can be used for multiple tables. However, if you do so, each table can contain gaps in the sequential numbers.</a:t>
            </a:r>
          </a:p>
        </p:txBody>
      </p:sp>
    </p:spTree>
    <p:extLst>
      <p:ext uri="{BB962C8B-B14F-4D97-AF65-F5344CB8AC3E}">
        <p14:creationId xmlns:p14="http://schemas.microsoft.com/office/powerpoint/2010/main" val="617634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477838" y="5400675"/>
            <a:ext cx="6359525" cy="3663950"/>
          </a:xfrm>
          <a:noFill/>
        </p:spPr>
        <p:txBody>
          <a:bodyPr/>
          <a:lstStyle/>
          <a:p>
            <a:pPr eaLnBrk="1" hangingPunct="1">
              <a:spcBef>
                <a:spcPct val="30000"/>
              </a:spcBef>
            </a:pPr>
            <a:r>
              <a:rPr lang="en-US" altLang="en-US" smtClean="0"/>
              <a:t>Modifying a Sequence</a:t>
            </a:r>
          </a:p>
          <a:p>
            <a:pPr lvl="1" eaLnBrk="1" hangingPunct="1"/>
            <a:r>
              <a:rPr lang="en-US" altLang="en-US" smtClean="0">
                <a:latin typeface="Times New Roman" pitchFamily="18" charset="0"/>
              </a:rPr>
              <a:t>If you reach the </a:t>
            </a:r>
            <a:r>
              <a:rPr lang="en-US" altLang="en-US" smtClean="0">
                <a:latin typeface="Courier New" pitchFamily="49" charset="0"/>
              </a:rPr>
              <a:t>MAXVALUE</a:t>
            </a:r>
            <a:r>
              <a:rPr lang="en-US" altLang="en-US" smtClean="0">
                <a:latin typeface="Times New Roman" pitchFamily="18" charset="0"/>
              </a:rPr>
              <a:t> limit for your sequence, no additional values from the sequence are allocated and you will receive an error indicating that the sequence exceeds the </a:t>
            </a:r>
            <a:r>
              <a:rPr lang="en-US" altLang="en-US" smtClean="0">
                <a:latin typeface="Courier New" pitchFamily="49" charset="0"/>
              </a:rPr>
              <a:t>MAXVALUE</a:t>
            </a:r>
            <a:r>
              <a:rPr lang="en-US" altLang="en-US" smtClean="0">
                <a:latin typeface="Times New Roman" pitchFamily="18" charset="0"/>
              </a:rPr>
              <a:t>. To continue to use the sequence, you can modify it by using the </a:t>
            </a:r>
            <a:r>
              <a:rPr lang="en-US" altLang="en-US" smtClean="0">
                <a:solidFill>
                  <a:schemeClr val="tx1"/>
                </a:solidFill>
                <a:latin typeface="Courier New" pitchFamily="49" charset="0"/>
              </a:rPr>
              <a:t>ALTER</a:t>
            </a:r>
            <a:r>
              <a:rPr lang="en-US" altLang="en-US" smtClean="0">
                <a:solidFill>
                  <a:schemeClr val="tx1"/>
                </a:solidFill>
                <a:latin typeface="Times New Roman" pitchFamily="18" charset="0"/>
              </a:rPr>
              <a:t> </a:t>
            </a:r>
            <a:r>
              <a:rPr lang="en-US" altLang="en-US" smtClean="0">
                <a:solidFill>
                  <a:schemeClr val="tx1"/>
                </a:solidFill>
                <a:latin typeface="Courier New" pitchFamily="49" charset="0"/>
              </a:rPr>
              <a:t>SEQUENCE</a:t>
            </a:r>
            <a:r>
              <a:rPr lang="en-US" altLang="en-US" smtClean="0">
                <a:solidFill>
                  <a:schemeClr val="tx1"/>
                </a:solidFill>
                <a:latin typeface="Times New Roman" pitchFamily="18" charset="0"/>
              </a:rPr>
              <a:t> statement.</a:t>
            </a:r>
          </a:p>
          <a:p>
            <a:pPr lvl="1" eaLnBrk="1" hangingPunct="1"/>
            <a:r>
              <a:rPr lang="en-US" altLang="en-US" b="1" smtClean="0">
                <a:latin typeface="Times New Roman" pitchFamily="18" charset="0"/>
              </a:rPr>
              <a:t>Syntax</a:t>
            </a:r>
          </a:p>
          <a:p>
            <a:pPr lvl="1" eaLnBrk="1" hangingPunct="1">
              <a:spcBef>
                <a:spcPct val="0"/>
              </a:spcBef>
            </a:pPr>
            <a:r>
              <a:rPr lang="en-US" altLang="en-US" sz="1100" smtClean="0">
                <a:latin typeface="Courier New" pitchFamily="49" charset="0"/>
              </a:rPr>
              <a:t>  ALTER  SEQUENCE	</a:t>
            </a:r>
            <a:r>
              <a:rPr lang="en-US" altLang="en-US" sz="1100" i="1" smtClean="0">
                <a:latin typeface="Courier New" pitchFamily="49" charset="0"/>
              </a:rPr>
              <a:t>sequence</a:t>
            </a:r>
            <a:endParaRPr lang="en-US" altLang="en-US" sz="1100" smtClean="0">
              <a:latin typeface="Courier New" pitchFamily="49" charset="0"/>
            </a:endParaRPr>
          </a:p>
          <a:p>
            <a:pPr lvl="1" eaLnBrk="1" hangingPunct="1">
              <a:spcBef>
                <a:spcPct val="0"/>
              </a:spcBef>
            </a:pPr>
            <a:r>
              <a:rPr lang="en-US" altLang="en-US" sz="1100" smtClean="0">
                <a:latin typeface="Courier New" pitchFamily="49" charset="0"/>
              </a:rPr>
              <a:t>       [INCREMENT BY </a:t>
            </a:r>
            <a:r>
              <a:rPr lang="en-US" altLang="en-US" sz="1100" i="1" smtClean="0">
                <a:latin typeface="Courier New" pitchFamily="49" charset="0"/>
              </a:rPr>
              <a:t>n</a:t>
            </a:r>
            <a:r>
              <a:rPr lang="en-US" altLang="en-US" sz="1100" smtClean="0">
                <a:latin typeface="Courier New" pitchFamily="49" charset="0"/>
              </a:rPr>
              <a:t>]</a:t>
            </a:r>
          </a:p>
          <a:p>
            <a:pPr lvl="1" eaLnBrk="1" hangingPunct="1">
              <a:spcBef>
                <a:spcPct val="0"/>
              </a:spcBef>
            </a:pPr>
            <a:r>
              <a:rPr lang="en-US" altLang="en-US" sz="1100" smtClean="0">
                <a:latin typeface="Courier New" pitchFamily="49" charset="0"/>
              </a:rPr>
              <a:t>       [{MAXVALUE </a:t>
            </a:r>
            <a:r>
              <a:rPr lang="en-US" altLang="en-US" sz="1100" i="1" smtClean="0">
                <a:latin typeface="Courier New" pitchFamily="49" charset="0"/>
              </a:rPr>
              <a:t>n</a:t>
            </a:r>
            <a:r>
              <a:rPr lang="en-US" altLang="en-US" sz="1100" smtClean="0">
                <a:latin typeface="Courier New" pitchFamily="49" charset="0"/>
              </a:rPr>
              <a:t> | NOMAXVALUE}]</a:t>
            </a:r>
          </a:p>
          <a:p>
            <a:pPr lvl="1" eaLnBrk="1" hangingPunct="1">
              <a:spcBef>
                <a:spcPct val="0"/>
              </a:spcBef>
            </a:pPr>
            <a:r>
              <a:rPr lang="en-US" altLang="en-US" sz="1100" smtClean="0">
                <a:latin typeface="Courier New" pitchFamily="49" charset="0"/>
              </a:rPr>
              <a:t>       [{MINVALUE </a:t>
            </a:r>
            <a:r>
              <a:rPr lang="en-US" altLang="en-US" sz="1100" i="1" smtClean="0">
                <a:latin typeface="Courier New" pitchFamily="49" charset="0"/>
              </a:rPr>
              <a:t>n</a:t>
            </a:r>
            <a:r>
              <a:rPr lang="en-US" altLang="en-US" sz="1100" smtClean="0">
                <a:latin typeface="Courier New" pitchFamily="49" charset="0"/>
              </a:rPr>
              <a:t> | NOMINVALUE}]</a:t>
            </a:r>
          </a:p>
          <a:p>
            <a:pPr lvl="1" eaLnBrk="1" hangingPunct="1">
              <a:spcBef>
                <a:spcPct val="0"/>
              </a:spcBef>
            </a:pPr>
            <a:r>
              <a:rPr lang="en-US" altLang="en-US" sz="1100" smtClean="0">
                <a:latin typeface="Courier New" pitchFamily="49" charset="0"/>
              </a:rPr>
              <a:t>       [{CYCLE | NOCYCLE}]</a:t>
            </a:r>
          </a:p>
          <a:p>
            <a:pPr lvl="1" eaLnBrk="1" hangingPunct="1">
              <a:spcBef>
                <a:spcPct val="0"/>
              </a:spcBef>
            </a:pPr>
            <a:r>
              <a:rPr lang="en-US" altLang="en-US" sz="1100" smtClean="0">
                <a:latin typeface="Courier New" pitchFamily="49" charset="0"/>
              </a:rPr>
              <a:t>       [{CACHE </a:t>
            </a:r>
            <a:r>
              <a:rPr lang="en-US" altLang="en-US" sz="1100" i="1" smtClean="0">
                <a:latin typeface="Courier New" pitchFamily="49" charset="0"/>
              </a:rPr>
              <a:t>n</a:t>
            </a:r>
            <a:r>
              <a:rPr lang="en-US" altLang="en-US" sz="1100" smtClean="0">
                <a:latin typeface="Courier New" pitchFamily="49" charset="0"/>
              </a:rPr>
              <a:t> | NOCACHE}];</a:t>
            </a:r>
            <a:endParaRPr lang="en-US" altLang="en-US" sz="1100" b="1" smtClean="0">
              <a:latin typeface="Times New Roman" pitchFamily="18" charset="0"/>
            </a:endParaRPr>
          </a:p>
          <a:p>
            <a:pPr lvl="1" eaLnBrk="1" hangingPunct="1"/>
            <a:r>
              <a:rPr lang="en-US" altLang="en-US" smtClean="0">
                <a:latin typeface="Times New Roman" pitchFamily="18" charset="0"/>
              </a:rPr>
              <a:t>In the syntax, </a:t>
            </a:r>
            <a:r>
              <a:rPr lang="en-US" altLang="en-US" i="1" smtClean="0">
                <a:latin typeface="Courier New" pitchFamily="49" charset="0"/>
              </a:rPr>
              <a:t>sequence</a:t>
            </a:r>
            <a:r>
              <a:rPr lang="en-US" altLang="en-US" smtClean="0">
                <a:latin typeface="Times New Roman" pitchFamily="18" charset="0"/>
              </a:rPr>
              <a:t> is the name of the sequence generator.</a:t>
            </a:r>
          </a:p>
          <a:p>
            <a:pPr lvl="1" eaLnBrk="1" hangingPunct="1"/>
            <a:r>
              <a:rPr lang="en-US" altLang="en-US" smtClean="0">
                <a:latin typeface="Times New Roman" pitchFamily="18" charset="0"/>
              </a:rPr>
              <a:t>For more information, see the section on “</a:t>
            </a:r>
            <a:r>
              <a:rPr lang="en-US" altLang="en-US" smtClean="0">
                <a:latin typeface="Courier New" pitchFamily="49" charset="0"/>
              </a:rPr>
              <a:t>ALTER</a:t>
            </a:r>
            <a:r>
              <a:rPr lang="en-US" altLang="en-US" smtClean="0">
                <a:latin typeface="Times New Roman" pitchFamily="18" charset="0"/>
              </a:rPr>
              <a:t> </a:t>
            </a:r>
            <a:r>
              <a:rPr lang="en-US" altLang="en-US" smtClean="0">
                <a:latin typeface="Courier New" pitchFamily="49" charset="0"/>
              </a:rPr>
              <a:t>SEQUENCE</a:t>
            </a:r>
            <a:r>
              <a:rPr lang="en-US" altLang="en-US" smtClean="0">
                <a:latin typeface="Times New Roman" pitchFamily="18" charset="0"/>
              </a:rPr>
              <a:t>” in </a:t>
            </a:r>
            <a:r>
              <a:rPr lang="en-US" altLang="en-US" i="1" smtClean="0">
                <a:latin typeface="Times New Roman" pitchFamily="18" charset="0"/>
              </a:rPr>
              <a:t>Oracle Database SQL Language Reference 11g, Release 1 (11.1)</a:t>
            </a:r>
            <a:r>
              <a:rPr lang="en-US" altLang="en-US" smtClean="0">
                <a:latin typeface="Times New Roman" pitchFamily="18" charset="0"/>
              </a:rPr>
              <a:t>. </a:t>
            </a:r>
          </a:p>
        </p:txBody>
      </p:sp>
    </p:spTree>
    <p:extLst>
      <p:ext uri="{BB962C8B-B14F-4D97-AF65-F5344CB8AC3E}">
        <p14:creationId xmlns:p14="http://schemas.microsoft.com/office/powerpoint/2010/main" val="32294584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t>Guidelines for Modifying a Sequence</a:t>
            </a:r>
          </a:p>
          <a:p>
            <a:pPr lvl="2" eaLnBrk="1" hangingPunct="1">
              <a:spcBef>
                <a:spcPct val="25000"/>
              </a:spcBef>
            </a:pPr>
            <a:r>
              <a:rPr lang="en-US" altLang="en-US" smtClean="0">
                <a:latin typeface="Times New Roman" pitchFamily="18" charset="0"/>
              </a:rPr>
              <a:t>You must be the owner or have the </a:t>
            </a:r>
            <a:r>
              <a:rPr lang="en-US" altLang="en-US" smtClean="0">
                <a:latin typeface="Courier New" pitchFamily="49" charset="0"/>
              </a:rPr>
              <a:t>ALTER</a:t>
            </a:r>
            <a:r>
              <a:rPr lang="en-US" altLang="en-US" smtClean="0">
                <a:latin typeface="Times New Roman" pitchFamily="18" charset="0"/>
              </a:rPr>
              <a:t> privilege for the sequence to modify it. You must be the owner or have the </a:t>
            </a:r>
            <a:r>
              <a:rPr lang="en-US" altLang="en-US" smtClean="0">
                <a:latin typeface="Courier New" pitchFamily="49" charset="0"/>
              </a:rPr>
              <a:t>DROP</a:t>
            </a:r>
            <a:r>
              <a:rPr lang="en-US" altLang="en-US" smtClean="0">
                <a:latin typeface="Times New Roman" pitchFamily="18" charset="0"/>
              </a:rPr>
              <a:t> </a:t>
            </a:r>
            <a:r>
              <a:rPr lang="en-US" altLang="en-US" smtClean="0">
                <a:latin typeface="Courier New" pitchFamily="49" charset="0"/>
              </a:rPr>
              <a:t>ANY</a:t>
            </a:r>
            <a:r>
              <a:rPr lang="en-US" altLang="en-US" smtClean="0">
                <a:latin typeface="Times New Roman" pitchFamily="18" charset="0"/>
              </a:rPr>
              <a:t> </a:t>
            </a:r>
            <a:r>
              <a:rPr lang="en-US" altLang="en-US" smtClean="0">
                <a:latin typeface="Courier New" pitchFamily="49" charset="0"/>
              </a:rPr>
              <a:t>SEQUENCE</a:t>
            </a:r>
            <a:r>
              <a:rPr lang="en-US" altLang="en-US" smtClean="0">
                <a:latin typeface="Times New Roman" pitchFamily="18" charset="0"/>
              </a:rPr>
              <a:t> privilege to remove it.</a:t>
            </a:r>
          </a:p>
          <a:p>
            <a:pPr lvl="2" eaLnBrk="1" hangingPunct="1"/>
            <a:r>
              <a:rPr lang="en-US" altLang="en-US" smtClean="0">
                <a:latin typeface="Times New Roman" pitchFamily="18" charset="0"/>
              </a:rPr>
              <a:t>Only future sequence numbers are affected by the </a:t>
            </a:r>
            <a:r>
              <a:rPr lang="en-US" altLang="en-US" smtClean="0">
                <a:latin typeface="Courier New" pitchFamily="49" charset="0"/>
              </a:rPr>
              <a:t>ALTER</a:t>
            </a:r>
            <a:r>
              <a:rPr lang="en-US" altLang="en-US" smtClean="0">
                <a:latin typeface="Times New Roman" pitchFamily="18" charset="0"/>
              </a:rPr>
              <a:t> </a:t>
            </a:r>
            <a:r>
              <a:rPr lang="en-US" altLang="en-US" smtClean="0">
                <a:latin typeface="Courier New" pitchFamily="49" charset="0"/>
              </a:rPr>
              <a:t>SEQUENCE</a:t>
            </a:r>
            <a:r>
              <a:rPr lang="en-US" altLang="en-US" smtClean="0">
                <a:latin typeface="Times New Roman" pitchFamily="18" charset="0"/>
              </a:rPr>
              <a:t> statement.</a:t>
            </a:r>
          </a:p>
          <a:p>
            <a:pPr lvl="2" eaLnBrk="1" hangingPunct="1"/>
            <a:r>
              <a:rPr lang="en-US" altLang="en-US" smtClean="0">
                <a:latin typeface="Times New Roman" pitchFamily="18" charset="0"/>
              </a:rPr>
              <a:t>The </a:t>
            </a:r>
            <a:r>
              <a:rPr lang="en-US" altLang="en-US" smtClean="0">
                <a:latin typeface="Courier New" pitchFamily="49" charset="0"/>
              </a:rPr>
              <a:t>START</a:t>
            </a:r>
            <a:r>
              <a:rPr lang="en-US" altLang="en-US" smtClean="0">
                <a:latin typeface="Times New Roman" pitchFamily="18" charset="0"/>
              </a:rPr>
              <a:t> </a:t>
            </a:r>
            <a:r>
              <a:rPr lang="en-US" altLang="en-US" smtClean="0">
                <a:latin typeface="Courier New" pitchFamily="49" charset="0"/>
              </a:rPr>
              <a:t>WITH</a:t>
            </a:r>
            <a:r>
              <a:rPr lang="en-US" altLang="en-US" smtClean="0">
                <a:latin typeface="Times New Roman" pitchFamily="18" charset="0"/>
              </a:rPr>
              <a:t> option cannot be changed using </a:t>
            </a:r>
            <a:r>
              <a:rPr lang="en-US" altLang="en-US" smtClean="0">
                <a:latin typeface="Courier New" pitchFamily="49" charset="0"/>
              </a:rPr>
              <a:t>ALTER</a:t>
            </a:r>
            <a:r>
              <a:rPr lang="en-US" altLang="en-US" smtClean="0">
                <a:latin typeface="Times New Roman" pitchFamily="18" charset="0"/>
              </a:rPr>
              <a:t> </a:t>
            </a:r>
            <a:r>
              <a:rPr lang="en-US" altLang="en-US" smtClean="0">
                <a:latin typeface="Courier New" pitchFamily="49" charset="0"/>
              </a:rPr>
              <a:t>SEQUENCE</a:t>
            </a:r>
            <a:r>
              <a:rPr lang="en-US" altLang="en-US" smtClean="0">
                <a:latin typeface="Times New Roman" pitchFamily="18" charset="0"/>
              </a:rPr>
              <a:t>. The sequence must be dropped and re-created to restart the sequence at a different number.</a:t>
            </a:r>
          </a:p>
          <a:p>
            <a:pPr lvl="2" eaLnBrk="1" hangingPunct="1"/>
            <a:r>
              <a:rPr lang="en-US" altLang="en-US" smtClean="0">
                <a:latin typeface="Times New Roman" pitchFamily="18" charset="0"/>
              </a:rPr>
              <a:t>Some validation is performed. For example, a new </a:t>
            </a:r>
            <a:r>
              <a:rPr lang="en-US" altLang="en-US" smtClean="0">
                <a:latin typeface="Courier New" pitchFamily="49" charset="0"/>
              </a:rPr>
              <a:t>MAXVALUE</a:t>
            </a:r>
            <a:r>
              <a:rPr lang="en-US" altLang="en-US" smtClean="0">
                <a:latin typeface="Times New Roman" pitchFamily="18" charset="0"/>
              </a:rPr>
              <a:t> that is less than the current sequence number cannot be imposed.</a:t>
            </a:r>
          </a:p>
          <a:p>
            <a:pPr lvl="4" eaLnBrk="1" hangingPunct="1"/>
            <a:r>
              <a:rPr lang="en-US" altLang="en-US" smtClean="0"/>
              <a:t>ALTER SEQUENCE </a:t>
            </a:r>
            <a:r>
              <a:rPr lang="en-US" altLang="en-US" b="1" smtClean="0"/>
              <a:t>dept_deptid_seq</a:t>
            </a:r>
          </a:p>
          <a:p>
            <a:pPr lvl="4" eaLnBrk="1" hangingPunct="1"/>
            <a:r>
              <a:rPr lang="en-US" altLang="en-US" smtClean="0"/>
              <a:t>      INCREMENT BY 20</a:t>
            </a:r>
          </a:p>
          <a:p>
            <a:pPr lvl="4" eaLnBrk="1" hangingPunct="1"/>
            <a:r>
              <a:rPr lang="en-US" altLang="en-US" smtClean="0"/>
              <a:t>      MAXVALUE 90</a:t>
            </a:r>
          </a:p>
          <a:p>
            <a:pPr lvl="4" eaLnBrk="1" hangingPunct="1"/>
            <a:r>
              <a:rPr lang="en-US" altLang="en-US" smtClean="0"/>
              <a:t>      NOCACHE</a:t>
            </a:r>
          </a:p>
          <a:p>
            <a:pPr lvl="4" eaLnBrk="1" hangingPunct="1"/>
            <a:r>
              <a:rPr lang="en-US" altLang="en-US" smtClean="0"/>
              <a:t>      NOCYCLE;</a:t>
            </a:r>
          </a:p>
          <a:p>
            <a:pPr lvl="2" eaLnBrk="1" hangingPunct="1"/>
            <a:r>
              <a:rPr lang="en-US" altLang="en-US" smtClean="0">
                <a:latin typeface="Times New Roman" pitchFamily="18" charset="0"/>
              </a:rPr>
              <a:t>The error:</a:t>
            </a:r>
          </a:p>
        </p:txBody>
      </p:sp>
      <p:pic>
        <p:nvPicPr>
          <p:cNvPr id="83973" name="Picture 4" descr="C:\project-SQLFund1\images\img11-3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8001000"/>
            <a:ext cx="562610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72293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t>Indexes</a:t>
            </a:r>
          </a:p>
          <a:p>
            <a:pPr lvl="1" eaLnBrk="1" hangingPunct="1"/>
            <a:r>
              <a:rPr lang="en-US" altLang="en-US" smtClean="0">
                <a:latin typeface="Times New Roman" pitchFamily="18" charset="0"/>
              </a:rPr>
              <a:t>Indexes are database objects that you can create to improve the performance of some queries. Indexes can also be created automatically by the server when you create a primary key or a unique constraint.</a:t>
            </a:r>
          </a:p>
        </p:txBody>
      </p:sp>
    </p:spTree>
    <p:extLst>
      <p:ext uri="{BB962C8B-B14F-4D97-AF65-F5344CB8AC3E}">
        <p14:creationId xmlns:p14="http://schemas.microsoft.com/office/powerpoint/2010/main" val="827038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4"/>
          <p:cNvSpPr>
            <a:spLocks noGrp="1" noRot="1" noChangeAspect="1" noChangeArrowheads="1" noTextEdit="1"/>
          </p:cNvSpPr>
          <p:nvPr>
            <p:ph type="sldImg"/>
          </p:nvPr>
        </p:nvSpPr>
        <p:spPr>
          <a:ln/>
        </p:spPr>
      </p:sp>
      <p:sp>
        <p:nvSpPr>
          <p:cNvPr id="57348" name="Rectangle 5"/>
          <p:cNvSpPr>
            <a:spLocks noGrp="1" noChangeArrowheads="1"/>
          </p:cNvSpPr>
          <p:nvPr>
            <p:ph type="body" idx="1"/>
          </p:nvPr>
        </p:nvSpPr>
        <p:spPr>
          <a:noFill/>
        </p:spPr>
        <p:txBody>
          <a:bodyPr/>
          <a:lstStyle/>
          <a:p>
            <a:pPr eaLnBrk="1" hangingPunct="1"/>
            <a:r>
              <a:rPr lang="en-US" altLang="en-US" smtClean="0"/>
              <a:t>Database Objects</a:t>
            </a:r>
          </a:p>
          <a:p>
            <a:pPr lvl="1" eaLnBrk="1" hangingPunct="1"/>
            <a:r>
              <a:rPr lang="en-US" altLang="en-US" smtClean="0">
                <a:latin typeface="Times New Roman" pitchFamily="18" charset="0"/>
              </a:rPr>
              <a:t>There are several other objects in a database in addition to tables. In this lesson, you learn about the views, sequences, indexes, and synonyms. </a:t>
            </a:r>
          </a:p>
          <a:p>
            <a:pPr lvl="1" eaLnBrk="1" hangingPunct="1"/>
            <a:r>
              <a:rPr lang="en-US" altLang="en-US" smtClean="0">
                <a:latin typeface="Times New Roman" pitchFamily="18" charset="0"/>
              </a:rPr>
              <a:t>With views, you can present and hide data from the tables.</a:t>
            </a:r>
          </a:p>
          <a:p>
            <a:pPr lvl="1" eaLnBrk="1" hangingPunct="1"/>
            <a:r>
              <a:rPr lang="en-US" altLang="en-US" smtClean="0">
                <a:latin typeface="Times New Roman" pitchFamily="18" charset="0"/>
              </a:rPr>
              <a:t>Many applications require the use of unique numbers as primary key values. You can either build code into the application to handle this requirement or use a sequence to generate unique numbers.</a:t>
            </a:r>
          </a:p>
          <a:p>
            <a:pPr lvl="1" eaLnBrk="1" hangingPunct="1"/>
            <a:r>
              <a:rPr lang="en-US" altLang="en-US" smtClean="0">
                <a:latin typeface="Times New Roman" pitchFamily="18" charset="0"/>
              </a:rPr>
              <a:t>If you want to improve the performance of data retrieval queries, you should consider creating an index. You can also use indexes to enforce uniqueness on a column or a collection of columns.</a:t>
            </a:r>
          </a:p>
          <a:p>
            <a:pPr lvl="1" eaLnBrk="1" hangingPunct="1"/>
            <a:r>
              <a:rPr lang="en-US" altLang="en-US" smtClean="0">
                <a:latin typeface="Times New Roman" pitchFamily="18" charset="0"/>
              </a:rPr>
              <a:t>You can provide alternative names for objects by using synonyms.</a:t>
            </a:r>
          </a:p>
        </p:txBody>
      </p:sp>
    </p:spTree>
    <p:extLst>
      <p:ext uri="{BB962C8B-B14F-4D97-AF65-F5344CB8AC3E}">
        <p14:creationId xmlns:p14="http://schemas.microsoft.com/office/powerpoint/2010/main" val="16401622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4"/>
          <p:cNvSpPr>
            <a:spLocks noGrp="1" noRot="1" noChangeAspect="1" noChangeArrowheads="1" noTextEdit="1"/>
          </p:cNvSpPr>
          <p:nvPr>
            <p:ph type="sldImg"/>
          </p:nvPr>
        </p:nvSpPr>
        <p:spPr>
          <a:ln/>
        </p:spPr>
      </p:sp>
      <p:sp>
        <p:nvSpPr>
          <p:cNvPr id="87044" name="Rectangle 5"/>
          <p:cNvSpPr>
            <a:spLocks noGrp="1" noChangeArrowheads="1"/>
          </p:cNvSpPr>
          <p:nvPr>
            <p:ph type="body" idx="1"/>
          </p:nvPr>
        </p:nvSpPr>
        <p:spPr>
          <a:xfrm>
            <a:off x="477838" y="5400675"/>
            <a:ext cx="6359525" cy="3663950"/>
          </a:xfrm>
          <a:noFill/>
        </p:spPr>
        <p:txBody>
          <a:bodyPr/>
          <a:lstStyle/>
          <a:p>
            <a:pPr eaLnBrk="1" hangingPunct="1"/>
            <a:r>
              <a:rPr lang="en-US" altLang="en-US" smtClean="0"/>
              <a:t>Indexes (continued)</a:t>
            </a:r>
          </a:p>
          <a:p>
            <a:pPr lvl="1" eaLnBrk="1" hangingPunct="1"/>
            <a:r>
              <a:rPr lang="en-US" altLang="en-US" smtClean="0">
                <a:latin typeface="Times New Roman" pitchFamily="18" charset="0"/>
              </a:rPr>
              <a:t>An Oracle server </a:t>
            </a:r>
            <a:r>
              <a:rPr lang="en-US" altLang="en-US" smtClean="0">
                <a:solidFill>
                  <a:schemeClr val="tx1"/>
                </a:solidFill>
                <a:latin typeface="Times New Roman" pitchFamily="18" charset="0"/>
              </a:rPr>
              <a:t>index</a:t>
            </a:r>
            <a:r>
              <a:rPr lang="en-US" altLang="en-US" smtClean="0">
                <a:latin typeface="Times New Roman" pitchFamily="18" charset="0"/>
              </a:rPr>
              <a:t> is a schema object that can speed up the retrieval of rows by using a pointer. Indexes can be created explicitly or automatically. If you do not have an index on the column, then a full table scan occurs.</a:t>
            </a:r>
          </a:p>
          <a:p>
            <a:pPr lvl="1" eaLnBrk="1" hangingPunct="1"/>
            <a:r>
              <a:rPr lang="en-US" altLang="en-US" smtClean="0">
                <a:latin typeface="Times New Roman" pitchFamily="18" charset="0"/>
              </a:rPr>
              <a:t>An index provides direct and fast access to rows in a table. Its purpose is to reduce the disk I/O by using an indexed path to locate data quickly. An index is used and maintained automatically by the Oracle server. After an index is created, no direct activity is required by the user.</a:t>
            </a:r>
          </a:p>
          <a:p>
            <a:pPr lvl="1" eaLnBrk="1" hangingPunct="1"/>
            <a:r>
              <a:rPr lang="en-US" altLang="en-US" smtClean="0">
                <a:latin typeface="Times New Roman" pitchFamily="18" charset="0"/>
              </a:rPr>
              <a:t>Indexes are logically and physically independent of the table that they index. This means that they can be created or dropped at any time, and have no effect on the base tables or other indexes.</a:t>
            </a:r>
          </a:p>
          <a:p>
            <a:pPr lvl="1" eaLnBrk="1" hangingPunct="1"/>
            <a:r>
              <a:rPr lang="en-US" altLang="en-US" b="1" smtClean="0">
                <a:latin typeface="Times New Roman" pitchFamily="18" charset="0"/>
              </a:rPr>
              <a:t>Note:</a:t>
            </a:r>
            <a:r>
              <a:rPr lang="en-US" altLang="en-US" smtClean="0">
                <a:latin typeface="Times New Roman" pitchFamily="18" charset="0"/>
              </a:rPr>
              <a:t> When you drop a table, the corresponding indexes are also dropped.</a:t>
            </a:r>
          </a:p>
          <a:p>
            <a:pPr lvl="1" eaLnBrk="1" hangingPunct="1"/>
            <a:r>
              <a:rPr lang="en-US" altLang="en-US" smtClean="0">
                <a:latin typeface="Times New Roman" pitchFamily="18" charset="0"/>
              </a:rPr>
              <a:t>For more information, see the section on “Schema Objects: Indexes” in </a:t>
            </a:r>
            <a:r>
              <a:rPr lang="en-US" altLang="en-US" i="1" smtClean="0">
                <a:latin typeface="Times New Roman" pitchFamily="18" charset="0"/>
              </a:rPr>
              <a:t>Oracle Database Concepts</a:t>
            </a:r>
            <a:r>
              <a:rPr lang="en-US" altLang="en-US" smtClean="0">
                <a:latin typeface="Times New Roman" pitchFamily="18" charset="0"/>
              </a:rPr>
              <a:t> </a:t>
            </a:r>
            <a:r>
              <a:rPr lang="en-US" altLang="en-US" i="1" smtClean="0">
                <a:latin typeface="Times New Roman" pitchFamily="18" charset="0"/>
              </a:rPr>
              <a:t>11g, Release 1 (11.1)</a:t>
            </a:r>
            <a:r>
              <a:rPr lang="en-US" altLang="en-US" smtClean="0">
                <a:latin typeface="Times New Roman" pitchFamily="18" charset="0"/>
              </a:rPr>
              <a:t>.</a:t>
            </a:r>
          </a:p>
        </p:txBody>
      </p:sp>
    </p:spTree>
    <p:extLst>
      <p:ext uri="{BB962C8B-B14F-4D97-AF65-F5344CB8AC3E}">
        <p14:creationId xmlns:p14="http://schemas.microsoft.com/office/powerpoint/2010/main" val="41714649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4"/>
          <p:cNvSpPr>
            <a:spLocks noGrp="1" noRot="1" noChangeAspect="1" noChangeArrowheads="1" noTextEdit="1"/>
          </p:cNvSpPr>
          <p:nvPr>
            <p:ph type="sldImg"/>
          </p:nvPr>
        </p:nvSpPr>
        <p:spPr>
          <a:ln/>
        </p:spPr>
      </p:sp>
      <p:sp>
        <p:nvSpPr>
          <p:cNvPr id="88068" name="Rectangle 5"/>
          <p:cNvSpPr>
            <a:spLocks noGrp="1" noChangeArrowheads="1"/>
          </p:cNvSpPr>
          <p:nvPr>
            <p:ph type="body" idx="1"/>
          </p:nvPr>
        </p:nvSpPr>
        <p:spPr>
          <a:xfrm>
            <a:off x="477838" y="5400675"/>
            <a:ext cx="6359525" cy="3663950"/>
          </a:xfrm>
          <a:noFill/>
        </p:spPr>
        <p:txBody>
          <a:bodyPr/>
          <a:lstStyle/>
          <a:p>
            <a:pPr eaLnBrk="1" hangingPunct="1"/>
            <a:r>
              <a:rPr lang="en-US" altLang="en-US" smtClean="0"/>
              <a:t>How Are Indexes Created?</a:t>
            </a:r>
          </a:p>
          <a:p>
            <a:pPr lvl="1" eaLnBrk="1" hangingPunct="1"/>
            <a:r>
              <a:rPr lang="en-US" altLang="en-US" smtClean="0">
                <a:solidFill>
                  <a:schemeClr val="tx1"/>
                </a:solidFill>
                <a:latin typeface="Times New Roman" pitchFamily="18" charset="0"/>
              </a:rPr>
              <a:t>You can create two types of indexes</a:t>
            </a:r>
            <a:r>
              <a:rPr lang="en-US" altLang="en-US" smtClean="0">
                <a:latin typeface="Times New Roman" pitchFamily="18" charset="0"/>
              </a:rPr>
              <a:t>. </a:t>
            </a:r>
          </a:p>
          <a:p>
            <a:pPr lvl="1" eaLnBrk="1" hangingPunct="1"/>
            <a:r>
              <a:rPr lang="en-US" altLang="en-US" b="1" smtClean="0">
                <a:solidFill>
                  <a:schemeClr val="tx1"/>
                </a:solidFill>
                <a:latin typeface="Times New Roman" pitchFamily="18" charset="0"/>
              </a:rPr>
              <a:t>Unique index</a:t>
            </a:r>
            <a:r>
              <a:rPr lang="en-US" altLang="en-US" b="1" smtClean="0">
                <a:latin typeface="Times New Roman" pitchFamily="18" charset="0"/>
              </a:rPr>
              <a:t>:</a:t>
            </a:r>
            <a:r>
              <a:rPr lang="en-US" altLang="en-US" smtClean="0">
                <a:latin typeface="Times New Roman" pitchFamily="18" charset="0"/>
              </a:rPr>
              <a:t> The Oracle server automatically creates this index when you define a column in a table to have a </a:t>
            </a:r>
            <a:r>
              <a:rPr lang="en-US" altLang="en-US" smtClean="0">
                <a:latin typeface="Courier New" pitchFamily="49" charset="0"/>
              </a:rPr>
              <a:t>PRIMARY</a:t>
            </a:r>
            <a:r>
              <a:rPr lang="en-US" altLang="en-US" smtClean="0">
                <a:latin typeface="Times New Roman" pitchFamily="18" charset="0"/>
              </a:rPr>
              <a:t> </a:t>
            </a:r>
            <a:r>
              <a:rPr lang="en-US" altLang="en-US" smtClean="0">
                <a:latin typeface="Courier New" pitchFamily="49" charset="0"/>
              </a:rPr>
              <a:t>KEY</a:t>
            </a:r>
            <a:r>
              <a:rPr lang="en-US" altLang="en-US" smtClean="0">
                <a:latin typeface="Times New Roman" pitchFamily="18" charset="0"/>
              </a:rPr>
              <a:t> or a </a:t>
            </a:r>
            <a:r>
              <a:rPr lang="en-US" altLang="en-US" smtClean="0">
                <a:latin typeface="Courier New" pitchFamily="49" charset="0"/>
              </a:rPr>
              <a:t>UNIQUE</a:t>
            </a:r>
            <a:r>
              <a:rPr lang="en-US" altLang="en-US" smtClean="0">
                <a:latin typeface="Times New Roman" pitchFamily="18" charset="0"/>
              </a:rPr>
              <a:t> constraint. The name of the index is the name that is given to the constraint.</a:t>
            </a:r>
          </a:p>
          <a:p>
            <a:pPr lvl="1" eaLnBrk="1" hangingPunct="1"/>
            <a:r>
              <a:rPr lang="en-US" altLang="en-US" b="1" smtClean="0">
                <a:solidFill>
                  <a:schemeClr val="tx1"/>
                </a:solidFill>
                <a:latin typeface="Times New Roman" pitchFamily="18" charset="0"/>
              </a:rPr>
              <a:t>Nonunique index</a:t>
            </a:r>
            <a:r>
              <a:rPr lang="en-US" altLang="en-US" b="1" smtClean="0">
                <a:latin typeface="Times New Roman" pitchFamily="18" charset="0"/>
              </a:rPr>
              <a:t>:</a:t>
            </a:r>
            <a:r>
              <a:rPr lang="en-US" altLang="en-US" smtClean="0">
                <a:latin typeface="Times New Roman" pitchFamily="18" charset="0"/>
              </a:rPr>
              <a:t> This is an index that a user can create. For example, you can create the </a:t>
            </a:r>
            <a:r>
              <a:rPr lang="en-US" altLang="en-US" smtClean="0">
                <a:latin typeface="Courier New" pitchFamily="49" charset="0"/>
              </a:rPr>
              <a:t>FOREIGN</a:t>
            </a:r>
            <a:r>
              <a:rPr lang="en-US" altLang="en-US" smtClean="0">
                <a:latin typeface="Times New Roman" pitchFamily="18" charset="0"/>
              </a:rPr>
              <a:t> </a:t>
            </a:r>
            <a:r>
              <a:rPr lang="en-US" altLang="en-US" smtClean="0">
                <a:latin typeface="Courier New" pitchFamily="49" charset="0"/>
              </a:rPr>
              <a:t>KEY</a:t>
            </a:r>
            <a:r>
              <a:rPr lang="en-US" altLang="en-US" smtClean="0">
                <a:latin typeface="Times New Roman" pitchFamily="18" charset="0"/>
              </a:rPr>
              <a:t> column index for a join in a query to improve the speed of retrieval. </a:t>
            </a:r>
          </a:p>
          <a:p>
            <a:pPr lvl="1" eaLnBrk="1" hangingPunct="1"/>
            <a:r>
              <a:rPr lang="en-US" altLang="en-US" b="1" smtClean="0">
                <a:latin typeface="Times New Roman" pitchFamily="18" charset="0"/>
              </a:rPr>
              <a:t>Note:</a:t>
            </a:r>
            <a:r>
              <a:rPr lang="en-US" altLang="en-US" smtClean="0">
                <a:latin typeface="Times New Roman" pitchFamily="18" charset="0"/>
              </a:rPr>
              <a:t> You can manually create a unique index, but it is recommended that you create a unique constraint, which implicitly creates a unique index.</a:t>
            </a:r>
          </a:p>
        </p:txBody>
      </p:sp>
    </p:spTree>
    <p:extLst>
      <p:ext uri="{BB962C8B-B14F-4D97-AF65-F5344CB8AC3E}">
        <p14:creationId xmlns:p14="http://schemas.microsoft.com/office/powerpoint/2010/main" val="33575035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4"/>
          <p:cNvSpPr>
            <a:spLocks noGrp="1" noRot="1" noChangeAspect="1" noChangeArrowheads="1" noTextEdit="1"/>
          </p:cNvSpPr>
          <p:nvPr>
            <p:ph type="sldImg"/>
          </p:nvPr>
        </p:nvSpPr>
        <p:spPr>
          <a:ln/>
        </p:spPr>
      </p:sp>
      <p:sp>
        <p:nvSpPr>
          <p:cNvPr id="89092" name="Rectangle 5"/>
          <p:cNvSpPr>
            <a:spLocks noGrp="1" noChangeArrowheads="1"/>
          </p:cNvSpPr>
          <p:nvPr>
            <p:ph type="body" idx="1"/>
          </p:nvPr>
        </p:nvSpPr>
        <p:spPr>
          <a:noFill/>
        </p:spPr>
        <p:txBody>
          <a:bodyPr/>
          <a:lstStyle/>
          <a:p>
            <a:pPr eaLnBrk="1" hangingPunct="1"/>
            <a:r>
              <a:rPr lang="en-US" altLang="en-US" smtClean="0"/>
              <a:t>Creating an Index</a:t>
            </a:r>
          </a:p>
          <a:p>
            <a:pPr lvl="1" eaLnBrk="1" hangingPunct="1"/>
            <a:r>
              <a:rPr lang="en-US" altLang="en-US" smtClean="0">
                <a:latin typeface="Times New Roman" pitchFamily="18" charset="0"/>
              </a:rPr>
              <a:t>Create an index on one or more columns by issuing the </a:t>
            </a:r>
            <a:r>
              <a:rPr lang="en-US" altLang="en-US" smtClean="0">
                <a:latin typeface="Courier New" pitchFamily="49" charset="0"/>
              </a:rPr>
              <a:t>CREATE</a:t>
            </a:r>
            <a:r>
              <a:rPr lang="en-US" altLang="en-US" smtClean="0">
                <a:latin typeface="Times New Roman" pitchFamily="18" charset="0"/>
              </a:rPr>
              <a:t> </a:t>
            </a:r>
            <a:r>
              <a:rPr lang="en-US" altLang="en-US" smtClean="0">
                <a:latin typeface="Courier New" pitchFamily="49" charset="0"/>
              </a:rPr>
              <a:t>INDEX</a:t>
            </a:r>
            <a:r>
              <a:rPr lang="en-US" altLang="en-US" smtClean="0">
                <a:latin typeface="Times New Roman" pitchFamily="18" charset="0"/>
              </a:rPr>
              <a:t> statement.</a:t>
            </a:r>
          </a:p>
          <a:p>
            <a:pPr lvl="1" eaLnBrk="1" hangingPunct="1"/>
            <a:r>
              <a:rPr lang="en-US" altLang="en-US" smtClean="0">
                <a:latin typeface="Times New Roman" pitchFamily="18" charset="0"/>
              </a:rPr>
              <a:t>In the syntax:</a:t>
            </a:r>
          </a:p>
          <a:p>
            <a:pPr lvl="2" eaLnBrk="1" hangingPunct="1"/>
            <a:r>
              <a:rPr lang="en-US" altLang="en-US" smtClean="0">
                <a:latin typeface="Times New Roman" pitchFamily="18" charset="0"/>
              </a:rPr>
              <a:t>index		Is the name of the index</a:t>
            </a:r>
          </a:p>
          <a:p>
            <a:pPr lvl="2" eaLnBrk="1" hangingPunct="1"/>
            <a:r>
              <a:rPr lang="en-US" altLang="en-US" smtClean="0">
                <a:latin typeface="Times New Roman" pitchFamily="18" charset="0"/>
              </a:rPr>
              <a:t>table		Is the name of the table</a:t>
            </a:r>
          </a:p>
          <a:p>
            <a:pPr lvl="2" eaLnBrk="1" hangingPunct="1"/>
            <a:r>
              <a:rPr lang="en-US" altLang="en-US" smtClean="0">
                <a:latin typeface="Times New Roman" pitchFamily="18" charset="0"/>
              </a:rPr>
              <a:t>column		Is the name of the column in the table to be indexed</a:t>
            </a:r>
          </a:p>
          <a:p>
            <a:pPr lvl="1" eaLnBrk="1" hangingPunct="1"/>
            <a:r>
              <a:rPr lang="en-US" altLang="en-US" smtClean="0">
                <a:latin typeface="Times New Roman" pitchFamily="18" charset="0"/>
              </a:rPr>
              <a:t>Specify </a:t>
            </a:r>
            <a:r>
              <a:rPr lang="en-US" altLang="en-US" smtClean="0">
                <a:latin typeface="Courier New" pitchFamily="49" charset="0"/>
              </a:rPr>
              <a:t>UNIQUE</a:t>
            </a:r>
            <a:r>
              <a:rPr lang="en-US" altLang="en-US" smtClean="0">
                <a:latin typeface="Times New Roman" pitchFamily="18" charset="0"/>
              </a:rPr>
              <a:t> to indicate that the value of the column (or columns) upon which the index is based must be unique. Specify </a:t>
            </a:r>
            <a:r>
              <a:rPr lang="en-US" altLang="en-US" smtClean="0">
                <a:latin typeface="Courier New" pitchFamily="49" charset="0"/>
              </a:rPr>
              <a:t>BITMAP</a:t>
            </a:r>
            <a:r>
              <a:rPr lang="en-US" altLang="en-US" smtClean="0">
                <a:latin typeface="Times New Roman" pitchFamily="18" charset="0"/>
              </a:rPr>
              <a:t> to indicate that the index is to be created with a bitmap for each distinct key, rather than indexing each row separately. Bitmap indexes store the </a:t>
            </a:r>
            <a:r>
              <a:rPr lang="en-US" altLang="en-US" smtClean="0">
                <a:latin typeface="Courier New" pitchFamily="49" charset="0"/>
              </a:rPr>
              <a:t>rowids</a:t>
            </a:r>
            <a:r>
              <a:rPr lang="en-US" altLang="en-US" smtClean="0">
                <a:latin typeface="Times New Roman" pitchFamily="18" charset="0"/>
              </a:rPr>
              <a:t> associated with a key value as a bitmap.</a:t>
            </a:r>
          </a:p>
          <a:p>
            <a:pPr lvl="1" eaLnBrk="1" hangingPunct="1"/>
            <a:r>
              <a:rPr lang="en-US" altLang="en-US" smtClean="0">
                <a:latin typeface="Times New Roman" pitchFamily="18" charset="0"/>
              </a:rPr>
              <a:t>For more information, see the section on “</a:t>
            </a:r>
            <a:r>
              <a:rPr lang="en-US" altLang="en-US" smtClean="0">
                <a:latin typeface="Courier New" pitchFamily="49" charset="0"/>
              </a:rPr>
              <a:t>CREATE</a:t>
            </a:r>
            <a:r>
              <a:rPr lang="en-US" altLang="en-US" smtClean="0">
                <a:latin typeface="Times New Roman" pitchFamily="18" charset="0"/>
              </a:rPr>
              <a:t> </a:t>
            </a:r>
            <a:r>
              <a:rPr lang="en-US" altLang="en-US" smtClean="0">
                <a:latin typeface="Courier New" pitchFamily="49" charset="0"/>
              </a:rPr>
              <a:t>INDEX</a:t>
            </a:r>
            <a:r>
              <a:rPr lang="en-US" altLang="en-US" smtClean="0">
                <a:latin typeface="Times New Roman" pitchFamily="18" charset="0"/>
              </a:rPr>
              <a:t>” in </a:t>
            </a:r>
            <a:r>
              <a:rPr lang="en-US" altLang="en-US" i="1" smtClean="0">
                <a:latin typeface="Times New Roman" pitchFamily="18" charset="0"/>
              </a:rPr>
              <a:t>Oracle Database SQL Language Reference 11g, Release 1 (11.1)</a:t>
            </a:r>
            <a:r>
              <a:rPr lang="en-US" altLang="en-US" smtClean="0">
                <a:latin typeface="Times New Roman" pitchFamily="18" charset="0"/>
              </a:rPr>
              <a:t>.</a:t>
            </a:r>
            <a:br>
              <a:rPr lang="en-US" altLang="en-US" smtClean="0">
                <a:latin typeface="Times New Roman" pitchFamily="18" charset="0"/>
              </a:rPr>
            </a:br>
            <a:endParaRPr lang="en-US" altLang="en-US" smtClean="0">
              <a:latin typeface="Times New Roman" pitchFamily="18" charset="0"/>
            </a:endParaRPr>
          </a:p>
        </p:txBody>
      </p:sp>
    </p:spTree>
    <p:extLst>
      <p:ext uri="{BB962C8B-B14F-4D97-AF65-F5344CB8AC3E}">
        <p14:creationId xmlns:p14="http://schemas.microsoft.com/office/powerpoint/2010/main" val="24236493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t>Index Creation Guidelines</a:t>
            </a:r>
          </a:p>
          <a:p>
            <a:pPr lvl="1" eaLnBrk="1" hangingPunct="1"/>
            <a:r>
              <a:rPr lang="en-US" altLang="en-US" b="1" smtClean="0">
                <a:latin typeface="Times New Roman" pitchFamily="18" charset="0"/>
              </a:rPr>
              <a:t>More Is Not Always Better</a:t>
            </a:r>
          </a:p>
          <a:p>
            <a:pPr lvl="1" eaLnBrk="1" hangingPunct="1"/>
            <a:r>
              <a:rPr lang="en-US" altLang="en-US" smtClean="0">
                <a:latin typeface="Times New Roman" pitchFamily="18" charset="0"/>
              </a:rPr>
              <a:t>Having more indexes on a table does not produce faster queries. Each DML operation that is committed on a table with indexes means that the indexes must be updated. The more indexes that you have associated with a table, the more effort the Oracle server must make to update all the indexes after a DML operation.</a:t>
            </a:r>
          </a:p>
          <a:p>
            <a:pPr lvl="1" eaLnBrk="1" hangingPunct="1"/>
            <a:r>
              <a:rPr lang="en-US" altLang="en-US" b="1" smtClean="0">
                <a:solidFill>
                  <a:schemeClr val="tx1"/>
                </a:solidFill>
                <a:latin typeface="Times New Roman" pitchFamily="18" charset="0"/>
              </a:rPr>
              <a:t>When to Create an Index</a:t>
            </a:r>
            <a:endParaRPr lang="en-US" altLang="en-US" smtClean="0">
              <a:solidFill>
                <a:schemeClr val="tx1"/>
              </a:solidFill>
              <a:latin typeface="Times New Roman" pitchFamily="18" charset="0"/>
            </a:endParaRPr>
          </a:p>
          <a:p>
            <a:pPr lvl="1" eaLnBrk="1" hangingPunct="1"/>
            <a:r>
              <a:rPr lang="en-US" altLang="en-US" smtClean="0">
                <a:latin typeface="Times New Roman" pitchFamily="18" charset="0"/>
              </a:rPr>
              <a:t>Therefore, you should create indexes only if:</a:t>
            </a:r>
          </a:p>
          <a:p>
            <a:pPr lvl="2" eaLnBrk="1" hangingPunct="1"/>
            <a:r>
              <a:rPr lang="en-US" altLang="en-US" smtClean="0">
                <a:latin typeface="Times New Roman" pitchFamily="18" charset="0"/>
              </a:rPr>
              <a:t>The column contains a wide range of values</a:t>
            </a:r>
          </a:p>
          <a:p>
            <a:pPr lvl="2" eaLnBrk="1" hangingPunct="1"/>
            <a:r>
              <a:rPr lang="en-US" altLang="en-US" smtClean="0">
                <a:latin typeface="Times New Roman" pitchFamily="18" charset="0"/>
              </a:rPr>
              <a:t>The column contains a large number of null values</a:t>
            </a:r>
          </a:p>
          <a:p>
            <a:pPr lvl="2" eaLnBrk="1" hangingPunct="1"/>
            <a:r>
              <a:rPr lang="en-US" altLang="en-US" smtClean="0">
                <a:latin typeface="Times New Roman" pitchFamily="18" charset="0"/>
              </a:rPr>
              <a:t>One or more columns are frequently used together in a </a:t>
            </a:r>
            <a:r>
              <a:rPr lang="en-US" altLang="en-US" smtClean="0">
                <a:latin typeface="Courier New" pitchFamily="49" charset="0"/>
              </a:rPr>
              <a:t>WHERE</a:t>
            </a:r>
            <a:r>
              <a:rPr lang="en-US" altLang="en-US" smtClean="0">
                <a:latin typeface="Times New Roman" pitchFamily="18" charset="0"/>
              </a:rPr>
              <a:t> clause or join condition</a:t>
            </a:r>
          </a:p>
          <a:p>
            <a:pPr lvl="2" eaLnBrk="1" hangingPunct="1"/>
            <a:r>
              <a:rPr lang="en-US" altLang="en-US" smtClean="0">
                <a:latin typeface="Times New Roman" pitchFamily="18" charset="0"/>
              </a:rPr>
              <a:t>The table is large and most queries are expected to retrieve less than 2% to 4% of the rows</a:t>
            </a:r>
          </a:p>
          <a:p>
            <a:pPr lvl="1" eaLnBrk="1" hangingPunct="1"/>
            <a:r>
              <a:rPr lang="en-US" altLang="en-US" smtClean="0">
                <a:latin typeface="Times New Roman" pitchFamily="18" charset="0"/>
              </a:rPr>
              <a:t>Remember that if you want to enforce uniqueness, you should define a unique constraint in the table definition. A unique index is then created automatically.</a:t>
            </a:r>
          </a:p>
        </p:txBody>
      </p:sp>
    </p:spTree>
    <p:extLst>
      <p:ext uri="{BB962C8B-B14F-4D97-AF65-F5344CB8AC3E}">
        <p14:creationId xmlns:p14="http://schemas.microsoft.com/office/powerpoint/2010/main" val="20298508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t>Removing an Index</a:t>
            </a:r>
          </a:p>
          <a:p>
            <a:pPr lvl="1" eaLnBrk="1" hangingPunct="1"/>
            <a:r>
              <a:rPr lang="en-US" altLang="en-US" smtClean="0">
                <a:latin typeface="Times New Roman" pitchFamily="18" charset="0"/>
              </a:rPr>
              <a:t>You cannot modify indexes. To change an index, you must drop it and then re-create it. </a:t>
            </a:r>
          </a:p>
          <a:p>
            <a:pPr lvl="1" eaLnBrk="1" hangingPunct="1"/>
            <a:r>
              <a:rPr lang="en-US" altLang="en-US" smtClean="0">
                <a:latin typeface="Times New Roman" pitchFamily="18" charset="0"/>
              </a:rPr>
              <a:t>Remove an index definition from the data dictionary by issuing the </a:t>
            </a:r>
            <a:r>
              <a:rPr lang="en-US" altLang="en-US" smtClean="0">
                <a:solidFill>
                  <a:schemeClr val="tx1"/>
                </a:solidFill>
                <a:latin typeface="Courier New" pitchFamily="49" charset="0"/>
              </a:rPr>
              <a:t>DROP</a:t>
            </a:r>
            <a:r>
              <a:rPr lang="en-US" altLang="en-US" smtClean="0">
                <a:solidFill>
                  <a:schemeClr val="tx1"/>
                </a:solidFill>
                <a:latin typeface="Times New Roman" pitchFamily="18" charset="0"/>
              </a:rPr>
              <a:t> </a:t>
            </a:r>
            <a:r>
              <a:rPr lang="en-US" altLang="en-US" smtClean="0">
                <a:solidFill>
                  <a:schemeClr val="tx1"/>
                </a:solidFill>
                <a:latin typeface="Courier New" pitchFamily="49" charset="0"/>
              </a:rPr>
              <a:t>INDEX</a:t>
            </a:r>
            <a:r>
              <a:rPr lang="en-US" altLang="en-US" smtClean="0">
                <a:solidFill>
                  <a:schemeClr val="tx1"/>
                </a:solidFill>
                <a:latin typeface="Times New Roman" pitchFamily="18" charset="0"/>
              </a:rPr>
              <a:t> statement.</a:t>
            </a:r>
            <a:r>
              <a:rPr lang="en-US" altLang="en-US" smtClean="0">
                <a:latin typeface="Times New Roman" pitchFamily="18" charset="0"/>
              </a:rPr>
              <a:t> To drop an index, you must be the owner of the index or have the </a:t>
            </a:r>
            <a:r>
              <a:rPr lang="en-US" altLang="en-US" smtClean="0">
                <a:solidFill>
                  <a:schemeClr val="tx1"/>
                </a:solidFill>
                <a:latin typeface="Courier New" pitchFamily="49" charset="0"/>
              </a:rPr>
              <a:t>DROP</a:t>
            </a:r>
            <a:r>
              <a:rPr lang="en-US" altLang="en-US" smtClean="0">
                <a:solidFill>
                  <a:schemeClr val="tx1"/>
                </a:solidFill>
                <a:latin typeface="Times New Roman" pitchFamily="18" charset="0"/>
              </a:rPr>
              <a:t> </a:t>
            </a:r>
            <a:r>
              <a:rPr lang="en-US" altLang="en-US" smtClean="0">
                <a:solidFill>
                  <a:schemeClr val="tx1"/>
                </a:solidFill>
                <a:latin typeface="Courier New" pitchFamily="49" charset="0"/>
              </a:rPr>
              <a:t>ANY</a:t>
            </a:r>
            <a:r>
              <a:rPr lang="en-US" altLang="en-US" smtClean="0">
                <a:solidFill>
                  <a:schemeClr val="tx1"/>
                </a:solidFill>
                <a:latin typeface="Times New Roman" pitchFamily="18" charset="0"/>
              </a:rPr>
              <a:t> </a:t>
            </a:r>
            <a:r>
              <a:rPr lang="en-US" altLang="en-US" smtClean="0">
                <a:solidFill>
                  <a:schemeClr val="tx1"/>
                </a:solidFill>
                <a:latin typeface="Courier New" pitchFamily="49" charset="0"/>
              </a:rPr>
              <a:t>INDEX</a:t>
            </a:r>
            <a:r>
              <a:rPr lang="en-US" altLang="en-US" smtClean="0">
                <a:solidFill>
                  <a:schemeClr val="tx1"/>
                </a:solidFill>
                <a:latin typeface="Times New Roman" pitchFamily="18" charset="0"/>
              </a:rPr>
              <a:t> privilege.</a:t>
            </a:r>
          </a:p>
          <a:p>
            <a:pPr lvl="1" eaLnBrk="1" hangingPunct="1"/>
            <a:r>
              <a:rPr lang="en-US" altLang="en-US" smtClean="0">
                <a:latin typeface="Times New Roman" pitchFamily="18" charset="0"/>
              </a:rPr>
              <a:t>In the syntax, </a:t>
            </a:r>
            <a:r>
              <a:rPr lang="en-US" altLang="en-US" i="1" smtClean="0">
                <a:latin typeface="Courier New" pitchFamily="49" charset="0"/>
              </a:rPr>
              <a:t>index</a:t>
            </a:r>
            <a:r>
              <a:rPr lang="en-US" altLang="en-US" smtClean="0">
                <a:latin typeface="Times New Roman" pitchFamily="18" charset="0"/>
              </a:rPr>
              <a:t> is the name of the index.</a:t>
            </a:r>
          </a:p>
          <a:p>
            <a:pPr lvl="1" eaLnBrk="1" hangingPunct="1"/>
            <a:r>
              <a:rPr lang="en-US" altLang="en-US" b="1" smtClean="0">
                <a:latin typeface="Times New Roman" pitchFamily="18" charset="0"/>
              </a:rPr>
              <a:t>Note:</a:t>
            </a:r>
            <a:r>
              <a:rPr lang="en-US" altLang="en-US" smtClean="0">
                <a:latin typeface="Times New Roman" pitchFamily="18" charset="0"/>
              </a:rPr>
              <a:t> If you drop a table, indexes and constraints are automatically dropped but views and sequences remain.</a:t>
            </a:r>
          </a:p>
        </p:txBody>
      </p:sp>
    </p:spTree>
    <p:extLst>
      <p:ext uri="{BB962C8B-B14F-4D97-AF65-F5344CB8AC3E}">
        <p14:creationId xmlns:p14="http://schemas.microsoft.com/office/powerpoint/2010/main" val="18718068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t>Synonyms</a:t>
            </a:r>
          </a:p>
          <a:p>
            <a:pPr lvl="1" eaLnBrk="1" hangingPunct="1"/>
            <a:r>
              <a:rPr lang="en-US" altLang="en-US" smtClean="0">
                <a:latin typeface="Times New Roman" pitchFamily="18" charset="0"/>
              </a:rPr>
              <a:t>Synonyms are database objects that enable you to call a table by another name. You can create synonyms to give an alternative name to a table.</a:t>
            </a:r>
          </a:p>
        </p:txBody>
      </p:sp>
    </p:spTree>
    <p:extLst>
      <p:ext uri="{BB962C8B-B14F-4D97-AF65-F5344CB8AC3E}">
        <p14:creationId xmlns:p14="http://schemas.microsoft.com/office/powerpoint/2010/main" val="12661479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477838" y="5400675"/>
            <a:ext cx="6359525" cy="3663950"/>
          </a:xfrm>
          <a:noFill/>
        </p:spPr>
        <p:txBody>
          <a:bodyPr/>
          <a:lstStyle/>
          <a:p>
            <a:pPr eaLnBrk="1" hangingPunct="1">
              <a:spcBef>
                <a:spcPct val="30000"/>
              </a:spcBef>
            </a:pPr>
            <a:r>
              <a:rPr lang="en-US" altLang="en-US" smtClean="0"/>
              <a:t>Creating a Synonym for an Object</a:t>
            </a:r>
          </a:p>
          <a:p>
            <a:pPr lvl="1" eaLnBrk="1" hangingPunct="1"/>
            <a:r>
              <a:rPr lang="en-US" altLang="en-US" smtClean="0">
                <a:latin typeface="Times New Roman" pitchFamily="18" charset="0"/>
              </a:rPr>
              <a:t>To refer to a table that is owned by another user, you need to prefix the table name with the name of the user who created it, followed by a period. Creating a </a:t>
            </a:r>
            <a:r>
              <a:rPr lang="en-US" altLang="en-US" smtClean="0">
                <a:solidFill>
                  <a:schemeClr val="tx1"/>
                </a:solidFill>
                <a:latin typeface="Times New Roman" pitchFamily="18" charset="0"/>
              </a:rPr>
              <a:t>synonym</a:t>
            </a:r>
            <a:r>
              <a:rPr lang="en-US" altLang="en-US" smtClean="0">
                <a:latin typeface="Times New Roman" pitchFamily="18" charset="0"/>
              </a:rPr>
              <a:t> eliminates the need to qualify the object name with the schema and provides you with an alternative name for a table, view, sequence, procedure, or other objects. This method can be especially useful with lengthy object names, such as views.</a:t>
            </a:r>
          </a:p>
          <a:p>
            <a:pPr lvl="1" eaLnBrk="1" hangingPunct="1"/>
            <a:r>
              <a:rPr lang="en-US" altLang="en-US" smtClean="0">
                <a:latin typeface="Times New Roman" pitchFamily="18" charset="0"/>
              </a:rPr>
              <a:t>In the syntax:</a:t>
            </a:r>
          </a:p>
          <a:p>
            <a:pPr lvl="2" eaLnBrk="1" hangingPunct="1">
              <a:buFont typeface="Times New Roman" pitchFamily="18" charset="0"/>
              <a:buNone/>
            </a:pPr>
            <a:r>
              <a:rPr lang="en-US" altLang="en-US" smtClean="0">
                <a:latin typeface="Courier New" pitchFamily="49" charset="0"/>
              </a:rPr>
              <a:t>PUBLIC</a:t>
            </a:r>
            <a:r>
              <a:rPr lang="en-US" altLang="en-US" smtClean="0">
                <a:latin typeface="Times New Roman" pitchFamily="18" charset="0"/>
              </a:rPr>
              <a:t>		Creates a synonym that is accessible to all users</a:t>
            </a:r>
          </a:p>
          <a:p>
            <a:pPr lvl="2" eaLnBrk="1" hangingPunct="1">
              <a:buFont typeface="Times New Roman" pitchFamily="18" charset="0"/>
              <a:buNone/>
            </a:pPr>
            <a:r>
              <a:rPr lang="en-US" altLang="en-US" i="1" smtClean="0">
                <a:latin typeface="Courier New" pitchFamily="49" charset="0"/>
              </a:rPr>
              <a:t>synonym</a:t>
            </a:r>
            <a:r>
              <a:rPr lang="en-US" altLang="en-US" smtClean="0">
                <a:latin typeface="Times New Roman" pitchFamily="18" charset="0"/>
              </a:rPr>
              <a:t>		Is the name of the synonym to be created</a:t>
            </a:r>
          </a:p>
          <a:p>
            <a:pPr lvl="2" eaLnBrk="1" hangingPunct="1">
              <a:buFont typeface="Times New Roman" pitchFamily="18" charset="0"/>
              <a:buNone/>
            </a:pPr>
            <a:r>
              <a:rPr lang="en-US" altLang="en-US" i="1" smtClean="0">
                <a:latin typeface="Courier New" pitchFamily="49" charset="0"/>
              </a:rPr>
              <a:t>object</a:t>
            </a:r>
            <a:r>
              <a:rPr lang="en-US" altLang="en-US" smtClean="0">
                <a:latin typeface="Times New Roman" pitchFamily="18" charset="0"/>
              </a:rPr>
              <a:t>		Identifies the object for which the synonym is created</a:t>
            </a:r>
          </a:p>
          <a:p>
            <a:pPr lvl="1" eaLnBrk="1" hangingPunct="1"/>
            <a:r>
              <a:rPr lang="en-US" altLang="en-US" b="1" smtClean="0">
                <a:latin typeface="Times New Roman" pitchFamily="18" charset="0"/>
              </a:rPr>
              <a:t>Guidelines</a:t>
            </a:r>
            <a:endParaRPr lang="en-US" altLang="en-US" smtClean="0">
              <a:latin typeface="Times New Roman" pitchFamily="18" charset="0"/>
            </a:endParaRPr>
          </a:p>
          <a:p>
            <a:pPr lvl="2" eaLnBrk="1" hangingPunct="1"/>
            <a:r>
              <a:rPr lang="en-US" altLang="en-US" smtClean="0">
                <a:latin typeface="Times New Roman" pitchFamily="18" charset="0"/>
              </a:rPr>
              <a:t>The object cannot be contained in a package.</a:t>
            </a:r>
          </a:p>
          <a:p>
            <a:pPr lvl="2" eaLnBrk="1" hangingPunct="1"/>
            <a:r>
              <a:rPr lang="en-US" altLang="en-US" smtClean="0">
                <a:latin typeface="Times New Roman" pitchFamily="18" charset="0"/>
              </a:rPr>
              <a:t>A private synonym name must be distinct from all other objects that are owned by the same user.</a:t>
            </a:r>
          </a:p>
          <a:p>
            <a:pPr lvl="1" eaLnBrk="1" hangingPunct="1"/>
            <a:r>
              <a:rPr lang="en-US" altLang="en-US" smtClean="0">
                <a:latin typeface="Times New Roman" pitchFamily="18" charset="0"/>
              </a:rPr>
              <a:t>For more information, see the section on “</a:t>
            </a:r>
            <a:r>
              <a:rPr lang="en-US" altLang="en-US" smtClean="0">
                <a:latin typeface="Courier New" pitchFamily="49" charset="0"/>
              </a:rPr>
              <a:t>CREATE</a:t>
            </a:r>
            <a:r>
              <a:rPr lang="en-US" altLang="en-US" smtClean="0">
                <a:latin typeface="Times New Roman" pitchFamily="18" charset="0"/>
              </a:rPr>
              <a:t> </a:t>
            </a:r>
            <a:r>
              <a:rPr lang="en-US" altLang="en-US" smtClean="0">
                <a:latin typeface="Courier New" pitchFamily="49" charset="0"/>
              </a:rPr>
              <a:t>SYNONYM</a:t>
            </a:r>
            <a:r>
              <a:rPr lang="en-US" altLang="en-US" smtClean="0">
                <a:latin typeface="Times New Roman" pitchFamily="18" charset="0"/>
              </a:rPr>
              <a:t>” in </a:t>
            </a:r>
            <a:r>
              <a:rPr lang="en-US" altLang="en-US" i="1" smtClean="0">
                <a:latin typeface="Times New Roman" pitchFamily="18" charset="0"/>
              </a:rPr>
              <a:t>Oracle Database SQL Language Reference 11g, Release 1 (11.1)</a:t>
            </a:r>
            <a:r>
              <a:rPr lang="en-US" altLang="en-US" smtClean="0">
                <a:latin typeface="Times New Roman" pitchFamily="18" charset="0"/>
              </a:rPr>
              <a:t>.</a:t>
            </a:r>
            <a:r>
              <a:rPr lang="en-US" altLang="en-US" i="1" smtClean="0">
                <a:latin typeface="Times New Roman" pitchFamily="18" charset="0"/>
              </a:rPr>
              <a:t/>
            </a:r>
            <a:br>
              <a:rPr lang="en-US" altLang="en-US" i="1" smtClean="0">
                <a:latin typeface="Times New Roman" pitchFamily="18" charset="0"/>
              </a:rPr>
            </a:br>
            <a:endParaRPr lang="en-US" altLang="en-US" smtClean="0">
              <a:latin typeface="Times New Roman" pitchFamily="18" charset="0"/>
            </a:endParaRPr>
          </a:p>
        </p:txBody>
      </p:sp>
    </p:spTree>
    <p:extLst>
      <p:ext uri="{BB962C8B-B14F-4D97-AF65-F5344CB8AC3E}">
        <p14:creationId xmlns:p14="http://schemas.microsoft.com/office/powerpoint/2010/main" val="20955701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477838" y="5400675"/>
            <a:ext cx="6359525" cy="3663950"/>
          </a:xfrm>
          <a:noFill/>
        </p:spPr>
        <p:txBody>
          <a:bodyPr/>
          <a:lstStyle/>
          <a:p>
            <a:pPr eaLnBrk="1" hangingPunct="1">
              <a:spcBef>
                <a:spcPct val="30000"/>
              </a:spcBef>
            </a:pPr>
            <a:r>
              <a:rPr lang="en-US" altLang="en-US" smtClean="0"/>
              <a:t>Creating and Removing Synonyms</a:t>
            </a:r>
          </a:p>
          <a:p>
            <a:pPr lvl="1" eaLnBrk="1" hangingPunct="1">
              <a:spcBef>
                <a:spcPct val="30000"/>
              </a:spcBef>
            </a:pPr>
            <a:r>
              <a:rPr lang="en-US" altLang="en-US" b="1" smtClean="0">
                <a:latin typeface="Times New Roman" pitchFamily="18" charset="0"/>
              </a:rPr>
              <a:t>Creating a Synonym</a:t>
            </a:r>
          </a:p>
          <a:p>
            <a:pPr lvl="1" eaLnBrk="1" hangingPunct="1"/>
            <a:r>
              <a:rPr lang="en-US" altLang="en-US" smtClean="0">
                <a:latin typeface="Times New Roman" pitchFamily="18" charset="0"/>
              </a:rPr>
              <a:t>The slide example creates a synonym for the </a:t>
            </a:r>
            <a:r>
              <a:rPr lang="en-US" altLang="en-US" smtClean="0">
                <a:latin typeface="Courier New" pitchFamily="49" charset="0"/>
              </a:rPr>
              <a:t>DEPT_SUM_VU</a:t>
            </a:r>
            <a:r>
              <a:rPr lang="en-US" altLang="en-US" smtClean="0">
                <a:latin typeface="Times New Roman" pitchFamily="18" charset="0"/>
              </a:rPr>
              <a:t> view for quicker reference.</a:t>
            </a:r>
          </a:p>
          <a:p>
            <a:pPr lvl="1" eaLnBrk="1" hangingPunct="1"/>
            <a:r>
              <a:rPr lang="en-US" altLang="en-US" smtClean="0">
                <a:latin typeface="Times New Roman" pitchFamily="18" charset="0"/>
              </a:rPr>
              <a:t>The database administrator can create a public synonym that is accessible to all users. The following example creates a public synonym named </a:t>
            </a:r>
            <a:r>
              <a:rPr lang="en-US" altLang="en-US" smtClean="0">
                <a:latin typeface="Courier New" pitchFamily="49" charset="0"/>
              </a:rPr>
              <a:t>DEPT</a:t>
            </a:r>
            <a:r>
              <a:rPr lang="en-US" altLang="en-US" smtClean="0">
                <a:latin typeface="Times New Roman" pitchFamily="18" charset="0"/>
              </a:rPr>
              <a:t> for Alice’s </a:t>
            </a:r>
            <a:r>
              <a:rPr lang="en-US" altLang="en-US" smtClean="0">
                <a:latin typeface="Courier New" pitchFamily="49" charset="0"/>
              </a:rPr>
              <a:t>DEPARTMENTS</a:t>
            </a:r>
            <a:r>
              <a:rPr lang="en-US" altLang="en-US" smtClean="0">
                <a:latin typeface="Times New Roman" pitchFamily="18" charset="0"/>
              </a:rPr>
              <a:t> table:</a:t>
            </a:r>
          </a:p>
          <a:p>
            <a:pPr lvl="4" eaLnBrk="1" hangingPunct="1"/>
            <a:endParaRPr lang="en-US" altLang="en-US" smtClean="0"/>
          </a:p>
          <a:p>
            <a:pPr lvl="4" eaLnBrk="1" hangingPunct="1"/>
            <a:r>
              <a:rPr lang="en-US" altLang="en-US" smtClean="0"/>
              <a:t>CREATE PUBLIC SYNONYM  dept</a:t>
            </a:r>
          </a:p>
          <a:p>
            <a:pPr lvl="4" eaLnBrk="1" hangingPunct="1"/>
            <a:r>
              <a:rPr lang="en-US" altLang="en-US" smtClean="0"/>
              <a:t>FOR    alice.departments;</a:t>
            </a:r>
          </a:p>
          <a:p>
            <a:pPr lvl="4" eaLnBrk="1" hangingPunct="1"/>
            <a:endParaRPr lang="en-US" altLang="en-US" b="1" smtClean="0"/>
          </a:p>
          <a:p>
            <a:pPr lvl="1" eaLnBrk="1" hangingPunct="1"/>
            <a:r>
              <a:rPr lang="en-US" altLang="en-US" b="1" smtClean="0">
                <a:latin typeface="Times New Roman" pitchFamily="18" charset="0"/>
              </a:rPr>
              <a:t>Removing a Synonym</a:t>
            </a:r>
          </a:p>
          <a:p>
            <a:pPr lvl="1" eaLnBrk="1" hangingPunct="1"/>
            <a:r>
              <a:rPr lang="en-US" altLang="en-US" smtClean="0">
                <a:latin typeface="Times New Roman" pitchFamily="18" charset="0"/>
              </a:rPr>
              <a:t>To remove a synonym, use the </a:t>
            </a:r>
            <a:r>
              <a:rPr lang="en-US" altLang="en-US" smtClean="0">
                <a:solidFill>
                  <a:schemeClr val="tx1"/>
                </a:solidFill>
                <a:latin typeface="Courier New" pitchFamily="49" charset="0"/>
              </a:rPr>
              <a:t>DROP</a:t>
            </a:r>
            <a:r>
              <a:rPr lang="en-US" altLang="en-US" smtClean="0">
                <a:solidFill>
                  <a:schemeClr val="tx1"/>
                </a:solidFill>
                <a:latin typeface="Times New Roman" pitchFamily="18" charset="0"/>
              </a:rPr>
              <a:t> </a:t>
            </a:r>
            <a:r>
              <a:rPr lang="en-US" altLang="en-US" smtClean="0">
                <a:solidFill>
                  <a:schemeClr val="tx1"/>
                </a:solidFill>
                <a:latin typeface="Courier New" pitchFamily="49" charset="0"/>
              </a:rPr>
              <a:t>SYNONYM</a:t>
            </a:r>
            <a:r>
              <a:rPr lang="en-US" altLang="en-US" smtClean="0">
                <a:latin typeface="Times New Roman" pitchFamily="18" charset="0"/>
              </a:rPr>
              <a:t> statement. Only the database administrator can drop a public synonym.</a:t>
            </a:r>
          </a:p>
          <a:p>
            <a:pPr lvl="4" eaLnBrk="1" hangingPunct="1"/>
            <a:r>
              <a:rPr lang="en-US" altLang="en-US" smtClean="0"/>
              <a:t>DROP PUBLIC SYNONYM  dept;</a:t>
            </a:r>
          </a:p>
          <a:p>
            <a:pPr lvl="1" eaLnBrk="1" hangingPunct="1">
              <a:spcBef>
                <a:spcPct val="30000"/>
              </a:spcBef>
            </a:pPr>
            <a:r>
              <a:rPr lang="en-US" altLang="en-US" smtClean="0">
                <a:latin typeface="Times New Roman" pitchFamily="18" charset="0"/>
              </a:rPr>
              <a:t>For more information, see the section on “</a:t>
            </a:r>
            <a:r>
              <a:rPr lang="en-US" altLang="en-US" smtClean="0">
                <a:latin typeface="Courier New" pitchFamily="49" charset="0"/>
              </a:rPr>
              <a:t>DROP</a:t>
            </a:r>
            <a:r>
              <a:rPr lang="en-US" altLang="en-US" smtClean="0">
                <a:latin typeface="Times New Roman" pitchFamily="18" charset="0"/>
              </a:rPr>
              <a:t> </a:t>
            </a:r>
            <a:r>
              <a:rPr lang="en-US" altLang="en-US" smtClean="0">
                <a:latin typeface="Courier New" pitchFamily="49" charset="0"/>
              </a:rPr>
              <a:t>SYNONYM</a:t>
            </a:r>
            <a:r>
              <a:rPr lang="en-US" altLang="en-US" smtClean="0">
                <a:latin typeface="Times New Roman" pitchFamily="18" charset="0"/>
              </a:rPr>
              <a:t>” in </a:t>
            </a:r>
            <a:r>
              <a:rPr lang="en-US" altLang="en-US" i="1" smtClean="0">
                <a:latin typeface="Times New Roman" pitchFamily="18" charset="0"/>
              </a:rPr>
              <a:t>Oracle Database SQL Language Reference 11g, Release 1 (11.1)</a:t>
            </a:r>
            <a:r>
              <a:rPr lang="en-US" altLang="en-US" smtClean="0">
                <a:latin typeface="Times New Roman" pitchFamily="18" charset="0"/>
              </a:rPr>
              <a:t>.</a:t>
            </a:r>
            <a:r>
              <a:rPr lang="en-US" altLang="en-US" i="1" smtClean="0">
                <a:latin typeface="Times New Roman" pitchFamily="18" charset="0"/>
              </a:rPr>
              <a:t/>
            </a:r>
            <a:br>
              <a:rPr lang="en-US" altLang="en-US" i="1" smtClean="0">
                <a:latin typeface="Times New Roman" pitchFamily="18" charset="0"/>
              </a:rPr>
            </a:br>
            <a:endParaRPr lang="en-US" altLang="en-US" smtClean="0">
              <a:latin typeface="Times New Roman" pitchFamily="18" charset="0"/>
            </a:endParaRPr>
          </a:p>
        </p:txBody>
      </p:sp>
      <p:pic>
        <p:nvPicPr>
          <p:cNvPr id="95237" name="Picture 4" descr="C:\project-SQLFund1\images\img11synony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6829425"/>
            <a:ext cx="20685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61020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t>Summary</a:t>
            </a:r>
          </a:p>
          <a:p>
            <a:pPr lvl="1" eaLnBrk="1" hangingPunct="1"/>
            <a:r>
              <a:rPr lang="en-US" altLang="en-US" smtClean="0">
                <a:latin typeface="Times New Roman" pitchFamily="18" charset="0"/>
              </a:rPr>
              <a:t>In this lesson, you should have learned about database objects such as views, sequences, indexes, and synonyms.</a:t>
            </a:r>
          </a:p>
        </p:txBody>
      </p:sp>
    </p:spTree>
    <p:extLst>
      <p:ext uri="{BB962C8B-B14F-4D97-AF65-F5344CB8AC3E}">
        <p14:creationId xmlns:p14="http://schemas.microsoft.com/office/powerpoint/2010/main" val="14276184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4"/>
          <p:cNvSpPr>
            <a:spLocks noGrp="1" noRot="1" noChangeAspect="1" noChangeArrowheads="1" noTextEdit="1"/>
          </p:cNvSpPr>
          <p:nvPr>
            <p:ph type="sldImg"/>
          </p:nvPr>
        </p:nvSpPr>
        <p:spPr>
          <a:ln/>
        </p:spPr>
      </p:sp>
      <p:sp>
        <p:nvSpPr>
          <p:cNvPr id="98308" name="Rectangle 5"/>
          <p:cNvSpPr>
            <a:spLocks noGrp="1" noChangeArrowheads="1"/>
          </p:cNvSpPr>
          <p:nvPr>
            <p:ph type="body" idx="1"/>
          </p:nvPr>
        </p:nvSpPr>
        <p:spPr>
          <a:noFill/>
        </p:spPr>
        <p:txBody>
          <a:bodyPr/>
          <a:lstStyle/>
          <a:p>
            <a:pPr eaLnBrk="1" hangingPunct="1"/>
            <a:r>
              <a:rPr lang="en-US" altLang="en-US" dirty="0" smtClean="0"/>
              <a:t>Practice 12</a:t>
            </a:r>
          </a:p>
          <a:p>
            <a:pPr eaLnBrk="1" hangingPunct="1"/>
            <a:r>
              <a:rPr lang="en-US" altLang="en-US" dirty="0" smtClean="0">
                <a:latin typeface="Times New Roman" pitchFamily="18" charset="0"/>
              </a:rPr>
              <a:t>Part 2 of this lesson’s practice provides you with a variety of exercises in creating and using a sequence, an index, and a synonym.</a:t>
            </a:r>
          </a:p>
          <a:p>
            <a:pPr lvl="1" eaLnBrk="1" hangingPunct="1"/>
            <a:endParaRPr lang="en-US" altLang="en-US" dirty="0" smtClean="0">
              <a:latin typeface="Times New Roman" pitchFamily="18" charset="0"/>
            </a:endParaRPr>
          </a:p>
        </p:txBody>
      </p:sp>
    </p:spTree>
    <p:extLst>
      <p:ext uri="{BB962C8B-B14F-4D97-AF65-F5344CB8AC3E}">
        <p14:creationId xmlns:p14="http://schemas.microsoft.com/office/powerpoint/2010/main" val="1843450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4"/>
          <p:cNvSpPr>
            <a:spLocks noGrp="1" noRot="1" noChangeAspect="1" noChangeArrowheads="1" noTextEdit="1"/>
          </p:cNvSpPr>
          <p:nvPr>
            <p:ph type="sldImg"/>
          </p:nvPr>
        </p:nvSpPr>
        <p:spPr>
          <a:ln/>
        </p:spPr>
      </p:sp>
      <p:sp>
        <p:nvSpPr>
          <p:cNvPr id="58372" name="Rectangle 5"/>
          <p:cNvSpPr>
            <a:spLocks noGrp="1" noChangeArrowheads="1"/>
          </p:cNvSpPr>
          <p:nvPr>
            <p:ph type="body" idx="1"/>
          </p:nvPr>
        </p:nvSpPr>
        <p:spPr>
          <a:noFill/>
        </p:spPr>
        <p:txBody>
          <a:bodyPr/>
          <a:lstStyle/>
          <a:p>
            <a:pPr eaLnBrk="1" hangingPunct="1"/>
            <a:r>
              <a:rPr lang="en-US" altLang="en-US" smtClean="0"/>
              <a:t>What Is a View?</a:t>
            </a:r>
          </a:p>
          <a:p>
            <a:pPr lvl="1" eaLnBrk="1" hangingPunct="1"/>
            <a:r>
              <a:rPr lang="en-US" altLang="en-US" smtClean="0">
                <a:latin typeface="Times New Roman" pitchFamily="18" charset="0"/>
              </a:rPr>
              <a:t>You can present logical subsets or combinations of data by creating views of tables. A view is a logical table based on a table or another view. A view contains no data of its own, but is like a window through which data from tables can be viewed or changed. The tables on which a view is based are called </a:t>
            </a:r>
            <a:r>
              <a:rPr lang="en-US" altLang="en-US" i="1" smtClean="0">
                <a:latin typeface="Times New Roman" pitchFamily="18" charset="0"/>
              </a:rPr>
              <a:t>base tables</a:t>
            </a:r>
            <a:r>
              <a:rPr lang="en-US" altLang="en-US" smtClean="0">
                <a:latin typeface="Times New Roman" pitchFamily="18" charset="0"/>
              </a:rPr>
              <a:t>. The view is stored as a </a:t>
            </a:r>
            <a:r>
              <a:rPr lang="en-US" altLang="en-US" smtClean="0">
                <a:latin typeface="Courier New" pitchFamily="49" charset="0"/>
              </a:rPr>
              <a:t>SELECT</a:t>
            </a:r>
            <a:r>
              <a:rPr lang="en-US" altLang="en-US" smtClean="0">
                <a:latin typeface="Times New Roman" pitchFamily="18" charset="0"/>
              </a:rPr>
              <a:t> statement in the data dictionary.</a:t>
            </a:r>
          </a:p>
        </p:txBody>
      </p:sp>
    </p:spTree>
    <p:extLst>
      <p:ext uri="{BB962C8B-B14F-4D97-AF65-F5344CB8AC3E}">
        <p14:creationId xmlns:p14="http://schemas.microsoft.com/office/powerpoint/2010/main" val="24894294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type="body" idx="1"/>
          </p:nvPr>
        </p:nvSpPr>
        <p:spPr>
          <a:xfrm>
            <a:off x="476250" y="471488"/>
            <a:ext cx="6096000" cy="8572500"/>
          </a:xfrm>
          <a:noFill/>
        </p:spPr>
        <p:txBody>
          <a:bodyPr/>
          <a:lstStyle/>
          <a:p>
            <a:pPr marL="228600" indent="-228600" eaLnBrk="1" hangingPunct="1">
              <a:spcBef>
                <a:spcPct val="30000"/>
              </a:spcBef>
            </a:pPr>
            <a:r>
              <a:rPr lang="en-US" altLang="en-US" dirty="0" smtClean="0"/>
              <a:t>Practice 12</a:t>
            </a:r>
          </a:p>
          <a:p>
            <a:pPr marL="342900" lvl="1" indent="-228600" eaLnBrk="1" hangingPunct="1"/>
            <a:r>
              <a:rPr lang="en-US" altLang="en-US" b="1" dirty="0" smtClean="0">
                <a:latin typeface="Times New Roman" pitchFamily="18" charset="0"/>
              </a:rPr>
              <a:t>Part 1</a:t>
            </a:r>
          </a:p>
          <a:p>
            <a:pPr marL="457200" lvl="2" indent="-228600" eaLnBrk="1" hangingPunct="1">
              <a:buFont typeface="Times New Roman" pitchFamily="18" charset="0"/>
              <a:buNone/>
            </a:pPr>
            <a:r>
              <a:rPr lang="en-US" altLang="en-US" dirty="0" smtClean="0">
                <a:latin typeface="Times New Roman" pitchFamily="18" charset="0"/>
              </a:rPr>
              <a:t>1.	The staff in the HR department wants to hide some of the data in the </a:t>
            </a:r>
            <a:r>
              <a:rPr lang="en-US" altLang="en-US" dirty="0" smtClean="0">
                <a:latin typeface="Courier New" pitchFamily="49" charset="0"/>
              </a:rPr>
              <a:t>EMPLOYEES</a:t>
            </a:r>
            <a:r>
              <a:rPr lang="en-US" altLang="en-US" dirty="0" smtClean="0">
                <a:latin typeface="Times New Roman" pitchFamily="18" charset="0"/>
              </a:rPr>
              <a:t> table. They want a view called </a:t>
            </a:r>
            <a:r>
              <a:rPr lang="en-US" altLang="en-US" dirty="0" smtClean="0">
                <a:latin typeface="Courier New" pitchFamily="49" charset="0"/>
              </a:rPr>
              <a:t>EMPLOYEES_VU</a:t>
            </a:r>
            <a:r>
              <a:rPr lang="en-US" altLang="en-US" dirty="0" smtClean="0">
                <a:latin typeface="Times New Roman" pitchFamily="18" charset="0"/>
              </a:rPr>
              <a:t> based on the employee numbers, employee names, and department numbers from the </a:t>
            </a:r>
            <a:r>
              <a:rPr lang="en-US" altLang="en-US" dirty="0" smtClean="0">
                <a:latin typeface="Courier New" pitchFamily="49" charset="0"/>
              </a:rPr>
              <a:t>EMPLOYEES</a:t>
            </a:r>
            <a:r>
              <a:rPr lang="en-US" altLang="en-US" dirty="0" smtClean="0">
                <a:latin typeface="Times New Roman" pitchFamily="18" charset="0"/>
              </a:rPr>
              <a:t> table. They want the heading for the employee name to be </a:t>
            </a:r>
            <a:r>
              <a:rPr lang="en-US" altLang="en-US" dirty="0" smtClean="0">
                <a:latin typeface="Courier New" pitchFamily="49" charset="0"/>
              </a:rPr>
              <a:t>EMPLOYEE</a:t>
            </a:r>
            <a:r>
              <a:rPr lang="en-US" altLang="en-US" dirty="0" smtClean="0">
                <a:latin typeface="Times New Roman" pitchFamily="18" charset="0"/>
              </a:rPr>
              <a:t>.</a:t>
            </a:r>
          </a:p>
          <a:p>
            <a:pPr marL="457200" lvl="2" indent="-228600" eaLnBrk="1" hangingPunct="1">
              <a:buFont typeface="Times New Roman" pitchFamily="18" charset="0"/>
              <a:buNone/>
            </a:pPr>
            <a:r>
              <a:rPr lang="en-US" altLang="en-US" dirty="0" smtClean="0">
                <a:latin typeface="Times New Roman" pitchFamily="18" charset="0"/>
              </a:rPr>
              <a:t>2.	Confirm that the view works. Display the contents of the </a:t>
            </a:r>
            <a:r>
              <a:rPr lang="en-US" altLang="en-US" dirty="0" smtClean="0">
                <a:latin typeface="Courier New" pitchFamily="49" charset="0"/>
              </a:rPr>
              <a:t>EMPLOYEES_VU</a:t>
            </a:r>
            <a:r>
              <a:rPr lang="en-US" altLang="en-US" dirty="0" smtClean="0">
                <a:latin typeface="Times New Roman" pitchFamily="18" charset="0"/>
              </a:rPr>
              <a:t> view.</a:t>
            </a:r>
            <a:r>
              <a:rPr lang="en-US" altLang="en-US" b="1" dirty="0" smtClean="0">
                <a:latin typeface="Courier New" pitchFamily="49" charset="0"/>
              </a:rPr>
              <a:t> </a:t>
            </a:r>
          </a:p>
          <a:p>
            <a:pPr marL="228600" indent="-228600" eaLnBrk="1" hangingPunct="1">
              <a:spcBef>
                <a:spcPct val="0"/>
              </a:spcBef>
            </a:pPr>
            <a:r>
              <a:rPr lang="en-US" altLang="en-US" b="0" dirty="0" smtClean="0">
                <a:latin typeface="Courier New" pitchFamily="49" charset="0"/>
              </a:rPr>
              <a:t>        </a:t>
            </a:r>
          </a:p>
          <a:p>
            <a:pPr marL="342900" lvl="1" indent="-228600" eaLnBrk="1" hangingPunct="1">
              <a:lnSpc>
                <a:spcPct val="95000"/>
              </a:lnSpc>
              <a:spcBef>
                <a:spcPct val="0"/>
              </a:spcBef>
            </a:pPr>
            <a:endParaRPr lang="en-US" altLang="en-US" b="1" dirty="0" smtClean="0">
              <a:latin typeface="Courier New" pitchFamily="49" charset="0"/>
            </a:endParaRPr>
          </a:p>
          <a:p>
            <a:pPr marL="342900" lvl="1" indent="-228600" eaLnBrk="1" hangingPunct="1">
              <a:lnSpc>
                <a:spcPct val="95000"/>
              </a:lnSpc>
              <a:spcBef>
                <a:spcPct val="0"/>
              </a:spcBef>
            </a:pPr>
            <a:endParaRPr lang="en-US" altLang="en-US" b="1" dirty="0" smtClean="0">
              <a:latin typeface="Courier New" pitchFamily="49" charset="0"/>
            </a:endParaRPr>
          </a:p>
          <a:p>
            <a:pPr marL="342900" lvl="1" indent="-228600" eaLnBrk="1" hangingPunct="1">
              <a:lnSpc>
                <a:spcPct val="95000"/>
              </a:lnSpc>
              <a:spcBef>
                <a:spcPct val="0"/>
              </a:spcBef>
            </a:pPr>
            <a:endParaRPr lang="en-US" altLang="en-US" b="1" dirty="0" smtClean="0">
              <a:latin typeface="Courier New" pitchFamily="49" charset="0"/>
            </a:endParaRPr>
          </a:p>
          <a:p>
            <a:pPr marL="342900" lvl="1" indent="-228600" eaLnBrk="1" hangingPunct="1">
              <a:lnSpc>
                <a:spcPct val="95000"/>
              </a:lnSpc>
              <a:spcBef>
                <a:spcPct val="0"/>
              </a:spcBef>
            </a:pPr>
            <a:endParaRPr lang="en-US" altLang="en-US" b="1" dirty="0" smtClean="0">
              <a:latin typeface="Courier New" pitchFamily="49" charset="0"/>
            </a:endParaRPr>
          </a:p>
          <a:p>
            <a:pPr marL="342900" lvl="1" indent="-228600" eaLnBrk="1" hangingPunct="1">
              <a:lnSpc>
                <a:spcPct val="95000"/>
              </a:lnSpc>
              <a:spcBef>
                <a:spcPct val="0"/>
              </a:spcBef>
            </a:pPr>
            <a:endParaRPr lang="en-US" altLang="en-US" b="1" dirty="0" smtClean="0">
              <a:latin typeface="Courier New" pitchFamily="49" charset="0"/>
            </a:endParaRPr>
          </a:p>
          <a:p>
            <a:pPr marL="342900" lvl="1" indent="-228600" eaLnBrk="1" hangingPunct="1">
              <a:lnSpc>
                <a:spcPct val="95000"/>
              </a:lnSpc>
              <a:spcBef>
                <a:spcPct val="0"/>
              </a:spcBef>
            </a:pPr>
            <a:endParaRPr lang="en-US" altLang="en-US" b="1" dirty="0" smtClean="0">
              <a:latin typeface="Courier New" pitchFamily="49" charset="0"/>
            </a:endParaRPr>
          </a:p>
          <a:p>
            <a:pPr marL="342900" lvl="1" indent="-228600" eaLnBrk="1" hangingPunct="1">
              <a:lnSpc>
                <a:spcPct val="95000"/>
              </a:lnSpc>
              <a:spcBef>
                <a:spcPct val="0"/>
              </a:spcBef>
            </a:pPr>
            <a:endParaRPr lang="en-US" altLang="en-US" b="1" dirty="0" smtClean="0">
              <a:latin typeface="Courier New" pitchFamily="49" charset="0"/>
            </a:endParaRPr>
          </a:p>
          <a:p>
            <a:pPr marL="342900" lvl="1" indent="-228600" eaLnBrk="1" hangingPunct="1">
              <a:lnSpc>
                <a:spcPct val="95000"/>
              </a:lnSpc>
              <a:spcBef>
                <a:spcPct val="0"/>
              </a:spcBef>
            </a:pPr>
            <a:endParaRPr lang="en-US" altLang="en-US" b="1" dirty="0" smtClean="0">
              <a:latin typeface="Courier New" pitchFamily="49" charset="0"/>
            </a:endParaRPr>
          </a:p>
          <a:p>
            <a:pPr marL="342900" lvl="1" indent="-228600" eaLnBrk="1" hangingPunct="1">
              <a:lnSpc>
                <a:spcPct val="95000"/>
              </a:lnSpc>
              <a:spcBef>
                <a:spcPct val="0"/>
              </a:spcBef>
            </a:pPr>
            <a:endParaRPr lang="en-US" altLang="en-US" b="1" dirty="0" smtClean="0">
              <a:latin typeface="Courier New" pitchFamily="49" charset="0"/>
            </a:endParaRPr>
          </a:p>
          <a:p>
            <a:pPr marL="342900" lvl="1" indent="-228600" eaLnBrk="1" hangingPunct="1">
              <a:lnSpc>
                <a:spcPct val="95000"/>
              </a:lnSpc>
              <a:spcBef>
                <a:spcPct val="0"/>
              </a:spcBef>
            </a:pPr>
            <a:endParaRPr lang="en-US" altLang="en-US" b="1" dirty="0" smtClean="0">
              <a:latin typeface="Courier New" pitchFamily="49" charset="0"/>
            </a:endParaRPr>
          </a:p>
          <a:p>
            <a:pPr marL="342900" lvl="1" indent="-228600" eaLnBrk="1" hangingPunct="1">
              <a:lnSpc>
                <a:spcPct val="95000"/>
              </a:lnSpc>
              <a:spcBef>
                <a:spcPct val="0"/>
              </a:spcBef>
            </a:pPr>
            <a:endParaRPr lang="en-US" altLang="en-US" b="1" dirty="0" smtClean="0">
              <a:latin typeface="Courier New" pitchFamily="49" charset="0"/>
            </a:endParaRPr>
          </a:p>
          <a:p>
            <a:pPr marL="457200" lvl="2" indent="-228600" eaLnBrk="1" hangingPunct="1">
              <a:lnSpc>
                <a:spcPct val="95000"/>
              </a:lnSpc>
              <a:buFont typeface="Times New Roman" pitchFamily="18" charset="0"/>
              <a:buNone/>
            </a:pPr>
            <a:endParaRPr lang="en-US" altLang="en-US" b="1" dirty="0" smtClean="0">
              <a:latin typeface="Courier New" pitchFamily="49" charset="0"/>
            </a:endParaRPr>
          </a:p>
          <a:p>
            <a:pPr marL="457200" lvl="2" indent="-228600" eaLnBrk="1" hangingPunct="1">
              <a:buFont typeface="Times New Roman" pitchFamily="18" charset="0"/>
              <a:buAutoNum type="arabicPeriod" startAt="3"/>
            </a:pPr>
            <a:endParaRPr lang="en-US" altLang="en-US" dirty="0" smtClean="0">
              <a:latin typeface="Times New Roman" pitchFamily="18" charset="0"/>
            </a:endParaRPr>
          </a:p>
          <a:p>
            <a:pPr marL="457200" lvl="2" indent="-228600" eaLnBrk="1" hangingPunct="1">
              <a:buFont typeface="Times New Roman" pitchFamily="18" charset="0"/>
              <a:buNone/>
            </a:pPr>
            <a:r>
              <a:rPr lang="en-US" altLang="en-US" dirty="0" smtClean="0">
                <a:latin typeface="Times New Roman" pitchFamily="18" charset="0"/>
              </a:rPr>
              <a:t>3.	Using your </a:t>
            </a:r>
            <a:r>
              <a:rPr lang="en-US" altLang="en-US" dirty="0" smtClean="0">
                <a:latin typeface="Courier New" pitchFamily="49" charset="0"/>
              </a:rPr>
              <a:t>EMPLOYEES_VU</a:t>
            </a:r>
            <a:r>
              <a:rPr lang="en-US" altLang="en-US" dirty="0" smtClean="0">
                <a:latin typeface="Times New Roman" pitchFamily="18" charset="0"/>
              </a:rPr>
              <a:t> view, write a query for the HR department to display all employee names and department numbers.</a:t>
            </a:r>
          </a:p>
        </p:txBody>
      </p:sp>
      <p:sp>
        <p:nvSpPr>
          <p:cNvPr id="99332" name="Text Box 6"/>
          <p:cNvSpPr txBox="1">
            <a:spLocks noChangeArrowheads="1"/>
          </p:cNvSpPr>
          <p:nvPr/>
        </p:nvSpPr>
        <p:spPr bwMode="auto">
          <a:xfrm>
            <a:off x="898525" y="3198813"/>
            <a:ext cx="373063" cy="38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867" tIns="12867" rIns="12867" bIns="12867">
            <a:spAutoFit/>
          </a:bodyPr>
          <a:lstStyle>
            <a:lvl1pPr defTabSz="833438" eaLnBrk="0" hangingPunct="0">
              <a:defRPr b="1">
                <a:solidFill>
                  <a:schemeClr val="tx1"/>
                </a:solidFill>
                <a:latin typeface="Arial" charset="0"/>
              </a:defRPr>
            </a:lvl1pPr>
            <a:lvl2pPr marL="742950" indent="-285750" defTabSz="833438" eaLnBrk="0" hangingPunct="0">
              <a:defRPr b="1">
                <a:solidFill>
                  <a:schemeClr val="tx1"/>
                </a:solidFill>
                <a:latin typeface="Arial" charset="0"/>
              </a:defRPr>
            </a:lvl2pPr>
            <a:lvl3pPr marL="1143000" indent="-228600" defTabSz="833438" eaLnBrk="0" hangingPunct="0">
              <a:defRPr b="1">
                <a:solidFill>
                  <a:schemeClr val="tx1"/>
                </a:solidFill>
                <a:latin typeface="Arial" charset="0"/>
              </a:defRPr>
            </a:lvl3pPr>
            <a:lvl4pPr marL="1600200" indent="-228600" defTabSz="833438" eaLnBrk="0" hangingPunct="0">
              <a:defRPr b="1">
                <a:solidFill>
                  <a:schemeClr val="tx1"/>
                </a:solidFill>
                <a:latin typeface="Arial" charset="0"/>
              </a:defRPr>
            </a:lvl4pPr>
            <a:lvl5pPr marL="2057400" indent="-228600" defTabSz="833438" eaLnBrk="0" hangingPunct="0">
              <a:defRPr b="1">
                <a:solidFill>
                  <a:schemeClr val="tx1"/>
                </a:solidFill>
                <a:latin typeface="Arial" charset="0"/>
              </a:defRPr>
            </a:lvl5pPr>
            <a:lvl6pPr marL="2514600" indent="-228600" algn="ctr" defTabSz="833438"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833438"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833438"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833438"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spcBef>
                <a:spcPct val="0"/>
              </a:spcBef>
              <a:buClr>
                <a:srgbClr val="000000"/>
              </a:buClr>
            </a:pPr>
            <a:r>
              <a:rPr lang="en-US" altLang="en-US" sz="2400"/>
              <a:t>…</a:t>
            </a:r>
          </a:p>
        </p:txBody>
      </p:sp>
      <p:sp>
        <p:nvSpPr>
          <p:cNvPr id="99333" name="Text Box 10"/>
          <p:cNvSpPr txBox="1">
            <a:spLocks noChangeArrowheads="1"/>
          </p:cNvSpPr>
          <p:nvPr/>
        </p:nvSpPr>
        <p:spPr bwMode="gray">
          <a:xfrm>
            <a:off x="947738" y="6069013"/>
            <a:ext cx="374650" cy="38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867" tIns="12867" rIns="12867" bIns="12867">
            <a:spAutoFit/>
          </a:bodyPr>
          <a:lstStyle>
            <a:lvl1pPr defTabSz="833438" eaLnBrk="0" hangingPunct="0">
              <a:defRPr b="1">
                <a:solidFill>
                  <a:schemeClr val="tx1"/>
                </a:solidFill>
                <a:latin typeface="Arial" charset="0"/>
              </a:defRPr>
            </a:lvl1pPr>
            <a:lvl2pPr marL="742950" indent="-285750" defTabSz="833438" eaLnBrk="0" hangingPunct="0">
              <a:defRPr b="1">
                <a:solidFill>
                  <a:schemeClr val="tx1"/>
                </a:solidFill>
                <a:latin typeface="Arial" charset="0"/>
              </a:defRPr>
            </a:lvl2pPr>
            <a:lvl3pPr marL="1143000" indent="-228600" defTabSz="833438" eaLnBrk="0" hangingPunct="0">
              <a:defRPr b="1">
                <a:solidFill>
                  <a:schemeClr val="tx1"/>
                </a:solidFill>
                <a:latin typeface="Arial" charset="0"/>
              </a:defRPr>
            </a:lvl3pPr>
            <a:lvl4pPr marL="1600200" indent="-228600" defTabSz="833438" eaLnBrk="0" hangingPunct="0">
              <a:defRPr b="1">
                <a:solidFill>
                  <a:schemeClr val="tx1"/>
                </a:solidFill>
                <a:latin typeface="Arial" charset="0"/>
              </a:defRPr>
            </a:lvl4pPr>
            <a:lvl5pPr marL="2057400" indent="-228600" defTabSz="833438" eaLnBrk="0" hangingPunct="0">
              <a:defRPr b="1">
                <a:solidFill>
                  <a:schemeClr val="tx1"/>
                </a:solidFill>
                <a:latin typeface="Arial" charset="0"/>
              </a:defRPr>
            </a:lvl5pPr>
            <a:lvl6pPr marL="2514600" indent="-228600" algn="ctr" defTabSz="833438"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833438"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833438"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833438"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spcBef>
                <a:spcPct val="0"/>
              </a:spcBef>
              <a:buClr>
                <a:srgbClr val="000000"/>
              </a:buClr>
            </a:pPr>
            <a:r>
              <a:rPr lang="en-US" altLang="en-US" sz="2400"/>
              <a:t>…</a:t>
            </a:r>
          </a:p>
        </p:txBody>
      </p:sp>
      <p:pic>
        <p:nvPicPr>
          <p:cNvPr id="99334" name="Picture 11" descr="C:\project-SQLFund1\images\imglab-11-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263" y="1892300"/>
            <a:ext cx="4005262"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5" name="Picture 12" descr="C:\project-SQLFund1\images\imglab-11-02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263" y="3625850"/>
            <a:ext cx="399415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6" name="Picture 13" descr="C:\project-SQLFund1\images\imglab-11-03.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7738" y="4729163"/>
            <a:ext cx="2871787"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7" name="Picture 14" descr="C:\project-SQLFund1\images\imglab-11-03a.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7738" y="6542088"/>
            <a:ext cx="2859087"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58827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type="body" idx="1"/>
          </p:nvPr>
        </p:nvSpPr>
        <p:spPr>
          <a:xfrm>
            <a:off x="476250" y="471488"/>
            <a:ext cx="6365875" cy="8397875"/>
          </a:xfrm>
          <a:noFill/>
        </p:spPr>
        <p:txBody>
          <a:bodyPr lIns="9505" tIns="9505" rIns="9505" bIns="9505"/>
          <a:lstStyle/>
          <a:p>
            <a:pPr marL="228600" indent="-228600" defTabSz="127000" eaLnBrk="1" hangingPunct="1">
              <a:tabLst>
                <a:tab pos="485775" algn="l"/>
                <a:tab pos="3689350" algn="r"/>
              </a:tabLst>
            </a:pPr>
            <a:r>
              <a:rPr lang="en-US" altLang="en-US" dirty="0" smtClean="0"/>
              <a:t>Practice 12 (continued)</a:t>
            </a:r>
          </a:p>
          <a:p>
            <a:pPr marL="479425" lvl="2" indent="-231775" defTabSz="127000" eaLnBrk="1" hangingPunct="1">
              <a:spcBef>
                <a:spcPct val="25000"/>
              </a:spcBef>
              <a:buFont typeface="Times New Roman" pitchFamily="18" charset="0"/>
              <a:buNone/>
              <a:tabLst>
                <a:tab pos="485775" algn="l"/>
                <a:tab pos="3689350" algn="r"/>
              </a:tabLst>
            </a:pPr>
            <a:r>
              <a:rPr lang="en-US" altLang="en-US" dirty="0" smtClean="0">
                <a:latin typeface="Times New Roman" pitchFamily="18" charset="0"/>
              </a:rPr>
              <a:t>4.	Department 50 needs access to its employee data. Create a view named </a:t>
            </a:r>
            <a:r>
              <a:rPr lang="en-US" altLang="en-US" dirty="0" smtClean="0">
                <a:latin typeface="Courier New" pitchFamily="49" charset="0"/>
              </a:rPr>
              <a:t>DEPT50</a:t>
            </a:r>
            <a:r>
              <a:rPr lang="en-US" altLang="en-US" dirty="0" smtClean="0">
                <a:latin typeface="Times New Roman" pitchFamily="18" charset="0"/>
              </a:rPr>
              <a:t> that contains the employee numbers, employee last names, and department numbers for all employees in department 50. You have been asked to label the view columns </a:t>
            </a:r>
            <a:r>
              <a:rPr lang="en-US" altLang="en-US" dirty="0" smtClean="0">
                <a:latin typeface="Courier New" pitchFamily="49" charset="0"/>
              </a:rPr>
              <a:t>EMPNO</a:t>
            </a:r>
            <a:r>
              <a:rPr lang="en-US" altLang="en-US" dirty="0" smtClean="0">
                <a:latin typeface="Times New Roman" pitchFamily="18" charset="0"/>
              </a:rPr>
              <a:t>, </a:t>
            </a:r>
            <a:r>
              <a:rPr lang="en-US" altLang="en-US" dirty="0" smtClean="0">
                <a:latin typeface="Courier New" pitchFamily="49" charset="0"/>
              </a:rPr>
              <a:t>EMPLOYEE</a:t>
            </a:r>
            <a:r>
              <a:rPr lang="en-US" altLang="en-US" dirty="0" smtClean="0">
                <a:latin typeface="Times New Roman" pitchFamily="18" charset="0"/>
              </a:rPr>
              <a:t>, and </a:t>
            </a:r>
            <a:r>
              <a:rPr lang="en-US" altLang="en-US" dirty="0" smtClean="0">
                <a:latin typeface="Courier New" pitchFamily="49" charset="0"/>
              </a:rPr>
              <a:t>DEPTNO</a:t>
            </a:r>
            <a:r>
              <a:rPr lang="en-US" altLang="en-US" dirty="0" smtClean="0">
                <a:latin typeface="Times New Roman" pitchFamily="18" charset="0"/>
              </a:rPr>
              <a:t>. For security purposes, do not allow an employee to be reassigned to another department through the view.</a:t>
            </a:r>
          </a:p>
          <a:p>
            <a:pPr marL="479425" lvl="2" indent="-231775" defTabSz="127000" eaLnBrk="1" hangingPunct="1">
              <a:spcBef>
                <a:spcPct val="30000"/>
              </a:spcBef>
              <a:buFont typeface="Times New Roman" pitchFamily="18" charset="0"/>
              <a:buNone/>
              <a:tabLst>
                <a:tab pos="485775" algn="l"/>
                <a:tab pos="3689350" algn="r"/>
              </a:tabLst>
            </a:pPr>
            <a:r>
              <a:rPr lang="en-US" altLang="en-US" dirty="0" smtClean="0">
                <a:latin typeface="Times New Roman" pitchFamily="18" charset="0"/>
              </a:rPr>
              <a:t>5.	Display the structure and contents of the </a:t>
            </a:r>
            <a:r>
              <a:rPr lang="en-US" altLang="en-US" dirty="0" smtClean="0">
                <a:latin typeface="Courier New" pitchFamily="49" charset="0"/>
              </a:rPr>
              <a:t>DEPT50</a:t>
            </a:r>
            <a:r>
              <a:rPr lang="en-US" altLang="en-US" dirty="0" smtClean="0">
                <a:latin typeface="Times New Roman" pitchFamily="18" charset="0"/>
              </a:rPr>
              <a:t> view.</a:t>
            </a:r>
            <a:r>
              <a:rPr lang="en-US" altLang="en-US" b="1" dirty="0" smtClean="0">
                <a:latin typeface="Courier New" pitchFamily="49" charset="0"/>
              </a:rPr>
              <a:t>       </a:t>
            </a:r>
          </a:p>
          <a:p>
            <a:pPr marL="228600" indent="-228600" defTabSz="127000" eaLnBrk="1" hangingPunct="1">
              <a:spcBef>
                <a:spcPct val="0"/>
              </a:spcBef>
              <a:tabLst>
                <a:tab pos="485775" algn="l"/>
                <a:tab pos="3689350" algn="r"/>
              </a:tabLst>
            </a:pPr>
            <a:endParaRPr lang="en-US" altLang="en-US" b="0" dirty="0" smtClean="0">
              <a:latin typeface="Courier New" pitchFamily="49" charset="0"/>
            </a:endParaRPr>
          </a:p>
          <a:p>
            <a:pPr marL="228600" indent="-228600" defTabSz="127000" eaLnBrk="1" hangingPunct="1">
              <a:spcBef>
                <a:spcPct val="0"/>
              </a:spcBef>
              <a:tabLst>
                <a:tab pos="485775" algn="l"/>
                <a:tab pos="3689350" algn="r"/>
              </a:tabLst>
            </a:pPr>
            <a:endParaRPr lang="en-US" altLang="en-US" b="0" dirty="0" smtClean="0">
              <a:latin typeface="Courier New" pitchFamily="49" charset="0"/>
            </a:endParaRPr>
          </a:p>
          <a:p>
            <a:pPr marL="228600" indent="-228600" defTabSz="127000" eaLnBrk="1" hangingPunct="1">
              <a:spcBef>
                <a:spcPct val="0"/>
              </a:spcBef>
              <a:tabLst>
                <a:tab pos="485775" algn="l"/>
                <a:tab pos="3689350" algn="r"/>
              </a:tabLst>
            </a:pPr>
            <a:endParaRPr lang="en-US" altLang="en-US" b="0" dirty="0" smtClean="0">
              <a:latin typeface="Courier New" pitchFamily="49" charset="0"/>
            </a:endParaRPr>
          </a:p>
          <a:p>
            <a:pPr marL="228600" indent="-228600" defTabSz="127000" eaLnBrk="1" hangingPunct="1">
              <a:spcBef>
                <a:spcPct val="0"/>
              </a:spcBef>
              <a:tabLst>
                <a:tab pos="485775" algn="l"/>
                <a:tab pos="3689350" algn="r"/>
              </a:tabLst>
            </a:pPr>
            <a:endParaRPr lang="en-US" altLang="en-US" b="0" dirty="0" smtClean="0">
              <a:latin typeface="Courier New" pitchFamily="49" charset="0"/>
            </a:endParaRPr>
          </a:p>
          <a:p>
            <a:pPr marL="228600" indent="-228600" defTabSz="127000" eaLnBrk="1" hangingPunct="1">
              <a:spcBef>
                <a:spcPct val="0"/>
              </a:spcBef>
              <a:tabLst>
                <a:tab pos="485775" algn="l"/>
                <a:tab pos="3689350" algn="r"/>
              </a:tabLst>
            </a:pPr>
            <a:r>
              <a:rPr lang="en-US" altLang="en-US" b="0" dirty="0" smtClean="0">
                <a:latin typeface="Courier New" pitchFamily="49" charset="0"/>
              </a:rPr>
              <a:t>        </a:t>
            </a:r>
          </a:p>
          <a:p>
            <a:pPr marL="228600" indent="-228600" defTabSz="127000" eaLnBrk="1" hangingPunct="1">
              <a:spcBef>
                <a:spcPct val="0"/>
              </a:spcBef>
              <a:tabLst>
                <a:tab pos="485775" algn="l"/>
                <a:tab pos="3689350" algn="r"/>
              </a:tabLst>
            </a:pPr>
            <a:r>
              <a:rPr lang="en-US" altLang="en-US" b="0" dirty="0" smtClean="0">
                <a:latin typeface="Courier New" pitchFamily="49" charset="0"/>
              </a:rPr>
              <a:t>            </a:t>
            </a:r>
          </a:p>
          <a:p>
            <a:pPr marL="479425" lvl="2" indent="-231775" defTabSz="127000" eaLnBrk="1" hangingPunct="1">
              <a:buFont typeface="Times New Roman" pitchFamily="18" charset="0"/>
              <a:buNone/>
              <a:tabLst>
                <a:tab pos="485775" algn="l"/>
                <a:tab pos="3689350" algn="r"/>
              </a:tabLst>
            </a:pPr>
            <a:endParaRPr lang="en-US" altLang="en-US" dirty="0" smtClean="0">
              <a:latin typeface="Times New Roman" pitchFamily="18" charset="0"/>
            </a:endParaRPr>
          </a:p>
          <a:p>
            <a:pPr marL="479425" lvl="2" indent="-231775" defTabSz="127000" eaLnBrk="1" hangingPunct="1">
              <a:buFont typeface="Times New Roman" pitchFamily="18" charset="0"/>
              <a:buNone/>
              <a:tabLst>
                <a:tab pos="485775" algn="l"/>
                <a:tab pos="3689350" algn="r"/>
              </a:tabLst>
            </a:pPr>
            <a:endParaRPr lang="en-US" altLang="en-US" dirty="0" smtClean="0">
              <a:latin typeface="Times New Roman" pitchFamily="18" charset="0"/>
            </a:endParaRPr>
          </a:p>
          <a:p>
            <a:pPr marL="479425" lvl="2" indent="-231775" defTabSz="127000" eaLnBrk="1" hangingPunct="1">
              <a:buFont typeface="Times New Roman" pitchFamily="18" charset="0"/>
              <a:buNone/>
              <a:tabLst>
                <a:tab pos="485775" algn="l"/>
                <a:tab pos="3689350" algn="r"/>
              </a:tabLst>
            </a:pPr>
            <a:endParaRPr lang="en-US" altLang="en-US" dirty="0" smtClean="0">
              <a:latin typeface="Times New Roman" pitchFamily="18" charset="0"/>
            </a:endParaRPr>
          </a:p>
          <a:p>
            <a:pPr marL="479425" lvl="2" indent="-231775" defTabSz="127000" eaLnBrk="1" hangingPunct="1">
              <a:buFont typeface="Times New Roman" pitchFamily="18" charset="0"/>
              <a:buNone/>
              <a:tabLst>
                <a:tab pos="485775" algn="l"/>
                <a:tab pos="3689350" algn="r"/>
              </a:tabLst>
            </a:pPr>
            <a:endParaRPr lang="en-US" altLang="en-US" dirty="0" smtClean="0">
              <a:latin typeface="Times New Roman" pitchFamily="18" charset="0"/>
            </a:endParaRPr>
          </a:p>
          <a:p>
            <a:pPr marL="479425" lvl="2" indent="-231775" defTabSz="127000" eaLnBrk="1" hangingPunct="1">
              <a:buFont typeface="Times New Roman" pitchFamily="18" charset="0"/>
              <a:buNone/>
              <a:tabLst>
                <a:tab pos="485775" algn="l"/>
                <a:tab pos="3689350" algn="r"/>
              </a:tabLst>
            </a:pPr>
            <a:endParaRPr lang="en-US" altLang="en-US" dirty="0" smtClean="0">
              <a:latin typeface="Times New Roman" pitchFamily="18" charset="0"/>
            </a:endParaRPr>
          </a:p>
          <a:p>
            <a:pPr marL="479425" lvl="2" indent="-231775" defTabSz="127000" eaLnBrk="1" hangingPunct="1">
              <a:buFont typeface="Times New Roman" pitchFamily="18" charset="0"/>
              <a:buNone/>
              <a:tabLst>
                <a:tab pos="485775" algn="l"/>
                <a:tab pos="3689350" algn="r"/>
              </a:tabLst>
            </a:pPr>
            <a:r>
              <a:rPr lang="en-US" altLang="en-US" dirty="0" smtClean="0">
                <a:latin typeface="Times New Roman" pitchFamily="18" charset="0"/>
              </a:rPr>
              <a:t/>
            </a:r>
            <a:br>
              <a:rPr lang="en-US" altLang="en-US" dirty="0" smtClean="0">
                <a:latin typeface="Times New Roman" pitchFamily="18" charset="0"/>
              </a:rPr>
            </a:br>
            <a:endParaRPr lang="en-US" altLang="en-US" dirty="0" smtClean="0">
              <a:latin typeface="Times New Roman" pitchFamily="18" charset="0"/>
            </a:endParaRPr>
          </a:p>
          <a:p>
            <a:pPr marL="479425" lvl="2" indent="-231775" defTabSz="127000" eaLnBrk="1" hangingPunct="1">
              <a:spcBef>
                <a:spcPct val="30000"/>
              </a:spcBef>
              <a:buFont typeface="Times New Roman" pitchFamily="18" charset="0"/>
              <a:buAutoNum type="arabicPeriod" startAt="6"/>
              <a:tabLst>
                <a:tab pos="485775" algn="l"/>
                <a:tab pos="3689350" algn="r"/>
              </a:tabLst>
            </a:pPr>
            <a:endParaRPr lang="en-US" altLang="en-US" dirty="0" smtClean="0">
              <a:latin typeface="Times New Roman" pitchFamily="18" charset="0"/>
            </a:endParaRPr>
          </a:p>
          <a:p>
            <a:pPr marL="479425" lvl="2" indent="-231775" defTabSz="127000" eaLnBrk="1" hangingPunct="1">
              <a:spcBef>
                <a:spcPct val="30000"/>
              </a:spcBef>
              <a:buFont typeface="Times New Roman" pitchFamily="18" charset="0"/>
              <a:buAutoNum type="arabicPeriod" startAt="6"/>
              <a:tabLst>
                <a:tab pos="485775" algn="l"/>
                <a:tab pos="3689350" algn="r"/>
              </a:tabLst>
            </a:pPr>
            <a:endParaRPr lang="en-US" altLang="en-US" dirty="0" smtClean="0">
              <a:latin typeface="Times New Roman" pitchFamily="18" charset="0"/>
            </a:endParaRPr>
          </a:p>
          <a:p>
            <a:pPr marL="479425" lvl="2" indent="-231775" defTabSz="127000" eaLnBrk="1" hangingPunct="1">
              <a:spcBef>
                <a:spcPct val="30000"/>
              </a:spcBef>
              <a:buFont typeface="Times New Roman" pitchFamily="18" charset="0"/>
              <a:buAutoNum type="arabicPeriod" startAt="6"/>
              <a:tabLst>
                <a:tab pos="485775" algn="l"/>
                <a:tab pos="3689350" algn="r"/>
              </a:tabLst>
            </a:pPr>
            <a:endParaRPr lang="en-US" altLang="en-US" dirty="0" smtClean="0">
              <a:latin typeface="Times New Roman" pitchFamily="18" charset="0"/>
            </a:endParaRPr>
          </a:p>
          <a:p>
            <a:pPr marL="479425" lvl="2" indent="-231775" defTabSz="127000" eaLnBrk="1" hangingPunct="1">
              <a:spcBef>
                <a:spcPct val="30000"/>
              </a:spcBef>
              <a:buFont typeface="Times New Roman" pitchFamily="18" charset="0"/>
              <a:buAutoNum type="arabicPeriod" startAt="6"/>
              <a:tabLst>
                <a:tab pos="485775" algn="l"/>
                <a:tab pos="3689350" algn="r"/>
              </a:tabLst>
            </a:pPr>
            <a:r>
              <a:rPr lang="en-US" altLang="en-US" dirty="0" smtClean="0">
                <a:latin typeface="Times New Roman" pitchFamily="18" charset="0"/>
              </a:rPr>
              <a:t>Test your view. Attempt to reassign Matos to department 80.</a:t>
            </a:r>
          </a:p>
        </p:txBody>
      </p:sp>
      <p:pic>
        <p:nvPicPr>
          <p:cNvPr id="100356" name="Picture 4" descr="C:\project-SQLFund1\images\imglab-11-0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263" y="1990725"/>
            <a:ext cx="4484687"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7" name="Picture 5" descr="C:\project-SQLFund1\images\imglab-11-05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263" y="3309938"/>
            <a:ext cx="2846387"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43031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ChangeArrowheads="1"/>
          </p:cNvSpPr>
          <p:nvPr>
            <p:ph type="body" idx="1"/>
          </p:nvPr>
        </p:nvSpPr>
        <p:spPr>
          <a:xfrm>
            <a:off x="477838" y="473075"/>
            <a:ext cx="6361112" cy="8594725"/>
          </a:xfrm>
        </p:spPr>
        <p:txBody>
          <a:bodyPr lIns="9505" tIns="9505" rIns="9505" bIns="9505"/>
          <a:lstStyle/>
          <a:p>
            <a:pPr marL="228600" indent="-228600" defTabSz="431800" eaLnBrk="1" hangingPunct="1">
              <a:tabLst>
                <a:tab pos="474663" algn="l"/>
                <a:tab pos="2538413" algn="l"/>
                <a:tab pos="4892675" algn="r"/>
              </a:tabLst>
              <a:defRPr/>
            </a:pPr>
            <a:r>
              <a:rPr lang="en-US" dirty="0" smtClean="0"/>
              <a:t>Practice 12 (continued)</a:t>
            </a:r>
          </a:p>
          <a:p>
            <a:pPr marL="347663" lvl="1" indent="-228600" defTabSz="431800" eaLnBrk="1" hangingPunct="1">
              <a:buFont typeface="Times New Roman" charset="0"/>
              <a:buNone/>
              <a:tabLst>
                <a:tab pos="474663" algn="l"/>
                <a:tab pos="2538413" algn="l"/>
                <a:tab pos="4892675" algn="r"/>
              </a:tabLst>
              <a:defRPr/>
            </a:pPr>
            <a:endParaRPr lang="en-US" b="1" dirty="0" smtClean="0"/>
          </a:p>
          <a:p>
            <a:pPr marL="469900" lvl="2" indent="-228600" defTabSz="431800" eaLnBrk="1" hangingPunct="1">
              <a:buFontTx/>
              <a:buAutoNum type="arabicPeriod" startAt="7"/>
              <a:tabLst>
                <a:tab pos="474663" algn="l"/>
                <a:tab pos="2538413" algn="l"/>
                <a:tab pos="4892675" algn="r"/>
              </a:tabLst>
              <a:defRPr/>
            </a:pPr>
            <a:r>
              <a:rPr lang="en-US" dirty="0" smtClean="0"/>
              <a:t>You need a sequence that can be used with the </a:t>
            </a:r>
            <a:r>
              <a:rPr lang="en-US" dirty="0" smtClean="0">
                <a:latin typeface="Courier New" pitchFamily="49" charset="0"/>
              </a:rPr>
              <a:t>PRIMARY</a:t>
            </a:r>
            <a:r>
              <a:rPr lang="en-US" dirty="0" smtClean="0"/>
              <a:t> </a:t>
            </a:r>
            <a:r>
              <a:rPr lang="en-US" dirty="0" smtClean="0">
                <a:latin typeface="Courier New" pitchFamily="49" charset="0"/>
              </a:rPr>
              <a:t>KEY</a:t>
            </a:r>
            <a:r>
              <a:rPr lang="en-US" dirty="0" smtClean="0"/>
              <a:t> column of the </a:t>
            </a:r>
            <a:r>
              <a:rPr lang="en-US" dirty="0" smtClean="0">
                <a:latin typeface="Courier New" pitchFamily="49" charset="0"/>
              </a:rPr>
              <a:t>DEPT11</a:t>
            </a:r>
            <a:r>
              <a:rPr lang="en-US" dirty="0" smtClean="0"/>
              <a:t> table*. The sequence should start at 300 and have a maximum value of 1,000. Have your sequence increment by 10. Name the sequence </a:t>
            </a:r>
            <a:r>
              <a:rPr lang="en-US" dirty="0" smtClean="0">
                <a:latin typeface="Courier New" pitchFamily="49" charset="0"/>
              </a:rPr>
              <a:t>DEPT11_SEQ</a:t>
            </a:r>
            <a:r>
              <a:rPr lang="en-US" dirty="0" smtClean="0"/>
              <a:t>.</a:t>
            </a:r>
          </a:p>
          <a:p>
            <a:pPr marL="241300" lvl="2" indent="0" defTabSz="431800" eaLnBrk="1" hangingPunct="1">
              <a:buFont typeface="Times New Roman" charset="0"/>
              <a:buNone/>
              <a:tabLst>
                <a:tab pos="474663" algn="l"/>
                <a:tab pos="2538413" algn="l"/>
                <a:tab pos="4892675" algn="r"/>
              </a:tabLst>
              <a:defRPr/>
            </a:pPr>
            <a:endParaRPr lang="en-US" dirty="0" smtClean="0"/>
          </a:p>
          <a:p>
            <a:pPr marL="469900" lvl="2" indent="-228600" defTabSz="431800" eaLnBrk="1" hangingPunct="1">
              <a:buFontTx/>
              <a:buAutoNum type="arabicPeriod" startAt="8"/>
              <a:tabLst>
                <a:tab pos="474663" algn="l"/>
                <a:tab pos="2538413" algn="l"/>
                <a:tab pos="4892675" algn="r"/>
              </a:tabLst>
              <a:defRPr/>
            </a:pPr>
            <a:r>
              <a:rPr lang="en-US" dirty="0" smtClean="0"/>
              <a:t>To test your sequence, write a script to insert two rows in the </a:t>
            </a:r>
            <a:r>
              <a:rPr lang="en-US" dirty="0" smtClean="0">
                <a:latin typeface="Courier New" pitchFamily="49" charset="0"/>
              </a:rPr>
              <a:t>DEPT11</a:t>
            </a:r>
            <a:r>
              <a:rPr lang="en-US" dirty="0" smtClean="0"/>
              <a:t> table. Be sure to use the sequence that you created above. Add two departments: Education and Administration. Confirm your additions. Run the commands in your script.</a:t>
            </a:r>
          </a:p>
          <a:p>
            <a:pPr marL="241300" lvl="2" indent="0" defTabSz="431800" eaLnBrk="1" hangingPunct="1">
              <a:buFont typeface="Times New Roman" charset="0"/>
              <a:buNone/>
              <a:tabLst>
                <a:tab pos="474663" algn="l"/>
                <a:tab pos="2538413" algn="l"/>
                <a:tab pos="4892675" algn="r"/>
              </a:tabLst>
              <a:defRPr/>
            </a:pPr>
            <a:endParaRPr lang="en-US" dirty="0" smtClean="0"/>
          </a:p>
          <a:p>
            <a:pPr marL="469900" lvl="2" indent="-228600" defTabSz="431800" eaLnBrk="1" hangingPunct="1">
              <a:buFontTx/>
              <a:buAutoNum type="arabicPeriod" startAt="9"/>
              <a:tabLst>
                <a:tab pos="474663" algn="l"/>
                <a:tab pos="2538413" algn="l"/>
                <a:tab pos="4892675" algn="r"/>
              </a:tabLst>
              <a:defRPr/>
            </a:pPr>
            <a:r>
              <a:rPr lang="en-US" dirty="0" smtClean="0"/>
              <a:t>Create a </a:t>
            </a:r>
            <a:r>
              <a:rPr lang="en-US" dirty="0" err="1" smtClean="0"/>
              <a:t>nonunique</a:t>
            </a:r>
            <a:r>
              <a:rPr lang="en-US" dirty="0" smtClean="0"/>
              <a:t> index on the </a:t>
            </a:r>
            <a:r>
              <a:rPr lang="en-US" dirty="0" err="1" smtClean="0"/>
              <a:t>D_</a:t>
            </a:r>
            <a:r>
              <a:rPr lang="en-US" dirty="0" err="1" smtClean="0">
                <a:latin typeface="Courier New" pitchFamily="49" charset="0"/>
              </a:rPr>
              <a:t>NAME</a:t>
            </a:r>
            <a:r>
              <a:rPr lang="en-US" dirty="0" smtClean="0"/>
              <a:t> column in the </a:t>
            </a:r>
            <a:r>
              <a:rPr lang="en-US" dirty="0" smtClean="0">
                <a:latin typeface="Courier New" pitchFamily="49" charset="0"/>
              </a:rPr>
              <a:t>DEPT11</a:t>
            </a:r>
            <a:r>
              <a:rPr lang="en-US" dirty="0" smtClean="0"/>
              <a:t> table.</a:t>
            </a:r>
            <a:br>
              <a:rPr lang="en-US" dirty="0" smtClean="0"/>
            </a:br>
            <a:endParaRPr lang="en-US" dirty="0" smtClean="0"/>
          </a:p>
          <a:p>
            <a:pPr marL="469900" lvl="2" indent="-228600" defTabSz="431800" eaLnBrk="1" hangingPunct="1">
              <a:buFontTx/>
              <a:buAutoNum type="arabicPeriod" startAt="9"/>
              <a:tabLst>
                <a:tab pos="474663" algn="l"/>
                <a:tab pos="2538413" algn="l"/>
                <a:tab pos="4892675" algn="r"/>
              </a:tabLst>
              <a:defRPr/>
            </a:pPr>
            <a:r>
              <a:rPr lang="en-US" dirty="0" smtClean="0"/>
              <a:t>Create a synonym for your </a:t>
            </a:r>
            <a:r>
              <a:rPr lang="en-US" dirty="0" smtClean="0">
                <a:latin typeface="Courier New" pitchFamily="49" charset="0"/>
              </a:rPr>
              <a:t>EMPLOYEES</a:t>
            </a:r>
            <a:r>
              <a:rPr lang="en-US" dirty="0" smtClean="0"/>
              <a:t> table. Call it </a:t>
            </a:r>
            <a:r>
              <a:rPr lang="en-US" dirty="0" smtClean="0">
                <a:latin typeface="Courier New" pitchFamily="49" charset="0"/>
              </a:rPr>
              <a:t>EMP12</a:t>
            </a:r>
            <a:r>
              <a:rPr lang="en-US" dirty="0" smtClean="0"/>
              <a:t>.</a:t>
            </a:r>
          </a:p>
          <a:p>
            <a:pPr marL="469900" lvl="2" indent="-228600" defTabSz="431800" eaLnBrk="1" hangingPunct="1">
              <a:buFontTx/>
              <a:buAutoNum type="arabicPeriod" startAt="9"/>
              <a:tabLst>
                <a:tab pos="474663" algn="l"/>
                <a:tab pos="2538413" algn="l"/>
                <a:tab pos="4892675" algn="r"/>
              </a:tabLst>
              <a:defRPr/>
            </a:pPr>
            <a:endParaRPr lang="en-US" dirty="0" smtClean="0"/>
          </a:p>
          <a:p>
            <a:pPr marL="241300" lvl="2" indent="0" defTabSz="431800" eaLnBrk="1" hangingPunct="1">
              <a:buNone/>
              <a:tabLst>
                <a:tab pos="474663" algn="l"/>
                <a:tab pos="2538413" algn="l"/>
                <a:tab pos="4892675" algn="r"/>
              </a:tabLst>
              <a:defRPr/>
            </a:pPr>
            <a:r>
              <a:rPr lang="en-US" dirty="0" smtClean="0"/>
              <a:t>*If you don’t have DEPT11 table, run the following </a:t>
            </a:r>
            <a:r>
              <a:rPr lang="en-US" dirty="0" err="1" smtClean="0"/>
              <a:t>DML</a:t>
            </a:r>
            <a:r>
              <a:rPr lang="en-US" dirty="0" smtClean="0"/>
              <a:t> statements:</a:t>
            </a:r>
          </a:p>
          <a:p>
            <a:pPr marL="241300" lvl="2" indent="0" defTabSz="431800" eaLnBrk="1" hangingPunct="1">
              <a:buNone/>
              <a:tabLst>
                <a:tab pos="474663" algn="l"/>
                <a:tab pos="2538413" algn="l"/>
                <a:tab pos="4892675" algn="r"/>
              </a:tabLst>
              <a:defRPr/>
            </a:pPr>
            <a:endParaRPr lang="en-US" dirty="0"/>
          </a:p>
          <a:p>
            <a:pPr marL="241300" lvl="2" indent="0" defTabSz="431800" eaLnBrk="1" hangingPunct="1">
              <a:buNone/>
              <a:tabLst>
                <a:tab pos="474663" algn="l"/>
                <a:tab pos="2538413" algn="l"/>
                <a:tab pos="4892675" algn="r"/>
              </a:tabLst>
              <a:defRPr/>
            </a:pPr>
            <a:r>
              <a:rPr lang="en-US" dirty="0"/>
              <a:t>CREATE TABLE dept11</a:t>
            </a:r>
          </a:p>
          <a:p>
            <a:pPr marL="241300" lvl="2" indent="0" defTabSz="431800" eaLnBrk="1" hangingPunct="1">
              <a:buNone/>
              <a:tabLst>
                <a:tab pos="474663" algn="l"/>
                <a:tab pos="2538413" algn="l"/>
                <a:tab pos="4892675" algn="r"/>
              </a:tabLst>
              <a:defRPr/>
            </a:pPr>
            <a:r>
              <a:rPr lang="en-US" dirty="0"/>
              <a:t> </a:t>
            </a:r>
            <a:r>
              <a:rPr lang="en-US" dirty="0" smtClean="0"/>
              <a:t>(</a:t>
            </a:r>
            <a:r>
              <a:rPr lang="en-US" dirty="0" err="1" smtClean="0"/>
              <a:t>d_num</a:t>
            </a:r>
            <a:r>
              <a:rPr lang="en-US" dirty="0" smtClean="0"/>
              <a:t>   </a:t>
            </a:r>
            <a:r>
              <a:rPr lang="en-US" dirty="0"/>
              <a:t>NUMBER(7</a:t>
            </a:r>
            <a:r>
              <a:rPr lang="en-US" dirty="0" smtClean="0"/>
              <a:t>),</a:t>
            </a:r>
            <a:endParaRPr lang="en-US" dirty="0"/>
          </a:p>
          <a:p>
            <a:pPr marL="241300" lvl="2" indent="0" defTabSz="431800" eaLnBrk="1" hangingPunct="1">
              <a:buNone/>
              <a:tabLst>
                <a:tab pos="474663" algn="l"/>
                <a:tab pos="2538413" algn="l"/>
                <a:tab pos="4892675" algn="r"/>
              </a:tabLst>
              <a:defRPr/>
            </a:pPr>
            <a:r>
              <a:rPr lang="en-US" dirty="0"/>
              <a:t> </a:t>
            </a:r>
            <a:r>
              <a:rPr lang="en-US" dirty="0" smtClean="0"/>
              <a:t> </a:t>
            </a:r>
            <a:r>
              <a:rPr lang="en-US" dirty="0" err="1" smtClean="0"/>
              <a:t>d_name</a:t>
            </a:r>
            <a:r>
              <a:rPr lang="en-US" dirty="0" smtClean="0"/>
              <a:t> </a:t>
            </a:r>
            <a:r>
              <a:rPr lang="en-US" dirty="0"/>
              <a:t>VARCHAR2(25</a:t>
            </a:r>
            <a:r>
              <a:rPr lang="en-US" dirty="0" smtClean="0"/>
              <a:t>),</a:t>
            </a:r>
          </a:p>
          <a:p>
            <a:pPr marL="241300" lvl="2" indent="0" defTabSz="431800" eaLnBrk="1" hangingPunct="1">
              <a:buNone/>
              <a:tabLst>
                <a:tab pos="474663" algn="l"/>
                <a:tab pos="2538413" algn="l"/>
                <a:tab pos="4892675" algn="r"/>
              </a:tabLst>
              <a:defRPr/>
            </a:pPr>
            <a:r>
              <a:rPr lang="en-US" dirty="0" smtClean="0"/>
              <a:t>  CONSTRAINT dept11_d_num_pk </a:t>
            </a:r>
            <a:r>
              <a:rPr lang="en-US" dirty="0"/>
              <a:t>PRIMARY </a:t>
            </a:r>
            <a:r>
              <a:rPr lang="en-US" dirty="0" smtClean="0"/>
              <a:t>KEY (</a:t>
            </a:r>
            <a:r>
              <a:rPr lang="en-US" dirty="0" err="1" smtClean="0"/>
              <a:t>d_num</a:t>
            </a:r>
            <a:r>
              <a:rPr lang="en-US" dirty="0" smtClean="0"/>
              <a:t>));</a:t>
            </a:r>
          </a:p>
          <a:p>
            <a:pPr marL="241300" lvl="2" indent="0" defTabSz="431800" eaLnBrk="1" hangingPunct="1">
              <a:buNone/>
              <a:tabLst>
                <a:tab pos="474663" algn="l"/>
                <a:tab pos="2538413" algn="l"/>
                <a:tab pos="4892675" algn="r"/>
              </a:tabLst>
              <a:defRPr/>
            </a:pPr>
            <a:r>
              <a:rPr lang="en-US" dirty="0"/>
              <a:t>INSERT INTO </a:t>
            </a:r>
            <a:r>
              <a:rPr lang="en-US" dirty="0" smtClean="0"/>
              <a:t>dept11</a:t>
            </a:r>
            <a:endParaRPr lang="en-US" dirty="0"/>
          </a:p>
          <a:p>
            <a:pPr marL="241300" lvl="2" indent="0" defTabSz="431800" eaLnBrk="1" hangingPunct="1">
              <a:buNone/>
              <a:tabLst>
                <a:tab pos="474663" algn="l"/>
                <a:tab pos="2538413" algn="l"/>
                <a:tab pos="4892675" algn="r"/>
              </a:tabLst>
              <a:defRPr/>
            </a:pPr>
            <a:r>
              <a:rPr lang="en-US" dirty="0"/>
              <a:t>  SELECT  department_id, </a:t>
            </a:r>
            <a:r>
              <a:rPr lang="en-US" dirty="0" err="1"/>
              <a:t>department_name</a:t>
            </a:r>
            <a:endParaRPr lang="en-US" dirty="0"/>
          </a:p>
          <a:p>
            <a:pPr marL="241300" lvl="2" indent="0" defTabSz="431800" eaLnBrk="1" hangingPunct="1">
              <a:buNone/>
              <a:tabLst>
                <a:tab pos="474663" algn="l"/>
                <a:tab pos="2538413" algn="l"/>
                <a:tab pos="4892675" algn="r"/>
              </a:tabLst>
              <a:defRPr/>
            </a:pPr>
            <a:r>
              <a:rPr lang="en-US" dirty="0"/>
              <a:t>  FROM    departments;</a:t>
            </a:r>
            <a:endParaRPr lang="en-US" dirty="0" smtClean="0"/>
          </a:p>
          <a:p>
            <a:pPr marL="241300" lvl="2" indent="0" defTabSz="431800" eaLnBrk="1" hangingPunct="1">
              <a:buNone/>
              <a:tabLst>
                <a:tab pos="474663" algn="l"/>
                <a:tab pos="2538413" algn="l"/>
                <a:tab pos="4892675" algn="r"/>
              </a:tabLst>
              <a:defRPr/>
            </a:pPr>
            <a:endParaRPr lang="en-US" dirty="0" smtClean="0"/>
          </a:p>
        </p:txBody>
      </p:sp>
    </p:spTree>
    <p:extLst>
      <p:ext uri="{BB962C8B-B14F-4D97-AF65-F5344CB8AC3E}">
        <p14:creationId xmlns:p14="http://schemas.microsoft.com/office/powerpoint/2010/main" val="14420381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Rectangle 3"/>
          <p:cNvSpPr>
            <a:spLocks noGrp="1" noChangeArrowheads="1"/>
          </p:cNvSpPr>
          <p:nvPr>
            <p:ph type="body" idx="1"/>
          </p:nvPr>
        </p:nvSpPr>
        <p:spPr>
          <a:xfrm>
            <a:off x="477838" y="457200"/>
            <a:ext cx="6359525" cy="8724900"/>
          </a:xfrm>
          <a:noFill/>
        </p:spPr>
        <p:txBody>
          <a:bodyPr/>
          <a:lstStyle/>
          <a:p>
            <a:pPr eaLnBrk="1" hangingPunct="1"/>
            <a:endParaRPr lang="en-US" altLang="en-US" smtClean="0"/>
          </a:p>
        </p:txBody>
      </p:sp>
    </p:spTree>
    <p:extLst>
      <p:ext uri="{BB962C8B-B14F-4D97-AF65-F5344CB8AC3E}">
        <p14:creationId xmlns:p14="http://schemas.microsoft.com/office/powerpoint/2010/main" val="2060495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8"/>
          <p:cNvSpPr>
            <a:spLocks noGrp="1" noRot="1" noChangeAspect="1" noChangeArrowheads="1" noTextEdit="1"/>
          </p:cNvSpPr>
          <p:nvPr>
            <p:ph type="sldImg"/>
          </p:nvPr>
        </p:nvSpPr>
        <p:spPr>
          <a:ln/>
        </p:spPr>
      </p:sp>
      <p:sp>
        <p:nvSpPr>
          <p:cNvPr id="59396" name="Rectangle 9"/>
          <p:cNvSpPr>
            <a:spLocks noGrp="1" noChangeArrowheads="1"/>
          </p:cNvSpPr>
          <p:nvPr>
            <p:ph type="body" idx="1"/>
          </p:nvPr>
        </p:nvSpPr>
        <p:spPr>
          <a:noFill/>
        </p:spPr>
        <p:txBody>
          <a:bodyPr/>
          <a:lstStyle/>
          <a:p>
            <a:pPr eaLnBrk="1" hangingPunct="1"/>
            <a:r>
              <a:rPr lang="en-US" altLang="en-US" smtClean="0"/>
              <a:t>Advantages of Views</a:t>
            </a:r>
          </a:p>
          <a:p>
            <a:pPr lvl="2" eaLnBrk="1" hangingPunct="1">
              <a:spcBef>
                <a:spcPct val="25000"/>
              </a:spcBef>
            </a:pPr>
            <a:r>
              <a:rPr lang="en-US" altLang="en-US" smtClean="0">
                <a:latin typeface="Times New Roman" pitchFamily="18" charset="0"/>
              </a:rPr>
              <a:t>Views restrict access to the data because it displays selected columns from the table.</a:t>
            </a:r>
          </a:p>
          <a:p>
            <a:pPr lvl="2" eaLnBrk="1" hangingPunct="1"/>
            <a:r>
              <a:rPr lang="en-US" altLang="en-US" smtClean="0">
                <a:latin typeface="Times New Roman" pitchFamily="18" charset="0"/>
              </a:rPr>
              <a:t>Views can be used to make simple queries to retrieve the results of complicated queries. For example, views can be used to query information from multiple tables without the user knowing how to write a join statement.</a:t>
            </a:r>
          </a:p>
          <a:p>
            <a:pPr lvl="2" eaLnBrk="1" hangingPunct="1"/>
            <a:r>
              <a:rPr lang="en-US" altLang="en-US" smtClean="0">
                <a:latin typeface="Times New Roman" pitchFamily="18" charset="0"/>
              </a:rPr>
              <a:t>Views provide data independence for ad hoc users and application programs. One view can be used to retrieve data from several tables.</a:t>
            </a:r>
          </a:p>
          <a:p>
            <a:pPr lvl="2" eaLnBrk="1" hangingPunct="1"/>
            <a:r>
              <a:rPr lang="en-US" altLang="en-US" smtClean="0">
                <a:latin typeface="Times New Roman" pitchFamily="18" charset="0"/>
              </a:rPr>
              <a:t>Views provide groups of users access to data according to their particular criteria.</a:t>
            </a:r>
          </a:p>
          <a:p>
            <a:pPr lvl="1" eaLnBrk="1" hangingPunct="1"/>
            <a:r>
              <a:rPr lang="en-US" altLang="en-US" smtClean="0">
                <a:latin typeface="Times New Roman" pitchFamily="18" charset="0"/>
              </a:rPr>
              <a:t>For more information, see the section on “</a:t>
            </a:r>
            <a:r>
              <a:rPr lang="en-US" altLang="en-US" smtClean="0">
                <a:latin typeface="Courier New" pitchFamily="49" charset="0"/>
              </a:rPr>
              <a:t>CREATE</a:t>
            </a:r>
            <a:r>
              <a:rPr lang="en-US" altLang="en-US" smtClean="0">
                <a:latin typeface="Times New Roman" pitchFamily="18" charset="0"/>
              </a:rPr>
              <a:t> </a:t>
            </a:r>
            <a:r>
              <a:rPr lang="en-US" altLang="en-US" smtClean="0">
                <a:latin typeface="Courier New" pitchFamily="49" charset="0"/>
              </a:rPr>
              <a:t>VIEW</a:t>
            </a:r>
            <a:r>
              <a:rPr lang="en-US" altLang="en-US" smtClean="0">
                <a:latin typeface="Times New Roman" pitchFamily="18" charset="0"/>
              </a:rPr>
              <a:t>” in the </a:t>
            </a:r>
            <a:r>
              <a:rPr lang="en-US" altLang="en-US" i="1" smtClean="0">
                <a:latin typeface="Times New Roman" pitchFamily="18" charset="0"/>
              </a:rPr>
              <a:t>Oracle Database SQL Language Reference 11g, Release 1 (11.1)</a:t>
            </a:r>
            <a:r>
              <a:rPr lang="en-US" altLang="en-US" smtClean="0">
                <a:latin typeface="Times New Roman" pitchFamily="18" charset="0"/>
              </a:rPr>
              <a:t>.</a:t>
            </a:r>
          </a:p>
        </p:txBody>
      </p:sp>
    </p:spTree>
    <p:extLst>
      <p:ext uri="{BB962C8B-B14F-4D97-AF65-F5344CB8AC3E}">
        <p14:creationId xmlns:p14="http://schemas.microsoft.com/office/powerpoint/2010/main" val="428767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t>Creating a View (continued)</a:t>
            </a:r>
          </a:p>
          <a:p>
            <a:pPr lvl="1" eaLnBrk="1" hangingPunct="1"/>
            <a:r>
              <a:rPr lang="en-US" altLang="en-US" smtClean="0">
                <a:latin typeface="Times New Roman" pitchFamily="18" charset="0"/>
              </a:rPr>
              <a:t>The example in the slide creates a view that contains the employee number, last name, and salary for each employee in department 80. </a:t>
            </a:r>
          </a:p>
          <a:p>
            <a:pPr lvl="1" eaLnBrk="1" hangingPunct="1"/>
            <a:r>
              <a:rPr lang="en-US" altLang="en-US" smtClean="0">
                <a:latin typeface="Times New Roman" pitchFamily="18" charset="0"/>
              </a:rPr>
              <a:t>You can display the structure of the view by using the </a:t>
            </a:r>
            <a:r>
              <a:rPr lang="en-US" altLang="en-US" smtClean="0">
                <a:latin typeface="Courier New" pitchFamily="49" charset="0"/>
              </a:rPr>
              <a:t>DESCRIBE</a:t>
            </a:r>
            <a:r>
              <a:rPr lang="en-US" altLang="en-US" smtClean="0">
                <a:latin typeface="Times New Roman" pitchFamily="18" charset="0"/>
              </a:rPr>
              <a:t> command.</a:t>
            </a:r>
          </a:p>
          <a:p>
            <a:pPr lvl="1" eaLnBrk="1" hangingPunct="1">
              <a:spcBef>
                <a:spcPct val="65000"/>
              </a:spcBef>
            </a:pPr>
            <a:r>
              <a:rPr lang="en-US" altLang="en-US" smtClean="0">
                <a:latin typeface="Times New Roman" pitchFamily="18" charset="0"/>
              </a:rPr>
              <a:t>   </a:t>
            </a:r>
          </a:p>
          <a:p>
            <a:pPr lvl="1" eaLnBrk="1" hangingPunct="1">
              <a:spcBef>
                <a:spcPct val="0"/>
              </a:spcBef>
            </a:pPr>
            <a:r>
              <a:rPr lang="en-US" altLang="en-US" smtClean="0">
                <a:latin typeface="Courier New" pitchFamily="49" charset="0"/>
              </a:rPr>
              <a:t>    </a:t>
            </a:r>
          </a:p>
          <a:p>
            <a:pPr lvl="1" eaLnBrk="1" hangingPunct="1">
              <a:spcBef>
                <a:spcPct val="0"/>
              </a:spcBef>
            </a:pPr>
            <a:endParaRPr lang="en-US" altLang="en-US" smtClean="0">
              <a:latin typeface="Courier New" pitchFamily="49" charset="0"/>
            </a:endParaRPr>
          </a:p>
          <a:p>
            <a:pPr lvl="1" eaLnBrk="1" hangingPunct="1">
              <a:spcBef>
                <a:spcPct val="0"/>
              </a:spcBef>
            </a:pPr>
            <a:endParaRPr lang="en-US" altLang="en-US" smtClean="0">
              <a:latin typeface="Courier New" pitchFamily="49" charset="0"/>
            </a:endParaRPr>
          </a:p>
          <a:p>
            <a:pPr lvl="1" eaLnBrk="1" hangingPunct="1">
              <a:spcBef>
                <a:spcPct val="0"/>
              </a:spcBef>
            </a:pPr>
            <a:endParaRPr lang="en-US" altLang="en-US" smtClean="0">
              <a:latin typeface="Courier New" pitchFamily="49" charset="0"/>
            </a:endParaRPr>
          </a:p>
          <a:p>
            <a:pPr lvl="1" eaLnBrk="1" hangingPunct="1">
              <a:spcBef>
                <a:spcPct val="0"/>
              </a:spcBef>
            </a:pPr>
            <a:endParaRPr lang="en-US" altLang="en-US" b="1" smtClean="0">
              <a:solidFill>
                <a:schemeClr val="tx1"/>
              </a:solidFill>
              <a:latin typeface="Times New Roman" pitchFamily="18" charset="0"/>
            </a:endParaRPr>
          </a:p>
          <a:p>
            <a:pPr lvl="1" eaLnBrk="1" hangingPunct="1">
              <a:spcBef>
                <a:spcPct val="0"/>
              </a:spcBef>
            </a:pPr>
            <a:endParaRPr lang="en-US" altLang="en-US" b="1" smtClean="0">
              <a:solidFill>
                <a:schemeClr val="tx1"/>
              </a:solidFill>
              <a:latin typeface="Times New Roman" pitchFamily="18" charset="0"/>
            </a:endParaRPr>
          </a:p>
          <a:p>
            <a:pPr lvl="1" eaLnBrk="1" hangingPunct="1">
              <a:spcBef>
                <a:spcPct val="0"/>
              </a:spcBef>
            </a:pPr>
            <a:r>
              <a:rPr lang="en-US" altLang="en-US" b="1" smtClean="0">
                <a:solidFill>
                  <a:schemeClr val="tx1"/>
                </a:solidFill>
                <a:latin typeface="Times New Roman" pitchFamily="18" charset="0"/>
              </a:rPr>
              <a:t>Guidelines</a:t>
            </a:r>
          </a:p>
          <a:p>
            <a:pPr lvl="2" eaLnBrk="1" hangingPunct="1"/>
            <a:r>
              <a:rPr lang="en-US" altLang="en-US" smtClean="0">
                <a:latin typeface="Times New Roman" pitchFamily="18" charset="0"/>
              </a:rPr>
              <a:t>The subquery that defines a view can contain complex </a:t>
            </a:r>
            <a:r>
              <a:rPr lang="en-US" altLang="en-US" smtClean="0">
                <a:latin typeface="Courier New" pitchFamily="49" charset="0"/>
              </a:rPr>
              <a:t>SELECT</a:t>
            </a:r>
            <a:r>
              <a:rPr lang="en-US" altLang="en-US" smtClean="0">
                <a:latin typeface="Times New Roman" pitchFamily="18" charset="0"/>
              </a:rPr>
              <a:t> syntax, including joins, groups, and subqueries.</a:t>
            </a:r>
          </a:p>
          <a:p>
            <a:pPr lvl="2" eaLnBrk="1" hangingPunct="1"/>
            <a:r>
              <a:rPr lang="en-US" altLang="en-US" smtClean="0">
                <a:latin typeface="Times New Roman" pitchFamily="18" charset="0"/>
              </a:rPr>
              <a:t>If you do not specify a constraint name for the view created with the </a:t>
            </a:r>
            <a:r>
              <a:rPr lang="en-US" altLang="en-US" smtClean="0">
                <a:latin typeface="Courier New" pitchFamily="49" charset="0"/>
              </a:rPr>
              <a:t>WITH</a:t>
            </a:r>
            <a:r>
              <a:rPr lang="en-US" altLang="en-US" smtClean="0">
                <a:latin typeface="Times New Roman" pitchFamily="18" charset="0"/>
              </a:rPr>
              <a:t> </a:t>
            </a:r>
            <a:r>
              <a:rPr lang="en-US" altLang="en-US" smtClean="0">
                <a:latin typeface="Courier New" pitchFamily="49" charset="0"/>
              </a:rPr>
              <a:t>CHECK</a:t>
            </a:r>
            <a:r>
              <a:rPr lang="en-US" altLang="en-US" smtClean="0">
                <a:latin typeface="Times New Roman" pitchFamily="18" charset="0"/>
              </a:rPr>
              <a:t> </a:t>
            </a:r>
            <a:r>
              <a:rPr lang="en-US" altLang="en-US" smtClean="0">
                <a:latin typeface="Courier New" pitchFamily="49" charset="0"/>
              </a:rPr>
              <a:t>OPTION</a:t>
            </a:r>
            <a:r>
              <a:rPr lang="en-US" altLang="en-US" smtClean="0">
                <a:latin typeface="Times New Roman" pitchFamily="18" charset="0"/>
              </a:rPr>
              <a:t>, the system assigns a default name in the </a:t>
            </a:r>
            <a:r>
              <a:rPr lang="en-US" altLang="en-US" smtClean="0">
                <a:latin typeface="Courier New" pitchFamily="49" charset="0"/>
              </a:rPr>
              <a:t>SYS_C</a:t>
            </a:r>
            <a:r>
              <a:rPr lang="en-US" altLang="en-US" i="1" smtClean="0">
                <a:latin typeface="Courier New" pitchFamily="49" charset="0"/>
              </a:rPr>
              <a:t>n</a:t>
            </a:r>
            <a:r>
              <a:rPr lang="en-US" altLang="en-US" i="1" smtClean="0">
                <a:latin typeface="Times New Roman" pitchFamily="18" charset="0"/>
              </a:rPr>
              <a:t> </a:t>
            </a:r>
            <a:r>
              <a:rPr lang="en-US" altLang="en-US" smtClean="0">
                <a:latin typeface="Times New Roman" pitchFamily="18" charset="0"/>
              </a:rPr>
              <a:t>format.</a:t>
            </a:r>
          </a:p>
          <a:p>
            <a:pPr lvl="2" eaLnBrk="1" hangingPunct="1"/>
            <a:r>
              <a:rPr lang="en-US" altLang="en-US" smtClean="0">
                <a:latin typeface="Times New Roman" pitchFamily="18" charset="0"/>
              </a:rPr>
              <a:t>You can use the </a:t>
            </a:r>
            <a:r>
              <a:rPr lang="en-US" altLang="en-US" smtClean="0">
                <a:latin typeface="Courier New" pitchFamily="49" charset="0"/>
              </a:rPr>
              <a:t>OR</a:t>
            </a:r>
            <a:r>
              <a:rPr lang="en-US" altLang="en-US" smtClean="0">
                <a:latin typeface="Times New Roman" pitchFamily="18" charset="0"/>
              </a:rPr>
              <a:t> </a:t>
            </a:r>
            <a:r>
              <a:rPr lang="en-US" altLang="en-US" smtClean="0">
                <a:latin typeface="Courier New" pitchFamily="49" charset="0"/>
              </a:rPr>
              <a:t>REPLACE</a:t>
            </a:r>
            <a:r>
              <a:rPr lang="en-US" altLang="en-US" smtClean="0">
                <a:latin typeface="Times New Roman" pitchFamily="18" charset="0"/>
              </a:rPr>
              <a:t> option to change the definition of the view without dropping and re-creating it, or regranting the object privileges previously granted on it.</a:t>
            </a:r>
          </a:p>
        </p:txBody>
      </p:sp>
      <p:pic>
        <p:nvPicPr>
          <p:cNvPr id="62469" name="Picture 5" descr="C:\project-SQLFund1\images\imglab-11-0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6324600"/>
            <a:ext cx="4675188"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9118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477838" y="5400675"/>
            <a:ext cx="6359525" cy="3663950"/>
          </a:xfrm>
          <a:noFill/>
        </p:spPr>
        <p:txBody>
          <a:bodyPr/>
          <a:lstStyle/>
          <a:p>
            <a:pPr eaLnBrk="1" hangingPunct="1"/>
            <a:r>
              <a:rPr lang="en-US" altLang="en-US" dirty="0" smtClean="0"/>
              <a:t>Creating a View (continued)</a:t>
            </a:r>
          </a:p>
          <a:p>
            <a:pPr lvl="1" eaLnBrk="1" hangingPunct="1"/>
            <a:r>
              <a:rPr lang="en-US" altLang="en-US" dirty="0" smtClean="0">
                <a:latin typeface="Times New Roman" pitchFamily="18" charset="0"/>
              </a:rPr>
              <a:t>You can control the column names by including column aliases in the subquery. </a:t>
            </a:r>
          </a:p>
          <a:p>
            <a:pPr lvl="1" eaLnBrk="1" hangingPunct="1"/>
            <a:r>
              <a:rPr lang="en-US" altLang="en-US" dirty="0" smtClean="0">
                <a:latin typeface="Times New Roman" pitchFamily="18" charset="0"/>
              </a:rPr>
              <a:t>The example in the slide creates a view containing the employee number (</a:t>
            </a:r>
            <a:r>
              <a:rPr lang="en-US" altLang="en-US" dirty="0" smtClean="0">
                <a:latin typeface="Courier New" pitchFamily="49" charset="0"/>
              </a:rPr>
              <a:t>EMPLOYEE_ID</a:t>
            </a:r>
            <a:r>
              <a:rPr lang="en-US" altLang="en-US" dirty="0" smtClean="0">
                <a:latin typeface="Times New Roman" pitchFamily="18" charset="0"/>
              </a:rPr>
              <a:t>) with the alias </a:t>
            </a:r>
            <a:r>
              <a:rPr lang="en-US" altLang="en-US" dirty="0" smtClean="0">
                <a:latin typeface="Courier New" pitchFamily="49" charset="0"/>
              </a:rPr>
              <a:t>ID_NUMBER</a:t>
            </a:r>
            <a:r>
              <a:rPr lang="en-US" altLang="en-US" dirty="0" smtClean="0">
                <a:latin typeface="Times New Roman" pitchFamily="18" charset="0"/>
              </a:rPr>
              <a:t>, name (</a:t>
            </a:r>
            <a:r>
              <a:rPr lang="en-US" altLang="en-US" dirty="0" smtClean="0">
                <a:latin typeface="Courier New" pitchFamily="49" charset="0"/>
              </a:rPr>
              <a:t>LAST_NAME</a:t>
            </a:r>
            <a:r>
              <a:rPr lang="en-US" altLang="en-US" dirty="0" smtClean="0">
                <a:latin typeface="Times New Roman" pitchFamily="18" charset="0"/>
              </a:rPr>
              <a:t>) with the alias </a:t>
            </a:r>
            <a:r>
              <a:rPr lang="en-US" altLang="en-US" dirty="0" smtClean="0">
                <a:latin typeface="Courier New" pitchFamily="49" charset="0"/>
              </a:rPr>
              <a:t>NAME</a:t>
            </a:r>
            <a:r>
              <a:rPr lang="en-US" altLang="en-US" dirty="0" smtClean="0">
                <a:latin typeface="Times New Roman" pitchFamily="18" charset="0"/>
              </a:rPr>
              <a:t>, and annual salary (</a:t>
            </a:r>
            <a:r>
              <a:rPr lang="en-US" altLang="en-US" dirty="0" smtClean="0">
                <a:latin typeface="Courier New" pitchFamily="49" charset="0"/>
              </a:rPr>
              <a:t>SALARY</a:t>
            </a:r>
            <a:r>
              <a:rPr lang="en-US" altLang="en-US" dirty="0" smtClean="0">
                <a:latin typeface="Times New Roman" pitchFamily="18" charset="0"/>
              </a:rPr>
              <a:t>) with the </a:t>
            </a:r>
            <a:r>
              <a:rPr lang="en-US" altLang="en-US" dirty="0" smtClean="0">
                <a:solidFill>
                  <a:schemeClr val="tx1"/>
                </a:solidFill>
                <a:latin typeface="Times New Roman" pitchFamily="18" charset="0"/>
              </a:rPr>
              <a:t>alias </a:t>
            </a:r>
            <a:r>
              <a:rPr lang="en-US" altLang="en-US" dirty="0" smtClean="0">
                <a:latin typeface="Courier New" pitchFamily="49" charset="0"/>
              </a:rPr>
              <a:t>ANN_SALARY</a:t>
            </a:r>
            <a:r>
              <a:rPr lang="en-US" altLang="en-US" dirty="0" smtClean="0">
                <a:latin typeface="Times New Roman" pitchFamily="18" charset="0"/>
              </a:rPr>
              <a:t> for every employee in department 50. </a:t>
            </a:r>
          </a:p>
          <a:p>
            <a:pPr lvl="1" eaLnBrk="1" hangingPunct="1"/>
            <a:r>
              <a:rPr lang="en-US" altLang="en-US" dirty="0" smtClean="0">
                <a:latin typeface="Times New Roman" pitchFamily="18" charset="0"/>
              </a:rPr>
              <a:t>Alternatively, you can use an alias after the </a:t>
            </a:r>
            <a:r>
              <a:rPr lang="en-US" altLang="en-US" dirty="0" smtClean="0">
                <a:latin typeface="Courier New" pitchFamily="49" charset="0"/>
              </a:rPr>
              <a:t>CREATE</a:t>
            </a:r>
            <a:r>
              <a:rPr lang="en-US" altLang="en-US" dirty="0" smtClean="0">
                <a:latin typeface="Times New Roman" pitchFamily="18" charset="0"/>
              </a:rPr>
              <a:t> statement and before the </a:t>
            </a:r>
            <a:r>
              <a:rPr lang="en-US" altLang="en-US" dirty="0" smtClean="0">
                <a:latin typeface="Courier New" pitchFamily="49" charset="0"/>
              </a:rPr>
              <a:t>SELECT</a:t>
            </a:r>
            <a:r>
              <a:rPr lang="en-US" altLang="en-US" dirty="0" smtClean="0">
                <a:latin typeface="Times New Roman" pitchFamily="18" charset="0"/>
              </a:rPr>
              <a:t> subquery. The number of aliases listed must match the number of expressions selected in the subquery. </a:t>
            </a:r>
          </a:p>
          <a:p>
            <a:pPr lvl="1" eaLnBrk="1" hangingPunct="1">
              <a:lnSpc>
                <a:spcPct val="90000"/>
              </a:lnSpc>
            </a:pPr>
            <a:endParaRPr lang="en-US" altLang="en-US" sz="500" dirty="0" smtClean="0">
              <a:latin typeface="Times New Roman" pitchFamily="18" charset="0"/>
            </a:endParaRPr>
          </a:p>
          <a:p>
            <a:pPr lvl="3" eaLnBrk="1" hangingPunct="1">
              <a:buFont typeface="Times New Roman" pitchFamily="18" charset="0"/>
              <a:buNone/>
            </a:pPr>
            <a:r>
              <a:rPr lang="en-US" altLang="en-US" sz="1100" dirty="0" smtClean="0">
                <a:latin typeface="Courier New" pitchFamily="49" charset="0"/>
              </a:rPr>
              <a:t>CREATE OR REPLACE VIEW salvu50 (ID_NUMBER, NAME, ANN_SALARY)</a:t>
            </a:r>
          </a:p>
          <a:p>
            <a:pPr lvl="3" eaLnBrk="1" hangingPunct="1">
              <a:buFont typeface="Times New Roman" pitchFamily="18" charset="0"/>
              <a:buNone/>
            </a:pPr>
            <a:r>
              <a:rPr lang="en-US" altLang="en-US" sz="1100" dirty="0" smtClean="0">
                <a:latin typeface="Courier New" pitchFamily="49" charset="0"/>
              </a:rPr>
              <a:t>  AS SELECT  </a:t>
            </a:r>
            <a:r>
              <a:rPr lang="en-US" altLang="en-US" sz="1100" dirty="0" err="1" smtClean="0">
                <a:latin typeface="Courier New" pitchFamily="49" charset="0"/>
              </a:rPr>
              <a:t>employee_id</a:t>
            </a:r>
            <a:r>
              <a:rPr lang="en-US" altLang="en-US" sz="1100" dirty="0" smtClean="0">
                <a:latin typeface="Courier New" pitchFamily="49" charset="0"/>
              </a:rPr>
              <a:t>, </a:t>
            </a:r>
            <a:r>
              <a:rPr lang="en-US" altLang="en-US" sz="1100" dirty="0" err="1" smtClean="0">
                <a:latin typeface="Courier New" pitchFamily="49" charset="0"/>
              </a:rPr>
              <a:t>last_name</a:t>
            </a:r>
            <a:r>
              <a:rPr lang="en-US" altLang="en-US" sz="1100" dirty="0" smtClean="0">
                <a:latin typeface="Courier New" pitchFamily="49" charset="0"/>
              </a:rPr>
              <a:t>, salary*12</a:t>
            </a:r>
          </a:p>
          <a:p>
            <a:pPr lvl="3" eaLnBrk="1" hangingPunct="1">
              <a:buFont typeface="Times New Roman" pitchFamily="18" charset="0"/>
              <a:buNone/>
            </a:pPr>
            <a:r>
              <a:rPr lang="en-US" altLang="en-US" sz="1100" dirty="0" smtClean="0">
                <a:latin typeface="Courier New" pitchFamily="49" charset="0"/>
              </a:rPr>
              <a:t>     FROM    employees</a:t>
            </a:r>
          </a:p>
          <a:p>
            <a:pPr lvl="3" eaLnBrk="1" hangingPunct="1">
              <a:buFont typeface="Times New Roman" pitchFamily="18" charset="0"/>
              <a:buNone/>
            </a:pPr>
            <a:r>
              <a:rPr lang="en-US" altLang="en-US" sz="1100" dirty="0" smtClean="0">
                <a:latin typeface="Courier New" pitchFamily="49" charset="0"/>
              </a:rPr>
              <a:t>     WHERE   department_id = 50;</a:t>
            </a:r>
          </a:p>
          <a:p>
            <a:pPr lvl="3" eaLnBrk="1" hangingPunct="1">
              <a:buFont typeface="Times New Roman" pitchFamily="18" charset="0"/>
              <a:buNone/>
            </a:pPr>
            <a:endParaRPr lang="en-US" altLang="en-US" sz="1100" dirty="0" smtClean="0">
              <a:latin typeface="Courier New" pitchFamily="49" charset="0"/>
            </a:endParaRPr>
          </a:p>
        </p:txBody>
      </p:sp>
      <p:pic>
        <p:nvPicPr>
          <p:cNvPr id="63493" name="Picture 4" descr="C:\project-SQLFund1\images\img10-viewcreat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7924800"/>
            <a:ext cx="179387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5335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477838" y="5400675"/>
            <a:ext cx="6359525" cy="3663950"/>
          </a:xfrm>
          <a:noFill/>
        </p:spPr>
        <p:txBody>
          <a:bodyPr/>
          <a:lstStyle/>
          <a:p>
            <a:pPr eaLnBrk="1" hangingPunct="1"/>
            <a:r>
              <a:rPr lang="en-US" altLang="en-US" dirty="0" smtClean="0"/>
              <a:t>Retrieving Data from a View</a:t>
            </a:r>
          </a:p>
        </p:txBody>
      </p:sp>
    </p:spTree>
    <p:extLst>
      <p:ext uri="{BB962C8B-B14F-4D97-AF65-F5344CB8AC3E}">
        <p14:creationId xmlns:p14="http://schemas.microsoft.com/office/powerpoint/2010/main" val="2126477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4"/>
          <p:cNvSpPr>
            <a:spLocks noGrp="1" noRot="1" noChangeAspect="1" noChangeArrowheads="1" noTextEdit="1"/>
          </p:cNvSpPr>
          <p:nvPr>
            <p:ph type="sldImg"/>
          </p:nvPr>
        </p:nvSpPr>
        <p:spPr>
          <a:ln/>
        </p:spPr>
      </p:sp>
      <p:sp>
        <p:nvSpPr>
          <p:cNvPr id="65540" name="Rectangle 5"/>
          <p:cNvSpPr>
            <a:spLocks noGrp="1" noChangeArrowheads="1"/>
          </p:cNvSpPr>
          <p:nvPr>
            <p:ph type="body" idx="1"/>
          </p:nvPr>
        </p:nvSpPr>
        <p:spPr>
          <a:xfrm>
            <a:off x="477838" y="5400675"/>
            <a:ext cx="6359525" cy="3663950"/>
          </a:xfrm>
          <a:noFill/>
        </p:spPr>
        <p:txBody>
          <a:bodyPr/>
          <a:lstStyle/>
          <a:p>
            <a:pPr eaLnBrk="1" hangingPunct="1"/>
            <a:r>
              <a:rPr lang="en-US" altLang="en-US" smtClean="0"/>
              <a:t>Modifying a View</a:t>
            </a:r>
          </a:p>
          <a:p>
            <a:pPr lvl="1" eaLnBrk="1" hangingPunct="1"/>
            <a:r>
              <a:rPr lang="en-US" altLang="en-US" smtClean="0">
                <a:latin typeface="Times New Roman" pitchFamily="18" charset="0"/>
              </a:rPr>
              <a:t>With the </a:t>
            </a:r>
            <a:r>
              <a:rPr lang="en-US" altLang="en-US" smtClean="0">
                <a:latin typeface="Courier New" pitchFamily="49" charset="0"/>
              </a:rPr>
              <a:t>OR</a:t>
            </a:r>
            <a:r>
              <a:rPr lang="en-US" altLang="en-US" smtClean="0">
                <a:latin typeface="Times New Roman" pitchFamily="18" charset="0"/>
              </a:rPr>
              <a:t> </a:t>
            </a:r>
            <a:r>
              <a:rPr lang="en-US" altLang="en-US" smtClean="0">
                <a:latin typeface="Courier New" pitchFamily="49" charset="0"/>
              </a:rPr>
              <a:t>REPLACE</a:t>
            </a:r>
            <a:r>
              <a:rPr lang="en-US" altLang="en-US" smtClean="0">
                <a:latin typeface="Times New Roman" pitchFamily="18" charset="0"/>
              </a:rPr>
              <a:t> option, a view can be created even if one exists with this name already, thus replacing the old version of the view for its owner. This means that the view can be altered without dropping, re-creating, and regranting object privileges.</a:t>
            </a:r>
          </a:p>
          <a:p>
            <a:pPr lvl="1" eaLnBrk="1" hangingPunct="1"/>
            <a:r>
              <a:rPr lang="en-US" altLang="en-US" b="1" smtClean="0">
                <a:latin typeface="Times New Roman" pitchFamily="18" charset="0"/>
              </a:rPr>
              <a:t>Note:</a:t>
            </a:r>
            <a:r>
              <a:rPr lang="en-US" altLang="en-US" smtClean="0">
                <a:latin typeface="Times New Roman" pitchFamily="18" charset="0"/>
              </a:rPr>
              <a:t> When assigning column aliases in the </a:t>
            </a:r>
            <a:r>
              <a:rPr lang="en-US" altLang="en-US" smtClean="0">
                <a:latin typeface="Courier New" pitchFamily="49" charset="0"/>
              </a:rPr>
              <a:t>CREATE</a:t>
            </a:r>
            <a:r>
              <a:rPr lang="en-US" altLang="en-US" smtClean="0">
                <a:latin typeface="Times New Roman" pitchFamily="18" charset="0"/>
              </a:rPr>
              <a:t> </a:t>
            </a:r>
            <a:r>
              <a:rPr lang="en-US" altLang="en-US" smtClean="0">
                <a:latin typeface="Courier New" pitchFamily="49" charset="0"/>
              </a:rPr>
              <a:t>OR</a:t>
            </a:r>
            <a:r>
              <a:rPr lang="en-US" altLang="en-US" smtClean="0">
                <a:latin typeface="Times New Roman" pitchFamily="18" charset="0"/>
              </a:rPr>
              <a:t> </a:t>
            </a:r>
            <a:r>
              <a:rPr lang="en-US" altLang="en-US" smtClean="0">
                <a:latin typeface="Courier New" pitchFamily="49" charset="0"/>
              </a:rPr>
              <a:t>REPLACE</a:t>
            </a:r>
            <a:r>
              <a:rPr lang="en-US" altLang="en-US" smtClean="0">
                <a:latin typeface="Times New Roman" pitchFamily="18" charset="0"/>
              </a:rPr>
              <a:t> </a:t>
            </a:r>
            <a:r>
              <a:rPr lang="en-US" altLang="en-US" smtClean="0">
                <a:latin typeface="Courier New" pitchFamily="49" charset="0"/>
              </a:rPr>
              <a:t>VIEW</a:t>
            </a:r>
            <a:r>
              <a:rPr lang="en-US" altLang="en-US" smtClean="0">
                <a:latin typeface="Times New Roman" pitchFamily="18" charset="0"/>
              </a:rPr>
              <a:t> clause, remember that the aliases are listed in the same order as the columns in the subquery.</a:t>
            </a:r>
          </a:p>
        </p:txBody>
      </p:sp>
    </p:spTree>
    <p:extLst>
      <p:ext uri="{BB962C8B-B14F-4D97-AF65-F5344CB8AC3E}">
        <p14:creationId xmlns:p14="http://schemas.microsoft.com/office/powerpoint/2010/main" val="20100291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700" tIns="12700" rIns="12700" bIns="12700" anchor="ct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spcBef>
                <a:spcPct val="0"/>
              </a:spcBef>
              <a:buClr>
                <a:srgbClr val="000000"/>
              </a:buClr>
            </a:pPr>
            <a:r>
              <a:rPr lang="en-US" altLang="en-US" sz="27700">
                <a:solidFill>
                  <a:srgbClr val="CCCCCC"/>
                </a:solidFill>
                <a:latin typeface="Times New Roman" pitchFamily="18" charset="0"/>
              </a:rPr>
              <a:t>11</a:t>
            </a:r>
          </a:p>
        </p:txBody>
      </p:sp>
      <p:pic>
        <p:nvPicPr>
          <p:cNvPr id="5"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0638"/>
            <a:ext cx="91440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_Copyright"/>
          <p:cNvSpPr>
            <a:spLocks noChangeArrowheads="1"/>
          </p:cNvSpPr>
          <p:nvPr/>
        </p:nvSpPr>
        <p:spPr bwMode="auto">
          <a:xfrm>
            <a:off x="2517775" y="6654800"/>
            <a:ext cx="41021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spcBef>
                <a:spcPct val="0"/>
              </a:spcBef>
              <a:buClrTx/>
              <a:buFontTx/>
              <a:buNone/>
            </a:pPr>
            <a:r>
              <a:rPr lang="en-US" altLang="en-US" sz="1200" b="0"/>
              <a:t>Copyright © 2009, Oracle. All rights reserved.</a:t>
            </a:r>
          </a:p>
        </p:txBody>
      </p:sp>
      <p:sp>
        <p:nvSpPr>
          <p:cNvPr id="432131" name="Default_Title"/>
          <p:cNvSpPr>
            <a:spLocks noGrp="1" noChangeArrowheads="1"/>
          </p:cNvSpPr>
          <p:nvPr>
            <p:ph type="ctrTitle"/>
          </p:nvPr>
        </p:nvSpPr>
        <p:spPr>
          <a:xfrm>
            <a:off x="914400" y="2667000"/>
            <a:ext cx="7315200" cy="685800"/>
          </a:xfrm>
        </p:spPr>
        <p:txBody>
          <a:bodyPr/>
          <a:lstStyle>
            <a:lvl1pPr>
              <a:spcBef>
                <a:spcPct val="0"/>
              </a:spcBef>
              <a:defRPr/>
            </a:lvl1pPr>
          </a:lstStyle>
          <a:p>
            <a:pPr lvl="0"/>
            <a:r>
              <a:rPr lang="en-US" noProof="0" smtClean="0"/>
              <a:t>&lt;Insert Lesson, Module, Course Title&gt;</a:t>
            </a:r>
          </a:p>
        </p:txBody>
      </p:sp>
      <p:sp>
        <p:nvSpPr>
          <p:cNvPr id="432132" name="Title_PlaceholderSubtitle"/>
          <p:cNvSpPr>
            <a:spLocks noGrp="1" noChangeArrowheads="1"/>
          </p:cNvSpPr>
          <p:nvPr>
            <p:ph type="subTitle" idx="1"/>
          </p:nvPr>
        </p:nvSpPr>
        <p:spPr bwMode="auto">
          <a:xfrm>
            <a:off x="927100" y="4419600"/>
            <a:ext cx="7302500" cy="431800"/>
          </a:xfrm>
        </p:spPr>
        <p:txBody>
          <a:bodyPr/>
          <a:lstStyle>
            <a:lvl1pPr algn="ctr">
              <a:defRPr/>
            </a:lvl1pPr>
          </a:lstStyle>
          <a:p>
            <a:pPr lvl="0"/>
            <a:r>
              <a:rPr lang="en-US" noProof="0" smtClean="0"/>
              <a:t>&lt;Insert Subtitle&gt;</a:t>
            </a:r>
          </a:p>
        </p:txBody>
      </p:sp>
    </p:spTree>
    <p:extLst>
      <p:ext uri="{BB962C8B-B14F-4D97-AF65-F5344CB8AC3E}">
        <p14:creationId xmlns:p14="http://schemas.microsoft.com/office/powerpoint/2010/main" val="3212909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54487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8438" y="439738"/>
            <a:ext cx="1979612" cy="2759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39738"/>
            <a:ext cx="5786438" cy="2759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932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7755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4778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4478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4478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165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25072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10633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00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95026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54233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lide_PlaceholderText"/>
          <p:cNvSpPr>
            <a:spLocks noGrp="1" noChangeArrowheads="1"/>
          </p:cNvSpPr>
          <p:nvPr>
            <p:ph type="body" idx="1"/>
          </p:nvPr>
        </p:nvSpPr>
        <p:spPr bwMode="gray">
          <a:xfrm>
            <a:off x="609600" y="1447800"/>
            <a:ext cx="7918450" cy="175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27" name="Picture 10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370638"/>
            <a:ext cx="91440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Slide_Copyright"/>
          <p:cNvSpPr>
            <a:spLocks noChangeArrowheads="1"/>
          </p:cNvSpPr>
          <p:nvPr/>
        </p:nvSpPr>
        <p:spPr bwMode="auto">
          <a:xfrm>
            <a:off x="2517775" y="6654800"/>
            <a:ext cx="41021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spcBef>
                <a:spcPct val="0"/>
              </a:spcBef>
              <a:buClrTx/>
              <a:buFontTx/>
              <a:buNone/>
            </a:pPr>
            <a:r>
              <a:rPr lang="en-US" altLang="en-US" sz="1200" b="0"/>
              <a:t>Copyright © 2009, Oracle. All rights reserved.</a:t>
            </a:r>
          </a:p>
        </p:txBody>
      </p:sp>
      <p:sp>
        <p:nvSpPr>
          <p:cNvPr id="1029" name="Slide_PlaceholderTitle"/>
          <p:cNvSpPr>
            <a:spLocks noGrp="1" noChangeArrowheads="1"/>
          </p:cNvSpPr>
          <p:nvPr>
            <p:ph type="title"/>
          </p:nvPr>
        </p:nvSpPr>
        <p:spPr bwMode="auto">
          <a:xfrm>
            <a:off x="609600" y="439738"/>
            <a:ext cx="79184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p>
            <a:pPr lvl="0"/>
            <a:r>
              <a:rPr lang="en-US" altLang="en-US" smtClean="0"/>
              <a:t>Click to edit Master title style </a:t>
            </a:r>
          </a:p>
        </p:txBody>
      </p:sp>
      <p:sp>
        <p:nvSpPr>
          <p:cNvPr id="1030" name="Slide_Page_Number"/>
          <p:cNvSpPr>
            <a:spLocks noChangeArrowheads="1"/>
          </p:cNvSpPr>
          <p:nvPr/>
        </p:nvSpPr>
        <p:spPr bwMode="auto">
          <a:xfrm>
            <a:off x="457200" y="6654800"/>
            <a:ext cx="965200"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just" eaLnBrk="1" hangingPunct="1">
              <a:spcBef>
                <a:spcPct val="0"/>
              </a:spcBef>
              <a:buClrTx/>
              <a:buFontTx/>
              <a:buNone/>
            </a:pPr>
            <a:r>
              <a:rPr lang="en-US" altLang="en-US" sz="1200" b="0"/>
              <a:t>11 - </a:t>
            </a:r>
            <a:fld id="{CEF9542A-6AC2-4CA9-AFA6-8326655DBE4A}" type="slidenum">
              <a:rPr lang="en-US" altLang="en-US" sz="1200" b="0"/>
              <a:pPr algn="just" eaLnBrk="1" hangingPunct="1">
                <a:spcBef>
                  <a:spcPct val="0"/>
                </a:spcBef>
                <a:buClrTx/>
                <a:buFontTx/>
                <a:buNone/>
              </a:pPr>
              <a:t>‹#›</a:t>
            </a:fld>
            <a:endParaRPr lang="en-US" altLang="en-US" sz="1200" b="0"/>
          </a:p>
        </p:txBody>
      </p:sp>
    </p:spTree>
  </p:cSld>
  <p:clrMap bg1="lt1" tx1="dk1" bg2="lt2" tx2="dk2" accent1="accent1" accent2="accent2" accent3="accent3" accent4="accent4" accent5="accent5" accent6="accent6" hlink="hlink" folHlink="folHlink"/>
  <p:sldLayoutIdLst>
    <p:sldLayoutId id="2147483727"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xStyles>
    <p:titleStyle>
      <a:lvl1pPr algn="ctr" defTabSz="228600" rtl="0" eaLnBrk="0" fontAlgn="base" hangingPunct="0">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charset="0"/>
        <a:defRPr sz="2600" b="1">
          <a:solidFill>
            <a:schemeClr val="tx1"/>
          </a:solidFill>
          <a:latin typeface="Arial" charset="0"/>
        </a:defRPr>
      </a:lvl2pPr>
      <a:lvl3pPr algn="ctr" defTabSz="228600" rtl="0" eaLnBrk="0" fontAlgn="base" hangingPunct="0">
        <a:spcBef>
          <a:spcPct val="20000"/>
        </a:spcBef>
        <a:spcAft>
          <a:spcPct val="0"/>
        </a:spcAft>
        <a:buClr>
          <a:srgbClr val="000000"/>
        </a:buClr>
        <a:buFont typeface="Arial" charset="0"/>
        <a:defRPr sz="2600" b="1">
          <a:solidFill>
            <a:schemeClr val="tx1"/>
          </a:solidFill>
          <a:latin typeface="Arial" charset="0"/>
        </a:defRPr>
      </a:lvl3pPr>
      <a:lvl4pPr algn="ctr" defTabSz="228600" rtl="0" eaLnBrk="0" fontAlgn="base" hangingPunct="0">
        <a:spcBef>
          <a:spcPct val="20000"/>
        </a:spcBef>
        <a:spcAft>
          <a:spcPct val="0"/>
        </a:spcAft>
        <a:buClr>
          <a:srgbClr val="000000"/>
        </a:buClr>
        <a:buFont typeface="Arial" charset="0"/>
        <a:defRPr sz="2600" b="1">
          <a:solidFill>
            <a:schemeClr val="tx1"/>
          </a:solidFill>
          <a:latin typeface="Arial" charset="0"/>
        </a:defRPr>
      </a:lvl4pPr>
      <a:lvl5pPr algn="ctr" defTabSz="228600" rtl="0" eaLnBrk="0" fontAlgn="base" hangingPunct="0">
        <a:spcBef>
          <a:spcPct val="20000"/>
        </a:spcBef>
        <a:spcAft>
          <a:spcPct val="0"/>
        </a:spcAft>
        <a:buClr>
          <a:srgbClr val="000000"/>
        </a:buClr>
        <a:buFont typeface="Arial" charset="0"/>
        <a:defRPr sz="2600" b="1">
          <a:solidFill>
            <a:schemeClr val="tx1"/>
          </a:solidFill>
          <a:latin typeface="Arial" charset="0"/>
        </a:defRPr>
      </a:lvl5pPr>
      <a:lvl6pPr marL="457200" algn="ctr" defTabSz="228600" rtl="0" fontAlgn="base">
        <a:spcBef>
          <a:spcPct val="20000"/>
        </a:spcBef>
        <a:spcAft>
          <a:spcPct val="0"/>
        </a:spcAft>
        <a:buClr>
          <a:srgbClr val="000000"/>
        </a:buClr>
        <a:buFont typeface="Arial" charset="0"/>
        <a:defRPr sz="2600" b="1">
          <a:solidFill>
            <a:schemeClr val="tx1"/>
          </a:solidFill>
          <a:latin typeface="Arial" charset="0"/>
        </a:defRPr>
      </a:lvl6pPr>
      <a:lvl7pPr marL="914400" algn="ctr" defTabSz="228600" rtl="0" fontAlgn="base">
        <a:spcBef>
          <a:spcPct val="20000"/>
        </a:spcBef>
        <a:spcAft>
          <a:spcPct val="0"/>
        </a:spcAft>
        <a:buClr>
          <a:srgbClr val="000000"/>
        </a:buClr>
        <a:buFont typeface="Arial" charset="0"/>
        <a:defRPr sz="2600" b="1">
          <a:solidFill>
            <a:schemeClr val="tx1"/>
          </a:solidFill>
          <a:latin typeface="Arial" charset="0"/>
        </a:defRPr>
      </a:lvl7pPr>
      <a:lvl8pPr marL="1371600" algn="ctr" defTabSz="228600" rtl="0" fontAlgn="base">
        <a:spcBef>
          <a:spcPct val="20000"/>
        </a:spcBef>
        <a:spcAft>
          <a:spcPct val="0"/>
        </a:spcAft>
        <a:buClr>
          <a:srgbClr val="000000"/>
        </a:buClr>
        <a:buFont typeface="Arial" charset="0"/>
        <a:defRPr sz="2600" b="1">
          <a:solidFill>
            <a:schemeClr val="tx1"/>
          </a:solidFill>
          <a:latin typeface="Arial" charset="0"/>
        </a:defRPr>
      </a:lvl8pPr>
      <a:lvl9pPr marL="1828800" algn="ctr" defTabSz="228600" rtl="0" fontAlgn="base">
        <a:spcBef>
          <a:spcPct val="20000"/>
        </a:spcBef>
        <a:spcAft>
          <a:spcPct val="0"/>
        </a:spcAft>
        <a:buClr>
          <a:srgbClr val="000000"/>
        </a:buClr>
        <a:buFont typeface="Arial" charset="0"/>
        <a:defRPr sz="2600" b="1">
          <a:solidFill>
            <a:schemeClr val="tx1"/>
          </a:solidFill>
          <a:latin typeface="Arial" charset="0"/>
        </a:defRPr>
      </a:lvl9pPr>
    </p:titleStyle>
    <p:bodyStyle>
      <a:lvl1pPr marL="342900" indent="-342900" algn="l" defTabSz="228600" rtl="0" eaLnBrk="0" fontAlgn="base" hangingPunct="0">
        <a:spcBef>
          <a:spcPct val="20000"/>
        </a:spcBef>
        <a:spcAft>
          <a:spcPct val="0"/>
        </a:spcAft>
        <a:buClr>
          <a:srgbClr val="000000"/>
        </a:buClr>
        <a:buFont typeface="Arial" charset="0"/>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ctrTitle"/>
          </p:nvPr>
        </p:nvSpPr>
        <p:spPr/>
        <p:txBody>
          <a:bodyPr/>
          <a:lstStyle/>
          <a:p>
            <a:pPr eaLnBrk="1" hangingPunct="1"/>
            <a:r>
              <a:rPr lang="en-US" altLang="en-US" smtClean="0"/>
              <a:t>Creating Other Schema Objects </a:t>
            </a:r>
          </a:p>
        </p:txBody>
      </p:sp>
      <p:sp>
        <p:nvSpPr>
          <p:cNvPr id="3075" name="Rectangle 6"/>
          <p:cNvSpPr>
            <a:spLocks noGrp="1" noChangeArrowheads="1"/>
          </p:cNvSpPr>
          <p:nvPr>
            <p:ph type="subTitle" idx="1"/>
          </p:nvPr>
        </p:nvSpPr>
        <p:spPr>
          <a:xfrm>
            <a:off x="927100" y="4419600"/>
            <a:ext cx="7302500" cy="364202"/>
          </a:xfrm>
        </p:spPr>
        <p:txBody>
          <a:bodyPr/>
          <a:lstStyle/>
          <a:p>
            <a:pPr marL="0" indent="0" eaLnBrk="1" hangingPunct="1"/>
            <a:r>
              <a:rPr lang="en-US" altLang="en-US" dirty="0" smtClean="0"/>
              <a:t>(Chapter 12 in our book)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dirty="0" smtClean="0"/>
              <a:t>Simple vs Complex Views</a:t>
            </a:r>
          </a:p>
        </p:txBody>
      </p:sp>
      <p:sp>
        <p:nvSpPr>
          <p:cNvPr id="9219" name="Rectangle 4"/>
          <p:cNvSpPr>
            <a:spLocks noChangeArrowheads="1"/>
          </p:cNvSpPr>
          <p:nvPr/>
        </p:nvSpPr>
        <p:spPr bwMode="blackWhite">
          <a:xfrm>
            <a:off x="3662363" y="3540125"/>
            <a:ext cx="2009775" cy="639763"/>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eaLnBrk="1" hangingPunct="1">
              <a:spcBef>
                <a:spcPct val="60000"/>
              </a:spcBef>
              <a:buClrTx/>
              <a:buFontTx/>
              <a:buNone/>
            </a:pPr>
            <a:r>
              <a:rPr lang="en-US" altLang="en-US" sz="1600" b="0"/>
              <a:t>Yes</a:t>
            </a:r>
          </a:p>
        </p:txBody>
      </p:sp>
      <p:sp>
        <p:nvSpPr>
          <p:cNvPr id="9220" name="Rectangle 5"/>
          <p:cNvSpPr>
            <a:spLocks noChangeArrowheads="1"/>
          </p:cNvSpPr>
          <p:nvPr/>
        </p:nvSpPr>
        <p:spPr bwMode="blackWhite">
          <a:xfrm>
            <a:off x="3662363" y="3092450"/>
            <a:ext cx="2009775" cy="44767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eaLnBrk="1" hangingPunct="1">
              <a:lnSpc>
                <a:spcPct val="130000"/>
              </a:lnSpc>
              <a:spcBef>
                <a:spcPct val="60000"/>
              </a:spcBef>
              <a:buClrTx/>
              <a:buFontTx/>
              <a:buNone/>
            </a:pPr>
            <a:r>
              <a:rPr lang="en-US" altLang="en-US" sz="1600" b="0">
                <a:solidFill>
                  <a:srgbClr val="000000"/>
                </a:solidFill>
              </a:rPr>
              <a:t>No</a:t>
            </a:r>
          </a:p>
        </p:txBody>
      </p:sp>
      <p:sp>
        <p:nvSpPr>
          <p:cNvPr id="9221" name="Rectangle 6"/>
          <p:cNvSpPr>
            <a:spLocks noChangeArrowheads="1"/>
          </p:cNvSpPr>
          <p:nvPr/>
        </p:nvSpPr>
        <p:spPr bwMode="blackWhite">
          <a:xfrm>
            <a:off x="3662363" y="2644775"/>
            <a:ext cx="2009775" cy="44767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eaLnBrk="1" hangingPunct="1">
              <a:lnSpc>
                <a:spcPct val="130000"/>
              </a:lnSpc>
              <a:spcBef>
                <a:spcPct val="60000"/>
              </a:spcBef>
              <a:buClrTx/>
              <a:buFontTx/>
              <a:buNone/>
            </a:pPr>
            <a:r>
              <a:rPr lang="en-US" altLang="en-US" sz="1600" b="0">
                <a:solidFill>
                  <a:srgbClr val="000000"/>
                </a:solidFill>
              </a:rPr>
              <a:t>No</a:t>
            </a:r>
          </a:p>
        </p:txBody>
      </p:sp>
      <p:sp>
        <p:nvSpPr>
          <p:cNvPr id="9222" name="Rectangle 7"/>
          <p:cNvSpPr>
            <a:spLocks noChangeArrowheads="1"/>
          </p:cNvSpPr>
          <p:nvPr/>
        </p:nvSpPr>
        <p:spPr bwMode="blackWhite">
          <a:xfrm>
            <a:off x="3662363" y="2197100"/>
            <a:ext cx="2009775" cy="44767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eaLnBrk="1" hangingPunct="1">
              <a:lnSpc>
                <a:spcPct val="130000"/>
              </a:lnSpc>
              <a:spcBef>
                <a:spcPct val="60000"/>
              </a:spcBef>
              <a:buClrTx/>
              <a:buFontTx/>
              <a:buNone/>
            </a:pPr>
            <a:r>
              <a:rPr lang="en-US" altLang="en-US" sz="1600" b="0">
                <a:solidFill>
                  <a:srgbClr val="000000"/>
                </a:solidFill>
              </a:rPr>
              <a:t>One</a:t>
            </a:r>
          </a:p>
        </p:txBody>
      </p:sp>
      <p:sp>
        <p:nvSpPr>
          <p:cNvPr id="9223" name="Rectangle 8"/>
          <p:cNvSpPr>
            <a:spLocks noChangeArrowheads="1"/>
          </p:cNvSpPr>
          <p:nvPr/>
        </p:nvSpPr>
        <p:spPr bwMode="gray">
          <a:xfrm>
            <a:off x="3662363" y="1790700"/>
            <a:ext cx="2009775" cy="406400"/>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15000"/>
              </a:lnSpc>
              <a:spcBef>
                <a:spcPct val="25000"/>
              </a:spcBef>
              <a:spcAft>
                <a:spcPct val="35000"/>
              </a:spcAft>
              <a:buClrTx/>
              <a:buFontTx/>
              <a:buNone/>
            </a:pPr>
            <a:r>
              <a:rPr lang="en-US" altLang="en-US">
                <a:solidFill>
                  <a:schemeClr val="bg1"/>
                </a:solidFill>
              </a:rPr>
              <a:t>Simple Views</a:t>
            </a:r>
          </a:p>
        </p:txBody>
      </p:sp>
      <p:sp>
        <p:nvSpPr>
          <p:cNvPr id="9224" name="Rectangle 9"/>
          <p:cNvSpPr>
            <a:spLocks noChangeArrowheads="1"/>
          </p:cNvSpPr>
          <p:nvPr/>
        </p:nvSpPr>
        <p:spPr bwMode="blackWhite">
          <a:xfrm>
            <a:off x="5672138" y="2644775"/>
            <a:ext cx="2481262" cy="44767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eaLnBrk="1" hangingPunct="1">
              <a:lnSpc>
                <a:spcPct val="130000"/>
              </a:lnSpc>
              <a:spcBef>
                <a:spcPct val="60000"/>
              </a:spcBef>
              <a:buClrTx/>
              <a:buFontTx/>
              <a:buNone/>
            </a:pPr>
            <a:r>
              <a:rPr lang="en-US" altLang="en-US" sz="1600" b="0" dirty="0">
                <a:solidFill>
                  <a:srgbClr val="000000"/>
                </a:solidFill>
              </a:rPr>
              <a:t>Yes</a:t>
            </a:r>
          </a:p>
        </p:txBody>
      </p:sp>
      <p:sp>
        <p:nvSpPr>
          <p:cNvPr id="9225" name="Rectangle 10"/>
          <p:cNvSpPr>
            <a:spLocks noChangeArrowheads="1"/>
          </p:cNvSpPr>
          <p:nvPr/>
        </p:nvSpPr>
        <p:spPr bwMode="blackWhite">
          <a:xfrm>
            <a:off x="857250" y="2644775"/>
            <a:ext cx="2805113" cy="44767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eaLnBrk="1" hangingPunct="1">
              <a:lnSpc>
                <a:spcPct val="130000"/>
              </a:lnSpc>
              <a:spcBef>
                <a:spcPct val="60000"/>
              </a:spcBef>
              <a:buClrTx/>
              <a:buFontTx/>
              <a:buNone/>
            </a:pPr>
            <a:r>
              <a:rPr lang="en-US" altLang="en-US" sz="1600" b="0">
                <a:solidFill>
                  <a:srgbClr val="000000"/>
                </a:solidFill>
              </a:rPr>
              <a:t>Contain functions</a:t>
            </a:r>
          </a:p>
        </p:txBody>
      </p:sp>
      <p:sp>
        <p:nvSpPr>
          <p:cNvPr id="9226" name="Rectangle 11"/>
          <p:cNvSpPr>
            <a:spLocks noChangeArrowheads="1"/>
          </p:cNvSpPr>
          <p:nvPr/>
        </p:nvSpPr>
        <p:spPr bwMode="blackWhite">
          <a:xfrm>
            <a:off x="5672138" y="3092450"/>
            <a:ext cx="2481262" cy="44767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eaLnBrk="1" hangingPunct="1">
              <a:lnSpc>
                <a:spcPct val="130000"/>
              </a:lnSpc>
              <a:spcBef>
                <a:spcPct val="60000"/>
              </a:spcBef>
              <a:buClrTx/>
              <a:buFontTx/>
              <a:buNone/>
            </a:pPr>
            <a:r>
              <a:rPr lang="en-US" altLang="en-US" sz="1600" b="0">
                <a:solidFill>
                  <a:srgbClr val="000000"/>
                </a:solidFill>
              </a:rPr>
              <a:t>Yes</a:t>
            </a:r>
          </a:p>
        </p:txBody>
      </p:sp>
      <p:sp>
        <p:nvSpPr>
          <p:cNvPr id="9227" name="Rectangle 12"/>
          <p:cNvSpPr>
            <a:spLocks noChangeArrowheads="1"/>
          </p:cNvSpPr>
          <p:nvPr/>
        </p:nvSpPr>
        <p:spPr bwMode="blackWhite">
          <a:xfrm>
            <a:off x="857250" y="3092450"/>
            <a:ext cx="2805113" cy="44767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eaLnBrk="1" hangingPunct="1">
              <a:lnSpc>
                <a:spcPct val="130000"/>
              </a:lnSpc>
              <a:spcBef>
                <a:spcPct val="60000"/>
              </a:spcBef>
              <a:buClrTx/>
              <a:buFontTx/>
              <a:buNone/>
            </a:pPr>
            <a:r>
              <a:rPr lang="en-US" altLang="en-US" sz="1600" b="0">
                <a:solidFill>
                  <a:srgbClr val="000000"/>
                </a:solidFill>
              </a:rPr>
              <a:t>Contain groups of data</a:t>
            </a:r>
          </a:p>
        </p:txBody>
      </p:sp>
      <p:sp>
        <p:nvSpPr>
          <p:cNvPr id="9228" name="Rectangle 13"/>
          <p:cNvSpPr>
            <a:spLocks noChangeArrowheads="1"/>
          </p:cNvSpPr>
          <p:nvPr/>
        </p:nvSpPr>
        <p:spPr bwMode="blackWhite">
          <a:xfrm>
            <a:off x="5672138" y="2197100"/>
            <a:ext cx="2481262" cy="44767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eaLnBrk="1" hangingPunct="1">
              <a:lnSpc>
                <a:spcPct val="130000"/>
              </a:lnSpc>
              <a:spcBef>
                <a:spcPct val="60000"/>
              </a:spcBef>
              <a:buClrTx/>
              <a:buFontTx/>
              <a:buNone/>
            </a:pPr>
            <a:r>
              <a:rPr lang="en-US" altLang="en-US" sz="1600" b="0">
                <a:solidFill>
                  <a:srgbClr val="000000"/>
                </a:solidFill>
              </a:rPr>
              <a:t>One or more</a:t>
            </a:r>
          </a:p>
        </p:txBody>
      </p:sp>
      <p:sp>
        <p:nvSpPr>
          <p:cNvPr id="9229" name="Rectangle 14"/>
          <p:cNvSpPr>
            <a:spLocks noChangeArrowheads="1"/>
          </p:cNvSpPr>
          <p:nvPr/>
        </p:nvSpPr>
        <p:spPr bwMode="blackWhite">
          <a:xfrm>
            <a:off x="857250" y="2197100"/>
            <a:ext cx="2805113" cy="44767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eaLnBrk="1" hangingPunct="1">
              <a:lnSpc>
                <a:spcPct val="130000"/>
              </a:lnSpc>
              <a:spcBef>
                <a:spcPct val="60000"/>
              </a:spcBef>
              <a:buClrTx/>
              <a:buFontTx/>
              <a:buNone/>
            </a:pPr>
            <a:r>
              <a:rPr lang="en-US" altLang="en-US" sz="1600" b="0">
                <a:solidFill>
                  <a:srgbClr val="000000"/>
                </a:solidFill>
              </a:rPr>
              <a:t>Number of tables</a:t>
            </a:r>
          </a:p>
        </p:txBody>
      </p:sp>
      <p:sp>
        <p:nvSpPr>
          <p:cNvPr id="9230" name="Rectangle 15"/>
          <p:cNvSpPr>
            <a:spLocks noChangeArrowheads="1"/>
          </p:cNvSpPr>
          <p:nvPr/>
        </p:nvSpPr>
        <p:spPr bwMode="blackWhite">
          <a:xfrm>
            <a:off x="5672138" y="3540125"/>
            <a:ext cx="2481262" cy="639763"/>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eaLnBrk="1" hangingPunct="1">
              <a:spcBef>
                <a:spcPct val="60000"/>
              </a:spcBef>
              <a:buClrTx/>
              <a:buFontTx/>
              <a:buNone/>
            </a:pPr>
            <a:r>
              <a:rPr lang="en-US" altLang="en-US" sz="1600" b="0"/>
              <a:t>Not always</a:t>
            </a:r>
          </a:p>
        </p:txBody>
      </p:sp>
      <p:sp>
        <p:nvSpPr>
          <p:cNvPr id="9231" name="Rectangle 16"/>
          <p:cNvSpPr>
            <a:spLocks noChangeArrowheads="1"/>
          </p:cNvSpPr>
          <p:nvPr/>
        </p:nvSpPr>
        <p:spPr bwMode="blackWhite">
          <a:xfrm>
            <a:off x="857250" y="3540125"/>
            <a:ext cx="2805113" cy="639763"/>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eaLnBrk="1" hangingPunct="1">
              <a:spcBef>
                <a:spcPct val="60000"/>
              </a:spcBef>
              <a:buClrTx/>
              <a:buFontTx/>
              <a:buNone/>
            </a:pPr>
            <a:r>
              <a:rPr lang="en-US" altLang="en-US" sz="1600" b="0" dirty="0"/>
              <a:t>DML </a:t>
            </a:r>
            <a:r>
              <a:rPr lang="en-US" altLang="en-US" sz="1600" b="0" dirty="0" smtClean="0"/>
              <a:t>(</a:t>
            </a:r>
            <a:r>
              <a:rPr lang="en-US" altLang="en-US" sz="1200" b="0" dirty="0" smtClean="0"/>
              <a:t>INSERT, UPDATE, DELETE</a:t>
            </a:r>
            <a:r>
              <a:rPr lang="en-US" altLang="en-US" sz="1600" b="0" dirty="0" smtClean="0"/>
              <a:t>) operations </a:t>
            </a:r>
            <a:r>
              <a:rPr lang="en-US" altLang="en-US" sz="1600" b="0" dirty="0"/>
              <a:t>through a view</a:t>
            </a:r>
          </a:p>
        </p:txBody>
      </p:sp>
      <p:sp>
        <p:nvSpPr>
          <p:cNvPr id="9232" name="Rectangle 17"/>
          <p:cNvSpPr>
            <a:spLocks noChangeArrowheads="1"/>
          </p:cNvSpPr>
          <p:nvPr/>
        </p:nvSpPr>
        <p:spPr bwMode="gray">
          <a:xfrm>
            <a:off x="5672138" y="1790700"/>
            <a:ext cx="2481262" cy="406400"/>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15000"/>
              </a:lnSpc>
              <a:spcBef>
                <a:spcPct val="25000"/>
              </a:spcBef>
              <a:spcAft>
                <a:spcPct val="35000"/>
              </a:spcAft>
              <a:buClrTx/>
              <a:buFontTx/>
              <a:buNone/>
            </a:pPr>
            <a:r>
              <a:rPr lang="en-US" altLang="en-US">
                <a:solidFill>
                  <a:schemeClr val="bg1"/>
                </a:solidFill>
              </a:rPr>
              <a:t>Complex Views</a:t>
            </a:r>
          </a:p>
        </p:txBody>
      </p:sp>
      <p:sp>
        <p:nvSpPr>
          <p:cNvPr id="9233" name="Rectangle 18"/>
          <p:cNvSpPr>
            <a:spLocks noChangeArrowheads="1"/>
          </p:cNvSpPr>
          <p:nvPr/>
        </p:nvSpPr>
        <p:spPr bwMode="gray">
          <a:xfrm>
            <a:off x="857250" y="1790700"/>
            <a:ext cx="2805113" cy="406400"/>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15000"/>
              </a:lnSpc>
              <a:spcBef>
                <a:spcPct val="25000"/>
              </a:spcBef>
              <a:spcAft>
                <a:spcPct val="35000"/>
              </a:spcAft>
              <a:buClrTx/>
              <a:buFontTx/>
              <a:buNone/>
            </a:pPr>
            <a:r>
              <a:rPr lang="en-US" altLang="en-US">
                <a:solidFill>
                  <a:schemeClr val="bg1"/>
                </a:solidFill>
              </a:rPr>
              <a:t>Feature</a:t>
            </a:r>
          </a:p>
        </p:txBody>
      </p:sp>
      <p:sp>
        <p:nvSpPr>
          <p:cNvPr id="9234" name="Line 19"/>
          <p:cNvSpPr>
            <a:spLocks noChangeShapeType="1"/>
          </p:cNvSpPr>
          <p:nvPr/>
        </p:nvSpPr>
        <p:spPr bwMode="blackWhite">
          <a:xfrm>
            <a:off x="857250" y="2197100"/>
            <a:ext cx="7296150"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5" name="Line 20"/>
          <p:cNvSpPr>
            <a:spLocks noChangeShapeType="1"/>
          </p:cNvSpPr>
          <p:nvPr/>
        </p:nvSpPr>
        <p:spPr bwMode="blackWhite">
          <a:xfrm>
            <a:off x="857250" y="4179888"/>
            <a:ext cx="729615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6" name="Line 21"/>
          <p:cNvSpPr>
            <a:spLocks noChangeShapeType="1"/>
          </p:cNvSpPr>
          <p:nvPr/>
        </p:nvSpPr>
        <p:spPr bwMode="blackWhite">
          <a:xfrm>
            <a:off x="857250" y="1790700"/>
            <a:ext cx="0" cy="4064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7" name="Line 22"/>
          <p:cNvSpPr>
            <a:spLocks noChangeShapeType="1"/>
          </p:cNvSpPr>
          <p:nvPr/>
        </p:nvSpPr>
        <p:spPr bwMode="blackWhite">
          <a:xfrm>
            <a:off x="3662363" y="1790700"/>
            <a:ext cx="0" cy="23891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8" name="Line 23"/>
          <p:cNvSpPr>
            <a:spLocks noChangeShapeType="1"/>
          </p:cNvSpPr>
          <p:nvPr/>
        </p:nvSpPr>
        <p:spPr bwMode="blackWhite">
          <a:xfrm>
            <a:off x="8153400" y="1790700"/>
            <a:ext cx="0" cy="4064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9" name="Line 24"/>
          <p:cNvSpPr>
            <a:spLocks noChangeShapeType="1"/>
          </p:cNvSpPr>
          <p:nvPr/>
        </p:nvSpPr>
        <p:spPr bwMode="blackWhite">
          <a:xfrm>
            <a:off x="857250" y="2644775"/>
            <a:ext cx="729615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0" name="Line 25"/>
          <p:cNvSpPr>
            <a:spLocks noChangeShapeType="1"/>
          </p:cNvSpPr>
          <p:nvPr/>
        </p:nvSpPr>
        <p:spPr bwMode="blackWhite">
          <a:xfrm>
            <a:off x="857250" y="3540125"/>
            <a:ext cx="729615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1" name="Line 26"/>
          <p:cNvSpPr>
            <a:spLocks noChangeShapeType="1"/>
          </p:cNvSpPr>
          <p:nvPr/>
        </p:nvSpPr>
        <p:spPr bwMode="blackWhite">
          <a:xfrm>
            <a:off x="857250" y="3092450"/>
            <a:ext cx="729615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2" name="Line 27"/>
          <p:cNvSpPr>
            <a:spLocks noChangeShapeType="1"/>
          </p:cNvSpPr>
          <p:nvPr/>
        </p:nvSpPr>
        <p:spPr bwMode="blackWhite">
          <a:xfrm>
            <a:off x="5672138" y="1790700"/>
            <a:ext cx="0" cy="23891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3" name="Line 28"/>
          <p:cNvSpPr>
            <a:spLocks noChangeShapeType="1"/>
          </p:cNvSpPr>
          <p:nvPr/>
        </p:nvSpPr>
        <p:spPr bwMode="blackWhite">
          <a:xfrm>
            <a:off x="857250" y="1790700"/>
            <a:ext cx="729615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4" name="Line 29"/>
          <p:cNvSpPr>
            <a:spLocks noChangeShapeType="1"/>
          </p:cNvSpPr>
          <p:nvPr/>
        </p:nvSpPr>
        <p:spPr bwMode="blackWhite">
          <a:xfrm>
            <a:off x="857250" y="2197100"/>
            <a:ext cx="0" cy="19827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5" name="Line 30"/>
          <p:cNvSpPr>
            <a:spLocks noChangeShapeType="1"/>
          </p:cNvSpPr>
          <p:nvPr/>
        </p:nvSpPr>
        <p:spPr bwMode="blackWhite">
          <a:xfrm>
            <a:off x="8153400" y="2197100"/>
            <a:ext cx="0" cy="19827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Grp="1" noChangeArrowheads="1"/>
          </p:cNvSpPr>
          <p:nvPr>
            <p:ph type="title"/>
          </p:nvPr>
        </p:nvSpPr>
        <p:spPr/>
        <p:txBody>
          <a:bodyPr/>
          <a:lstStyle/>
          <a:p>
            <a:pPr eaLnBrk="1" hangingPunct="1"/>
            <a:r>
              <a:rPr lang="en-US" altLang="en-US" smtClean="0"/>
              <a:t>Creating a Complex View</a:t>
            </a:r>
          </a:p>
        </p:txBody>
      </p:sp>
      <p:sp>
        <p:nvSpPr>
          <p:cNvPr id="15363" name="Rectangle 6"/>
          <p:cNvSpPr>
            <a:spLocks noGrp="1" noChangeArrowheads="1"/>
          </p:cNvSpPr>
          <p:nvPr>
            <p:ph type="body" idx="1"/>
          </p:nvPr>
        </p:nvSpPr>
        <p:spPr>
          <a:xfrm>
            <a:off x="609600" y="1447800"/>
            <a:ext cx="7918450" cy="703263"/>
          </a:xfrm>
        </p:spPr>
        <p:txBody>
          <a:bodyPr/>
          <a:lstStyle/>
          <a:p>
            <a:pPr marL="0" indent="0" eaLnBrk="1" hangingPunct="1"/>
            <a:r>
              <a:rPr lang="en-US" altLang="en-US" dirty="0" smtClean="0"/>
              <a:t>Ex:  a </a:t>
            </a:r>
            <a:r>
              <a:rPr lang="en-US" altLang="en-US" b="1" u="sng" dirty="0" smtClean="0">
                <a:solidFill>
                  <a:srgbClr val="FF0000"/>
                </a:solidFill>
              </a:rPr>
              <a:t>complex view </a:t>
            </a:r>
            <a:r>
              <a:rPr lang="en-US" altLang="en-US" dirty="0" smtClean="0"/>
              <a:t>that may contain group functions as well as data from the join of two tables:</a:t>
            </a:r>
          </a:p>
        </p:txBody>
      </p:sp>
      <p:sp>
        <p:nvSpPr>
          <p:cNvPr id="15364" name="Rectangle 4"/>
          <p:cNvSpPr>
            <a:spLocks noChangeArrowheads="1"/>
          </p:cNvSpPr>
          <p:nvPr/>
        </p:nvSpPr>
        <p:spPr bwMode="blackGray">
          <a:xfrm>
            <a:off x="838200" y="2362200"/>
            <a:ext cx="7315200" cy="219551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dirty="0">
                <a:solidFill>
                  <a:srgbClr val="000000"/>
                </a:solidFill>
                <a:latin typeface="Courier New" pitchFamily="49" charset="0"/>
              </a:rPr>
              <a:t>CREATE OR REPLACE VIEW </a:t>
            </a:r>
            <a:r>
              <a:rPr lang="en-US" altLang="en-US" dirty="0" err="1">
                <a:solidFill>
                  <a:srgbClr val="000000"/>
                </a:solidFill>
                <a:latin typeface="Courier New" pitchFamily="49" charset="0"/>
              </a:rPr>
              <a:t>dept_sum_vu</a:t>
            </a:r>
            <a:endParaRPr lang="en-US" altLang="en-US" dirty="0">
              <a:solidFill>
                <a:srgbClr val="000000"/>
              </a:solidFill>
              <a:latin typeface="Courier New" pitchFamily="49" charset="0"/>
            </a:endParaRPr>
          </a:p>
          <a:p>
            <a:pPr algn="l">
              <a:spcBef>
                <a:spcPct val="0"/>
              </a:spcBef>
              <a:buClrTx/>
              <a:buFontTx/>
              <a:buNone/>
            </a:pPr>
            <a:r>
              <a:rPr lang="en-US" altLang="en-US" dirty="0">
                <a:solidFill>
                  <a:srgbClr val="000000"/>
                </a:solidFill>
                <a:latin typeface="Courier New" pitchFamily="49" charset="0"/>
              </a:rPr>
              <a:t>  (name, </a:t>
            </a:r>
            <a:r>
              <a:rPr lang="en-US" altLang="en-US" dirty="0" err="1">
                <a:solidFill>
                  <a:srgbClr val="000000"/>
                </a:solidFill>
                <a:latin typeface="Courier New" pitchFamily="49" charset="0"/>
              </a:rPr>
              <a:t>minsal</a:t>
            </a:r>
            <a:r>
              <a:rPr lang="en-US" altLang="en-US" dirty="0">
                <a:solidFill>
                  <a:srgbClr val="000000"/>
                </a:solidFill>
                <a:latin typeface="Courier New" pitchFamily="49" charset="0"/>
              </a:rPr>
              <a:t>, </a:t>
            </a:r>
            <a:r>
              <a:rPr lang="en-US" altLang="en-US" dirty="0" err="1">
                <a:solidFill>
                  <a:srgbClr val="000000"/>
                </a:solidFill>
                <a:latin typeface="Courier New" pitchFamily="49" charset="0"/>
              </a:rPr>
              <a:t>maxsal</a:t>
            </a:r>
            <a:r>
              <a:rPr lang="en-US" altLang="en-US" dirty="0">
                <a:solidFill>
                  <a:srgbClr val="000000"/>
                </a:solidFill>
                <a:latin typeface="Courier New" pitchFamily="49" charset="0"/>
              </a:rPr>
              <a:t>, </a:t>
            </a:r>
            <a:r>
              <a:rPr lang="en-US" altLang="en-US" dirty="0" err="1">
                <a:solidFill>
                  <a:srgbClr val="000000"/>
                </a:solidFill>
                <a:latin typeface="Courier New" pitchFamily="49" charset="0"/>
              </a:rPr>
              <a:t>avgsal</a:t>
            </a:r>
            <a:r>
              <a:rPr lang="en-US" altLang="en-US" dirty="0">
                <a:solidFill>
                  <a:srgbClr val="000000"/>
                </a:solidFill>
                <a:latin typeface="Courier New" pitchFamily="49" charset="0"/>
              </a:rPr>
              <a:t>)</a:t>
            </a:r>
          </a:p>
          <a:p>
            <a:pPr algn="l">
              <a:spcBef>
                <a:spcPct val="0"/>
              </a:spcBef>
              <a:buClrTx/>
              <a:buFontTx/>
              <a:buNone/>
            </a:pPr>
            <a:r>
              <a:rPr lang="en-US" altLang="en-US" dirty="0">
                <a:solidFill>
                  <a:srgbClr val="000000"/>
                </a:solidFill>
                <a:latin typeface="Courier New" pitchFamily="49" charset="0"/>
              </a:rPr>
              <a:t>AS SELECT   </a:t>
            </a:r>
            <a:r>
              <a:rPr lang="en-US" altLang="en-US" dirty="0" err="1">
                <a:solidFill>
                  <a:srgbClr val="000000"/>
                </a:solidFill>
                <a:latin typeface="Courier New" pitchFamily="49" charset="0"/>
              </a:rPr>
              <a:t>d.department_name</a:t>
            </a:r>
            <a:r>
              <a:rPr lang="en-US" altLang="en-US" dirty="0">
                <a:solidFill>
                  <a:srgbClr val="000000"/>
                </a:solidFill>
                <a:latin typeface="Courier New" pitchFamily="49" charset="0"/>
              </a:rPr>
              <a:t>, MIN(</a:t>
            </a:r>
            <a:r>
              <a:rPr lang="en-US" altLang="en-US" dirty="0" err="1">
                <a:solidFill>
                  <a:srgbClr val="000000"/>
                </a:solidFill>
                <a:latin typeface="Courier New" pitchFamily="49" charset="0"/>
              </a:rPr>
              <a:t>e.salary</a:t>
            </a:r>
            <a:r>
              <a:rPr lang="en-US" altLang="en-US" dirty="0">
                <a:solidFill>
                  <a:srgbClr val="000000"/>
                </a:solidFill>
                <a:latin typeface="Courier New" pitchFamily="49" charset="0"/>
              </a:rPr>
              <a:t>), </a:t>
            </a:r>
          </a:p>
          <a:p>
            <a:pPr algn="l">
              <a:spcBef>
                <a:spcPct val="0"/>
              </a:spcBef>
              <a:buClrTx/>
              <a:buFontTx/>
              <a:buNone/>
            </a:pPr>
            <a:r>
              <a:rPr lang="en-US" altLang="en-US" dirty="0">
                <a:solidFill>
                  <a:srgbClr val="000000"/>
                </a:solidFill>
                <a:latin typeface="Courier New" pitchFamily="49" charset="0"/>
              </a:rPr>
              <a:t>            MAX(</a:t>
            </a:r>
            <a:r>
              <a:rPr lang="en-US" altLang="en-US" dirty="0" err="1">
                <a:solidFill>
                  <a:srgbClr val="000000"/>
                </a:solidFill>
                <a:latin typeface="Courier New" pitchFamily="49" charset="0"/>
              </a:rPr>
              <a:t>e.salary</a:t>
            </a:r>
            <a:r>
              <a:rPr lang="en-US" altLang="en-US" dirty="0">
                <a:solidFill>
                  <a:srgbClr val="000000"/>
                </a:solidFill>
                <a:latin typeface="Courier New" pitchFamily="49" charset="0"/>
              </a:rPr>
              <a:t>),AVG(</a:t>
            </a:r>
            <a:r>
              <a:rPr lang="en-US" altLang="en-US" dirty="0" err="1">
                <a:solidFill>
                  <a:srgbClr val="000000"/>
                </a:solidFill>
                <a:latin typeface="Courier New" pitchFamily="49" charset="0"/>
              </a:rPr>
              <a:t>e.salary</a:t>
            </a:r>
            <a:r>
              <a:rPr lang="en-US" altLang="en-US" dirty="0">
                <a:solidFill>
                  <a:srgbClr val="000000"/>
                </a:solidFill>
                <a:latin typeface="Courier New" pitchFamily="49" charset="0"/>
              </a:rPr>
              <a:t>)</a:t>
            </a:r>
          </a:p>
          <a:p>
            <a:pPr algn="l">
              <a:spcBef>
                <a:spcPct val="0"/>
              </a:spcBef>
              <a:buClrTx/>
              <a:buFontTx/>
              <a:buNone/>
            </a:pPr>
            <a:r>
              <a:rPr lang="en-US" altLang="en-US" dirty="0">
                <a:solidFill>
                  <a:srgbClr val="000000"/>
                </a:solidFill>
                <a:latin typeface="Courier New" pitchFamily="49" charset="0"/>
              </a:rPr>
              <a:t>   FROM     employees e JOIN departments d</a:t>
            </a:r>
          </a:p>
          <a:p>
            <a:pPr algn="l">
              <a:spcBef>
                <a:spcPct val="0"/>
              </a:spcBef>
              <a:buClrTx/>
              <a:buFontTx/>
              <a:buNone/>
            </a:pPr>
            <a:r>
              <a:rPr lang="en-US" altLang="en-US" dirty="0">
                <a:solidFill>
                  <a:srgbClr val="000000"/>
                </a:solidFill>
                <a:latin typeface="Courier New" pitchFamily="49" charset="0"/>
              </a:rPr>
              <a:t>   ON       (</a:t>
            </a:r>
            <a:r>
              <a:rPr lang="en-US" altLang="en-US" dirty="0" err="1">
                <a:solidFill>
                  <a:srgbClr val="000000"/>
                </a:solidFill>
                <a:latin typeface="Courier New" pitchFamily="49" charset="0"/>
              </a:rPr>
              <a:t>e.department_id</a:t>
            </a:r>
            <a:r>
              <a:rPr lang="en-US" altLang="en-US" dirty="0">
                <a:solidFill>
                  <a:srgbClr val="000000"/>
                </a:solidFill>
                <a:latin typeface="Courier New" pitchFamily="49" charset="0"/>
              </a:rPr>
              <a:t> = </a:t>
            </a:r>
            <a:r>
              <a:rPr lang="en-US" altLang="en-US" dirty="0" err="1">
                <a:solidFill>
                  <a:srgbClr val="000000"/>
                </a:solidFill>
                <a:latin typeface="Courier New" pitchFamily="49" charset="0"/>
              </a:rPr>
              <a:t>d.department_id</a:t>
            </a:r>
            <a:r>
              <a:rPr lang="en-US" altLang="en-US" dirty="0">
                <a:solidFill>
                  <a:srgbClr val="000000"/>
                </a:solidFill>
                <a:latin typeface="Courier New" pitchFamily="49" charset="0"/>
              </a:rPr>
              <a:t>)</a:t>
            </a:r>
          </a:p>
          <a:p>
            <a:pPr algn="l">
              <a:spcBef>
                <a:spcPct val="0"/>
              </a:spcBef>
              <a:buClrTx/>
              <a:buFontTx/>
              <a:buNone/>
            </a:pPr>
            <a:r>
              <a:rPr lang="en-US" altLang="en-US" dirty="0">
                <a:solidFill>
                  <a:srgbClr val="000000"/>
                </a:solidFill>
                <a:latin typeface="Courier New" pitchFamily="49" charset="0"/>
              </a:rPr>
              <a:t>   GROUP BY </a:t>
            </a:r>
            <a:r>
              <a:rPr lang="en-US" altLang="en-US" dirty="0" err="1">
                <a:solidFill>
                  <a:srgbClr val="000000"/>
                </a:solidFill>
                <a:latin typeface="Courier New" pitchFamily="49" charset="0"/>
              </a:rPr>
              <a:t>d.department_name</a:t>
            </a:r>
            <a:r>
              <a:rPr lang="en-US" altLang="en-US" dirty="0">
                <a:solidFill>
                  <a:srgbClr val="000000"/>
                </a:solidFill>
                <a:latin typeface="Courier New" pitchFamily="49" charset="0"/>
              </a:rPr>
              <a:t>;</a:t>
            </a:r>
          </a:p>
          <a:p>
            <a:pPr algn="l">
              <a:spcBef>
                <a:spcPct val="0"/>
              </a:spcBef>
              <a:buClrTx/>
              <a:buFontTx/>
              <a:buNone/>
            </a:pPr>
            <a:endParaRPr lang="en-US" altLang="en-US" dirty="0">
              <a:solidFill>
                <a:srgbClr val="000000"/>
              </a:solidFill>
              <a:latin typeface="Courier New" pitchFamily="49" charset="0"/>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Querying the view</a:t>
            </a:r>
            <a:endParaRPr lang="en-US" dirty="0"/>
          </a:p>
        </p:txBody>
      </p:sp>
      <p:pic>
        <p:nvPicPr>
          <p:cNvPr id="5" name="Picture 4"/>
          <p:cNvPicPr>
            <a:picLocks noChangeAspect="1"/>
          </p:cNvPicPr>
          <p:nvPr/>
        </p:nvPicPr>
        <p:blipFill rotWithShape="1">
          <a:blip r:embed="rId2"/>
          <a:srcRect l="2839" t="41304" r="61062" b="7609"/>
          <a:stretch/>
        </p:blipFill>
        <p:spPr>
          <a:xfrm>
            <a:off x="838200" y="1447799"/>
            <a:ext cx="5867400" cy="4447867"/>
          </a:xfrm>
          <a:prstGeom prst="rect">
            <a:avLst/>
          </a:prstGeom>
        </p:spPr>
      </p:pic>
    </p:spTree>
    <p:extLst>
      <p:ext uri="{BB962C8B-B14F-4D97-AF65-F5344CB8AC3E}">
        <p14:creationId xmlns:p14="http://schemas.microsoft.com/office/powerpoint/2010/main" val="611127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title"/>
          </p:nvPr>
        </p:nvSpPr>
        <p:spPr/>
        <p:txBody>
          <a:bodyPr/>
          <a:lstStyle/>
          <a:p>
            <a:pPr eaLnBrk="1" hangingPunct="1"/>
            <a:r>
              <a:rPr lang="en-US" altLang="en-US" smtClean="0"/>
              <a:t>Rules for Performing </a:t>
            </a:r>
            <a:br>
              <a:rPr lang="en-US" altLang="en-US" smtClean="0"/>
            </a:br>
            <a:r>
              <a:rPr lang="en-US" altLang="en-US" smtClean="0"/>
              <a:t>DML Operations on a View</a:t>
            </a:r>
          </a:p>
        </p:txBody>
      </p:sp>
      <p:sp>
        <p:nvSpPr>
          <p:cNvPr id="16387" name="Rectangle 7"/>
          <p:cNvSpPr>
            <a:spLocks noGrp="1" noChangeArrowheads="1"/>
          </p:cNvSpPr>
          <p:nvPr>
            <p:ph type="body" idx="1"/>
          </p:nvPr>
        </p:nvSpPr>
        <p:spPr>
          <a:xfrm>
            <a:off x="609600" y="1449388"/>
            <a:ext cx="7918450" cy="2586037"/>
          </a:xfrm>
        </p:spPr>
        <p:txBody>
          <a:bodyPr/>
          <a:lstStyle/>
          <a:p>
            <a:pPr lvl="1" eaLnBrk="1" hangingPunct="1"/>
            <a:r>
              <a:rPr lang="en-US" altLang="en-US" dirty="0" smtClean="0"/>
              <a:t>You can usually perform DML operations on</a:t>
            </a:r>
            <a:br>
              <a:rPr lang="en-US" altLang="en-US" dirty="0" smtClean="0"/>
            </a:br>
            <a:r>
              <a:rPr lang="en-US" altLang="en-US" dirty="0" smtClean="0"/>
              <a:t>simple views.</a:t>
            </a:r>
          </a:p>
          <a:p>
            <a:pPr lvl="1" eaLnBrk="1" hangingPunct="1"/>
            <a:r>
              <a:rPr lang="en-US" altLang="en-US" u="sng" dirty="0" smtClean="0"/>
              <a:t>No DML </a:t>
            </a:r>
            <a:r>
              <a:rPr lang="en-US" altLang="en-US" dirty="0" smtClean="0"/>
              <a:t>if the view contains the following:</a:t>
            </a:r>
          </a:p>
          <a:p>
            <a:pPr lvl="2" eaLnBrk="1" hangingPunct="1"/>
            <a:r>
              <a:rPr lang="en-US" altLang="en-US" dirty="0" smtClean="0"/>
              <a:t>Group functions</a:t>
            </a:r>
          </a:p>
          <a:p>
            <a:pPr lvl="2" eaLnBrk="1" hangingPunct="1"/>
            <a:r>
              <a:rPr lang="en-US" altLang="en-US" dirty="0" smtClean="0"/>
              <a:t>A </a:t>
            </a:r>
            <a:r>
              <a:rPr lang="en-US" altLang="en-US" dirty="0" smtClean="0">
                <a:latin typeface="Courier New" pitchFamily="49" charset="0"/>
              </a:rPr>
              <a:t>GROUP</a:t>
            </a:r>
            <a:r>
              <a:rPr lang="en-US" altLang="en-US" dirty="0" smtClean="0"/>
              <a:t> </a:t>
            </a:r>
            <a:r>
              <a:rPr lang="en-US" altLang="en-US" dirty="0" smtClean="0">
                <a:latin typeface="Courier New" pitchFamily="49" charset="0"/>
              </a:rPr>
              <a:t>BY</a:t>
            </a:r>
            <a:r>
              <a:rPr lang="en-US" altLang="en-US" dirty="0" smtClean="0"/>
              <a:t> clause</a:t>
            </a:r>
          </a:p>
          <a:p>
            <a:pPr lvl="2" eaLnBrk="1" hangingPunct="1"/>
            <a:r>
              <a:rPr lang="en-US" altLang="en-US" dirty="0" smtClean="0"/>
              <a:t>The </a:t>
            </a:r>
            <a:r>
              <a:rPr lang="en-US" altLang="en-US" dirty="0" smtClean="0">
                <a:latin typeface="Courier New" pitchFamily="49" charset="0"/>
              </a:rPr>
              <a:t>DISTINCT</a:t>
            </a:r>
            <a:r>
              <a:rPr lang="en-US" altLang="en-US" dirty="0" smtClean="0"/>
              <a:t> keyword</a:t>
            </a:r>
          </a:p>
          <a:p>
            <a:pPr lvl="2" eaLnBrk="1" hangingPunct="1"/>
            <a:r>
              <a:rPr lang="en-US" altLang="en-US" dirty="0" smtClean="0">
                <a:latin typeface="Courier New" pitchFamily="49" charset="0"/>
              </a:rPr>
              <a:t>ROWNUM</a:t>
            </a:r>
            <a:r>
              <a:rPr lang="en-US" altLang="en-US" dirty="0" smtClean="0"/>
              <a:t> keyword</a:t>
            </a:r>
          </a:p>
        </p:txBody>
      </p:sp>
      <p:pic>
        <p:nvPicPr>
          <p:cNvPr id="16388" name="Picture 4" descr="D:\Temp\symbo00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180263" y="1219200"/>
            <a:ext cx="738187"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5" descr="D:\Temp\symbo008.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078663" y="2667000"/>
            <a:ext cx="73818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30841"/>
            <a:ext cx="8229600" cy="876300"/>
          </a:xfrm>
        </p:spPr>
        <p:txBody>
          <a:bodyPr/>
          <a:lstStyle/>
          <a:p>
            <a:pPr algn="l"/>
            <a:r>
              <a:rPr lang="en-US" dirty="0" smtClean="0"/>
              <a:t>How could you update the average salary?  For example, update 10000 to </a:t>
            </a:r>
            <a:r>
              <a:rPr lang="en-US" dirty="0" smtClean="0"/>
              <a:t>12000:</a:t>
            </a:r>
            <a:br>
              <a:rPr lang="en-US" dirty="0" smtClean="0"/>
            </a:br>
            <a:r>
              <a:rPr lang="en-US" dirty="0" smtClean="0"/>
              <a:t>UPDATE </a:t>
            </a:r>
            <a:r>
              <a:rPr lang="en-US" dirty="0" err="1" smtClean="0"/>
              <a:t>dept_sum_vu</a:t>
            </a:r>
            <a:r>
              <a:rPr lang="en-US" dirty="0" smtClean="0"/>
              <a:t/>
            </a:r>
            <a:br>
              <a:rPr lang="en-US" dirty="0" smtClean="0"/>
            </a:br>
            <a:r>
              <a:rPr lang="en-US" dirty="0" smtClean="0"/>
              <a:t>SET </a:t>
            </a:r>
            <a:r>
              <a:rPr lang="en-US" dirty="0" err="1" smtClean="0"/>
              <a:t>avgsal</a:t>
            </a:r>
            <a:r>
              <a:rPr lang="en-US" dirty="0" smtClean="0"/>
              <a:t> = 20000 WHERE name LIKE ‘Public%’;</a:t>
            </a:r>
            <a:r>
              <a:rPr lang="en-US" dirty="0" smtClean="0"/>
              <a:t>.</a:t>
            </a:r>
            <a:endParaRPr lang="en-US" dirty="0"/>
          </a:p>
        </p:txBody>
      </p:sp>
      <p:pic>
        <p:nvPicPr>
          <p:cNvPr id="5" name="Picture 4"/>
          <p:cNvPicPr>
            <a:picLocks noChangeAspect="1"/>
          </p:cNvPicPr>
          <p:nvPr/>
        </p:nvPicPr>
        <p:blipFill rotWithShape="1">
          <a:blip r:embed="rId2"/>
          <a:srcRect l="2839" t="49180" r="63406" b="7609"/>
          <a:stretch/>
        </p:blipFill>
        <p:spPr>
          <a:xfrm>
            <a:off x="1066800" y="2081366"/>
            <a:ext cx="5486400" cy="3762067"/>
          </a:xfrm>
          <a:prstGeom prst="rect">
            <a:avLst/>
          </a:prstGeom>
        </p:spPr>
      </p:pic>
      <p:sp>
        <p:nvSpPr>
          <p:cNvPr id="3" name="Rounded Rectangle 2"/>
          <p:cNvSpPr/>
          <p:nvPr/>
        </p:nvSpPr>
        <p:spPr bwMode="auto">
          <a:xfrm>
            <a:off x="6598024" y="2081366"/>
            <a:ext cx="2362200" cy="4026526"/>
          </a:xfrm>
          <a:prstGeom prst="roundRect">
            <a:avLst/>
          </a:prstGeom>
          <a:noFill/>
          <a:ln w="28575"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228600"/>
            <a:r>
              <a:rPr lang="en-US"/>
              <a:t>10000 is an average—which comes from many salaries.  How could Oracle update these salaries, so that the average came out to 12000? The answer is… it can’t. There are too many ways to do that.</a:t>
            </a:r>
            <a:endParaRPr lang="en-US" dirty="0"/>
          </a:p>
        </p:txBody>
      </p:sp>
      <p:sp>
        <p:nvSpPr>
          <p:cNvPr id="6" name="Oval 5"/>
          <p:cNvSpPr/>
          <p:nvPr/>
        </p:nvSpPr>
        <p:spPr bwMode="auto">
          <a:xfrm>
            <a:off x="5638800" y="4191000"/>
            <a:ext cx="762000" cy="381000"/>
          </a:xfrm>
          <a:prstGeom prst="ellipse">
            <a:avLst/>
          </a:prstGeom>
          <a:noFill/>
          <a:ln w="28575" cap="flat" cmpd="sng" algn="ctr">
            <a:solidFill>
              <a:schemeClr val="accent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pPr>
            <a:endParaRPr kumimoji="0" lang="en-US" sz="1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755883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Grp="1" noChangeArrowheads="1"/>
          </p:cNvSpPr>
          <p:nvPr>
            <p:ph type="title"/>
          </p:nvPr>
        </p:nvSpPr>
        <p:spPr/>
        <p:txBody>
          <a:bodyPr/>
          <a:lstStyle/>
          <a:p>
            <a:pPr eaLnBrk="1" hangingPunct="1"/>
            <a:r>
              <a:rPr lang="en-US" altLang="en-US" dirty="0" smtClean="0"/>
              <a:t>Options when Creating a View</a:t>
            </a:r>
          </a:p>
        </p:txBody>
      </p:sp>
      <p:sp>
        <p:nvSpPr>
          <p:cNvPr id="10243" name="Rectangle 6"/>
          <p:cNvSpPr>
            <a:spLocks noGrp="1" noChangeArrowheads="1"/>
          </p:cNvSpPr>
          <p:nvPr>
            <p:ph type="body" idx="1"/>
          </p:nvPr>
        </p:nvSpPr>
        <p:spPr>
          <a:xfrm>
            <a:off x="609600" y="1449388"/>
            <a:ext cx="7918450" cy="5442516"/>
          </a:xfrm>
        </p:spPr>
        <p:txBody>
          <a:bodyPr/>
          <a:lstStyle/>
          <a:p>
            <a:pPr lvl="1" eaLnBrk="1" hangingPunct="1"/>
            <a:endParaRPr lang="en-US" altLang="en-US" dirty="0" smtClean="0"/>
          </a:p>
          <a:p>
            <a:pPr lvl="1" eaLnBrk="1" hangingPunct="1">
              <a:buFont typeface="Arial" charset="0"/>
              <a:buNone/>
            </a:pPr>
            <a:endParaRPr lang="en-US" altLang="en-US" dirty="0" smtClean="0"/>
          </a:p>
          <a:p>
            <a:pPr lvl="1" eaLnBrk="1" hangingPunct="1">
              <a:buFont typeface="Arial" charset="0"/>
              <a:buNone/>
            </a:pPr>
            <a:endParaRPr lang="en-US" altLang="en-US" dirty="0" smtClean="0"/>
          </a:p>
          <a:p>
            <a:pPr lvl="1" eaLnBrk="1" hangingPunct="1">
              <a:buFont typeface="Arial" charset="0"/>
              <a:buNone/>
            </a:pPr>
            <a:endParaRPr lang="en-US" altLang="en-US" dirty="0" smtClean="0"/>
          </a:p>
          <a:p>
            <a:pPr lvl="1" eaLnBrk="1" hangingPunct="1"/>
            <a:r>
              <a:rPr lang="en-US" altLang="en-US" b="1" dirty="0">
                <a:solidFill>
                  <a:srgbClr val="FF0000"/>
                </a:solidFill>
                <a:latin typeface="Courier New" pitchFamily="49" charset="0"/>
              </a:rPr>
              <a:t>WITH</a:t>
            </a:r>
            <a:r>
              <a:rPr lang="en-US" altLang="en-US" b="1" dirty="0">
                <a:solidFill>
                  <a:srgbClr val="FF0000"/>
                </a:solidFill>
                <a:latin typeface="Times New Roman" pitchFamily="18" charset="0"/>
              </a:rPr>
              <a:t> </a:t>
            </a:r>
            <a:r>
              <a:rPr lang="en-US" altLang="en-US" b="1" dirty="0">
                <a:solidFill>
                  <a:srgbClr val="FF0000"/>
                </a:solidFill>
                <a:latin typeface="Courier New" pitchFamily="49" charset="0"/>
              </a:rPr>
              <a:t>CHECK</a:t>
            </a:r>
            <a:r>
              <a:rPr lang="en-US" altLang="en-US" b="1" dirty="0">
                <a:solidFill>
                  <a:srgbClr val="FF0000"/>
                </a:solidFill>
                <a:latin typeface="Times New Roman" pitchFamily="18" charset="0"/>
              </a:rPr>
              <a:t> </a:t>
            </a:r>
            <a:r>
              <a:rPr lang="en-US" altLang="en-US" b="1" dirty="0">
                <a:solidFill>
                  <a:srgbClr val="FF0000"/>
                </a:solidFill>
                <a:latin typeface="Courier New" pitchFamily="49" charset="0"/>
              </a:rPr>
              <a:t>OPTION</a:t>
            </a:r>
            <a:r>
              <a:rPr lang="en-US" altLang="en-US" dirty="0">
                <a:latin typeface="Times New Roman" pitchFamily="18" charset="0"/>
              </a:rPr>
              <a:t>		Specifies that only those rows that are accessible to the view can </a:t>
            </a:r>
            <a:r>
              <a:rPr lang="en-US" altLang="en-US" dirty="0" smtClean="0">
                <a:latin typeface="Times New Roman" pitchFamily="18" charset="0"/>
              </a:rPr>
              <a:t>be </a:t>
            </a:r>
            <a:r>
              <a:rPr lang="en-US" altLang="en-US" dirty="0">
                <a:latin typeface="Times New Roman" pitchFamily="18" charset="0"/>
              </a:rPr>
              <a:t>inserted or </a:t>
            </a:r>
            <a:r>
              <a:rPr lang="en-US" altLang="en-US" dirty="0" smtClean="0">
                <a:latin typeface="Times New Roman" pitchFamily="18" charset="0"/>
              </a:rPr>
              <a:t>updated</a:t>
            </a:r>
            <a:endParaRPr lang="en-US" altLang="en-US" dirty="0" smtClean="0"/>
          </a:p>
          <a:p>
            <a:pPr lvl="1" eaLnBrk="1" hangingPunct="1">
              <a:spcBef>
                <a:spcPct val="0"/>
              </a:spcBef>
              <a:tabLst>
                <a:tab pos="1771650" algn="l"/>
              </a:tabLst>
            </a:pPr>
            <a:r>
              <a:rPr lang="en-US" altLang="en-US" b="1" dirty="0" smtClean="0">
                <a:solidFill>
                  <a:srgbClr val="FF0000"/>
                </a:solidFill>
                <a:latin typeface="Courier New" pitchFamily="49" charset="0"/>
              </a:rPr>
              <a:t>FORCE</a:t>
            </a:r>
            <a:r>
              <a:rPr lang="en-US" altLang="en-US" dirty="0">
                <a:latin typeface="Times New Roman" pitchFamily="18" charset="0"/>
              </a:rPr>
              <a:t>		Creates the view regardless of whether or not the base tables exist</a:t>
            </a:r>
          </a:p>
          <a:p>
            <a:pPr lvl="1" eaLnBrk="1" hangingPunct="1">
              <a:spcBef>
                <a:spcPct val="0"/>
              </a:spcBef>
              <a:tabLst>
                <a:tab pos="1771650" algn="l"/>
              </a:tabLst>
            </a:pPr>
            <a:r>
              <a:rPr lang="en-US" altLang="en-US" b="1" dirty="0">
                <a:solidFill>
                  <a:srgbClr val="FF0000"/>
                </a:solidFill>
                <a:latin typeface="Courier New" pitchFamily="49" charset="0"/>
              </a:rPr>
              <a:t>NOFORCE</a:t>
            </a:r>
            <a:r>
              <a:rPr lang="en-US" altLang="en-US" dirty="0">
                <a:latin typeface="Times New Roman" pitchFamily="18" charset="0"/>
              </a:rPr>
              <a:t>		Creates the view only if the base tables exist (This is the default</a:t>
            </a:r>
            <a:r>
              <a:rPr lang="en-US" altLang="en-US" dirty="0" smtClean="0">
                <a:latin typeface="Times New Roman" pitchFamily="18" charset="0"/>
              </a:rPr>
              <a:t>.)</a:t>
            </a:r>
          </a:p>
          <a:p>
            <a:pPr lvl="1" eaLnBrk="1" hangingPunct="1">
              <a:spcBef>
                <a:spcPct val="0"/>
              </a:spcBef>
              <a:tabLst>
                <a:tab pos="1771650" algn="l"/>
              </a:tabLst>
            </a:pPr>
            <a:r>
              <a:rPr lang="en-US" altLang="en-US" b="1" dirty="0">
                <a:solidFill>
                  <a:srgbClr val="FF0000"/>
                </a:solidFill>
                <a:latin typeface="Courier New" pitchFamily="49" charset="0"/>
              </a:rPr>
              <a:t>WITH</a:t>
            </a:r>
            <a:r>
              <a:rPr lang="en-US" altLang="en-US" b="1" dirty="0">
                <a:solidFill>
                  <a:srgbClr val="FF0000"/>
                </a:solidFill>
                <a:latin typeface="Times New Roman" pitchFamily="18" charset="0"/>
              </a:rPr>
              <a:t> </a:t>
            </a:r>
            <a:r>
              <a:rPr lang="en-US" altLang="en-US" b="1" dirty="0" smtClean="0">
                <a:solidFill>
                  <a:srgbClr val="FF0000"/>
                </a:solidFill>
                <a:latin typeface="Courier New" pitchFamily="49" charset="0"/>
              </a:rPr>
              <a:t>READ ONLY</a:t>
            </a:r>
            <a:r>
              <a:rPr lang="en-US" altLang="en-US" dirty="0">
                <a:latin typeface="Times New Roman" pitchFamily="18" charset="0"/>
              </a:rPr>
              <a:t>		Specifies that </a:t>
            </a:r>
            <a:r>
              <a:rPr lang="en-US" altLang="en-US" dirty="0" smtClean="0">
                <a:latin typeface="Times New Roman" pitchFamily="18" charset="0"/>
              </a:rPr>
              <a:t>the resulting data is read-only, i.e. no DML can be performed on it</a:t>
            </a:r>
            <a:endParaRPr lang="en-US" altLang="en-US" dirty="0"/>
          </a:p>
          <a:p>
            <a:pPr lvl="1" eaLnBrk="1" hangingPunct="1">
              <a:spcBef>
                <a:spcPct val="0"/>
              </a:spcBef>
              <a:tabLst>
                <a:tab pos="1771650" algn="l"/>
              </a:tabLst>
            </a:pPr>
            <a:endParaRPr lang="en-US" altLang="en-US" dirty="0" smtClean="0">
              <a:latin typeface="Times New Roman" pitchFamily="18" charset="0"/>
            </a:endParaRPr>
          </a:p>
          <a:p>
            <a:pPr lvl="1" eaLnBrk="1" hangingPunct="1">
              <a:spcBef>
                <a:spcPct val="0"/>
              </a:spcBef>
              <a:tabLst>
                <a:tab pos="1771650" algn="l"/>
              </a:tabLst>
            </a:pPr>
            <a:endParaRPr lang="en-US" altLang="en-US" dirty="0">
              <a:latin typeface="Times New Roman" pitchFamily="18" charset="0"/>
            </a:endParaRPr>
          </a:p>
          <a:p>
            <a:pPr lvl="1" eaLnBrk="1" hangingPunct="1"/>
            <a:endParaRPr lang="en-US" altLang="en-US" dirty="0" smtClean="0"/>
          </a:p>
        </p:txBody>
      </p:sp>
      <p:sp>
        <p:nvSpPr>
          <p:cNvPr id="10244" name="Rectangle 4"/>
          <p:cNvSpPr>
            <a:spLocks noChangeArrowheads="1"/>
          </p:cNvSpPr>
          <p:nvPr/>
        </p:nvSpPr>
        <p:spPr bwMode="blackGray">
          <a:xfrm>
            <a:off x="911225" y="1280179"/>
            <a:ext cx="7315200" cy="146526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dirty="0">
                <a:solidFill>
                  <a:srgbClr val="000000"/>
                </a:solidFill>
                <a:latin typeface="Courier New" pitchFamily="49" charset="0"/>
              </a:rPr>
              <a:t>CREATE [OR REPLACE] [</a:t>
            </a:r>
            <a:r>
              <a:rPr lang="en-US" altLang="en-US" dirty="0" err="1">
                <a:solidFill>
                  <a:srgbClr val="000000"/>
                </a:solidFill>
                <a:latin typeface="Courier New" pitchFamily="49" charset="0"/>
              </a:rPr>
              <a:t>FORCE|</a:t>
            </a:r>
            <a:r>
              <a:rPr lang="en-US" altLang="en-US" u="sng" dirty="0" err="1">
                <a:solidFill>
                  <a:srgbClr val="000000"/>
                </a:solidFill>
                <a:latin typeface="Courier New" pitchFamily="49" charset="0"/>
              </a:rPr>
              <a:t>NOFORCE</a:t>
            </a:r>
            <a:r>
              <a:rPr lang="en-US" altLang="en-US" dirty="0">
                <a:solidFill>
                  <a:srgbClr val="000000"/>
                </a:solidFill>
                <a:latin typeface="Courier New" pitchFamily="49" charset="0"/>
              </a:rPr>
              <a:t>] VIEW </a:t>
            </a:r>
            <a:r>
              <a:rPr lang="en-US" altLang="en-US" i="1" dirty="0" err="1">
                <a:solidFill>
                  <a:srgbClr val="000000"/>
                </a:solidFill>
                <a:latin typeface="Courier New" pitchFamily="49" charset="0"/>
              </a:rPr>
              <a:t>view</a:t>
            </a:r>
            <a:endParaRPr lang="en-US" altLang="en-US" i="1" dirty="0">
              <a:solidFill>
                <a:srgbClr val="000000"/>
              </a:solidFill>
              <a:latin typeface="Courier New" pitchFamily="49" charset="0"/>
            </a:endParaRPr>
          </a:p>
          <a:p>
            <a:pPr algn="l">
              <a:spcBef>
                <a:spcPct val="0"/>
              </a:spcBef>
              <a:buClrTx/>
              <a:buFontTx/>
              <a:buNone/>
            </a:pPr>
            <a:r>
              <a:rPr lang="en-US" altLang="en-US" dirty="0">
                <a:solidFill>
                  <a:srgbClr val="000000"/>
                </a:solidFill>
                <a:latin typeface="Courier New" pitchFamily="49" charset="0"/>
              </a:rPr>
              <a:t>  [(</a:t>
            </a:r>
            <a:r>
              <a:rPr lang="en-US" altLang="en-US" i="1" dirty="0">
                <a:solidFill>
                  <a:srgbClr val="000000"/>
                </a:solidFill>
                <a:latin typeface="Courier New" pitchFamily="49" charset="0"/>
              </a:rPr>
              <a:t>alias</a:t>
            </a:r>
            <a:r>
              <a:rPr lang="en-US" altLang="en-US" dirty="0">
                <a:solidFill>
                  <a:srgbClr val="000000"/>
                </a:solidFill>
                <a:latin typeface="Courier New" pitchFamily="49" charset="0"/>
              </a:rPr>
              <a:t>[, </a:t>
            </a:r>
            <a:r>
              <a:rPr lang="en-US" altLang="en-US" i="1" dirty="0">
                <a:solidFill>
                  <a:srgbClr val="000000"/>
                </a:solidFill>
                <a:latin typeface="Courier New" pitchFamily="49" charset="0"/>
              </a:rPr>
              <a:t>alias</a:t>
            </a:r>
            <a:r>
              <a:rPr lang="en-US" altLang="en-US" dirty="0">
                <a:solidFill>
                  <a:srgbClr val="000000"/>
                </a:solidFill>
                <a:latin typeface="Courier New" pitchFamily="49" charset="0"/>
              </a:rPr>
              <a:t>]...)]</a:t>
            </a:r>
          </a:p>
          <a:p>
            <a:pPr algn="l">
              <a:spcBef>
                <a:spcPct val="0"/>
              </a:spcBef>
              <a:buClrTx/>
              <a:buFontTx/>
              <a:buNone/>
            </a:pPr>
            <a:r>
              <a:rPr lang="en-US" altLang="en-US" dirty="0">
                <a:solidFill>
                  <a:srgbClr val="000000"/>
                </a:solidFill>
                <a:latin typeface="Courier New" pitchFamily="49" charset="0"/>
              </a:rPr>
              <a:t> AS </a:t>
            </a:r>
            <a:r>
              <a:rPr lang="en-US" altLang="en-US" i="1" dirty="0" err="1">
                <a:solidFill>
                  <a:srgbClr val="000000"/>
                </a:solidFill>
                <a:latin typeface="Courier New" pitchFamily="49" charset="0"/>
              </a:rPr>
              <a:t>subquery</a:t>
            </a:r>
            <a:endParaRPr lang="en-US" altLang="en-US" dirty="0">
              <a:solidFill>
                <a:srgbClr val="000000"/>
              </a:solidFill>
              <a:latin typeface="Courier New" pitchFamily="49" charset="0"/>
            </a:endParaRPr>
          </a:p>
          <a:p>
            <a:pPr algn="l">
              <a:spcBef>
                <a:spcPct val="0"/>
              </a:spcBef>
              <a:buClrTx/>
              <a:buFontTx/>
              <a:buNone/>
            </a:pPr>
            <a:r>
              <a:rPr lang="en-US" altLang="en-US" dirty="0">
                <a:solidFill>
                  <a:srgbClr val="000000"/>
                </a:solidFill>
                <a:latin typeface="Courier New" pitchFamily="49" charset="0"/>
              </a:rPr>
              <a:t>[WITH CHECK OPTION [CONSTRAINT </a:t>
            </a:r>
            <a:r>
              <a:rPr lang="en-US" altLang="en-US" i="1" dirty="0">
                <a:solidFill>
                  <a:srgbClr val="000000"/>
                </a:solidFill>
                <a:latin typeface="Courier New" pitchFamily="49" charset="0"/>
              </a:rPr>
              <a:t>constraint</a:t>
            </a:r>
            <a:r>
              <a:rPr lang="en-US" altLang="en-US" dirty="0">
                <a:solidFill>
                  <a:srgbClr val="000000"/>
                </a:solidFill>
                <a:latin typeface="Courier New" pitchFamily="49" charset="0"/>
              </a:rPr>
              <a:t>]]</a:t>
            </a:r>
          </a:p>
          <a:p>
            <a:pPr algn="l">
              <a:spcBef>
                <a:spcPct val="0"/>
              </a:spcBef>
              <a:buClrTx/>
              <a:buFontTx/>
              <a:buNone/>
            </a:pPr>
            <a:r>
              <a:rPr lang="en-US" altLang="en-US" dirty="0">
                <a:solidFill>
                  <a:srgbClr val="000000"/>
                </a:solidFill>
                <a:latin typeface="Courier New" pitchFamily="49" charset="0"/>
              </a:rPr>
              <a:t>[WITH READ ONLY [CONSTRAINT </a:t>
            </a:r>
            <a:r>
              <a:rPr lang="en-US" altLang="en-US" i="1" dirty="0">
                <a:solidFill>
                  <a:srgbClr val="000000"/>
                </a:solidFill>
                <a:latin typeface="Courier New" pitchFamily="49" charset="0"/>
              </a:rPr>
              <a:t>constraint</a:t>
            </a:r>
            <a:r>
              <a:rPr lang="en-US" altLang="en-US" dirty="0">
                <a:solidFill>
                  <a:srgbClr val="000000"/>
                </a:solidFill>
                <a:latin typeface="Courier New" pitchFamily="49" charset="0"/>
              </a:rPr>
              <a:t>]];</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blackGray">
          <a:xfrm>
            <a:off x="794310" y="913747"/>
            <a:ext cx="6749490" cy="396305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dirty="0">
                <a:solidFill>
                  <a:srgbClr val="000000"/>
                </a:solidFill>
                <a:latin typeface="Courier New" pitchFamily="49" charset="0"/>
              </a:rPr>
              <a:t>CREATE OR REPLACE VIEW empvu20</a:t>
            </a:r>
          </a:p>
          <a:p>
            <a:pPr algn="l">
              <a:spcBef>
                <a:spcPct val="0"/>
              </a:spcBef>
              <a:buClrTx/>
              <a:buFontTx/>
              <a:buNone/>
            </a:pPr>
            <a:r>
              <a:rPr lang="en-US" altLang="en-US" dirty="0">
                <a:solidFill>
                  <a:srgbClr val="000000"/>
                </a:solidFill>
                <a:latin typeface="Courier New" pitchFamily="49" charset="0"/>
              </a:rPr>
              <a:t>AS SELECT	*</a:t>
            </a:r>
          </a:p>
          <a:p>
            <a:pPr algn="l">
              <a:spcBef>
                <a:spcPct val="0"/>
              </a:spcBef>
              <a:buClrTx/>
              <a:buFontTx/>
              <a:buNone/>
            </a:pPr>
            <a:r>
              <a:rPr lang="en-US" altLang="en-US" dirty="0">
                <a:solidFill>
                  <a:srgbClr val="000000"/>
                </a:solidFill>
                <a:latin typeface="Courier New" pitchFamily="49" charset="0"/>
              </a:rPr>
              <a:t>   FROM     employees</a:t>
            </a:r>
          </a:p>
          <a:p>
            <a:pPr algn="l">
              <a:spcBef>
                <a:spcPct val="0"/>
              </a:spcBef>
              <a:buClrTx/>
              <a:buFontTx/>
              <a:buNone/>
            </a:pPr>
            <a:r>
              <a:rPr lang="en-US" altLang="en-US" dirty="0">
                <a:solidFill>
                  <a:srgbClr val="000000"/>
                </a:solidFill>
                <a:latin typeface="Courier New" pitchFamily="49" charset="0"/>
              </a:rPr>
              <a:t>   WHERE    department_id = 20</a:t>
            </a:r>
          </a:p>
          <a:p>
            <a:pPr algn="l">
              <a:spcBef>
                <a:spcPct val="0"/>
              </a:spcBef>
              <a:buClrTx/>
              <a:buFontTx/>
              <a:buNone/>
            </a:pPr>
            <a:r>
              <a:rPr lang="en-US" altLang="en-US" dirty="0">
                <a:solidFill>
                  <a:srgbClr val="000000"/>
                </a:solidFill>
                <a:latin typeface="Courier New" pitchFamily="49" charset="0"/>
              </a:rPr>
              <a:t>   WITH CHECK OPTION CONSTRAINT empvu20_ck ;</a:t>
            </a:r>
          </a:p>
          <a:p>
            <a:pPr algn="l" eaLnBrk="1" hangingPunct="1">
              <a:lnSpc>
                <a:spcPct val="95000"/>
              </a:lnSpc>
            </a:pPr>
            <a:endParaRPr lang="en-US" altLang="en-US" dirty="0" smtClean="0"/>
          </a:p>
          <a:p>
            <a:pPr algn="l" eaLnBrk="1" hangingPunct="1">
              <a:lnSpc>
                <a:spcPct val="95000"/>
              </a:lnSpc>
            </a:pPr>
            <a:r>
              <a:rPr lang="en-US" altLang="en-US" dirty="0" smtClean="0"/>
              <a:t>UPDATE </a:t>
            </a:r>
            <a:r>
              <a:rPr lang="en-US" altLang="en-US" dirty="0"/>
              <a:t>empvu20</a:t>
            </a:r>
          </a:p>
          <a:p>
            <a:pPr algn="l" eaLnBrk="1" hangingPunct="1">
              <a:lnSpc>
                <a:spcPct val="95000"/>
              </a:lnSpc>
            </a:pPr>
            <a:r>
              <a:rPr lang="en-US" altLang="en-US" dirty="0"/>
              <a:t>SET    department_id = 10</a:t>
            </a:r>
          </a:p>
          <a:p>
            <a:pPr algn="l" eaLnBrk="1" hangingPunct="1">
              <a:lnSpc>
                <a:spcPct val="95000"/>
              </a:lnSpc>
            </a:pPr>
            <a:r>
              <a:rPr lang="en-US" altLang="en-US" dirty="0"/>
              <a:t>WHERE  </a:t>
            </a:r>
            <a:r>
              <a:rPr lang="en-US" altLang="en-US" dirty="0" err="1"/>
              <a:t>employee_id</a:t>
            </a:r>
            <a:r>
              <a:rPr lang="en-US" altLang="en-US" dirty="0"/>
              <a:t> = 201;</a:t>
            </a:r>
            <a:r>
              <a:rPr lang="en-US" altLang="en-US" dirty="0" smtClean="0">
                <a:solidFill>
                  <a:srgbClr val="000000"/>
                </a:solidFill>
                <a:latin typeface="Courier New" pitchFamily="49" charset="0"/>
              </a:rPr>
              <a:t/>
            </a:r>
            <a:br>
              <a:rPr lang="en-US" altLang="en-US" dirty="0" smtClean="0">
                <a:solidFill>
                  <a:srgbClr val="000000"/>
                </a:solidFill>
                <a:latin typeface="Courier New" pitchFamily="49" charset="0"/>
              </a:rPr>
            </a:br>
            <a:endParaRPr lang="en-US" altLang="en-US" dirty="0">
              <a:solidFill>
                <a:srgbClr val="000000"/>
              </a:solidFill>
              <a:latin typeface="Courier New" pitchFamily="49" charset="0"/>
            </a:endParaRPr>
          </a:p>
          <a:p>
            <a:pPr algn="l">
              <a:spcBef>
                <a:spcPct val="0"/>
              </a:spcBef>
              <a:buClrTx/>
              <a:buFontTx/>
              <a:buNone/>
            </a:pPr>
            <a:r>
              <a:rPr lang="en-US" altLang="en-US" dirty="0" smtClean="0">
                <a:solidFill>
                  <a:srgbClr val="FF3300"/>
                </a:solidFill>
                <a:latin typeface="Courier New" pitchFamily="49" charset="0"/>
              </a:rPr>
              <a:t>Error </a:t>
            </a:r>
            <a:r>
              <a:rPr lang="en-US" altLang="en-US" dirty="0">
                <a:solidFill>
                  <a:srgbClr val="FF3300"/>
                </a:solidFill>
                <a:latin typeface="Courier New" pitchFamily="49" charset="0"/>
              </a:rPr>
              <a:t>report -</a:t>
            </a:r>
          </a:p>
          <a:p>
            <a:pPr algn="l">
              <a:spcBef>
                <a:spcPct val="0"/>
              </a:spcBef>
              <a:buClrTx/>
              <a:buFontTx/>
              <a:buNone/>
            </a:pPr>
            <a:r>
              <a:rPr lang="en-US" altLang="en-US" dirty="0">
                <a:solidFill>
                  <a:srgbClr val="FF3300"/>
                </a:solidFill>
                <a:latin typeface="Courier New" pitchFamily="49" charset="0"/>
              </a:rPr>
              <a:t>SQL Error: </a:t>
            </a:r>
            <a:r>
              <a:rPr lang="en-US" altLang="en-US" dirty="0" smtClean="0">
                <a:solidFill>
                  <a:srgbClr val="FF3300"/>
                </a:solidFill>
                <a:latin typeface="Courier New" pitchFamily="49" charset="0"/>
              </a:rPr>
              <a:t>ORA-01402: view WITH CHECK OPTION </a:t>
            </a:r>
          </a:p>
          <a:p>
            <a:pPr algn="l">
              <a:spcBef>
                <a:spcPct val="0"/>
              </a:spcBef>
              <a:buClrTx/>
              <a:buFontTx/>
              <a:buNone/>
            </a:pPr>
            <a:r>
              <a:rPr lang="en-US" altLang="en-US" dirty="0" smtClean="0">
                <a:solidFill>
                  <a:srgbClr val="FF3300"/>
                </a:solidFill>
                <a:latin typeface="Courier New" pitchFamily="49" charset="0"/>
              </a:rPr>
              <a:t>where-clause violation</a:t>
            </a:r>
            <a:endParaRPr lang="en-US" altLang="en-US" dirty="0">
              <a:solidFill>
                <a:srgbClr val="FF3300"/>
              </a:solidFill>
              <a:latin typeface="Courier New" pitchFamily="49" charset="0"/>
            </a:endParaRPr>
          </a:p>
        </p:txBody>
      </p:sp>
      <p:sp>
        <p:nvSpPr>
          <p:cNvPr id="19459" name="Rectangle 3"/>
          <p:cNvSpPr>
            <a:spLocks noGrp="1" noChangeArrowheads="1"/>
          </p:cNvSpPr>
          <p:nvPr>
            <p:ph type="title"/>
          </p:nvPr>
        </p:nvSpPr>
        <p:spPr>
          <a:xfrm>
            <a:off x="304800" y="50894"/>
            <a:ext cx="8382000" cy="876300"/>
          </a:xfrm>
        </p:spPr>
        <p:txBody>
          <a:bodyPr/>
          <a:lstStyle/>
          <a:p>
            <a:pPr eaLnBrk="1" hangingPunct="1"/>
            <a:r>
              <a:rPr lang="en-US" altLang="en-US" dirty="0" smtClean="0"/>
              <a:t>WITH CHECK </a:t>
            </a:r>
            <a:r>
              <a:rPr lang="en-US" altLang="en-US" dirty="0"/>
              <a:t>CONSTRAINT</a:t>
            </a:r>
            <a:br>
              <a:rPr lang="en-US" altLang="en-US" dirty="0"/>
            </a:br>
            <a:r>
              <a:rPr lang="en-US" altLang="en-US" sz="1800" dirty="0"/>
              <a:t>This ensures that </a:t>
            </a:r>
            <a:r>
              <a:rPr lang="en-US" altLang="en-US" sz="1800" dirty="0">
                <a:latin typeface="Courier New" pitchFamily="49" charset="0"/>
              </a:rPr>
              <a:t>INSERT</a:t>
            </a:r>
            <a:r>
              <a:rPr lang="en-US" altLang="en-US" sz="1800" dirty="0"/>
              <a:t>s and </a:t>
            </a:r>
            <a:r>
              <a:rPr lang="en-US" altLang="en-US" sz="1800" dirty="0">
                <a:latin typeface="Courier New" pitchFamily="49" charset="0"/>
              </a:rPr>
              <a:t>UPDATE</a:t>
            </a:r>
            <a:r>
              <a:rPr lang="en-US" altLang="en-US" sz="1800" dirty="0"/>
              <a:t>s don’t take the row out of the view.</a:t>
            </a:r>
            <a:br>
              <a:rPr lang="en-US" altLang="en-US" sz="1800" dirty="0"/>
            </a:br>
            <a:endParaRPr lang="en-US" altLang="en-US" sz="1800" dirty="0" smtClean="0"/>
          </a:p>
        </p:txBody>
      </p:sp>
      <p:sp>
        <p:nvSpPr>
          <p:cNvPr id="19460" name="Rectangle 4"/>
          <p:cNvSpPr>
            <a:spLocks noChangeArrowheads="1"/>
          </p:cNvSpPr>
          <p:nvPr/>
        </p:nvSpPr>
        <p:spPr bwMode="gray">
          <a:xfrm>
            <a:off x="1143000" y="2117819"/>
            <a:ext cx="5791200" cy="36195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5050">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
        <p:nvSpPr>
          <p:cNvPr id="7" name="TextBox 6"/>
          <p:cNvSpPr txBox="1"/>
          <p:nvPr/>
        </p:nvSpPr>
        <p:spPr>
          <a:xfrm>
            <a:off x="609600" y="5102143"/>
            <a:ext cx="7239000" cy="978729"/>
          </a:xfrm>
          <a:prstGeom prst="rect">
            <a:avLst/>
          </a:prstGeom>
          <a:noFill/>
        </p:spPr>
        <p:txBody>
          <a:bodyPr wrap="square" rtlCol="0">
            <a:spAutoFit/>
          </a:bodyPr>
          <a:lstStyle/>
          <a:p>
            <a:r>
              <a:rPr lang="en-US" altLang="en-US" dirty="0" smtClean="0">
                <a:latin typeface="Times New Roman" pitchFamily="18" charset="0"/>
              </a:rPr>
              <a:t>The UPDATE fails </a:t>
            </a:r>
            <a:r>
              <a:rPr lang="en-US" altLang="en-US" dirty="0">
                <a:latin typeface="Times New Roman" pitchFamily="18" charset="0"/>
              </a:rPr>
              <a:t>because, </a:t>
            </a:r>
            <a:r>
              <a:rPr lang="en-US" altLang="en-US" u="sng" dirty="0">
                <a:latin typeface="Times New Roman" pitchFamily="18" charset="0"/>
              </a:rPr>
              <a:t>if the department </a:t>
            </a:r>
            <a:r>
              <a:rPr lang="en-US" altLang="en-US" u="sng" dirty="0" smtClean="0">
                <a:latin typeface="Times New Roman" pitchFamily="18" charset="0"/>
              </a:rPr>
              <a:t>id </a:t>
            </a:r>
          </a:p>
          <a:p>
            <a:pPr algn="l"/>
            <a:r>
              <a:rPr lang="en-US" altLang="en-US" u="sng" dirty="0" smtClean="0">
                <a:latin typeface="Times New Roman" pitchFamily="18" charset="0"/>
              </a:rPr>
              <a:t>were </a:t>
            </a:r>
            <a:r>
              <a:rPr lang="en-US" altLang="en-US" u="sng" dirty="0">
                <a:latin typeface="Times New Roman" pitchFamily="18" charset="0"/>
              </a:rPr>
              <a:t>to change to 10, </a:t>
            </a:r>
            <a:r>
              <a:rPr lang="en-US" altLang="en-US" u="sng" dirty="0" smtClean="0">
                <a:latin typeface="Times New Roman" pitchFamily="18" charset="0"/>
              </a:rPr>
              <a:t>that would “kick out” </a:t>
            </a:r>
            <a:r>
              <a:rPr lang="en-US" altLang="en-US" u="sng" dirty="0" err="1" smtClean="0">
                <a:latin typeface="Times New Roman" pitchFamily="18" charset="0"/>
              </a:rPr>
              <a:t>emp</a:t>
            </a:r>
            <a:r>
              <a:rPr lang="en-US" altLang="en-US" u="sng" dirty="0" smtClean="0">
                <a:latin typeface="Times New Roman" pitchFamily="18" charset="0"/>
              </a:rPr>
              <a:t> 201 from the view</a:t>
            </a:r>
            <a:r>
              <a:rPr lang="en-US" altLang="en-US" dirty="0" smtClean="0">
                <a:latin typeface="Times New Roman" pitchFamily="18" charset="0"/>
              </a:rPr>
              <a:t>.  WITH CHECK OPTION does not allow this to happen.</a:t>
            </a:r>
            <a:endParaRPr lang="en-US" dirty="0"/>
          </a:p>
        </p:txBody>
      </p:sp>
    </p:spTree>
    <p:extLst>
      <p:ext uri="{BB962C8B-B14F-4D97-AF65-F5344CB8AC3E}">
        <p14:creationId xmlns:p14="http://schemas.microsoft.com/office/powerpoint/2010/main" val="2609894515"/>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title"/>
          </p:nvPr>
        </p:nvSpPr>
        <p:spPr/>
        <p:txBody>
          <a:bodyPr/>
          <a:lstStyle/>
          <a:p>
            <a:pPr eaLnBrk="1" hangingPunct="1"/>
            <a:r>
              <a:rPr lang="en-US" altLang="en-US" dirty="0" smtClean="0"/>
              <a:t>Denying DML Operations (INSERT, UPDATE, or DELETE)</a:t>
            </a:r>
          </a:p>
        </p:txBody>
      </p:sp>
      <p:sp>
        <p:nvSpPr>
          <p:cNvPr id="18435" name="Rectangle 6"/>
          <p:cNvSpPr>
            <a:spLocks noGrp="1" noChangeArrowheads="1"/>
          </p:cNvSpPr>
          <p:nvPr>
            <p:ph type="body" idx="1"/>
          </p:nvPr>
        </p:nvSpPr>
        <p:spPr>
          <a:xfrm>
            <a:off x="609600" y="1447800"/>
            <a:ext cx="7918450" cy="702756"/>
          </a:xfrm>
        </p:spPr>
        <p:txBody>
          <a:bodyPr/>
          <a:lstStyle/>
          <a:p>
            <a:pPr lvl="1" eaLnBrk="1" hangingPunct="1"/>
            <a:r>
              <a:rPr lang="en-US" altLang="en-US" dirty="0" smtClean="0"/>
              <a:t>You can ensure that no DML operations occur by adding the </a:t>
            </a:r>
            <a:r>
              <a:rPr lang="en-US" altLang="en-US" b="1" dirty="0" smtClean="0">
                <a:solidFill>
                  <a:srgbClr val="FF0000"/>
                </a:solidFill>
                <a:latin typeface="Courier New" pitchFamily="49" charset="0"/>
              </a:rPr>
              <a:t>WITH</a:t>
            </a:r>
            <a:r>
              <a:rPr lang="en-US" altLang="en-US" b="1" dirty="0" smtClean="0">
                <a:solidFill>
                  <a:srgbClr val="FF0000"/>
                </a:solidFill>
              </a:rPr>
              <a:t> </a:t>
            </a:r>
            <a:r>
              <a:rPr lang="en-US" altLang="en-US" b="1" dirty="0" smtClean="0">
                <a:solidFill>
                  <a:srgbClr val="FF0000"/>
                </a:solidFill>
                <a:latin typeface="Courier New" pitchFamily="49" charset="0"/>
              </a:rPr>
              <a:t>READ</a:t>
            </a:r>
            <a:r>
              <a:rPr lang="en-US" altLang="en-US" b="1" dirty="0" smtClean="0">
                <a:solidFill>
                  <a:srgbClr val="FF0000"/>
                </a:solidFill>
              </a:rPr>
              <a:t> </a:t>
            </a:r>
            <a:r>
              <a:rPr lang="en-US" altLang="en-US" b="1" dirty="0" smtClean="0">
                <a:solidFill>
                  <a:srgbClr val="FF0000"/>
                </a:solidFill>
                <a:latin typeface="Courier New" pitchFamily="49" charset="0"/>
              </a:rPr>
              <a:t>ONLY</a:t>
            </a:r>
            <a:r>
              <a:rPr lang="en-US" altLang="en-US" b="1" dirty="0" smtClean="0">
                <a:solidFill>
                  <a:srgbClr val="FF0000"/>
                </a:solidFill>
              </a:rPr>
              <a:t> </a:t>
            </a:r>
            <a:r>
              <a:rPr lang="en-US" altLang="en-US" dirty="0" smtClean="0"/>
              <a:t>option to your view definition.</a:t>
            </a:r>
          </a:p>
        </p:txBody>
      </p:sp>
      <p:pic>
        <p:nvPicPr>
          <p:cNvPr id="18436" name="Picture 4" descr="D:\Temp\traff00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429000" y="2362200"/>
            <a:ext cx="2514600" cy="3219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blackGray">
          <a:xfrm>
            <a:off x="762000" y="1143000"/>
            <a:ext cx="7239000" cy="4627562"/>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dirty="0">
                <a:solidFill>
                  <a:srgbClr val="000000"/>
                </a:solidFill>
                <a:latin typeface="Courier New" pitchFamily="49" charset="0"/>
              </a:rPr>
              <a:t>CREATE OR REPLACE VIEW empvu10</a:t>
            </a:r>
          </a:p>
          <a:p>
            <a:pPr algn="l">
              <a:spcBef>
                <a:spcPct val="0"/>
              </a:spcBef>
              <a:buClrTx/>
              <a:buFontTx/>
              <a:buNone/>
            </a:pPr>
            <a:r>
              <a:rPr lang="en-US" altLang="en-US" dirty="0">
                <a:solidFill>
                  <a:srgbClr val="000000"/>
                </a:solidFill>
                <a:latin typeface="Courier New" pitchFamily="49" charset="0"/>
              </a:rPr>
              <a:t>    (</a:t>
            </a:r>
            <a:r>
              <a:rPr lang="en-US" altLang="en-US" dirty="0" err="1">
                <a:solidFill>
                  <a:srgbClr val="000000"/>
                </a:solidFill>
                <a:latin typeface="Courier New" pitchFamily="49" charset="0"/>
              </a:rPr>
              <a:t>employee_number</a:t>
            </a:r>
            <a:r>
              <a:rPr lang="en-US" altLang="en-US" dirty="0">
                <a:solidFill>
                  <a:srgbClr val="000000"/>
                </a:solidFill>
                <a:latin typeface="Courier New" pitchFamily="49" charset="0"/>
              </a:rPr>
              <a:t>, </a:t>
            </a:r>
            <a:r>
              <a:rPr lang="en-US" altLang="en-US" dirty="0" err="1">
                <a:solidFill>
                  <a:srgbClr val="000000"/>
                </a:solidFill>
                <a:latin typeface="Courier New" pitchFamily="49" charset="0"/>
              </a:rPr>
              <a:t>employee_name</a:t>
            </a:r>
            <a:r>
              <a:rPr lang="en-US" altLang="en-US" dirty="0">
                <a:solidFill>
                  <a:srgbClr val="000000"/>
                </a:solidFill>
                <a:latin typeface="Courier New" pitchFamily="49" charset="0"/>
              </a:rPr>
              <a:t>, </a:t>
            </a:r>
            <a:r>
              <a:rPr lang="en-US" altLang="en-US" dirty="0" err="1">
                <a:solidFill>
                  <a:srgbClr val="000000"/>
                </a:solidFill>
                <a:latin typeface="Courier New" pitchFamily="49" charset="0"/>
              </a:rPr>
              <a:t>job_title</a:t>
            </a:r>
            <a:r>
              <a:rPr lang="en-US" altLang="en-US" dirty="0">
                <a:solidFill>
                  <a:srgbClr val="000000"/>
                </a:solidFill>
                <a:latin typeface="Courier New" pitchFamily="49" charset="0"/>
              </a:rPr>
              <a:t>)</a:t>
            </a:r>
          </a:p>
          <a:p>
            <a:pPr algn="l">
              <a:spcBef>
                <a:spcPct val="0"/>
              </a:spcBef>
              <a:buClrTx/>
              <a:buFontTx/>
              <a:buNone/>
            </a:pPr>
            <a:r>
              <a:rPr lang="en-US" altLang="en-US" dirty="0">
                <a:solidFill>
                  <a:srgbClr val="000000"/>
                </a:solidFill>
                <a:latin typeface="Courier New" pitchFamily="49" charset="0"/>
              </a:rPr>
              <a:t>AS SELECT	</a:t>
            </a:r>
            <a:r>
              <a:rPr lang="en-US" altLang="en-US" dirty="0" err="1">
                <a:solidFill>
                  <a:srgbClr val="000000"/>
                </a:solidFill>
                <a:latin typeface="Courier New" pitchFamily="49" charset="0"/>
              </a:rPr>
              <a:t>employee_id</a:t>
            </a:r>
            <a:r>
              <a:rPr lang="en-US" altLang="en-US" dirty="0">
                <a:solidFill>
                  <a:srgbClr val="000000"/>
                </a:solidFill>
                <a:latin typeface="Courier New" pitchFamily="49" charset="0"/>
              </a:rPr>
              <a:t>, </a:t>
            </a:r>
            <a:r>
              <a:rPr lang="en-US" altLang="en-US" dirty="0" err="1">
                <a:solidFill>
                  <a:srgbClr val="000000"/>
                </a:solidFill>
                <a:latin typeface="Courier New" pitchFamily="49" charset="0"/>
              </a:rPr>
              <a:t>last_name</a:t>
            </a:r>
            <a:r>
              <a:rPr lang="en-US" altLang="en-US" dirty="0">
                <a:solidFill>
                  <a:srgbClr val="000000"/>
                </a:solidFill>
                <a:latin typeface="Courier New" pitchFamily="49" charset="0"/>
              </a:rPr>
              <a:t>, </a:t>
            </a:r>
            <a:r>
              <a:rPr lang="en-US" altLang="en-US" dirty="0" err="1">
                <a:solidFill>
                  <a:srgbClr val="000000"/>
                </a:solidFill>
                <a:latin typeface="Courier New" pitchFamily="49" charset="0"/>
              </a:rPr>
              <a:t>job_id</a:t>
            </a:r>
            <a:endParaRPr lang="en-US" altLang="en-US" dirty="0">
              <a:solidFill>
                <a:srgbClr val="000000"/>
              </a:solidFill>
              <a:latin typeface="Courier New" pitchFamily="49" charset="0"/>
            </a:endParaRPr>
          </a:p>
          <a:p>
            <a:pPr algn="l">
              <a:spcBef>
                <a:spcPct val="0"/>
              </a:spcBef>
              <a:buClrTx/>
              <a:buFontTx/>
              <a:buNone/>
            </a:pPr>
            <a:r>
              <a:rPr lang="en-US" altLang="en-US" dirty="0">
                <a:solidFill>
                  <a:srgbClr val="000000"/>
                </a:solidFill>
                <a:latin typeface="Courier New" pitchFamily="49" charset="0"/>
              </a:rPr>
              <a:t>   FROM     employees</a:t>
            </a:r>
          </a:p>
          <a:p>
            <a:pPr algn="l">
              <a:spcBef>
                <a:spcPct val="0"/>
              </a:spcBef>
              <a:buClrTx/>
              <a:buFontTx/>
              <a:buNone/>
            </a:pPr>
            <a:r>
              <a:rPr lang="en-US" altLang="en-US" dirty="0">
                <a:solidFill>
                  <a:srgbClr val="000000"/>
                </a:solidFill>
                <a:latin typeface="Courier New" pitchFamily="49" charset="0"/>
              </a:rPr>
              <a:t>   WHERE    department_id = 10</a:t>
            </a:r>
          </a:p>
          <a:p>
            <a:pPr algn="l">
              <a:spcBef>
                <a:spcPct val="0"/>
              </a:spcBef>
              <a:buClrTx/>
              <a:buFontTx/>
              <a:buNone/>
            </a:pPr>
            <a:r>
              <a:rPr lang="en-US" altLang="en-US" dirty="0">
                <a:solidFill>
                  <a:srgbClr val="000000"/>
                </a:solidFill>
                <a:latin typeface="Courier New" pitchFamily="49" charset="0"/>
              </a:rPr>
              <a:t>   WITH READ ONLY </a:t>
            </a:r>
            <a:r>
              <a:rPr lang="en-US" altLang="en-US" dirty="0" smtClean="0">
                <a:solidFill>
                  <a:srgbClr val="000000"/>
                </a:solidFill>
                <a:latin typeface="Courier New" pitchFamily="49" charset="0"/>
              </a:rPr>
              <a:t>;</a:t>
            </a:r>
            <a:br>
              <a:rPr lang="en-US" altLang="en-US" dirty="0" smtClean="0">
                <a:solidFill>
                  <a:srgbClr val="000000"/>
                </a:solidFill>
                <a:latin typeface="Courier New" pitchFamily="49" charset="0"/>
              </a:rPr>
            </a:br>
            <a:endParaRPr lang="en-US" altLang="en-US" dirty="0" smtClean="0">
              <a:solidFill>
                <a:srgbClr val="000000"/>
              </a:solidFill>
              <a:latin typeface="Courier New" pitchFamily="49" charset="0"/>
            </a:endParaRPr>
          </a:p>
          <a:p>
            <a:pPr algn="l">
              <a:spcBef>
                <a:spcPct val="0"/>
              </a:spcBef>
              <a:buClrTx/>
              <a:buFontTx/>
              <a:buNone/>
            </a:pPr>
            <a:endParaRPr lang="en-US" altLang="en-US" dirty="0">
              <a:solidFill>
                <a:srgbClr val="000000"/>
              </a:solidFill>
              <a:latin typeface="Courier New" pitchFamily="49" charset="0"/>
            </a:endParaRPr>
          </a:p>
          <a:p>
            <a:pPr algn="l">
              <a:spcBef>
                <a:spcPct val="0"/>
              </a:spcBef>
              <a:buClrTx/>
              <a:buFontTx/>
              <a:buNone/>
            </a:pPr>
            <a:r>
              <a:rPr lang="en-US" altLang="en-US" dirty="0" smtClean="0">
                <a:solidFill>
                  <a:srgbClr val="000000"/>
                </a:solidFill>
                <a:latin typeface="Courier New" pitchFamily="49" charset="0"/>
              </a:rPr>
              <a:t>UPDATE empvu10</a:t>
            </a:r>
          </a:p>
          <a:p>
            <a:pPr algn="l">
              <a:spcBef>
                <a:spcPct val="0"/>
              </a:spcBef>
              <a:buClrTx/>
              <a:buFontTx/>
              <a:buNone/>
            </a:pPr>
            <a:r>
              <a:rPr lang="en-US" altLang="en-US" dirty="0" smtClean="0">
                <a:solidFill>
                  <a:srgbClr val="000000"/>
                </a:solidFill>
                <a:latin typeface="Courier New" pitchFamily="49" charset="0"/>
              </a:rPr>
              <a:t>SET </a:t>
            </a:r>
            <a:r>
              <a:rPr lang="en-US" altLang="en-US" dirty="0" err="1" smtClean="0">
                <a:solidFill>
                  <a:srgbClr val="000000"/>
                </a:solidFill>
                <a:latin typeface="Courier New" pitchFamily="49" charset="0"/>
              </a:rPr>
              <a:t>employee_name</a:t>
            </a:r>
            <a:r>
              <a:rPr lang="en-US" altLang="en-US" dirty="0" smtClean="0">
                <a:solidFill>
                  <a:srgbClr val="000000"/>
                </a:solidFill>
                <a:latin typeface="Courier New" pitchFamily="49" charset="0"/>
              </a:rPr>
              <a:t> = ‘Michaels’</a:t>
            </a:r>
          </a:p>
          <a:p>
            <a:pPr algn="l">
              <a:spcBef>
                <a:spcPct val="0"/>
              </a:spcBef>
              <a:buClrTx/>
              <a:buFontTx/>
              <a:buNone/>
            </a:pPr>
            <a:r>
              <a:rPr lang="en-US" altLang="en-US" dirty="0" smtClean="0">
                <a:solidFill>
                  <a:srgbClr val="000000"/>
                </a:solidFill>
                <a:latin typeface="Courier New" pitchFamily="49" charset="0"/>
              </a:rPr>
              <a:t>WHERE </a:t>
            </a:r>
            <a:r>
              <a:rPr lang="en-US" altLang="en-US" dirty="0" err="1" smtClean="0">
                <a:solidFill>
                  <a:srgbClr val="000000"/>
                </a:solidFill>
                <a:latin typeface="Courier New" pitchFamily="49" charset="0"/>
              </a:rPr>
              <a:t>employee_number</a:t>
            </a:r>
            <a:r>
              <a:rPr lang="en-US" altLang="en-US" dirty="0" smtClean="0">
                <a:solidFill>
                  <a:srgbClr val="000000"/>
                </a:solidFill>
                <a:latin typeface="Courier New" pitchFamily="49" charset="0"/>
              </a:rPr>
              <a:t> = 128;</a:t>
            </a:r>
          </a:p>
          <a:p>
            <a:pPr algn="l">
              <a:spcBef>
                <a:spcPct val="0"/>
              </a:spcBef>
              <a:buClrTx/>
              <a:buFontTx/>
              <a:buNone/>
            </a:pPr>
            <a:endParaRPr lang="en-US" altLang="en-US" dirty="0">
              <a:solidFill>
                <a:srgbClr val="000000"/>
              </a:solidFill>
              <a:latin typeface="Courier New" pitchFamily="49" charset="0"/>
            </a:endParaRPr>
          </a:p>
          <a:p>
            <a:pPr algn="l">
              <a:spcBef>
                <a:spcPct val="0"/>
              </a:spcBef>
              <a:buClrTx/>
              <a:buFontTx/>
              <a:buNone/>
            </a:pPr>
            <a:r>
              <a:rPr lang="en-US" altLang="en-US" dirty="0">
                <a:solidFill>
                  <a:srgbClr val="FF3300"/>
                </a:solidFill>
                <a:latin typeface="Courier New" pitchFamily="49" charset="0"/>
              </a:rPr>
              <a:t>Error at Command Line : 9 Column : 5</a:t>
            </a:r>
          </a:p>
          <a:p>
            <a:pPr algn="l">
              <a:spcBef>
                <a:spcPct val="0"/>
              </a:spcBef>
              <a:buClrTx/>
              <a:buFontTx/>
              <a:buNone/>
            </a:pPr>
            <a:r>
              <a:rPr lang="en-US" altLang="en-US" dirty="0">
                <a:solidFill>
                  <a:srgbClr val="FF3300"/>
                </a:solidFill>
                <a:latin typeface="Courier New" pitchFamily="49" charset="0"/>
              </a:rPr>
              <a:t>Error report -</a:t>
            </a:r>
          </a:p>
          <a:p>
            <a:pPr algn="l">
              <a:spcBef>
                <a:spcPct val="0"/>
              </a:spcBef>
              <a:buClrTx/>
              <a:buFontTx/>
              <a:buNone/>
            </a:pPr>
            <a:r>
              <a:rPr lang="en-US" altLang="en-US" dirty="0">
                <a:solidFill>
                  <a:srgbClr val="FF3300"/>
                </a:solidFill>
                <a:latin typeface="Courier New" pitchFamily="49" charset="0"/>
              </a:rPr>
              <a:t>SQL Error: ORA-42399: cannot perform a DML operation </a:t>
            </a:r>
            <a:endParaRPr lang="en-US" altLang="en-US" dirty="0" smtClean="0">
              <a:solidFill>
                <a:srgbClr val="FF3300"/>
              </a:solidFill>
              <a:latin typeface="Courier New" pitchFamily="49" charset="0"/>
            </a:endParaRPr>
          </a:p>
          <a:p>
            <a:pPr algn="l">
              <a:spcBef>
                <a:spcPct val="0"/>
              </a:spcBef>
              <a:buClrTx/>
              <a:buFontTx/>
              <a:buNone/>
            </a:pPr>
            <a:r>
              <a:rPr lang="en-US" altLang="en-US" dirty="0" smtClean="0">
                <a:solidFill>
                  <a:srgbClr val="FF3300"/>
                </a:solidFill>
                <a:latin typeface="Courier New" pitchFamily="49" charset="0"/>
              </a:rPr>
              <a:t>on </a:t>
            </a:r>
            <a:r>
              <a:rPr lang="en-US" altLang="en-US" dirty="0">
                <a:solidFill>
                  <a:srgbClr val="FF3300"/>
                </a:solidFill>
                <a:latin typeface="Courier New" pitchFamily="49" charset="0"/>
              </a:rPr>
              <a:t>a read-only view</a:t>
            </a:r>
          </a:p>
        </p:txBody>
      </p:sp>
      <p:sp>
        <p:nvSpPr>
          <p:cNvPr id="19459" name="Rectangle 3"/>
          <p:cNvSpPr>
            <a:spLocks noGrp="1" noChangeArrowheads="1"/>
          </p:cNvSpPr>
          <p:nvPr>
            <p:ph type="title"/>
          </p:nvPr>
        </p:nvSpPr>
        <p:spPr/>
        <p:txBody>
          <a:bodyPr/>
          <a:lstStyle/>
          <a:p>
            <a:pPr eaLnBrk="1" hangingPunct="1"/>
            <a:r>
              <a:rPr lang="en-US" altLang="en-US" smtClean="0"/>
              <a:t>Denying DML Operations</a:t>
            </a:r>
          </a:p>
        </p:txBody>
      </p:sp>
      <p:sp>
        <p:nvSpPr>
          <p:cNvPr id="19460" name="Rectangle 4"/>
          <p:cNvSpPr>
            <a:spLocks noChangeArrowheads="1"/>
          </p:cNvSpPr>
          <p:nvPr/>
        </p:nvSpPr>
        <p:spPr bwMode="gray">
          <a:xfrm>
            <a:off x="1219200" y="2609850"/>
            <a:ext cx="2109787" cy="28575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5050">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pic>
        <p:nvPicPr>
          <p:cNvPr id="19461" name="Picture 6" descr="C:\project-SQLFund1\images\img10-viewcreated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39726" y="2971800"/>
            <a:ext cx="26860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title"/>
          </p:nvPr>
        </p:nvSpPr>
        <p:spPr/>
        <p:txBody>
          <a:bodyPr/>
          <a:lstStyle/>
          <a:p>
            <a:pPr eaLnBrk="1" hangingPunct="1"/>
            <a:r>
              <a:rPr lang="en-US" altLang="en-US" smtClean="0"/>
              <a:t>Removing a View</a:t>
            </a:r>
          </a:p>
        </p:txBody>
      </p:sp>
      <p:sp>
        <p:nvSpPr>
          <p:cNvPr id="20483" name="Rectangle 7"/>
          <p:cNvSpPr>
            <a:spLocks noGrp="1" noChangeArrowheads="1"/>
          </p:cNvSpPr>
          <p:nvPr>
            <p:ph type="body" idx="1"/>
          </p:nvPr>
        </p:nvSpPr>
        <p:spPr>
          <a:xfrm>
            <a:off x="611945" y="1087482"/>
            <a:ext cx="7918450" cy="1041311"/>
          </a:xfrm>
        </p:spPr>
        <p:txBody>
          <a:bodyPr/>
          <a:lstStyle/>
          <a:p>
            <a:pPr marL="0" indent="0" eaLnBrk="1" hangingPunct="1"/>
            <a:r>
              <a:rPr lang="en-US" altLang="en-US" dirty="0" smtClean="0"/>
              <a:t>You can </a:t>
            </a:r>
            <a:r>
              <a:rPr lang="en-US" altLang="en-US" b="1" i="1" u="sng" dirty="0" smtClean="0">
                <a:solidFill>
                  <a:srgbClr val="FF0000"/>
                </a:solidFill>
              </a:rPr>
              <a:t>remove a view without losing data </a:t>
            </a:r>
            <a:r>
              <a:rPr lang="en-US" altLang="en-US" dirty="0" smtClean="0"/>
              <a:t>because a view is based on underlying tables in the database, which are not affected by the DROP.</a:t>
            </a:r>
          </a:p>
        </p:txBody>
      </p:sp>
      <p:sp>
        <p:nvSpPr>
          <p:cNvPr id="20484" name="Rectangle 4"/>
          <p:cNvSpPr>
            <a:spLocks noChangeArrowheads="1"/>
          </p:cNvSpPr>
          <p:nvPr/>
        </p:nvSpPr>
        <p:spPr bwMode="blackGray">
          <a:xfrm>
            <a:off x="838200" y="2362200"/>
            <a:ext cx="7315200" cy="338138"/>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a:solidFill>
                  <a:srgbClr val="000000"/>
                </a:solidFill>
                <a:latin typeface="Courier New" pitchFamily="49" charset="0"/>
              </a:rPr>
              <a:t>DROP VIEW </a:t>
            </a:r>
            <a:r>
              <a:rPr lang="en-US" altLang="en-US" i="1">
                <a:solidFill>
                  <a:srgbClr val="000000"/>
                </a:solidFill>
                <a:latin typeface="Courier New" pitchFamily="49" charset="0"/>
              </a:rPr>
              <a:t>view</a:t>
            </a:r>
            <a:r>
              <a:rPr lang="en-US" altLang="en-US">
                <a:solidFill>
                  <a:srgbClr val="000000"/>
                </a:solidFill>
                <a:latin typeface="Courier New" pitchFamily="49" charset="0"/>
              </a:rPr>
              <a:t>;</a:t>
            </a:r>
          </a:p>
        </p:txBody>
      </p:sp>
      <p:sp>
        <p:nvSpPr>
          <p:cNvPr id="20485" name="Rectangle 5"/>
          <p:cNvSpPr>
            <a:spLocks noChangeArrowheads="1"/>
          </p:cNvSpPr>
          <p:nvPr/>
        </p:nvSpPr>
        <p:spPr bwMode="blackGray">
          <a:xfrm>
            <a:off x="838200" y="2992438"/>
            <a:ext cx="7315200" cy="65722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a:solidFill>
                  <a:srgbClr val="000000"/>
                </a:solidFill>
                <a:latin typeface="Courier New" pitchFamily="49" charset="0"/>
              </a:rPr>
              <a:t>DROP VIEW empvu80;</a:t>
            </a:r>
          </a:p>
          <a:p>
            <a:pPr algn="l">
              <a:spcBef>
                <a:spcPct val="0"/>
              </a:spcBef>
              <a:buClrTx/>
              <a:buFontTx/>
              <a:buNone/>
            </a:pPr>
            <a:endParaRPr lang="en-US" altLang="en-US">
              <a:solidFill>
                <a:srgbClr val="000000"/>
              </a:solidFill>
              <a:latin typeface="Courier New" pitchFamily="49" charset="0"/>
            </a:endParaRPr>
          </a:p>
        </p:txBody>
      </p:sp>
      <p:pic>
        <p:nvPicPr>
          <p:cNvPr id="20486" name="Picture 8" descr="C:\project-SQLFund1\images\img11-dropview.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914400" y="3352800"/>
            <a:ext cx="2308225"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pPr eaLnBrk="1" hangingPunct="1"/>
            <a:r>
              <a:rPr lang="en-US" altLang="en-US" smtClean="0"/>
              <a:t>Objectives</a:t>
            </a:r>
          </a:p>
        </p:txBody>
      </p:sp>
      <p:sp>
        <p:nvSpPr>
          <p:cNvPr id="4099" name="Rectangle 7"/>
          <p:cNvSpPr>
            <a:spLocks noGrp="1" noChangeArrowheads="1"/>
          </p:cNvSpPr>
          <p:nvPr>
            <p:ph type="body" idx="1"/>
          </p:nvPr>
        </p:nvSpPr>
        <p:spPr>
          <a:xfrm>
            <a:off x="609600" y="1449388"/>
            <a:ext cx="7918450" cy="2327817"/>
          </a:xfrm>
        </p:spPr>
        <p:txBody>
          <a:bodyPr/>
          <a:lstStyle/>
          <a:p>
            <a:pPr marL="0" indent="0" eaLnBrk="1" hangingPunct="1"/>
            <a:r>
              <a:rPr lang="en-US" altLang="en-US" dirty="0" smtClean="0"/>
              <a:t>After completing this lesson, you should be able to do the following:</a:t>
            </a:r>
          </a:p>
          <a:p>
            <a:pPr lvl="1" eaLnBrk="1" hangingPunct="1"/>
            <a:r>
              <a:rPr lang="en-US" altLang="en-US" dirty="0" smtClean="0"/>
              <a:t>Create and retrieve data from simple and complex </a:t>
            </a:r>
            <a:r>
              <a:rPr lang="en-US" altLang="en-US" b="1" dirty="0" smtClean="0">
                <a:solidFill>
                  <a:srgbClr val="FF0000"/>
                </a:solidFill>
              </a:rPr>
              <a:t>views</a:t>
            </a:r>
          </a:p>
          <a:p>
            <a:pPr lvl="1" eaLnBrk="1" hangingPunct="1"/>
            <a:r>
              <a:rPr lang="en-US" altLang="en-US" dirty="0" smtClean="0"/>
              <a:t>Create, maintain, and use </a:t>
            </a:r>
            <a:r>
              <a:rPr lang="en-US" altLang="en-US" b="1" dirty="0">
                <a:solidFill>
                  <a:srgbClr val="FF0000"/>
                </a:solidFill>
              </a:rPr>
              <a:t>sequences</a:t>
            </a:r>
          </a:p>
          <a:p>
            <a:pPr lvl="1" eaLnBrk="1" hangingPunct="1"/>
            <a:r>
              <a:rPr lang="en-US" altLang="en-US" dirty="0" smtClean="0"/>
              <a:t>Create and maintain </a:t>
            </a:r>
            <a:r>
              <a:rPr lang="en-US" altLang="en-US" b="1" dirty="0">
                <a:solidFill>
                  <a:srgbClr val="FF0000"/>
                </a:solidFill>
              </a:rPr>
              <a:t>indexes</a:t>
            </a:r>
          </a:p>
          <a:p>
            <a:pPr lvl="1" eaLnBrk="1" hangingPunct="1"/>
            <a:r>
              <a:rPr lang="en-US" altLang="en-US" dirty="0" smtClean="0"/>
              <a:t>Create private and public </a:t>
            </a:r>
            <a:r>
              <a:rPr lang="en-US" altLang="en-US" b="1" dirty="0">
                <a:solidFill>
                  <a:srgbClr val="FF0000"/>
                </a:solidFill>
              </a:rPr>
              <a:t>synonyms</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en-US" altLang="en-US" smtClean="0"/>
              <a:t>Compiling a view</a:t>
            </a:r>
          </a:p>
        </p:txBody>
      </p:sp>
      <p:sp>
        <p:nvSpPr>
          <p:cNvPr id="21507" name="Rectangle 5"/>
          <p:cNvSpPr>
            <a:spLocks noGrp="1" noChangeArrowheads="1"/>
          </p:cNvSpPr>
          <p:nvPr>
            <p:ph type="body" idx="1"/>
          </p:nvPr>
        </p:nvSpPr>
        <p:spPr>
          <a:xfrm>
            <a:off x="685800" y="990600"/>
            <a:ext cx="7918450" cy="2055813"/>
          </a:xfrm>
        </p:spPr>
        <p:txBody>
          <a:bodyPr/>
          <a:lstStyle/>
          <a:p>
            <a:pPr eaLnBrk="1" hangingPunct="1">
              <a:buFont typeface="Arial" charset="0"/>
              <a:buChar char="•"/>
            </a:pPr>
            <a:r>
              <a:rPr lang="en-US" altLang="en-US" dirty="0" smtClean="0"/>
              <a:t>A view must be successfully compiled before it can be used.</a:t>
            </a:r>
          </a:p>
          <a:p>
            <a:pPr eaLnBrk="1" hangingPunct="1">
              <a:buFont typeface="Arial" charset="0"/>
              <a:buChar char="•"/>
            </a:pPr>
            <a:r>
              <a:rPr lang="en-US" altLang="en-US" dirty="0" smtClean="0"/>
              <a:t>Oracle attempts to compile a view when it is created.</a:t>
            </a:r>
          </a:p>
          <a:p>
            <a:pPr eaLnBrk="1" hangingPunct="1">
              <a:buFont typeface="Arial" charset="0"/>
              <a:buChar char="•"/>
            </a:pPr>
            <a:endParaRPr lang="en-US" altLang="en-US" dirty="0" smtClean="0"/>
          </a:p>
          <a:p>
            <a:pPr eaLnBrk="1" hangingPunct="1">
              <a:buFont typeface="Arial" charset="0"/>
              <a:buChar char="•"/>
            </a:pPr>
            <a:r>
              <a:rPr lang="en-US" altLang="en-US" dirty="0" smtClean="0"/>
              <a:t>But a view can be created with the FORCE option, without the underlying table/columns existing </a:t>
            </a:r>
          </a:p>
          <a:p>
            <a:pPr eaLnBrk="1" hangingPunct="1">
              <a:buFont typeface="Arial" charset="0"/>
              <a:buChar char="•"/>
            </a:pPr>
            <a:endParaRPr lang="en-US" altLang="en-US" dirty="0" smtClean="0"/>
          </a:p>
        </p:txBody>
      </p:sp>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l="2315" t="18320" r="77258" b="52480"/>
          <a:stretch>
            <a:fillRect/>
          </a:stretch>
        </p:blipFill>
        <p:spPr bwMode="auto">
          <a:xfrm>
            <a:off x="1447800" y="3048000"/>
            <a:ext cx="6096000" cy="3372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mtClean="0"/>
              <a:t>Sequences</a:t>
            </a:r>
          </a:p>
        </p:txBody>
      </p:sp>
      <p:sp>
        <p:nvSpPr>
          <p:cNvPr id="23555" name="Rectangle 4"/>
          <p:cNvSpPr>
            <a:spLocks noChangeArrowheads="1"/>
          </p:cNvSpPr>
          <p:nvPr/>
        </p:nvSpPr>
        <p:spPr bwMode="blackWhite">
          <a:xfrm>
            <a:off x="3024188" y="2719388"/>
            <a:ext cx="4724400" cy="63976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spcBef>
                <a:spcPct val="25000"/>
              </a:spcBef>
              <a:spcAft>
                <a:spcPct val="25000"/>
              </a:spcAft>
              <a:buClrTx/>
              <a:buFontTx/>
              <a:buNone/>
            </a:pPr>
            <a:r>
              <a:rPr lang="en-US" altLang="en-US" sz="1600" b="0">
                <a:solidFill>
                  <a:schemeClr val="bg2"/>
                </a:solidFill>
              </a:rPr>
              <a:t>Logically represents subsets of data from one or more tables</a:t>
            </a:r>
          </a:p>
        </p:txBody>
      </p:sp>
      <p:sp>
        <p:nvSpPr>
          <p:cNvPr id="23556" name="Rectangle 5"/>
          <p:cNvSpPr>
            <a:spLocks noChangeArrowheads="1"/>
          </p:cNvSpPr>
          <p:nvPr/>
        </p:nvSpPr>
        <p:spPr bwMode="blackWhite">
          <a:xfrm>
            <a:off x="1333500" y="2719388"/>
            <a:ext cx="1690688" cy="63976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spcBef>
                <a:spcPct val="25000"/>
              </a:spcBef>
              <a:spcAft>
                <a:spcPct val="25000"/>
              </a:spcAft>
              <a:buClrTx/>
              <a:buFontTx/>
              <a:buNone/>
            </a:pPr>
            <a:r>
              <a:rPr lang="en-US" altLang="en-US" sz="1600" b="0"/>
              <a:t>View </a:t>
            </a:r>
          </a:p>
        </p:txBody>
      </p:sp>
      <p:sp>
        <p:nvSpPr>
          <p:cNvPr id="23557" name="Rectangle 6"/>
          <p:cNvSpPr>
            <a:spLocks noChangeArrowheads="1"/>
          </p:cNvSpPr>
          <p:nvPr/>
        </p:nvSpPr>
        <p:spPr bwMode="blackWhite">
          <a:xfrm>
            <a:off x="3024188" y="3359150"/>
            <a:ext cx="4724400" cy="4206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20000"/>
              </a:lnSpc>
              <a:spcBef>
                <a:spcPct val="35000"/>
              </a:spcBef>
              <a:spcAft>
                <a:spcPct val="35000"/>
              </a:spcAft>
              <a:buClrTx/>
              <a:buFontTx/>
              <a:buNone/>
            </a:pPr>
            <a:r>
              <a:rPr lang="en-US" altLang="en-US" sz="1600" dirty="0">
                <a:solidFill>
                  <a:srgbClr val="FF0000"/>
                </a:solidFill>
              </a:rPr>
              <a:t>Generates numeric values</a:t>
            </a:r>
          </a:p>
        </p:txBody>
      </p:sp>
      <p:sp>
        <p:nvSpPr>
          <p:cNvPr id="23558" name="Rectangle 7"/>
          <p:cNvSpPr>
            <a:spLocks noChangeArrowheads="1"/>
          </p:cNvSpPr>
          <p:nvPr/>
        </p:nvSpPr>
        <p:spPr bwMode="blackWhite">
          <a:xfrm>
            <a:off x="1333500" y="3359150"/>
            <a:ext cx="1690688" cy="4206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20000"/>
              </a:lnSpc>
              <a:spcBef>
                <a:spcPct val="35000"/>
              </a:spcBef>
              <a:spcAft>
                <a:spcPct val="35000"/>
              </a:spcAft>
              <a:buClrTx/>
              <a:buFontTx/>
              <a:buNone/>
            </a:pPr>
            <a:r>
              <a:rPr lang="en-US" altLang="en-US" sz="1600" dirty="0">
                <a:solidFill>
                  <a:srgbClr val="FF0000"/>
                </a:solidFill>
              </a:rPr>
              <a:t>Sequence </a:t>
            </a:r>
          </a:p>
        </p:txBody>
      </p:sp>
      <p:sp>
        <p:nvSpPr>
          <p:cNvPr id="23559" name="Rectangle 8"/>
          <p:cNvSpPr>
            <a:spLocks noChangeArrowheads="1"/>
          </p:cNvSpPr>
          <p:nvPr/>
        </p:nvSpPr>
        <p:spPr bwMode="blackWhite">
          <a:xfrm>
            <a:off x="3024188" y="2298700"/>
            <a:ext cx="4724400" cy="4206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20000"/>
              </a:lnSpc>
              <a:spcBef>
                <a:spcPct val="35000"/>
              </a:spcBef>
              <a:spcAft>
                <a:spcPct val="35000"/>
              </a:spcAft>
              <a:buClrTx/>
              <a:buFontTx/>
              <a:buNone/>
            </a:pPr>
            <a:r>
              <a:rPr lang="en-US" altLang="en-US" sz="1600" b="0"/>
              <a:t>Basic unit of storage; composed of rows  </a:t>
            </a:r>
          </a:p>
        </p:txBody>
      </p:sp>
      <p:sp>
        <p:nvSpPr>
          <p:cNvPr id="23560" name="Rectangle 9"/>
          <p:cNvSpPr>
            <a:spLocks noChangeArrowheads="1"/>
          </p:cNvSpPr>
          <p:nvPr/>
        </p:nvSpPr>
        <p:spPr bwMode="blackWhite">
          <a:xfrm>
            <a:off x="1333500" y="2298700"/>
            <a:ext cx="1690688" cy="4206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20000"/>
              </a:lnSpc>
              <a:spcBef>
                <a:spcPct val="35000"/>
              </a:spcBef>
              <a:spcAft>
                <a:spcPct val="35000"/>
              </a:spcAft>
              <a:buClrTx/>
              <a:buFontTx/>
              <a:buNone/>
            </a:pPr>
            <a:r>
              <a:rPr lang="en-US" altLang="en-US" sz="1600" b="0"/>
              <a:t>Table</a:t>
            </a:r>
          </a:p>
        </p:txBody>
      </p:sp>
      <p:sp>
        <p:nvSpPr>
          <p:cNvPr id="23561" name="Rectangle 10"/>
          <p:cNvSpPr>
            <a:spLocks noChangeArrowheads="1"/>
          </p:cNvSpPr>
          <p:nvPr/>
        </p:nvSpPr>
        <p:spPr bwMode="blackWhite">
          <a:xfrm>
            <a:off x="3024188" y="4419600"/>
            <a:ext cx="4724400" cy="4206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20000"/>
              </a:lnSpc>
              <a:spcBef>
                <a:spcPct val="35000"/>
              </a:spcBef>
              <a:spcAft>
                <a:spcPct val="35000"/>
              </a:spcAft>
              <a:buClrTx/>
              <a:buFontTx/>
              <a:buNone/>
            </a:pPr>
            <a:r>
              <a:rPr lang="en-US" altLang="en-US" sz="1600" b="0"/>
              <a:t>Gives alternative names to objects</a:t>
            </a:r>
          </a:p>
        </p:txBody>
      </p:sp>
      <p:sp>
        <p:nvSpPr>
          <p:cNvPr id="23562" name="Rectangle 11"/>
          <p:cNvSpPr>
            <a:spLocks noChangeArrowheads="1"/>
          </p:cNvSpPr>
          <p:nvPr/>
        </p:nvSpPr>
        <p:spPr bwMode="blackWhite">
          <a:xfrm>
            <a:off x="1333500" y="4419600"/>
            <a:ext cx="1690688" cy="4206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20000"/>
              </a:lnSpc>
              <a:spcBef>
                <a:spcPct val="35000"/>
              </a:spcBef>
              <a:spcAft>
                <a:spcPct val="35000"/>
              </a:spcAft>
              <a:buClrTx/>
              <a:buFontTx/>
              <a:buNone/>
            </a:pPr>
            <a:r>
              <a:rPr lang="en-US" altLang="en-US" sz="1600" b="0"/>
              <a:t>Synonym </a:t>
            </a:r>
          </a:p>
        </p:txBody>
      </p:sp>
      <p:sp>
        <p:nvSpPr>
          <p:cNvPr id="23563" name="Rectangle 12"/>
          <p:cNvSpPr>
            <a:spLocks noChangeArrowheads="1"/>
          </p:cNvSpPr>
          <p:nvPr/>
        </p:nvSpPr>
        <p:spPr bwMode="blackWhite">
          <a:xfrm>
            <a:off x="3024188" y="3779838"/>
            <a:ext cx="4724400" cy="63976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eaLnBrk="1" hangingPunct="1">
              <a:buClr>
                <a:srgbClr val="000000"/>
              </a:buClr>
            </a:pPr>
            <a:r>
              <a:rPr lang="en-US" altLang="en-US" sz="1600" b="0"/>
              <a:t>Improves the performance of some queries</a:t>
            </a:r>
          </a:p>
        </p:txBody>
      </p:sp>
      <p:sp>
        <p:nvSpPr>
          <p:cNvPr id="23564" name="Rectangle 13"/>
          <p:cNvSpPr>
            <a:spLocks noChangeArrowheads="1"/>
          </p:cNvSpPr>
          <p:nvPr/>
        </p:nvSpPr>
        <p:spPr bwMode="blackWhite">
          <a:xfrm>
            <a:off x="1333500" y="3779838"/>
            <a:ext cx="1690688" cy="63976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eaLnBrk="1" hangingPunct="1">
              <a:buClr>
                <a:srgbClr val="000000"/>
              </a:buClr>
            </a:pPr>
            <a:r>
              <a:rPr lang="en-US" altLang="en-US" sz="1600" b="0"/>
              <a:t>Index</a:t>
            </a:r>
          </a:p>
        </p:txBody>
      </p:sp>
      <p:sp>
        <p:nvSpPr>
          <p:cNvPr id="23565" name="Rectangle 14"/>
          <p:cNvSpPr>
            <a:spLocks noChangeArrowheads="1"/>
          </p:cNvSpPr>
          <p:nvPr/>
        </p:nvSpPr>
        <p:spPr bwMode="gray">
          <a:xfrm>
            <a:off x="3024188" y="1781175"/>
            <a:ext cx="4724400" cy="5175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15000"/>
              </a:lnSpc>
              <a:spcBef>
                <a:spcPct val="25000"/>
              </a:spcBef>
              <a:spcAft>
                <a:spcPct val="35000"/>
              </a:spcAft>
              <a:buClrTx/>
              <a:buFontTx/>
              <a:buNone/>
            </a:pPr>
            <a:r>
              <a:rPr lang="en-US" altLang="en-US">
                <a:solidFill>
                  <a:schemeClr val="bg1"/>
                </a:solidFill>
              </a:rPr>
              <a:t>Description</a:t>
            </a:r>
          </a:p>
        </p:txBody>
      </p:sp>
      <p:sp>
        <p:nvSpPr>
          <p:cNvPr id="23566" name="Rectangle 15"/>
          <p:cNvSpPr>
            <a:spLocks noChangeArrowheads="1"/>
          </p:cNvSpPr>
          <p:nvPr/>
        </p:nvSpPr>
        <p:spPr bwMode="gray">
          <a:xfrm>
            <a:off x="1333500" y="1781175"/>
            <a:ext cx="1690688" cy="5175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15000"/>
              </a:lnSpc>
              <a:spcBef>
                <a:spcPct val="25000"/>
              </a:spcBef>
              <a:spcAft>
                <a:spcPct val="35000"/>
              </a:spcAft>
              <a:buClrTx/>
              <a:buFontTx/>
              <a:buNone/>
            </a:pPr>
            <a:r>
              <a:rPr lang="en-US" altLang="en-US">
                <a:solidFill>
                  <a:schemeClr val="bg1"/>
                </a:solidFill>
              </a:rPr>
              <a:t>Object</a:t>
            </a:r>
          </a:p>
        </p:txBody>
      </p:sp>
      <p:sp>
        <p:nvSpPr>
          <p:cNvPr id="23567" name="Line 16"/>
          <p:cNvSpPr>
            <a:spLocks noChangeShapeType="1"/>
          </p:cNvSpPr>
          <p:nvPr/>
        </p:nvSpPr>
        <p:spPr bwMode="blackWhite">
          <a:xfrm>
            <a:off x="1333500" y="2298700"/>
            <a:ext cx="6415088"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8" name="Line 17"/>
          <p:cNvSpPr>
            <a:spLocks noChangeShapeType="1"/>
          </p:cNvSpPr>
          <p:nvPr/>
        </p:nvSpPr>
        <p:spPr bwMode="blackWhite">
          <a:xfrm>
            <a:off x="1333500" y="4419600"/>
            <a:ext cx="641508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9" name="Line 18"/>
          <p:cNvSpPr>
            <a:spLocks noChangeShapeType="1"/>
          </p:cNvSpPr>
          <p:nvPr/>
        </p:nvSpPr>
        <p:spPr bwMode="blackWhite">
          <a:xfrm>
            <a:off x="1333500" y="4840288"/>
            <a:ext cx="6415088"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0" name="Line 19"/>
          <p:cNvSpPr>
            <a:spLocks noChangeShapeType="1"/>
          </p:cNvSpPr>
          <p:nvPr/>
        </p:nvSpPr>
        <p:spPr bwMode="blackWhite">
          <a:xfrm>
            <a:off x="1333500" y="1781175"/>
            <a:ext cx="0" cy="5175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1" name="Line 20"/>
          <p:cNvSpPr>
            <a:spLocks noChangeShapeType="1"/>
          </p:cNvSpPr>
          <p:nvPr/>
        </p:nvSpPr>
        <p:spPr bwMode="blackWhite">
          <a:xfrm>
            <a:off x="3024188" y="1781175"/>
            <a:ext cx="0" cy="305911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2" name="Line 21"/>
          <p:cNvSpPr>
            <a:spLocks noChangeShapeType="1"/>
          </p:cNvSpPr>
          <p:nvPr/>
        </p:nvSpPr>
        <p:spPr bwMode="blackWhite">
          <a:xfrm>
            <a:off x="7748588" y="1781175"/>
            <a:ext cx="0" cy="5175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3" name="Line 22"/>
          <p:cNvSpPr>
            <a:spLocks noChangeShapeType="1"/>
          </p:cNvSpPr>
          <p:nvPr/>
        </p:nvSpPr>
        <p:spPr bwMode="blackWhite">
          <a:xfrm>
            <a:off x="1333500" y="2719388"/>
            <a:ext cx="641508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4" name="Line 23"/>
          <p:cNvSpPr>
            <a:spLocks noChangeShapeType="1"/>
          </p:cNvSpPr>
          <p:nvPr/>
        </p:nvSpPr>
        <p:spPr bwMode="blackWhite">
          <a:xfrm>
            <a:off x="1333500" y="3779838"/>
            <a:ext cx="641508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5" name="Line 24"/>
          <p:cNvSpPr>
            <a:spLocks noChangeShapeType="1"/>
          </p:cNvSpPr>
          <p:nvPr/>
        </p:nvSpPr>
        <p:spPr bwMode="blackWhite">
          <a:xfrm>
            <a:off x="1333500" y="3359150"/>
            <a:ext cx="641508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6" name="Line 25"/>
          <p:cNvSpPr>
            <a:spLocks noChangeShapeType="1"/>
          </p:cNvSpPr>
          <p:nvPr/>
        </p:nvSpPr>
        <p:spPr bwMode="blackWhite">
          <a:xfrm>
            <a:off x="1333500" y="1781175"/>
            <a:ext cx="641508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7" name="Line 26"/>
          <p:cNvSpPr>
            <a:spLocks noChangeShapeType="1"/>
          </p:cNvSpPr>
          <p:nvPr/>
        </p:nvSpPr>
        <p:spPr bwMode="blackWhite">
          <a:xfrm>
            <a:off x="1333500" y="2298700"/>
            <a:ext cx="0" cy="25415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8" name="Line 27"/>
          <p:cNvSpPr>
            <a:spLocks noChangeShapeType="1"/>
          </p:cNvSpPr>
          <p:nvPr/>
        </p:nvSpPr>
        <p:spPr bwMode="blackWhite">
          <a:xfrm>
            <a:off x="7748588" y="2298700"/>
            <a:ext cx="0" cy="25415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40"/>
          <p:cNvSpPr>
            <a:spLocks noGrp="1" noChangeArrowheads="1"/>
          </p:cNvSpPr>
          <p:nvPr>
            <p:ph type="title"/>
          </p:nvPr>
        </p:nvSpPr>
        <p:spPr/>
        <p:txBody>
          <a:bodyPr/>
          <a:lstStyle/>
          <a:p>
            <a:pPr eaLnBrk="1" hangingPunct="1"/>
            <a:r>
              <a:rPr lang="en-US" altLang="en-US" smtClean="0"/>
              <a:t>Sequences</a:t>
            </a:r>
          </a:p>
        </p:txBody>
      </p:sp>
      <p:sp>
        <p:nvSpPr>
          <p:cNvPr id="24579" name="Rectangle 1041"/>
          <p:cNvSpPr>
            <a:spLocks noGrp="1" noChangeArrowheads="1"/>
          </p:cNvSpPr>
          <p:nvPr>
            <p:ph type="body" idx="1"/>
          </p:nvPr>
        </p:nvSpPr>
        <p:spPr>
          <a:xfrm>
            <a:off x="609600" y="1449388"/>
            <a:ext cx="7918450" cy="2703512"/>
          </a:xfrm>
        </p:spPr>
        <p:txBody>
          <a:bodyPr/>
          <a:lstStyle/>
          <a:p>
            <a:pPr marL="0" indent="0" eaLnBrk="1" hangingPunct="1"/>
            <a:r>
              <a:rPr lang="en-US" altLang="en-US" smtClean="0"/>
              <a:t>A sequence:</a:t>
            </a:r>
          </a:p>
          <a:p>
            <a:pPr lvl="1" eaLnBrk="1" hangingPunct="1"/>
            <a:r>
              <a:rPr lang="en-US" altLang="en-US" smtClean="0"/>
              <a:t>Can automatically generate unique numbers</a:t>
            </a:r>
          </a:p>
          <a:p>
            <a:pPr lvl="1" eaLnBrk="1" hangingPunct="1"/>
            <a:r>
              <a:rPr lang="en-US" altLang="en-US" smtClean="0"/>
              <a:t>Is a shareable object</a:t>
            </a:r>
          </a:p>
          <a:p>
            <a:pPr lvl="1" eaLnBrk="1" hangingPunct="1"/>
            <a:r>
              <a:rPr lang="en-US" altLang="en-US" smtClean="0"/>
              <a:t>Can be used to create a primary key value</a:t>
            </a:r>
          </a:p>
          <a:p>
            <a:pPr lvl="1" eaLnBrk="1" hangingPunct="1"/>
            <a:r>
              <a:rPr lang="en-US" altLang="en-US" smtClean="0"/>
              <a:t>Replaces application code</a:t>
            </a:r>
          </a:p>
          <a:p>
            <a:pPr lvl="1" eaLnBrk="1" hangingPunct="1"/>
            <a:r>
              <a:rPr lang="en-US" altLang="en-US" smtClean="0"/>
              <a:t>Speeds up the efficiency of accessing sequence values when cached in memory</a:t>
            </a:r>
          </a:p>
        </p:txBody>
      </p:sp>
      <p:sp>
        <p:nvSpPr>
          <p:cNvPr id="24580" name="Oval 1031"/>
          <p:cNvSpPr>
            <a:spLocks noChangeArrowheads="1"/>
          </p:cNvSpPr>
          <p:nvPr/>
        </p:nvSpPr>
        <p:spPr bwMode="blackWhite">
          <a:xfrm>
            <a:off x="3952875" y="5010150"/>
            <a:ext cx="304800" cy="273050"/>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eaLnBrk="0" hangingPunct="0">
              <a:defRPr b="1">
                <a:solidFill>
                  <a:schemeClr val="tx1"/>
                </a:solidFill>
                <a:latin typeface="Arial" charset="0"/>
              </a:defRPr>
            </a:lvl1pPr>
            <a:lvl2pPr marL="742950" indent="-285750" defTabSz="1111250" eaLnBrk="0" hangingPunct="0">
              <a:defRPr b="1">
                <a:solidFill>
                  <a:schemeClr val="tx1"/>
                </a:solidFill>
                <a:latin typeface="Arial" charset="0"/>
              </a:defRPr>
            </a:lvl2pPr>
            <a:lvl3pPr marL="1143000" indent="-228600" defTabSz="1111250" eaLnBrk="0" hangingPunct="0">
              <a:defRPr b="1">
                <a:solidFill>
                  <a:schemeClr val="tx1"/>
                </a:solidFill>
                <a:latin typeface="Arial" charset="0"/>
              </a:defRPr>
            </a:lvl3pPr>
            <a:lvl4pPr marL="1600200" indent="-228600" defTabSz="1111250" eaLnBrk="0" hangingPunct="0">
              <a:defRPr b="1">
                <a:solidFill>
                  <a:schemeClr val="tx1"/>
                </a:solidFill>
                <a:latin typeface="Arial" charset="0"/>
              </a:defRPr>
            </a:lvl4pPr>
            <a:lvl5pPr marL="2057400" indent="-228600" defTabSz="1111250" eaLnBrk="0" hangingPunct="0">
              <a:defRPr b="1">
                <a:solidFill>
                  <a:schemeClr val="tx1"/>
                </a:solidFill>
                <a:latin typeface="Arial" charset="0"/>
              </a:defRPr>
            </a:lvl5pPr>
            <a:lvl6pPr marL="25146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spcBef>
                <a:spcPct val="0"/>
              </a:spcBef>
              <a:buClrTx/>
              <a:buFontTx/>
              <a:buNone/>
            </a:pPr>
            <a:r>
              <a:rPr lang="en-US" altLang="en-US" sz="1200">
                <a:solidFill>
                  <a:schemeClr val="bg2"/>
                </a:solidFill>
              </a:rPr>
              <a:t>2</a:t>
            </a:r>
          </a:p>
        </p:txBody>
      </p:sp>
      <p:sp>
        <p:nvSpPr>
          <p:cNvPr id="24581" name="Oval 1032"/>
          <p:cNvSpPr>
            <a:spLocks noChangeArrowheads="1"/>
          </p:cNvSpPr>
          <p:nvPr/>
        </p:nvSpPr>
        <p:spPr bwMode="blackWhite">
          <a:xfrm>
            <a:off x="4640263" y="5010150"/>
            <a:ext cx="304800" cy="273050"/>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eaLnBrk="0" hangingPunct="0">
              <a:defRPr b="1">
                <a:solidFill>
                  <a:schemeClr val="tx1"/>
                </a:solidFill>
                <a:latin typeface="Arial" charset="0"/>
              </a:defRPr>
            </a:lvl1pPr>
            <a:lvl2pPr marL="742950" indent="-285750" defTabSz="1111250" eaLnBrk="0" hangingPunct="0">
              <a:defRPr b="1">
                <a:solidFill>
                  <a:schemeClr val="tx1"/>
                </a:solidFill>
                <a:latin typeface="Arial" charset="0"/>
              </a:defRPr>
            </a:lvl2pPr>
            <a:lvl3pPr marL="1143000" indent="-228600" defTabSz="1111250" eaLnBrk="0" hangingPunct="0">
              <a:defRPr b="1">
                <a:solidFill>
                  <a:schemeClr val="tx1"/>
                </a:solidFill>
                <a:latin typeface="Arial" charset="0"/>
              </a:defRPr>
            </a:lvl3pPr>
            <a:lvl4pPr marL="1600200" indent="-228600" defTabSz="1111250" eaLnBrk="0" hangingPunct="0">
              <a:defRPr b="1">
                <a:solidFill>
                  <a:schemeClr val="tx1"/>
                </a:solidFill>
                <a:latin typeface="Arial" charset="0"/>
              </a:defRPr>
            </a:lvl4pPr>
            <a:lvl5pPr marL="2057400" indent="-228600" defTabSz="1111250" eaLnBrk="0" hangingPunct="0">
              <a:defRPr b="1">
                <a:solidFill>
                  <a:schemeClr val="tx1"/>
                </a:solidFill>
                <a:latin typeface="Arial" charset="0"/>
              </a:defRPr>
            </a:lvl5pPr>
            <a:lvl6pPr marL="25146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spcBef>
                <a:spcPct val="0"/>
              </a:spcBef>
              <a:buClrTx/>
              <a:buFontTx/>
              <a:buNone/>
            </a:pPr>
            <a:r>
              <a:rPr lang="en-US" altLang="en-US" sz="1200">
                <a:solidFill>
                  <a:schemeClr val="bg2"/>
                </a:solidFill>
              </a:rPr>
              <a:t>4</a:t>
            </a:r>
          </a:p>
        </p:txBody>
      </p:sp>
      <p:sp>
        <p:nvSpPr>
          <p:cNvPr id="24582" name="Oval 1033"/>
          <p:cNvSpPr>
            <a:spLocks noChangeArrowheads="1"/>
          </p:cNvSpPr>
          <p:nvPr/>
        </p:nvSpPr>
        <p:spPr bwMode="blackWhite">
          <a:xfrm>
            <a:off x="4295775" y="5346700"/>
            <a:ext cx="304800" cy="273050"/>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eaLnBrk="0" hangingPunct="0">
              <a:defRPr b="1">
                <a:solidFill>
                  <a:schemeClr val="tx1"/>
                </a:solidFill>
                <a:latin typeface="Arial" charset="0"/>
              </a:defRPr>
            </a:lvl1pPr>
            <a:lvl2pPr marL="742950" indent="-285750" defTabSz="1111250" eaLnBrk="0" hangingPunct="0">
              <a:defRPr b="1">
                <a:solidFill>
                  <a:schemeClr val="tx1"/>
                </a:solidFill>
                <a:latin typeface="Arial" charset="0"/>
              </a:defRPr>
            </a:lvl2pPr>
            <a:lvl3pPr marL="1143000" indent="-228600" defTabSz="1111250" eaLnBrk="0" hangingPunct="0">
              <a:defRPr b="1">
                <a:solidFill>
                  <a:schemeClr val="tx1"/>
                </a:solidFill>
                <a:latin typeface="Arial" charset="0"/>
              </a:defRPr>
            </a:lvl3pPr>
            <a:lvl4pPr marL="1600200" indent="-228600" defTabSz="1111250" eaLnBrk="0" hangingPunct="0">
              <a:defRPr b="1">
                <a:solidFill>
                  <a:schemeClr val="tx1"/>
                </a:solidFill>
                <a:latin typeface="Arial" charset="0"/>
              </a:defRPr>
            </a:lvl4pPr>
            <a:lvl5pPr marL="2057400" indent="-228600" defTabSz="1111250" eaLnBrk="0" hangingPunct="0">
              <a:defRPr b="1">
                <a:solidFill>
                  <a:schemeClr val="tx1"/>
                </a:solidFill>
                <a:latin typeface="Arial" charset="0"/>
              </a:defRPr>
            </a:lvl5pPr>
            <a:lvl6pPr marL="25146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spcBef>
                <a:spcPct val="0"/>
              </a:spcBef>
              <a:buClrTx/>
              <a:buFontTx/>
              <a:buNone/>
            </a:pPr>
            <a:r>
              <a:rPr lang="en-US" altLang="en-US" sz="1200">
                <a:solidFill>
                  <a:schemeClr val="bg2"/>
                </a:solidFill>
              </a:rPr>
              <a:t>3</a:t>
            </a:r>
          </a:p>
        </p:txBody>
      </p:sp>
      <p:sp>
        <p:nvSpPr>
          <p:cNvPr id="24583" name="Oval 1034"/>
          <p:cNvSpPr>
            <a:spLocks noChangeArrowheads="1"/>
          </p:cNvSpPr>
          <p:nvPr/>
        </p:nvSpPr>
        <p:spPr bwMode="blackWhite">
          <a:xfrm>
            <a:off x="4983163" y="5346700"/>
            <a:ext cx="304800" cy="273050"/>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eaLnBrk="0" hangingPunct="0">
              <a:defRPr b="1">
                <a:solidFill>
                  <a:schemeClr val="tx1"/>
                </a:solidFill>
                <a:latin typeface="Arial" charset="0"/>
              </a:defRPr>
            </a:lvl1pPr>
            <a:lvl2pPr marL="742950" indent="-285750" defTabSz="1111250" eaLnBrk="0" hangingPunct="0">
              <a:defRPr b="1">
                <a:solidFill>
                  <a:schemeClr val="tx1"/>
                </a:solidFill>
                <a:latin typeface="Arial" charset="0"/>
              </a:defRPr>
            </a:lvl2pPr>
            <a:lvl3pPr marL="1143000" indent="-228600" defTabSz="1111250" eaLnBrk="0" hangingPunct="0">
              <a:defRPr b="1">
                <a:solidFill>
                  <a:schemeClr val="tx1"/>
                </a:solidFill>
                <a:latin typeface="Arial" charset="0"/>
              </a:defRPr>
            </a:lvl3pPr>
            <a:lvl4pPr marL="1600200" indent="-228600" defTabSz="1111250" eaLnBrk="0" hangingPunct="0">
              <a:defRPr b="1">
                <a:solidFill>
                  <a:schemeClr val="tx1"/>
                </a:solidFill>
                <a:latin typeface="Arial" charset="0"/>
              </a:defRPr>
            </a:lvl4pPr>
            <a:lvl5pPr marL="2057400" indent="-228600" defTabSz="1111250" eaLnBrk="0" hangingPunct="0">
              <a:defRPr b="1">
                <a:solidFill>
                  <a:schemeClr val="tx1"/>
                </a:solidFill>
                <a:latin typeface="Arial" charset="0"/>
              </a:defRPr>
            </a:lvl5pPr>
            <a:lvl6pPr marL="25146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spcBef>
                <a:spcPct val="0"/>
              </a:spcBef>
              <a:buClrTx/>
              <a:buFontTx/>
              <a:buNone/>
            </a:pPr>
            <a:r>
              <a:rPr lang="en-US" altLang="en-US" sz="1200">
                <a:solidFill>
                  <a:schemeClr val="bg2"/>
                </a:solidFill>
              </a:rPr>
              <a:t>5</a:t>
            </a:r>
          </a:p>
        </p:txBody>
      </p:sp>
      <p:sp>
        <p:nvSpPr>
          <p:cNvPr id="24584" name="Oval 1035"/>
          <p:cNvSpPr>
            <a:spLocks noChangeArrowheads="1"/>
          </p:cNvSpPr>
          <p:nvPr/>
        </p:nvSpPr>
        <p:spPr bwMode="blackWhite">
          <a:xfrm>
            <a:off x="5326063" y="5010150"/>
            <a:ext cx="304800" cy="273050"/>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eaLnBrk="0" hangingPunct="0">
              <a:defRPr b="1">
                <a:solidFill>
                  <a:schemeClr val="tx1"/>
                </a:solidFill>
                <a:latin typeface="Arial" charset="0"/>
              </a:defRPr>
            </a:lvl1pPr>
            <a:lvl2pPr marL="742950" indent="-285750" defTabSz="1111250" eaLnBrk="0" hangingPunct="0">
              <a:defRPr b="1">
                <a:solidFill>
                  <a:schemeClr val="tx1"/>
                </a:solidFill>
                <a:latin typeface="Arial" charset="0"/>
              </a:defRPr>
            </a:lvl2pPr>
            <a:lvl3pPr marL="1143000" indent="-228600" defTabSz="1111250" eaLnBrk="0" hangingPunct="0">
              <a:defRPr b="1">
                <a:solidFill>
                  <a:schemeClr val="tx1"/>
                </a:solidFill>
                <a:latin typeface="Arial" charset="0"/>
              </a:defRPr>
            </a:lvl3pPr>
            <a:lvl4pPr marL="1600200" indent="-228600" defTabSz="1111250" eaLnBrk="0" hangingPunct="0">
              <a:defRPr b="1">
                <a:solidFill>
                  <a:schemeClr val="tx1"/>
                </a:solidFill>
                <a:latin typeface="Arial" charset="0"/>
              </a:defRPr>
            </a:lvl4pPr>
            <a:lvl5pPr marL="2057400" indent="-228600" defTabSz="1111250" eaLnBrk="0" hangingPunct="0">
              <a:defRPr b="1">
                <a:solidFill>
                  <a:schemeClr val="tx1"/>
                </a:solidFill>
                <a:latin typeface="Arial" charset="0"/>
              </a:defRPr>
            </a:lvl5pPr>
            <a:lvl6pPr marL="25146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spcBef>
                <a:spcPct val="0"/>
              </a:spcBef>
              <a:buClrTx/>
              <a:buFontTx/>
              <a:buNone/>
            </a:pPr>
            <a:r>
              <a:rPr lang="en-US" altLang="en-US" sz="1200">
                <a:solidFill>
                  <a:schemeClr val="bg2"/>
                </a:solidFill>
              </a:rPr>
              <a:t>6</a:t>
            </a:r>
          </a:p>
        </p:txBody>
      </p:sp>
      <p:sp>
        <p:nvSpPr>
          <p:cNvPr id="24585" name="Oval 1036"/>
          <p:cNvSpPr>
            <a:spLocks noChangeArrowheads="1"/>
          </p:cNvSpPr>
          <p:nvPr/>
        </p:nvSpPr>
        <p:spPr bwMode="blackWhite">
          <a:xfrm>
            <a:off x="6013450" y="5010150"/>
            <a:ext cx="304800" cy="273050"/>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eaLnBrk="0" hangingPunct="0">
              <a:defRPr b="1">
                <a:solidFill>
                  <a:schemeClr val="tx1"/>
                </a:solidFill>
                <a:latin typeface="Arial" charset="0"/>
              </a:defRPr>
            </a:lvl1pPr>
            <a:lvl2pPr marL="742950" indent="-285750" defTabSz="1111250" eaLnBrk="0" hangingPunct="0">
              <a:defRPr b="1">
                <a:solidFill>
                  <a:schemeClr val="tx1"/>
                </a:solidFill>
                <a:latin typeface="Arial" charset="0"/>
              </a:defRPr>
            </a:lvl2pPr>
            <a:lvl3pPr marL="1143000" indent="-228600" defTabSz="1111250" eaLnBrk="0" hangingPunct="0">
              <a:defRPr b="1">
                <a:solidFill>
                  <a:schemeClr val="tx1"/>
                </a:solidFill>
                <a:latin typeface="Arial" charset="0"/>
              </a:defRPr>
            </a:lvl3pPr>
            <a:lvl4pPr marL="1600200" indent="-228600" defTabSz="1111250" eaLnBrk="0" hangingPunct="0">
              <a:defRPr b="1">
                <a:solidFill>
                  <a:schemeClr val="tx1"/>
                </a:solidFill>
                <a:latin typeface="Arial" charset="0"/>
              </a:defRPr>
            </a:lvl4pPr>
            <a:lvl5pPr marL="2057400" indent="-228600" defTabSz="1111250" eaLnBrk="0" hangingPunct="0">
              <a:defRPr b="1">
                <a:solidFill>
                  <a:schemeClr val="tx1"/>
                </a:solidFill>
                <a:latin typeface="Arial" charset="0"/>
              </a:defRPr>
            </a:lvl5pPr>
            <a:lvl6pPr marL="25146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spcBef>
                <a:spcPct val="0"/>
              </a:spcBef>
              <a:buClrTx/>
              <a:buFontTx/>
              <a:buNone/>
            </a:pPr>
            <a:r>
              <a:rPr lang="en-US" altLang="en-US" sz="1200">
                <a:solidFill>
                  <a:schemeClr val="bg2"/>
                </a:solidFill>
              </a:rPr>
              <a:t>8</a:t>
            </a:r>
          </a:p>
        </p:txBody>
      </p:sp>
      <p:sp>
        <p:nvSpPr>
          <p:cNvPr id="24586" name="Oval 1037"/>
          <p:cNvSpPr>
            <a:spLocks noChangeArrowheads="1"/>
          </p:cNvSpPr>
          <p:nvPr/>
        </p:nvSpPr>
        <p:spPr bwMode="blackWhite">
          <a:xfrm>
            <a:off x="5670550" y="5346700"/>
            <a:ext cx="304800" cy="273050"/>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eaLnBrk="0" hangingPunct="0">
              <a:defRPr b="1">
                <a:solidFill>
                  <a:schemeClr val="tx1"/>
                </a:solidFill>
                <a:latin typeface="Arial" charset="0"/>
              </a:defRPr>
            </a:lvl1pPr>
            <a:lvl2pPr marL="742950" indent="-285750" defTabSz="1111250" eaLnBrk="0" hangingPunct="0">
              <a:defRPr b="1">
                <a:solidFill>
                  <a:schemeClr val="tx1"/>
                </a:solidFill>
                <a:latin typeface="Arial" charset="0"/>
              </a:defRPr>
            </a:lvl2pPr>
            <a:lvl3pPr marL="1143000" indent="-228600" defTabSz="1111250" eaLnBrk="0" hangingPunct="0">
              <a:defRPr b="1">
                <a:solidFill>
                  <a:schemeClr val="tx1"/>
                </a:solidFill>
                <a:latin typeface="Arial" charset="0"/>
              </a:defRPr>
            </a:lvl3pPr>
            <a:lvl4pPr marL="1600200" indent="-228600" defTabSz="1111250" eaLnBrk="0" hangingPunct="0">
              <a:defRPr b="1">
                <a:solidFill>
                  <a:schemeClr val="tx1"/>
                </a:solidFill>
                <a:latin typeface="Arial" charset="0"/>
              </a:defRPr>
            </a:lvl4pPr>
            <a:lvl5pPr marL="2057400" indent="-228600" defTabSz="1111250" eaLnBrk="0" hangingPunct="0">
              <a:defRPr b="1">
                <a:solidFill>
                  <a:schemeClr val="tx1"/>
                </a:solidFill>
                <a:latin typeface="Arial" charset="0"/>
              </a:defRPr>
            </a:lvl5pPr>
            <a:lvl6pPr marL="25146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spcBef>
                <a:spcPct val="0"/>
              </a:spcBef>
              <a:buClrTx/>
              <a:buFontTx/>
              <a:buNone/>
            </a:pPr>
            <a:r>
              <a:rPr lang="en-US" altLang="en-US" sz="1200">
                <a:solidFill>
                  <a:schemeClr val="bg2"/>
                </a:solidFill>
              </a:rPr>
              <a:t>7</a:t>
            </a:r>
          </a:p>
        </p:txBody>
      </p:sp>
      <p:sp>
        <p:nvSpPr>
          <p:cNvPr id="24587" name="Oval 1038"/>
          <p:cNvSpPr>
            <a:spLocks noChangeArrowheads="1"/>
          </p:cNvSpPr>
          <p:nvPr/>
        </p:nvSpPr>
        <p:spPr bwMode="blackWhite">
          <a:xfrm>
            <a:off x="6700838" y="5010150"/>
            <a:ext cx="304800" cy="273050"/>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eaLnBrk="0" hangingPunct="0">
              <a:defRPr b="1">
                <a:solidFill>
                  <a:schemeClr val="tx1"/>
                </a:solidFill>
                <a:latin typeface="Arial" charset="0"/>
              </a:defRPr>
            </a:lvl1pPr>
            <a:lvl2pPr marL="742950" indent="-285750" defTabSz="1111250" eaLnBrk="0" hangingPunct="0">
              <a:defRPr b="1">
                <a:solidFill>
                  <a:schemeClr val="tx1"/>
                </a:solidFill>
                <a:latin typeface="Arial" charset="0"/>
              </a:defRPr>
            </a:lvl2pPr>
            <a:lvl3pPr marL="1143000" indent="-228600" defTabSz="1111250" eaLnBrk="0" hangingPunct="0">
              <a:defRPr b="1">
                <a:solidFill>
                  <a:schemeClr val="tx1"/>
                </a:solidFill>
                <a:latin typeface="Arial" charset="0"/>
              </a:defRPr>
            </a:lvl3pPr>
            <a:lvl4pPr marL="1600200" indent="-228600" defTabSz="1111250" eaLnBrk="0" hangingPunct="0">
              <a:defRPr b="1">
                <a:solidFill>
                  <a:schemeClr val="tx1"/>
                </a:solidFill>
                <a:latin typeface="Arial" charset="0"/>
              </a:defRPr>
            </a:lvl4pPr>
            <a:lvl5pPr marL="2057400" indent="-228600" defTabSz="1111250" eaLnBrk="0" hangingPunct="0">
              <a:defRPr b="1">
                <a:solidFill>
                  <a:schemeClr val="tx1"/>
                </a:solidFill>
                <a:latin typeface="Arial" charset="0"/>
              </a:defRPr>
            </a:lvl5pPr>
            <a:lvl6pPr marL="25146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spcBef>
                <a:spcPct val="0"/>
              </a:spcBef>
              <a:buClrTx/>
              <a:buFontTx/>
              <a:buNone/>
            </a:pPr>
            <a:r>
              <a:rPr lang="en-US" altLang="en-US" sz="1200">
                <a:solidFill>
                  <a:schemeClr val="bg2"/>
                </a:solidFill>
              </a:rPr>
              <a:t>10</a:t>
            </a:r>
          </a:p>
        </p:txBody>
      </p:sp>
      <p:sp>
        <p:nvSpPr>
          <p:cNvPr id="24588" name="Oval 1039"/>
          <p:cNvSpPr>
            <a:spLocks noChangeArrowheads="1"/>
          </p:cNvSpPr>
          <p:nvPr/>
        </p:nvSpPr>
        <p:spPr bwMode="blackWhite">
          <a:xfrm>
            <a:off x="6356350" y="5346700"/>
            <a:ext cx="304800" cy="273050"/>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eaLnBrk="0" hangingPunct="0">
              <a:defRPr b="1">
                <a:solidFill>
                  <a:schemeClr val="tx1"/>
                </a:solidFill>
                <a:latin typeface="Arial" charset="0"/>
              </a:defRPr>
            </a:lvl1pPr>
            <a:lvl2pPr marL="742950" indent="-285750" defTabSz="1111250" eaLnBrk="0" hangingPunct="0">
              <a:defRPr b="1">
                <a:solidFill>
                  <a:schemeClr val="tx1"/>
                </a:solidFill>
                <a:latin typeface="Arial" charset="0"/>
              </a:defRPr>
            </a:lvl2pPr>
            <a:lvl3pPr marL="1143000" indent="-228600" defTabSz="1111250" eaLnBrk="0" hangingPunct="0">
              <a:defRPr b="1">
                <a:solidFill>
                  <a:schemeClr val="tx1"/>
                </a:solidFill>
                <a:latin typeface="Arial" charset="0"/>
              </a:defRPr>
            </a:lvl3pPr>
            <a:lvl4pPr marL="1600200" indent="-228600" defTabSz="1111250" eaLnBrk="0" hangingPunct="0">
              <a:defRPr b="1">
                <a:solidFill>
                  <a:schemeClr val="tx1"/>
                </a:solidFill>
                <a:latin typeface="Arial" charset="0"/>
              </a:defRPr>
            </a:lvl4pPr>
            <a:lvl5pPr marL="2057400" indent="-228600" defTabSz="1111250" eaLnBrk="0" hangingPunct="0">
              <a:defRPr b="1">
                <a:solidFill>
                  <a:schemeClr val="tx1"/>
                </a:solidFill>
                <a:latin typeface="Arial" charset="0"/>
              </a:defRPr>
            </a:lvl5pPr>
            <a:lvl6pPr marL="25146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spcBef>
                <a:spcPct val="0"/>
              </a:spcBef>
              <a:buClrTx/>
              <a:buFontTx/>
              <a:buNone/>
            </a:pPr>
            <a:r>
              <a:rPr lang="en-US" altLang="en-US" sz="1200">
                <a:solidFill>
                  <a:schemeClr val="bg2"/>
                </a:solidFill>
              </a:rPr>
              <a:t>9</a:t>
            </a:r>
          </a:p>
        </p:txBody>
      </p:sp>
      <p:sp>
        <p:nvSpPr>
          <p:cNvPr id="24589" name="Rectangle 1050"/>
          <p:cNvSpPr>
            <a:spLocks noChangeArrowheads="1"/>
          </p:cNvSpPr>
          <p:nvPr/>
        </p:nvSpPr>
        <p:spPr bwMode="auto">
          <a:xfrm>
            <a:off x="1400175" y="2794000"/>
            <a:ext cx="6372225" cy="14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pic>
        <p:nvPicPr>
          <p:cNvPr id="24590" name="Picture 1053" descr="C:\Documents and Settings\sbettego\Desktop\manu006-[Convert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300538"/>
            <a:ext cx="1962150"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1" name="Oval 1030"/>
          <p:cNvSpPr>
            <a:spLocks noChangeArrowheads="1"/>
          </p:cNvSpPr>
          <p:nvPr/>
        </p:nvSpPr>
        <p:spPr bwMode="blackWhite">
          <a:xfrm>
            <a:off x="3609975" y="5346700"/>
            <a:ext cx="304800" cy="273050"/>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eaLnBrk="0" hangingPunct="0">
              <a:defRPr b="1">
                <a:solidFill>
                  <a:schemeClr val="tx1"/>
                </a:solidFill>
                <a:latin typeface="Arial" charset="0"/>
              </a:defRPr>
            </a:lvl1pPr>
            <a:lvl2pPr marL="742950" indent="-285750" defTabSz="1111250" eaLnBrk="0" hangingPunct="0">
              <a:defRPr b="1">
                <a:solidFill>
                  <a:schemeClr val="tx1"/>
                </a:solidFill>
                <a:latin typeface="Arial" charset="0"/>
              </a:defRPr>
            </a:lvl2pPr>
            <a:lvl3pPr marL="1143000" indent="-228600" defTabSz="1111250" eaLnBrk="0" hangingPunct="0">
              <a:defRPr b="1">
                <a:solidFill>
                  <a:schemeClr val="tx1"/>
                </a:solidFill>
                <a:latin typeface="Arial" charset="0"/>
              </a:defRPr>
            </a:lvl3pPr>
            <a:lvl4pPr marL="1600200" indent="-228600" defTabSz="1111250" eaLnBrk="0" hangingPunct="0">
              <a:defRPr b="1">
                <a:solidFill>
                  <a:schemeClr val="tx1"/>
                </a:solidFill>
                <a:latin typeface="Arial" charset="0"/>
              </a:defRPr>
            </a:lvl4pPr>
            <a:lvl5pPr marL="2057400" indent="-228600" defTabSz="1111250" eaLnBrk="0" hangingPunct="0">
              <a:defRPr b="1">
                <a:solidFill>
                  <a:schemeClr val="tx1"/>
                </a:solidFill>
                <a:latin typeface="Arial" charset="0"/>
              </a:defRPr>
            </a:lvl5pPr>
            <a:lvl6pPr marL="25146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111125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spcBef>
                <a:spcPct val="0"/>
              </a:spcBef>
              <a:buClrTx/>
              <a:buFontTx/>
              <a:buNone/>
            </a:pPr>
            <a:r>
              <a:rPr lang="en-US" altLang="en-US" sz="1200">
                <a:solidFill>
                  <a:schemeClr val="bg2"/>
                </a:solidFill>
              </a:rPr>
              <a:t>1</a:t>
            </a: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title"/>
          </p:nvPr>
        </p:nvSpPr>
        <p:spPr/>
        <p:txBody>
          <a:bodyPr/>
          <a:lstStyle/>
          <a:p>
            <a:pPr eaLnBrk="1" hangingPunct="1"/>
            <a:r>
              <a:rPr lang="en-US" altLang="en-US" smtClean="0">
                <a:latin typeface="Courier New" pitchFamily="49" charset="0"/>
              </a:rPr>
              <a:t>CREATE</a:t>
            </a:r>
            <a:r>
              <a:rPr lang="en-US" altLang="en-US" smtClean="0"/>
              <a:t> </a:t>
            </a:r>
            <a:r>
              <a:rPr lang="en-US" altLang="en-US" smtClean="0">
                <a:latin typeface="Courier New" pitchFamily="49" charset="0"/>
              </a:rPr>
              <a:t>SEQUENCE</a:t>
            </a:r>
            <a:r>
              <a:rPr lang="en-US" altLang="en-US" smtClean="0"/>
              <a:t> Statement:</a:t>
            </a:r>
            <a:br>
              <a:rPr lang="en-US" altLang="en-US" smtClean="0"/>
            </a:br>
            <a:r>
              <a:rPr lang="en-US" altLang="en-US" smtClean="0"/>
              <a:t>Syntax</a:t>
            </a:r>
          </a:p>
        </p:txBody>
      </p:sp>
      <p:sp>
        <p:nvSpPr>
          <p:cNvPr id="25603" name="Rectangle 6"/>
          <p:cNvSpPr>
            <a:spLocks noGrp="1" noChangeArrowheads="1"/>
          </p:cNvSpPr>
          <p:nvPr>
            <p:ph type="body" idx="1"/>
          </p:nvPr>
        </p:nvSpPr>
        <p:spPr>
          <a:xfrm>
            <a:off x="609600" y="1447800"/>
            <a:ext cx="7918450" cy="695325"/>
          </a:xfrm>
        </p:spPr>
        <p:txBody>
          <a:bodyPr/>
          <a:lstStyle/>
          <a:p>
            <a:pPr marL="0" indent="0" eaLnBrk="1" hangingPunct="1"/>
            <a:r>
              <a:rPr lang="en-US" altLang="en-US" smtClean="0"/>
              <a:t>Define a sequence to generate sequential numbers automatically:</a:t>
            </a:r>
          </a:p>
        </p:txBody>
      </p:sp>
      <p:sp>
        <p:nvSpPr>
          <p:cNvPr id="25604" name="Rectangle 4"/>
          <p:cNvSpPr>
            <a:spLocks noChangeArrowheads="1"/>
          </p:cNvSpPr>
          <p:nvPr/>
        </p:nvSpPr>
        <p:spPr bwMode="blackGray">
          <a:xfrm>
            <a:off x="857250" y="2362200"/>
            <a:ext cx="7448550" cy="2014538"/>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a:solidFill>
                  <a:srgbClr val="000000"/>
                </a:solidFill>
                <a:latin typeface="Courier New" pitchFamily="49" charset="0"/>
              </a:rPr>
              <a:t>CREATE SEQUENCE </a:t>
            </a:r>
            <a:r>
              <a:rPr lang="en-US" altLang="en-US" i="1">
                <a:solidFill>
                  <a:srgbClr val="000000"/>
                </a:solidFill>
                <a:latin typeface="Courier New" pitchFamily="49" charset="0"/>
              </a:rPr>
              <a:t>sequence</a:t>
            </a:r>
            <a:endParaRPr lang="en-US" altLang="en-US">
              <a:solidFill>
                <a:srgbClr val="000000"/>
              </a:solidFill>
              <a:latin typeface="Courier New" pitchFamily="49" charset="0"/>
            </a:endParaRPr>
          </a:p>
          <a:p>
            <a:pPr algn="l">
              <a:spcBef>
                <a:spcPct val="0"/>
              </a:spcBef>
              <a:buClrTx/>
              <a:buFontTx/>
              <a:buNone/>
            </a:pPr>
            <a:r>
              <a:rPr lang="en-US" altLang="en-US">
                <a:solidFill>
                  <a:srgbClr val="000000"/>
                </a:solidFill>
                <a:latin typeface="Courier New" pitchFamily="49" charset="0"/>
              </a:rPr>
              <a:t>       [INCREMENT BY </a:t>
            </a:r>
            <a:r>
              <a:rPr lang="en-US" altLang="en-US" i="1">
                <a:solidFill>
                  <a:srgbClr val="000000"/>
                </a:solidFill>
                <a:latin typeface="Courier New" pitchFamily="49" charset="0"/>
              </a:rPr>
              <a:t>n</a:t>
            </a:r>
            <a:r>
              <a:rPr lang="en-US" altLang="en-US">
                <a:solidFill>
                  <a:srgbClr val="000000"/>
                </a:solidFill>
                <a:latin typeface="Courier New" pitchFamily="49" charset="0"/>
              </a:rPr>
              <a:t>]</a:t>
            </a:r>
          </a:p>
          <a:p>
            <a:pPr algn="l">
              <a:spcBef>
                <a:spcPct val="0"/>
              </a:spcBef>
              <a:buClrTx/>
              <a:buFontTx/>
              <a:buNone/>
            </a:pPr>
            <a:r>
              <a:rPr lang="en-US" altLang="en-US">
                <a:solidFill>
                  <a:srgbClr val="000000"/>
                </a:solidFill>
                <a:latin typeface="Courier New" pitchFamily="49" charset="0"/>
              </a:rPr>
              <a:t>       [START WITH </a:t>
            </a:r>
            <a:r>
              <a:rPr lang="en-US" altLang="en-US" i="1">
                <a:solidFill>
                  <a:srgbClr val="000000"/>
                </a:solidFill>
                <a:latin typeface="Courier New" pitchFamily="49" charset="0"/>
              </a:rPr>
              <a:t>n</a:t>
            </a:r>
            <a:r>
              <a:rPr lang="en-US" altLang="en-US">
                <a:solidFill>
                  <a:srgbClr val="000000"/>
                </a:solidFill>
                <a:latin typeface="Courier New" pitchFamily="49" charset="0"/>
              </a:rPr>
              <a:t>]</a:t>
            </a:r>
          </a:p>
          <a:p>
            <a:pPr algn="l">
              <a:spcBef>
                <a:spcPct val="0"/>
              </a:spcBef>
              <a:buClrTx/>
              <a:buFontTx/>
              <a:buNone/>
            </a:pPr>
            <a:r>
              <a:rPr lang="en-US" altLang="en-US">
                <a:solidFill>
                  <a:srgbClr val="000000"/>
                </a:solidFill>
                <a:latin typeface="Courier New" pitchFamily="49" charset="0"/>
              </a:rPr>
              <a:t>       [{MAXVALUE </a:t>
            </a:r>
            <a:r>
              <a:rPr lang="en-US" altLang="en-US" i="1">
                <a:solidFill>
                  <a:srgbClr val="000000"/>
                </a:solidFill>
                <a:latin typeface="Courier New" pitchFamily="49" charset="0"/>
              </a:rPr>
              <a:t>n</a:t>
            </a:r>
            <a:r>
              <a:rPr lang="en-US" altLang="en-US">
                <a:solidFill>
                  <a:srgbClr val="000000"/>
                </a:solidFill>
                <a:latin typeface="Courier New" pitchFamily="49" charset="0"/>
              </a:rPr>
              <a:t> | </a:t>
            </a:r>
            <a:r>
              <a:rPr lang="en-US" altLang="en-US" u="sng">
                <a:solidFill>
                  <a:srgbClr val="000000"/>
                </a:solidFill>
                <a:latin typeface="Courier New" pitchFamily="49" charset="0"/>
              </a:rPr>
              <a:t>NOMAXVALUE</a:t>
            </a:r>
            <a:r>
              <a:rPr lang="en-US" altLang="en-US">
                <a:solidFill>
                  <a:srgbClr val="000000"/>
                </a:solidFill>
                <a:latin typeface="Courier New" pitchFamily="49" charset="0"/>
              </a:rPr>
              <a:t>}]</a:t>
            </a:r>
          </a:p>
          <a:p>
            <a:pPr algn="l">
              <a:spcBef>
                <a:spcPct val="0"/>
              </a:spcBef>
              <a:buClrTx/>
              <a:buFontTx/>
              <a:buNone/>
            </a:pPr>
            <a:r>
              <a:rPr lang="en-US" altLang="en-US">
                <a:solidFill>
                  <a:srgbClr val="000000"/>
                </a:solidFill>
                <a:latin typeface="Courier New" pitchFamily="49" charset="0"/>
              </a:rPr>
              <a:t>       [{MINVALUE </a:t>
            </a:r>
            <a:r>
              <a:rPr lang="en-US" altLang="en-US" i="1">
                <a:solidFill>
                  <a:srgbClr val="000000"/>
                </a:solidFill>
                <a:latin typeface="Courier New" pitchFamily="49" charset="0"/>
              </a:rPr>
              <a:t>n</a:t>
            </a:r>
            <a:r>
              <a:rPr lang="en-US" altLang="en-US">
                <a:solidFill>
                  <a:srgbClr val="000000"/>
                </a:solidFill>
                <a:latin typeface="Courier New" pitchFamily="49" charset="0"/>
              </a:rPr>
              <a:t> | </a:t>
            </a:r>
            <a:r>
              <a:rPr lang="en-US" altLang="en-US" u="sng">
                <a:solidFill>
                  <a:srgbClr val="000000"/>
                </a:solidFill>
                <a:latin typeface="Courier New" pitchFamily="49" charset="0"/>
              </a:rPr>
              <a:t>NOMINVALUE</a:t>
            </a:r>
            <a:r>
              <a:rPr lang="en-US" altLang="en-US">
                <a:solidFill>
                  <a:srgbClr val="000000"/>
                </a:solidFill>
                <a:latin typeface="Courier New" pitchFamily="49" charset="0"/>
              </a:rPr>
              <a:t>}]</a:t>
            </a:r>
          </a:p>
          <a:p>
            <a:pPr algn="l">
              <a:spcBef>
                <a:spcPct val="0"/>
              </a:spcBef>
              <a:buClrTx/>
              <a:buFontTx/>
              <a:buNone/>
            </a:pPr>
            <a:r>
              <a:rPr lang="en-US" altLang="en-US">
                <a:solidFill>
                  <a:srgbClr val="000000"/>
                </a:solidFill>
                <a:latin typeface="Courier New" pitchFamily="49" charset="0"/>
              </a:rPr>
              <a:t>       [{CYCLE | </a:t>
            </a:r>
            <a:r>
              <a:rPr lang="en-US" altLang="en-US" u="sng">
                <a:solidFill>
                  <a:srgbClr val="000000"/>
                </a:solidFill>
                <a:latin typeface="Courier New" pitchFamily="49" charset="0"/>
              </a:rPr>
              <a:t>NOCYCLE</a:t>
            </a:r>
            <a:r>
              <a:rPr lang="en-US" altLang="en-US">
                <a:solidFill>
                  <a:srgbClr val="000000"/>
                </a:solidFill>
                <a:latin typeface="Courier New" pitchFamily="49" charset="0"/>
              </a:rPr>
              <a:t>}]</a:t>
            </a:r>
          </a:p>
          <a:p>
            <a:pPr algn="l">
              <a:spcBef>
                <a:spcPct val="0"/>
              </a:spcBef>
              <a:buClrTx/>
              <a:buFontTx/>
              <a:buNone/>
            </a:pPr>
            <a:r>
              <a:rPr lang="en-US" altLang="en-US">
                <a:solidFill>
                  <a:srgbClr val="000000"/>
                </a:solidFill>
                <a:latin typeface="Courier New" pitchFamily="49" charset="0"/>
              </a:rPr>
              <a:t>       [{CACHE </a:t>
            </a:r>
            <a:r>
              <a:rPr lang="en-US" altLang="en-US" i="1">
                <a:solidFill>
                  <a:srgbClr val="000000"/>
                </a:solidFill>
                <a:latin typeface="Courier New" pitchFamily="49" charset="0"/>
              </a:rPr>
              <a:t>n</a:t>
            </a:r>
            <a:r>
              <a:rPr lang="en-US" altLang="en-US">
                <a:solidFill>
                  <a:srgbClr val="000000"/>
                </a:solidFill>
                <a:latin typeface="Courier New" pitchFamily="49" charset="0"/>
              </a:rPr>
              <a:t> | NOCACHE}];</a:t>
            </a:r>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p:cNvSpPr>
            <a:spLocks noGrp="1" noChangeArrowheads="1"/>
          </p:cNvSpPr>
          <p:nvPr>
            <p:ph type="title"/>
          </p:nvPr>
        </p:nvSpPr>
        <p:spPr/>
        <p:txBody>
          <a:bodyPr/>
          <a:lstStyle/>
          <a:p>
            <a:pPr eaLnBrk="1" hangingPunct="1"/>
            <a:r>
              <a:rPr lang="en-US" altLang="en-US" smtClean="0"/>
              <a:t>Creating a Sequence</a:t>
            </a:r>
          </a:p>
        </p:txBody>
      </p:sp>
      <p:sp>
        <p:nvSpPr>
          <p:cNvPr id="26627" name="Rectangle 6"/>
          <p:cNvSpPr>
            <a:spLocks noGrp="1" noChangeArrowheads="1"/>
          </p:cNvSpPr>
          <p:nvPr>
            <p:ph type="body" idx="1"/>
          </p:nvPr>
        </p:nvSpPr>
        <p:spPr>
          <a:xfrm>
            <a:off x="609600" y="1447800"/>
            <a:ext cx="7918450" cy="1109022"/>
          </a:xfrm>
        </p:spPr>
        <p:txBody>
          <a:bodyPr/>
          <a:lstStyle/>
          <a:p>
            <a:pPr lvl="1" eaLnBrk="1" hangingPunct="1"/>
            <a:r>
              <a:rPr lang="en-US" altLang="en-US" dirty="0" smtClean="0"/>
              <a:t>Create a sequence named </a:t>
            </a:r>
            <a:r>
              <a:rPr lang="en-US" altLang="en-US" dirty="0" smtClean="0">
                <a:latin typeface="Courier New" pitchFamily="49" charset="0"/>
              </a:rPr>
              <a:t>DEPT_DEPTID_SEQ</a:t>
            </a:r>
            <a:r>
              <a:rPr lang="en-US" altLang="en-US" dirty="0" smtClean="0"/>
              <a:t> to be used for the primary key of the </a:t>
            </a:r>
            <a:r>
              <a:rPr lang="en-US" altLang="en-US" dirty="0" smtClean="0">
                <a:latin typeface="Courier New" pitchFamily="49" charset="0"/>
              </a:rPr>
              <a:t>DEPARTMENTS</a:t>
            </a:r>
            <a:r>
              <a:rPr lang="en-US" altLang="en-US" dirty="0" smtClean="0"/>
              <a:t> table.</a:t>
            </a:r>
          </a:p>
          <a:p>
            <a:pPr lvl="1" eaLnBrk="1" hangingPunct="1"/>
            <a:r>
              <a:rPr lang="en-US" altLang="en-US" dirty="0" smtClean="0"/>
              <a:t>Do not use the </a:t>
            </a:r>
            <a:r>
              <a:rPr lang="en-US" altLang="en-US" dirty="0" smtClean="0">
                <a:latin typeface="Courier New" pitchFamily="49" charset="0"/>
              </a:rPr>
              <a:t>CYCLE</a:t>
            </a:r>
            <a:r>
              <a:rPr lang="en-US" altLang="en-US" dirty="0" smtClean="0"/>
              <a:t> option for primary key values.</a:t>
            </a:r>
          </a:p>
        </p:txBody>
      </p:sp>
      <p:sp>
        <p:nvSpPr>
          <p:cNvPr id="26628" name="Rectangle 4"/>
          <p:cNvSpPr>
            <a:spLocks noChangeArrowheads="1"/>
          </p:cNvSpPr>
          <p:nvPr/>
        </p:nvSpPr>
        <p:spPr bwMode="blackGray">
          <a:xfrm>
            <a:off x="857250" y="2743200"/>
            <a:ext cx="7448550" cy="215106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a:solidFill>
                  <a:srgbClr val="000000"/>
                </a:solidFill>
                <a:latin typeface="Courier New" pitchFamily="49" charset="0"/>
              </a:rPr>
              <a:t>CREATE SEQUENCE dept_deptid_seq</a:t>
            </a:r>
          </a:p>
          <a:p>
            <a:pPr algn="l">
              <a:spcBef>
                <a:spcPct val="0"/>
              </a:spcBef>
              <a:buClrTx/>
              <a:buFontTx/>
              <a:buNone/>
            </a:pPr>
            <a:r>
              <a:rPr lang="en-US" altLang="en-US">
                <a:solidFill>
                  <a:srgbClr val="000000"/>
                </a:solidFill>
                <a:latin typeface="Courier New" pitchFamily="49" charset="0"/>
              </a:rPr>
              <a:t>                INCREMENT BY 10</a:t>
            </a:r>
          </a:p>
          <a:p>
            <a:pPr algn="l">
              <a:spcBef>
                <a:spcPct val="0"/>
              </a:spcBef>
              <a:buClrTx/>
              <a:buFontTx/>
              <a:buNone/>
            </a:pPr>
            <a:r>
              <a:rPr lang="en-US" altLang="en-US">
                <a:solidFill>
                  <a:srgbClr val="000000"/>
                </a:solidFill>
                <a:latin typeface="Courier New" pitchFamily="49" charset="0"/>
              </a:rPr>
              <a:t>                START WITH 120</a:t>
            </a:r>
          </a:p>
          <a:p>
            <a:pPr algn="l">
              <a:spcBef>
                <a:spcPct val="0"/>
              </a:spcBef>
              <a:buClrTx/>
              <a:buFontTx/>
              <a:buNone/>
            </a:pPr>
            <a:r>
              <a:rPr lang="en-US" altLang="en-US">
                <a:solidFill>
                  <a:srgbClr val="000000"/>
                </a:solidFill>
                <a:latin typeface="Courier New" pitchFamily="49" charset="0"/>
              </a:rPr>
              <a:t>                MAXVALUE 9999</a:t>
            </a:r>
          </a:p>
          <a:p>
            <a:pPr algn="l">
              <a:spcBef>
                <a:spcPct val="0"/>
              </a:spcBef>
              <a:buClrTx/>
              <a:buFontTx/>
              <a:buNone/>
            </a:pPr>
            <a:r>
              <a:rPr lang="en-US" altLang="en-US">
                <a:solidFill>
                  <a:srgbClr val="000000"/>
                </a:solidFill>
                <a:latin typeface="Courier New" pitchFamily="49" charset="0"/>
              </a:rPr>
              <a:t>                NOCACHE</a:t>
            </a:r>
          </a:p>
          <a:p>
            <a:pPr algn="l">
              <a:spcBef>
                <a:spcPct val="0"/>
              </a:spcBef>
              <a:buClrTx/>
              <a:buFontTx/>
              <a:buNone/>
            </a:pPr>
            <a:r>
              <a:rPr lang="en-US" altLang="en-US">
                <a:solidFill>
                  <a:srgbClr val="000000"/>
                </a:solidFill>
                <a:latin typeface="Courier New" pitchFamily="49" charset="0"/>
              </a:rPr>
              <a:t>                NOCYCLE;</a:t>
            </a:r>
          </a:p>
          <a:p>
            <a:pPr algn="l">
              <a:spcBef>
                <a:spcPct val="0"/>
              </a:spcBef>
              <a:buClrTx/>
              <a:buFontTx/>
              <a:buNone/>
            </a:pPr>
            <a:endParaRPr lang="en-US" altLang="en-US">
              <a:solidFill>
                <a:srgbClr val="000000"/>
              </a:solidFill>
              <a:latin typeface="Courier New" pitchFamily="49" charset="0"/>
            </a:endParaRPr>
          </a:p>
        </p:txBody>
      </p:sp>
      <p:pic>
        <p:nvPicPr>
          <p:cNvPr id="26629" name="Picture 7" descr="C:\project-SQLFund1\images\img11seq.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914400" y="4572000"/>
            <a:ext cx="2149475"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pPr eaLnBrk="1" hangingPunct="1"/>
            <a:r>
              <a:rPr lang="en-US" altLang="en-US" smtClean="0">
                <a:latin typeface="Courier New" pitchFamily="49" charset="0"/>
              </a:rPr>
              <a:t>NEXTVAL</a:t>
            </a:r>
            <a:r>
              <a:rPr lang="en-US" altLang="en-US" smtClean="0"/>
              <a:t> and </a:t>
            </a:r>
            <a:r>
              <a:rPr lang="en-US" altLang="en-US" smtClean="0">
                <a:latin typeface="Courier New" pitchFamily="49" charset="0"/>
              </a:rPr>
              <a:t>CURRVAL</a:t>
            </a:r>
            <a:r>
              <a:rPr lang="en-US" altLang="en-US" smtClean="0"/>
              <a:t> Pseudocolumns</a:t>
            </a:r>
          </a:p>
        </p:txBody>
      </p:sp>
      <p:sp>
        <p:nvSpPr>
          <p:cNvPr id="27651" name="Rectangle 5"/>
          <p:cNvSpPr>
            <a:spLocks noGrp="1" noChangeArrowheads="1"/>
          </p:cNvSpPr>
          <p:nvPr>
            <p:ph type="body" idx="1"/>
          </p:nvPr>
        </p:nvSpPr>
        <p:spPr>
          <a:xfrm>
            <a:off x="609600" y="1449388"/>
            <a:ext cx="7918450" cy="2168525"/>
          </a:xfrm>
        </p:spPr>
        <p:txBody>
          <a:bodyPr/>
          <a:lstStyle/>
          <a:p>
            <a:pPr lvl="1" eaLnBrk="1" hangingPunct="1"/>
            <a:r>
              <a:rPr lang="en-US" altLang="en-US" smtClean="0">
                <a:latin typeface="Courier New" pitchFamily="49" charset="0"/>
              </a:rPr>
              <a:t>NEXTVAL</a:t>
            </a:r>
            <a:r>
              <a:rPr lang="en-US" altLang="en-US" smtClean="0"/>
              <a:t> returns the next available sequence value. It returns a unique value every time it is referenced, even for different users.</a:t>
            </a:r>
          </a:p>
          <a:p>
            <a:pPr lvl="1" eaLnBrk="1" hangingPunct="1"/>
            <a:r>
              <a:rPr lang="en-US" altLang="en-US" smtClean="0">
                <a:latin typeface="Courier New" pitchFamily="49" charset="0"/>
              </a:rPr>
              <a:t>CURRVAL</a:t>
            </a:r>
            <a:r>
              <a:rPr lang="en-US" altLang="en-US" smtClean="0"/>
              <a:t> obtains the current sequence value.</a:t>
            </a:r>
          </a:p>
          <a:p>
            <a:pPr lvl="1" eaLnBrk="1" hangingPunct="1"/>
            <a:r>
              <a:rPr lang="en-US" altLang="en-US" smtClean="0">
                <a:latin typeface="Courier New" pitchFamily="49" charset="0"/>
              </a:rPr>
              <a:t>NEXTVAL</a:t>
            </a:r>
            <a:r>
              <a:rPr lang="en-US" altLang="en-US" smtClean="0"/>
              <a:t> must be issued for that sequence before </a:t>
            </a:r>
            <a:r>
              <a:rPr lang="en-US" altLang="en-US" smtClean="0">
                <a:latin typeface="Courier New" pitchFamily="49" charset="0"/>
              </a:rPr>
              <a:t>CURRVAL</a:t>
            </a:r>
            <a:r>
              <a:rPr lang="en-US" altLang="en-US" smtClean="0"/>
              <a:t> contains a value.</a:t>
            </a: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lIns="92075" tIns="46038" rIns="92075" bIns="46038"/>
          <a:lstStyle/>
          <a:p>
            <a:pPr eaLnBrk="1" hangingPunct="1"/>
            <a:r>
              <a:rPr lang="en-US" altLang="en-US" smtClean="0">
                <a:latin typeface="Courier New" pitchFamily="49" charset="0"/>
              </a:rPr>
              <a:t> </a:t>
            </a:r>
          </a:p>
        </p:txBody>
      </p:sp>
      <p:sp>
        <p:nvSpPr>
          <p:cNvPr id="28675" name="Rectangle 3"/>
          <p:cNvSpPr>
            <a:spLocks noGrp="1" noChangeArrowheads="1"/>
          </p:cNvSpPr>
          <p:nvPr>
            <p:ph type="body" idx="1"/>
          </p:nvPr>
        </p:nvSpPr>
        <p:spPr>
          <a:xfrm>
            <a:off x="609600" y="1447800"/>
            <a:ext cx="7918450" cy="364202"/>
          </a:xfrm>
        </p:spPr>
        <p:txBody>
          <a:bodyPr/>
          <a:lstStyle/>
          <a:p>
            <a:pPr marL="0" indent="0" eaLnBrk="1" hangingPunct="1"/>
            <a:r>
              <a:rPr lang="en-US" altLang="en-US" dirty="0" smtClean="0"/>
              <a:t>Go to “Notes Page” View</a:t>
            </a: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title"/>
          </p:nvPr>
        </p:nvSpPr>
        <p:spPr/>
        <p:txBody>
          <a:bodyPr/>
          <a:lstStyle/>
          <a:p>
            <a:pPr eaLnBrk="1" hangingPunct="1"/>
            <a:r>
              <a:rPr lang="en-US" altLang="en-US" smtClean="0"/>
              <a:t>Using a Sequence</a:t>
            </a:r>
          </a:p>
        </p:txBody>
      </p:sp>
      <p:sp>
        <p:nvSpPr>
          <p:cNvPr id="29699" name="Rectangle 7"/>
          <p:cNvSpPr>
            <a:spLocks noGrp="1" noChangeArrowheads="1"/>
          </p:cNvSpPr>
          <p:nvPr>
            <p:ph type="body" idx="1"/>
          </p:nvPr>
        </p:nvSpPr>
        <p:spPr>
          <a:xfrm>
            <a:off x="609600" y="1449388"/>
            <a:ext cx="7918450" cy="3294062"/>
          </a:xfrm>
        </p:spPr>
        <p:txBody>
          <a:bodyPr/>
          <a:lstStyle/>
          <a:p>
            <a:pPr lvl="1" eaLnBrk="1" hangingPunct="1"/>
            <a:r>
              <a:rPr lang="en-US" altLang="en-US" smtClean="0"/>
              <a:t>Insert a new department named “Support” in location ID 2500:</a:t>
            </a:r>
          </a:p>
          <a:p>
            <a:pPr lvl="1" eaLnBrk="1" hangingPunct="1">
              <a:buFont typeface="Arial" charset="0"/>
              <a:buNone/>
            </a:pPr>
            <a:endParaRPr lang="en-US" altLang="en-US" smtClean="0"/>
          </a:p>
          <a:p>
            <a:pPr lvl="2" eaLnBrk="1" hangingPunct="1">
              <a:buFont typeface="Arial" charset="0"/>
              <a:buNone/>
            </a:pPr>
            <a:endParaRPr lang="en-US" altLang="en-US" smtClean="0"/>
          </a:p>
          <a:p>
            <a:pPr lvl="2" eaLnBrk="1" hangingPunct="1">
              <a:buFont typeface="Arial" charset="0"/>
              <a:buNone/>
            </a:pPr>
            <a:endParaRPr lang="en-US" altLang="en-US" smtClean="0"/>
          </a:p>
          <a:p>
            <a:pPr lvl="2" eaLnBrk="1" hangingPunct="1">
              <a:buFont typeface="Arial" charset="0"/>
              <a:buNone/>
            </a:pPr>
            <a:endParaRPr lang="en-US" altLang="en-US" smtClean="0"/>
          </a:p>
          <a:p>
            <a:pPr lvl="2" eaLnBrk="1" hangingPunct="1">
              <a:buFont typeface="Arial" charset="0"/>
              <a:buNone/>
            </a:pPr>
            <a:endParaRPr lang="en-US" altLang="en-US" smtClean="0"/>
          </a:p>
          <a:p>
            <a:pPr lvl="1" eaLnBrk="1" hangingPunct="1"/>
            <a:r>
              <a:rPr lang="en-US" altLang="en-US" smtClean="0"/>
              <a:t>View the current value for the </a:t>
            </a:r>
            <a:r>
              <a:rPr lang="en-US" altLang="en-US" smtClean="0">
                <a:latin typeface="Courier New" pitchFamily="49" charset="0"/>
              </a:rPr>
              <a:t>DEPT_DEPTID_SEQ</a:t>
            </a:r>
            <a:r>
              <a:rPr lang="en-US" altLang="en-US" smtClean="0"/>
              <a:t> sequence:</a:t>
            </a:r>
          </a:p>
        </p:txBody>
      </p:sp>
      <p:sp>
        <p:nvSpPr>
          <p:cNvPr id="29700" name="Rectangle 4"/>
          <p:cNvSpPr>
            <a:spLocks noChangeArrowheads="1"/>
          </p:cNvSpPr>
          <p:nvPr/>
        </p:nvSpPr>
        <p:spPr bwMode="blackGray">
          <a:xfrm>
            <a:off x="857250" y="2314575"/>
            <a:ext cx="7448550" cy="152876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a:solidFill>
                  <a:srgbClr val="000000"/>
                </a:solidFill>
                <a:latin typeface="Courier New" pitchFamily="49" charset="0"/>
              </a:rPr>
              <a:t>INSERT INTO departments(department_id, </a:t>
            </a:r>
          </a:p>
          <a:p>
            <a:pPr algn="l">
              <a:spcBef>
                <a:spcPct val="0"/>
              </a:spcBef>
              <a:buClrTx/>
              <a:buFontTx/>
              <a:buNone/>
            </a:pPr>
            <a:r>
              <a:rPr lang="en-US" altLang="en-US">
                <a:solidFill>
                  <a:srgbClr val="000000"/>
                </a:solidFill>
                <a:latin typeface="Courier New" pitchFamily="49" charset="0"/>
              </a:rPr>
              <a:t>            department_name, location_id)</a:t>
            </a:r>
          </a:p>
          <a:p>
            <a:pPr algn="l">
              <a:spcBef>
                <a:spcPct val="0"/>
              </a:spcBef>
              <a:buClrTx/>
              <a:buFontTx/>
              <a:buNone/>
            </a:pPr>
            <a:r>
              <a:rPr lang="en-US" altLang="en-US">
                <a:solidFill>
                  <a:srgbClr val="000000"/>
                </a:solidFill>
                <a:latin typeface="Courier New" pitchFamily="49" charset="0"/>
              </a:rPr>
              <a:t>VALUES      (dept_deptid_seq.NEXTVAL, </a:t>
            </a:r>
          </a:p>
          <a:p>
            <a:pPr algn="l">
              <a:spcBef>
                <a:spcPct val="0"/>
              </a:spcBef>
              <a:buClrTx/>
              <a:buFontTx/>
              <a:buNone/>
            </a:pPr>
            <a:r>
              <a:rPr lang="en-US" altLang="en-US">
                <a:solidFill>
                  <a:srgbClr val="000000"/>
                </a:solidFill>
                <a:latin typeface="Courier New" pitchFamily="49" charset="0"/>
              </a:rPr>
              <a:t>            'Support', 2500);</a:t>
            </a:r>
          </a:p>
          <a:p>
            <a:pPr algn="l">
              <a:spcBef>
                <a:spcPct val="0"/>
              </a:spcBef>
              <a:buClrTx/>
              <a:buFontTx/>
              <a:buNone/>
            </a:pPr>
            <a:endParaRPr lang="en-US" altLang="en-US">
              <a:solidFill>
                <a:srgbClr val="FF3300"/>
              </a:solidFill>
              <a:latin typeface="Courier New" pitchFamily="49" charset="0"/>
            </a:endParaRPr>
          </a:p>
        </p:txBody>
      </p:sp>
      <p:sp>
        <p:nvSpPr>
          <p:cNvPr id="29701" name="Rectangle 5"/>
          <p:cNvSpPr>
            <a:spLocks noChangeArrowheads="1"/>
          </p:cNvSpPr>
          <p:nvPr/>
        </p:nvSpPr>
        <p:spPr bwMode="blackGray">
          <a:xfrm>
            <a:off x="857250" y="4876800"/>
            <a:ext cx="7448550" cy="64135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a:solidFill>
                  <a:srgbClr val="000000"/>
                </a:solidFill>
                <a:latin typeface="Courier New" pitchFamily="49" charset="0"/>
              </a:rPr>
              <a:t>SELECT	dept_deptid_seq.CURRVAL</a:t>
            </a:r>
          </a:p>
          <a:p>
            <a:pPr algn="l">
              <a:spcBef>
                <a:spcPct val="0"/>
              </a:spcBef>
              <a:buClrTx/>
              <a:buFontTx/>
              <a:buNone/>
            </a:pPr>
            <a:r>
              <a:rPr lang="en-US" altLang="en-US">
                <a:solidFill>
                  <a:srgbClr val="000000"/>
                </a:solidFill>
                <a:latin typeface="Courier New" pitchFamily="49" charset="0"/>
              </a:rPr>
              <a:t>FROM	dual;</a:t>
            </a:r>
          </a:p>
        </p:txBody>
      </p:sp>
      <p:pic>
        <p:nvPicPr>
          <p:cNvPr id="29702" name="Picture 8" descr="C:\project-SQLFund1\images\img09-1row.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990600" y="3505200"/>
            <a:ext cx="1314450"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eaLnBrk="1" hangingPunct="1"/>
            <a:r>
              <a:rPr lang="en-US" altLang="en-US" smtClean="0"/>
              <a:t>Caching Sequence Values</a:t>
            </a:r>
          </a:p>
        </p:txBody>
      </p:sp>
      <p:sp>
        <p:nvSpPr>
          <p:cNvPr id="30723" name="Rectangle 5"/>
          <p:cNvSpPr>
            <a:spLocks noGrp="1" noChangeArrowheads="1"/>
          </p:cNvSpPr>
          <p:nvPr>
            <p:ph type="body" idx="1"/>
          </p:nvPr>
        </p:nvSpPr>
        <p:spPr>
          <a:xfrm>
            <a:off x="609600" y="1449388"/>
            <a:ext cx="7918450" cy="2826415"/>
          </a:xfrm>
        </p:spPr>
        <p:txBody>
          <a:bodyPr/>
          <a:lstStyle/>
          <a:p>
            <a:pPr lvl="1" eaLnBrk="1" hangingPunct="1"/>
            <a:r>
              <a:rPr lang="en-US" altLang="en-US" dirty="0" smtClean="0"/>
              <a:t>Caching sequence values in memory gives faster access to those values.</a:t>
            </a:r>
          </a:p>
          <a:p>
            <a:pPr lvl="1" eaLnBrk="1" hangingPunct="1"/>
            <a:r>
              <a:rPr lang="en-US" altLang="en-US" b="1" i="1" dirty="0" smtClean="0"/>
              <a:t>Gaps in sequence </a:t>
            </a:r>
            <a:r>
              <a:rPr lang="en-US" altLang="en-US" dirty="0" smtClean="0"/>
              <a:t>values can occur when:</a:t>
            </a:r>
          </a:p>
          <a:p>
            <a:pPr lvl="2" eaLnBrk="1" hangingPunct="1"/>
            <a:r>
              <a:rPr lang="en-US" altLang="en-US" dirty="0" smtClean="0"/>
              <a:t>A rollback occurs</a:t>
            </a:r>
          </a:p>
          <a:p>
            <a:pPr lvl="2" eaLnBrk="1" hangingPunct="1"/>
            <a:r>
              <a:rPr lang="en-US" altLang="en-US" dirty="0" smtClean="0"/>
              <a:t>The system crashes (cached values are lost)</a:t>
            </a:r>
          </a:p>
          <a:p>
            <a:pPr lvl="2" eaLnBrk="1" hangingPunct="1"/>
            <a:r>
              <a:rPr lang="en-US" altLang="en-US" dirty="0" smtClean="0"/>
              <a:t>A sequence is used in another table</a:t>
            </a:r>
          </a:p>
          <a:p>
            <a:pPr lvl="3" eaLnBrk="1" hangingPunct="1"/>
            <a:r>
              <a:rPr lang="en-US" altLang="en-US" dirty="0" smtClean="0"/>
              <a:t>One table gets one number and another table gets the next number</a:t>
            </a:r>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title"/>
          </p:nvPr>
        </p:nvSpPr>
        <p:spPr/>
        <p:txBody>
          <a:bodyPr/>
          <a:lstStyle/>
          <a:p>
            <a:pPr eaLnBrk="1" hangingPunct="1"/>
            <a:r>
              <a:rPr lang="en-US" altLang="en-US" smtClean="0"/>
              <a:t>Modifying a Sequence</a:t>
            </a:r>
          </a:p>
        </p:txBody>
      </p:sp>
      <p:sp>
        <p:nvSpPr>
          <p:cNvPr id="31747" name="Rectangle 7"/>
          <p:cNvSpPr>
            <a:spLocks noGrp="1" noChangeArrowheads="1"/>
          </p:cNvSpPr>
          <p:nvPr>
            <p:ph type="body" idx="1"/>
          </p:nvPr>
        </p:nvSpPr>
        <p:spPr>
          <a:xfrm>
            <a:off x="609600" y="1447800"/>
            <a:ext cx="7918450" cy="695325"/>
          </a:xfrm>
        </p:spPr>
        <p:txBody>
          <a:bodyPr/>
          <a:lstStyle/>
          <a:p>
            <a:pPr marL="0" indent="0" eaLnBrk="1" hangingPunct="1"/>
            <a:r>
              <a:rPr lang="en-US" altLang="en-US" smtClean="0"/>
              <a:t>Change the increment value, maximum value, minimum value, cycle option, or cache option:</a:t>
            </a:r>
          </a:p>
        </p:txBody>
      </p:sp>
      <p:sp>
        <p:nvSpPr>
          <p:cNvPr id="31748" name="Arc 4"/>
          <p:cNvSpPr>
            <a:spLocks/>
          </p:cNvSpPr>
          <p:nvPr/>
        </p:nvSpPr>
        <p:spPr bwMode="ltGray">
          <a:xfrm>
            <a:off x="5468938" y="2432050"/>
            <a:ext cx="211137" cy="225425"/>
          </a:xfrm>
          <a:custGeom>
            <a:avLst/>
            <a:gdLst>
              <a:gd name="T0" fmla="*/ 1927554871 w 21600"/>
              <a:gd name="T1" fmla="*/ 2147483647 h 21600"/>
              <a:gd name="T2" fmla="*/ 0 w 21600"/>
              <a:gd name="T3" fmla="*/ 0 h 21600"/>
              <a:gd name="T4" fmla="*/ 1927554871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9" name="Rectangle 5"/>
          <p:cNvSpPr>
            <a:spLocks noChangeArrowheads="1"/>
          </p:cNvSpPr>
          <p:nvPr/>
        </p:nvSpPr>
        <p:spPr bwMode="blackGray">
          <a:xfrm>
            <a:off x="857250" y="2362200"/>
            <a:ext cx="7448550" cy="190341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a:solidFill>
                  <a:srgbClr val="000000"/>
                </a:solidFill>
                <a:latin typeface="Courier New" pitchFamily="49" charset="0"/>
              </a:rPr>
              <a:t>ALTER SEQUENCE dept_deptid_seq</a:t>
            </a:r>
          </a:p>
          <a:p>
            <a:pPr algn="l">
              <a:spcBef>
                <a:spcPct val="0"/>
              </a:spcBef>
              <a:buClrTx/>
              <a:buFontTx/>
              <a:buNone/>
            </a:pPr>
            <a:r>
              <a:rPr lang="en-US" altLang="en-US">
                <a:solidFill>
                  <a:srgbClr val="000000"/>
                </a:solidFill>
                <a:latin typeface="Courier New" pitchFamily="49" charset="0"/>
              </a:rPr>
              <a:t>               INCREMENT BY 20</a:t>
            </a:r>
          </a:p>
          <a:p>
            <a:pPr algn="l">
              <a:spcBef>
                <a:spcPct val="0"/>
              </a:spcBef>
              <a:buClrTx/>
              <a:buFontTx/>
              <a:buNone/>
            </a:pPr>
            <a:r>
              <a:rPr lang="en-US" altLang="en-US">
                <a:solidFill>
                  <a:srgbClr val="000000"/>
                </a:solidFill>
                <a:latin typeface="Courier New" pitchFamily="49" charset="0"/>
              </a:rPr>
              <a:t>               MAXVALUE 999999</a:t>
            </a:r>
          </a:p>
          <a:p>
            <a:pPr algn="l">
              <a:spcBef>
                <a:spcPct val="0"/>
              </a:spcBef>
              <a:buClrTx/>
              <a:buFontTx/>
              <a:buNone/>
            </a:pPr>
            <a:r>
              <a:rPr lang="en-US" altLang="en-US">
                <a:solidFill>
                  <a:srgbClr val="000000"/>
                </a:solidFill>
                <a:latin typeface="Courier New" pitchFamily="49" charset="0"/>
              </a:rPr>
              <a:t>               NOCACHE</a:t>
            </a:r>
          </a:p>
          <a:p>
            <a:pPr algn="l">
              <a:spcBef>
                <a:spcPct val="0"/>
              </a:spcBef>
              <a:buClrTx/>
              <a:buFontTx/>
              <a:buNone/>
            </a:pPr>
            <a:r>
              <a:rPr lang="en-US" altLang="en-US">
                <a:solidFill>
                  <a:srgbClr val="000000"/>
                </a:solidFill>
                <a:latin typeface="Courier New" pitchFamily="49" charset="0"/>
              </a:rPr>
              <a:t>               NOCYCLE;</a:t>
            </a:r>
          </a:p>
          <a:p>
            <a:pPr algn="l">
              <a:spcBef>
                <a:spcPct val="0"/>
              </a:spcBef>
              <a:buClrTx/>
              <a:buFontTx/>
              <a:buNone/>
            </a:pPr>
            <a:endParaRPr lang="en-US" altLang="en-US">
              <a:solidFill>
                <a:srgbClr val="FF3300"/>
              </a:solidFill>
              <a:latin typeface="Courier New" pitchFamily="49" charset="0"/>
            </a:endParaRPr>
          </a:p>
        </p:txBody>
      </p:sp>
      <p:pic>
        <p:nvPicPr>
          <p:cNvPr id="31750" name="Picture 8" descr="C:\project-SQLFund1\images\img11alterseq.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914400" y="3962400"/>
            <a:ext cx="33258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t>Database Objects</a:t>
            </a:r>
          </a:p>
        </p:txBody>
      </p:sp>
      <p:sp>
        <p:nvSpPr>
          <p:cNvPr id="6147" name="Rectangle 4"/>
          <p:cNvSpPr>
            <a:spLocks noChangeArrowheads="1"/>
          </p:cNvSpPr>
          <p:nvPr/>
        </p:nvSpPr>
        <p:spPr bwMode="blackWhite">
          <a:xfrm>
            <a:off x="3024188" y="2862263"/>
            <a:ext cx="4724400" cy="63976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spcBef>
                <a:spcPct val="25000"/>
              </a:spcBef>
              <a:spcAft>
                <a:spcPct val="25000"/>
              </a:spcAft>
              <a:buClrTx/>
              <a:buFontTx/>
              <a:buNone/>
            </a:pPr>
            <a:r>
              <a:rPr lang="en-US" altLang="en-US" sz="1600" dirty="0">
                <a:solidFill>
                  <a:srgbClr val="FF0000"/>
                </a:solidFill>
              </a:rPr>
              <a:t>Logically represents subsets of data from one or more tables</a:t>
            </a:r>
          </a:p>
        </p:txBody>
      </p:sp>
      <p:sp>
        <p:nvSpPr>
          <p:cNvPr id="6148" name="Rectangle 5"/>
          <p:cNvSpPr>
            <a:spLocks noChangeArrowheads="1"/>
          </p:cNvSpPr>
          <p:nvPr/>
        </p:nvSpPr>
        <p:spPr bwMode="blackWhite">
          <a:xfrm>
            <a:off x="1333500" y="2862263"/>
            <a:ext cx="1690688" cy="63976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spcBef>
                <a:spcPct val="25000"/>
              </a:spcBef>
              <a:spcAft>
                <a:spcPct val="25000"/>
              </a:spcAft>
              <a:buClrTx/>
              <a:buFontTx/>
              <a:buNone/>
            </a:pPr>
            <a:r>
              <a:rPr lang="en-US" altLang="en-US" sz="1600" dirty="0">
                <a:solidFill>
                  <a:srgbClr val="FF0000"/>
                </a:solidFill>
              </a:rPr>
              <a:t>View </a:t>
            </a:r>
          </a:p>
        </p:txBody>
      </p:sp>
      <p:sp>
        <p:nvSpPr>
          <p:cNvPr id="6149" name="Rectangle 6"/>
          <p:cNvSpPr>
            <a:spLocks noChangeArrowheads="1"/>
          </p:cNvSpPr>
          <p:nvPr/>
        </p:nvSpPr>
        <p:spPr bwMode="blackWhite">
          <a:xfrm>
            <a:off x="3024188" y="3502025"/>
            <a:ext cx="4724400" cy="4206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20000"/>
              </a:lnSpc>
              <a:spcBef>
                <a:spcPct val="35000"/>
              </a:spcBef>
              <a:spcAft>
                <a:spcPct val="35000"/>
              </a:spcAft>
              <a:buClrTx/>
              <a:buFontTx/>
              <a:buNone/>
            </a:pPr>
            <a:r>
              <a:rPr lang="en-US" altLang="en-US" sz="1600" b="0"/>
              <a:t>Generates numeric values</a:t>
            </a:r>
          </a:p>
        </p:txBody>
      </p:sp>
      <p:sp>
        <p:nvSpPr>
          <p:cNvPr id="6150" name="Rectangle 7"/>
          <p:cNvSpPr>
            <a:spLocks noChangeArrowheads="1"/>
          </p:cNvSpPr>
          <p:nvPr/>
        </p:nvSpPr>
        <p:spPr bwMode="blackWhite">
          <a:xfrm>
            <a:off x="1333500" y="3502025"/>
            <a:ext cx="1690688" cy="4206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20000"/>
              </a:lnSpc>
              <a:spcBef>
                <a:spcPct val="35000"/>
              </a:spcBef>
              <a:spcAft>
                <a:spcPct val="35000"/>
              </a:spcAft>
              <a:buClrTx/>
              <a:buFontTx/>
              <a:buNone/>
            </a:pPr>
            <a:r>
              <a:rPr lang="en-US" altLang="en-US" sz="1600" b="0"/>
              <a:t>Sequence </a:t>
            </a:r>
          </a:p>
        </p:txBody>
      </p:sp>
      <p:sp>
        <p:nvSpPr>
          <p:cNvPr id="6151" name="Rectangle 8"/>
          <p:cNvSpPr>
            <a:spLocks noChangeArrowheads="1"/>
          </p:cNvSpPr>
          <p:nvPr/>
        </p:nvSpPr>
        <p:spPr bwMode="blackWhite">
          <a:xfrm>
            <a:off x="3024188" y="2441575"/>
            <a:ext cx="4724400" cy="4206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20000"/>
              </a:lnSpc>
              <a:spcBef>
                <a:spcPct val="35000"/>
              </a:spcBef>
              <a:spcAft>
                <a:spcPct val="35000"/>
              </a:spcAft>
              <a:buClrTx/>
              <a:buFontTx/>
              <a:buNone/>
            </a:pPr>
            <a:r>
              <a:rPr lang="en-US" altLang="en-US" sz="1600" b="0"/>
              <a:t>Basic unit of storage; composed of rows  </a:t>
            </a:r>
          </a:p>
        </p:txBody>
      </p:sp>
      <p:sp>
        <p:nvSpPr>
          <p:cNvPr id="6152" name="Rectangle 9"/>
          <p:cNvSpPr>
            <a:spLocks noChangeArrowheads="1"/>
          </p:cNvSpPr>
          <p:nvPr/>
        </p:nvSpPr>
        <p:spPr bwMode="blackWhite">
          <a:xfrm>
            <a:off x="1333500" y="2441575"/>
            <a:ext cx="1690688" cy="4206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20000"/>
              </a:lnSpc>
              <a:spcBef>
                <a:spcPct val="35000"/>
              </a:spcBef>
              <a:spcAft>
                <a:spcPct val="35000"/>
              </a:spcAft>
              <a:buClrTx/>
              <a:buFontTx/>
              <a:buNone/>
            </a:pPr>
            <a:r>
              <a:rPr lang="en-US" altLang="en-US" sz="1600" b="0"/>
              <a:t>Table</a:t>
            </a:r>
          </a:p>
        </p:txBody>
      </p:sp>
      <p:sp>
        <p:nvSpPr>
          <p:cNvPr id="6153" name="Rectangle 10"/>
          <p:cNvSpPr>
            <a:spLocks noChangeArrowheads="1"/>
          </p:cNvSpPr>
          <p:nvPr/>
        </p:nvSpPr>
        <p:spPr bwMode="blackWhite">
          <a:xfrm>
            <a:off x="3024188" y="4562475"/>
            <a:ext cx="4724400" cy="4206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20000"/>
              </a:lnSpc>
              <a:spcBef>
                <a:spcPct val="35000"/>
              </a:spcBef>
              <a:spcAft>
                <a:spcPct val="35000"/>
              </a:spcAft>
              <a:buClrTx/>
              <a:buFontTx/>
              <a:buNone/>
            </a:pPr>
            <a:r>
              <a:rPr lang="en-US" altLang="en-US" sz="1600" b="0"/>
              <a:t>Gives alternative names to objects</a:t>
            </a:r>
          </a:p>
        </p:txBody>
      </p:sp>
      <p:sp>
        <p:nvSpPr>
          <p:cNvPr id="6154" name="Rectangle 11"/>
          <p:cNvSpPr>
            <a:spLocks noChangeArrowheads="1"/>
          </p:cNvSpPr>
          <p:nvPr/>
        </p:nvSpPr>
        <p:spPr bwMode="blackWhite">
          <a:xfrm>
            <a:off x="1333500" y="4562475"/>
            <a:ext cx="1690688" cy="4206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20000"/>
              </a:lnSpc>
              <a:spcBef>
                <a:spcPct val="35000"/>
              </a:spcBef>
              <a:spcAft>
                <a:spcPct val="35000"/>
              </a:spcAft>
              <a:buClrTx/>
              <a:buFontTx/>
              <a:buNone/>
            </a:pPr>
            <a:r>
              <a:rPr lang="en-US" altLang="en-US" sz="1600" b="0"/>
              <a:t>Synonym </a:t>
            </a:r>
          </a:p>
        </p:txBody>
      </p:sp>
      <p:sp>
        <p:nvSpPr>
          <p:cNvPr id="6155" name="Rectangle 12"/>
          <p:cNvSpPr>
            <a:spLocks noChangeArrowheads="1"/>
          </p:cNvSpPr>
          <p:nvPr/>
        </p:nvSpPr>
        <p:spPr bwMode="blackWhite">
          <a:xfrm>
            <a:off x="3024188" y="3922713"/>
            <a:ext cx="4724400" cy="63976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eaLnBrk="1" hangingPunct="1">
              <a:spcBef>
                <a:spcPct val="0"/>
              </a:spcBef>
              <a:buClrTx/>
              <a:buFontTx/>
              <a:buNone/>
            </a:pPr>
            <a:r>
              <a:rPr lang="en-US" altLang="en-US" sz="1600" b="0"/>
              <a:t>Improves the performance of data retrieval queries </a:t>
            </a:r>
          </a:p>
        </p:txBody>
      </p:sp>
      <p:sp>
        <p:nvSpPr>
          <p:cNvPr id="6156" name="Rectangle 13"/>
          <p:cNvSpPr>
            <a:spLocks noChangeArrowheads="1"/>
          </p:cNvSpPr>
          <p:nvPr/>
        </p:nvSpPr>
        <p:spPr bwMode="blackWhite">
          <a:xfrm>
            <a:off x="1333500" y="3922713"/>
            <a:ext cx="1690688" cy="63976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eaLnBrk="1" hangingPunct="1">
              <a:spcBef>
                <a:spcPct val="0"/>
              </a:spcBef>
              <a:buClrTx/>
              <a:buFontTx/>
              <a:buNone/>
            </a:pPr>
            <a:r>
              <a:rPr lang="en-US" altLang="en-US" sz="1600" b="0"/>
              <a:t>Index</a:t>
            </a:r>
          </a:p>
        </p:txBody>
      </p:sp>
      <p:sp>
        <p:nvSpPr>
          <p:cNvPr id="6157" name="Rectangle 14"/>
          <p:cNvSpPr>
            <a:spLocks noChangeArrowheads="1"/>
          </p:cNvSpPr>
          <p:nvPr/>
        </p:nvSpPr>
        <p:spPr bwMode="gray">
          <a:xfrm>
            <a:off x="3024188" y="1924050"/>
            <a:ext cx="4724400" cy="5175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15000"/>
              </a:lnSpc>
              <a:spcBef>
                <a:spcPct val="25000"/>
              </a:spcBef>
              <a:spcAft>
                <a:spcPct val="35000"/>
              </a:spcAft>
              <a:buClrTx/>
              <a:buFontTx/>
              <a:buNone/>
            </a:pPr>
            <a:r>
              <a:rPr lang="en-US" altLang="en-US">
                <a:solidFill>
                  <a:schemeClr val="bg1"/>
                </a:solidFill>
              </a:rPr>
              <a:t>Description</a:t>
            </a:r>
          </a:p>
        </p:txBody>
      </p:sp>
      <p:sp>
        <p:nvSpPr>
          <p:cNvPr id="6158" name="Rectangle 15"/>
          <p:cNvSpPr>
            <a:spLocks noChangeArrowheads="1"/>
          </p:cNvSpPr>
          <p:nvPr/>
        </p:nvSpPr>
        <p:spPr bwMode="gray">
          <a:xfrm>
            <a:off x="1333500" y="1924050"/>
            <a:ext cx="1690688" cy="5175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15000"/>
              </a:lnSpc>
              <a:spcBef>
                <a:spcPct val="25000"/>
              </a:spcBef>
              <a:spcAft>
                <a:spcPct val="35000"/>
              </a:spcAft>
              <a:buClrTx/>
              <a:buFontTx/>
              <a:buNone/>
            </a:pPr>
            <a:r>
              <a:rPr lang="en-US" altLang="en-US">
                <a:solidFill>
                  <a:schemeClr val="bg1"/>
                </a:solidFill>
              </a:rPr>
              <a:t>Object</a:t>
            </a:r>
          </a:p>
        </p:txBody>
      </p:sp>
      <p:sp>
        <p:nvSpPr>
          <p:cNvPr id="6159" name="Line 16"/>
          <p:cNvSpPr>
            <a:spLocks noChangeShapeType="1"/>
          </p:cNvSpPr>
          <p:nvPr/>
        </p:nvSpPr>
        <p:spPr bwMode="blackWhite">
          <a:xfrm>
            <a:off x="1333500" y="2441575"/>
            <a:ext cx="6415088"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0" name="Line 17"/>
          <p:cNvSpPr>
            <a:spLocks noChangeShapeType="1"/>
          </p:cNvSpPr>
          <p:nvPr/>
        </p:nvSpPr>
        <p:spPr bwMode="blackWhite">
          <a:xfrm>
            <a:off x="1333500" y="4562475"/>
            <a:ext cx="641508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1" name="Line 18"/>
          <p:cNvSpPr>
            <a:spLocks noChangeShapeType="1"/>
          </p:cNvSpPr>
          <p:nvPr/>
        </p:nvSpPr>
        <p:spPr bwMode="blackWhite">
          <a:xfrm>
            <a:off x="1333500" y="4983163"/>
            <a:ext cx="6415088"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2" name="Line 19"/>
          <p:cNvSpPr>
            <a:spLocks noChangeShapeType="1"/>
          </p:cNvSpPr>
          <p:nvPr/>
        </p:nvSpPr>
        <p:spPr bwMode="blackWhite">
          <a:xfrm>
            <a:off x="1333500" y="1924050"/>
            <a:ext cx="0" cy="5175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3" name="Line 20"/>
          <p:cNvSpPr>
            <a:spLocks noChangeShapeType="1"/>
          </p:cNvSpPr>
          <p:nvPr/>
        </p:nvSpPr>
        <p:spPr bwMode="blackWhite">
          <a:xfrm>
            <a:off x="3024188" y="1924050"/>
            <a:ext cx="0" cy="305911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4" name="Line 21"/>
          <p:cNvSpPr>
            <a:spLocks noChangeShapeType="1"/>
          </p:cNvSpPr>
          <p:nvPr/>
        </p:nvSpPr>
        <p:spPr bwMode="blackWhite">
          <a:xfrm>
            <a:off x="7748588" y="1924050"/>
            <a:ext cx="0" cy="5175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5" name="Line 22"/>
          <p:cNvSpPr>
            <a:spLocks noChangeShapeType="1"/>
          </p:cNvSpPr>
          <p:nvPr/>
        </p:nvSpPr>
        <p:spPr bwMode="blackWhite">
          <a:xfrm>
            <a:off x="1333500" y="2862263"/>
            <a:ext cx="641508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6" name="Line 23"/>
          <p:cNvSpPr>
            <a:spLocks noChangeShapeType="1"/>
          </p:cNvSpPr>
          <p:nvPr/>
        </p:nvSpPr>
        <p:spPr bwMode="blackWhite">
          <a:xfrm>
            <a:off x="1333500" y="3922713"/>
            <a:ext cx="641508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7" name="Line 24"/>
          <p:cNvSpPr>
            <a:spLocks noChangeShapeType="1"/>
          </p:cNvSpPr>
          <p:nvPr/>
        </p:nvSpPr>
        <p:spPr bwMode="blackWhite">
          <a:xfrm>
            <a:off x="1333500" y="3502025"/>
            <a:ext cx="641508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8" name="Line 25"/>
          <p:cNvSpPr>
            <a:spLocks noChangeShapeType="1"/>
          </p:cNvSpPr>
          <p:nvPr/>
        </p:nvSpPr>
        <p:spPr bwMode="blackWhite">
          <a:xfrm>
            <a:off x="1333500" y="1924050"/>
            <a:ext cx="641508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9" name="Line 26"/>
          <p:cNvSpPr>
            <a:spLocks noChangeShapeType="1"/>
          </p:cNvSpPr>
          <p:nvPr/>
        </p:nvSpPr>
        <p:spPr bwMode="blackWhite">
          <a:xfrm>
            <a:off x="1333500" y="2441575"/>
            <a:ext cx="0" cy="25415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0" name="Line 27"/>
          <p:cNvSpPr>
            <a:spLocks noChangeShapeType="1"/>
          </p:cNvSpPr>
          <p:nvPr/>
        </p:nvSpPr>
        <p:spPr bwMode="blackWhite">
          <a:xfrm>
            <a:off x="7748588" y="2441575"/>
            <a:ext cx="0" cy="25415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title"/>
          </p:nvPr>
        </p:nvSpPr>
        <p:spPr/>
        <p:txBody>
          <a:bodyPr/>
          <a:lstStyle/>
          <a:p>
            <a:pPr eaLnBrk="1" hangingPunct="1"/>
            <a:r>
              <a:rPr lang="en-US" altLang="en-US" smtClean="0"/>
              <a:t>Guidelines for Modifying </a:t>
            </a:r>
            <a:br>
              <a:rPr lang="en-US" altLang="en-US" smtClean="0"/>
            </a:br>
            <a:r>
              <a:rPr lang="en-US" altLang="en-US" smtClean="0"/>
              <a:t>a Sequence</a:t>
            </a:r>
          </a:p>
        </p:txBody>
      </p:sp>
      <p:sp>
        <p:nvSpPr>
          <p:cNvPr id="32771" name="Rectangle 6"/>
          <p:cNvSpPr>
            <a:spLocks noGrp="1" noChangeArrowheads="1"/>
          </p:cNvSpPr>
          <p:nvPr>
            <p:ph type="body" idx="1"/>
          </p:nvPr>
        </p:nvSpPr>
        <p:spPr>
          <a:xfrm>
            <a:off x="609600" y="1449388"/>
            <a:ext cx="7918450" cy="1921552"/>
          </a:xfrm>
        </p:spPr>
        <p:txBody>
          <a:bodyPr/>
          <a:lstStyle/>
          <a:p>
            <a:pPr lvl="1" eaLnBrk="1" hangingPunct="1"/>
            <a:r>
              <a:rPr lang="en-US" altLang="en-US" dirty="0" smtClean="0"/>
              <a:t>Use </a:t>
            </a:r>
            <a:r>
              <a:rPr lang="en-US" altLang="en-US" dirty="0" smtClean="0"/>
              <a:t>the </a:t>
            </a:r>
            <a:r>
              <a:rPr lang="en-US" altLang="en-US" b="1" u="sng" dirty="0" smtClean="0">
                <a:solidFill>
                  <a:srgbClr val="FF0000"/>
                </a:solidFill>
                <a:latin typeface="Courier New" pitchFamily="49" charset="0"/>
              </a:rPr>
              <a:t>ALTER</a:t>
            </a:r>
            <a:r>
              <a:rPr lang="en-US" altLang="en-US" b="1" u="sng" dirty="0" smtClean="0">
                <a:solidFill>
                  <a:srgbClr val="FF0000"/>
                </a:solidFill>
              </a:rPr>
              <a:t> </a:t>
            </a:r>
            <a:r>
              <a:rPr lang="en-US" altLang="en-US" dirty="0" smtClean="0"/>
              <a:t>statement </a:t>
            </a:r>
            <a:r>
              <a:rPr lang="en-US" altLang="en-US" dirty="0" smtClean="0"/>
              <a:t>for the sequence.</a:t>
            </a:r>
          </a:p>
          <a:p>
            <a:pPr lvl="1" eaLnBrk="1" hangingPunct="1"/>
            <a:r>
              <a:rPr lang="en-US" altLang="en-US" b="1" i="1" u="sng" dirty="0" smtClean="0">
                <a:solidFill>
                  <a:srgbClr val="FF0000"/>
                </a:solidFill>
              </a:rPr>
              <a:t>Only future sequence numbers are affected.</a:t>
            </a:r>
          </a:p>
          <a:p>
            <a:pPr lvl="1" eaLnBrk="1" hangingPunct="1"/>
            <a:r>
              <a:rPr lang="en-US" altLang="en-US" dirty="0" smtClean="0"/>
              <a:t>The </a:t>
            </a:r>
            <a:r>
              <a:rPr lang="en-US" altLang="en-US" i="1" u="sng" dirty="0" smtClean="0"/>
              <a:t>sequence must be dropped and re-created to restart </a:t>
            </a:r>
            <a:r>
              <a:rPr lang="en-US" altLang="en-US" dirty="0" smtClean="0"/>
              <a:t>the sequence at a different number.</a:t>
            </a:r>
          </a:p>
          <a:p>
            <a:pPr lvl="1" eaLnBrk="1" hangingPunct="1"/>
            <a:r>
              <a:rPr lang="en-US" altLang="en-US" dirty="0" smtClean="0"/>
              <a:t>To remove a sequence, use the </a:t>
            </a:r>
            <a:r>
              <a:rPr lang="en-US" altLang="en-US" dirty="0" smtClean="0">
                <a:latin typeface="Courier New" pitchFamily="49" charset="0"/>
              </a:rPr>
              <a:t>DROP</a:t>
            </a:r>
            <a:r>
              <a:rPr lang="en-US" altLang="en-US" dirty="0" smtClean="0"/>
              <a:t> statement:</a:t>
            </a:r>
          </a:p>
        </p:txBody>
      </p:sp>
      <p:sp>
        <p:nvSpPr>
          <p:cNvPr id="32772" name="Rectangle 4"/>
          <p:cNvSpPr>
            <a:spLocks noChangeArrowheads="1"/>
          </p:cNvSpPr>
          <p:nvPr/>
        </p:nvSpPr>
        <p:spPr bwMode="blackGray">
          <a:xfrm>
            <a:off x="857250" y="4267200"/>
            <a:ext cx="7448550" cy="64135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a:solidFill>
                  <a:srgbClr val="000000"/>
                </a:solidFill>
                <a:latin typeface="Courier New" pitchFamily="49" charset="0"/>
              </a:rPr>
              <a:t>DROP SEQUENCE dept_deptid_seq;</a:t>
            </a:r>
          </a:p>
          <a:p>
            <a:pPr algn="l">
              <a:spcBef>
                <a:spcPct val="0"/>
              </a:spcBef>
              <a:buClrTx/>
              <a:buFontTx/>
              <a:buNone/>
            </a:pPr>
            <a:endParaRPr lang="en-US" altLang="en-US">
              <a:solidFill>
                <a:srgbClr val="FF3300"/>
              </a:solidFill>
              <a:latin typeface="Courier New" pitchFamily="49" charset="0"/>
            </a:endParaRPr>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mtClean="0"/>
              <a:t>Indexes</a:t>
            </a:r>
          </a:p>
        </p:txBody>
      </p:sp>
      <p:sp>
        <p:nvSpPr>
          <p:cNvPr id="34819" name="Rectangle 4"/>
          <p:cNvSpPr>
            <a:spLocks noChangeArrowheads="1"/>
          </p:cNvSpPr>
          <p:nvPr/>
        </p:nvSpPr>
        <p:spPr bwMode="blackWhite">
          <a:xfrm>
            <a:off x="3024188" y="2728913"/>
            <a:ext cx="4724400" cy="63976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spcBef>
                <a:spcPct val="25000"/>
              </a:spcBef>
              <a:spcAft>
                <a:spcPct val="25000"/>
              </a:spcAft>
              <a:buClrTx/>
              <a:buFontTx/>
              <a:buNone/>
            </a:pPr>
            <a:r>
              <a:rPr lang="en-US" altLang="en-US" sz="1600" b="0">
                <a:solidFill>
                  <a:schemeClr val="bg2"/>
                </a:solidFill>
              </a:rPr>
              <a:t>Logically represents subsets of data from one or more tables</a:t>
            </a:r>
          </a:p>
        </p:txBody>
      </p:sp>
      <p:sp>
        <p:nvSpPr>
          <p:cNvPr id="34820" name="Rectangle 5"/>
          <p:cNvSpPr>
            <a:spLocks noChangeArrowheads="1"/>
          </p:cNvSpPr>
          <p:nvPr/>
        </p:nvSpPr>
        <p:spPr bwMode="blackWhite">
          <a:xfrm>
            <a:off x="1333500" y="2728913"/>
            <a:ext cx="1690688" cy="63976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spcBef>
                <a:spcPct val="25000"/>
              </a:spcBef>
              <a:spcAft>
                <a:spcPct val="25000"/>
              </a:spcAft>
              <a:buClrTx/>
              <a:buFontTx/>
              <a:buNone/>
            </a:pPr>
            <a:r>
              <a:rPr lang="en-US" altLang="en-US" sz="1600" b="0"/>
              <a:t>View </a:t>
            </a:r>
          </a:p>
        </p:txBody>
      </p:sp>
      <p:sp>
        <p:nvSpPr>
          <p:cNvPr id="34821" name="Rectangle 6"/>
          <p:cNvSpPr>
            <a:spLocks noChangeArrowheads="1"/>
          </p:cNvSpPr>
          <p:nvPr/>
        </p:nvSpPr>
        <p:spPr bwMode="blackWhite">
          <a:xfrm>
            <a:off x="3024188" y="3368675"/>
            <a:ext cx="4724400" cy="4206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20000"/>
              </a:lnSpc>
              <a:spcBef>
                <a:spcPct val="35000"/>
              </a:spcBef>
              <a:spcAft>
                <a:spcPct val="35000"/>
              </a:spcAft>
              <a:buClrTx/>
              <a:buFontTx/>
              <a:buNone/>
            </a:pPr>
            <a:r>
              <a:rPr lang="en-US" altLang="en-US" sz="1600" b="0"/>
              <a:t>Generates numeric values</a:t>
            </a:r>
          </a:p>
        </p:txBody>
      </p:sp>
      <p:sp>
        <p:nvSpPr>
          <p:cNvPr id="34822" name="Rectangle 7"/>
          <p:cNvSpPr>
            <a:spLocks noChangeArrowheads="1"/>
          </p:cNvSpPr>
          <p:nvPr/>
        </p:nvSpPr>
        <p:spPr bwMode="blackWhite">
          <a:xfrm>
            <a:off x="1333500" y="3368675"/>
            <a:ext cx="1690688" cy="4206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20000"/>
              </a:lnSpc>
              <a:spcBef>
                <a:spcPct val="35000"/>
              </a:spcBef>
              <a:spcAft>
                <a:spcPct val="35000"/>
              </a:spcAft>
              <a:buClrTx/>
              <a:buFontTx/>
              <a:buNone/>
            </a:pPr>
            <a:r>
              <a:rPr lang="en-US" altLang="en-US" sz="1600" b="0"/>
              <a:t>Sequence </a:t>
            </a:r>
          </a:p>
        </p:txBody>
      </p:sp>
      <p:sp>
        <p:nvSpPr>
          <p:cNvPr id="34823" name="Rectangle 8"/>
          <p:cNvSpPr>
            <a:spLocks noChangeArrowheads="1"/>
          </p:cNvSpPr>
          <p:nvPr/>
        </p:nvSpPr>
        <p:spPr bwMode="blackWhite">
          <a:xfrm>
            <a:off x="3024188" y="2308225"/>
            <a:ext cx="4724400" cy="4206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20000"/>
              </a:lnSpc>
              <a:spcBef>
                <a:spcPct val="35000"/>
              </a:spcBef>
              <a:spcAft>
                <a:spcPct val="35000"/>
              </a:spcAft>
              <a:buClrTx/>
              <a:buFontTx/>
              <a:buNone/>
            </a:pPr>
            <a:r>
              <a:rPr lang="en-US" altLang="en-US" sz="1600" b="0"/>
              <a:t>Basic unit of storage; composed of rows  </a:t>
            </a:r>
          </a:p>
        </p:txBody>
      </p:sp>
      <p:sp>
        <p:nvSpPr>
          <p:cNvPr id="34824" name="Rectangle 9"/>
          <p:cNvSpPr>
            <a:spLocks noChangeArrowheads="1"/>
          </p:cNvSpPr>
          <p:nvPr/>
        </p:nvSpPr>
        <p:spPr bwMode="blackWhite">
          <a:xfrm>
            <a:off x="1333500" y="2308225"/>
            <a:ext cx="1690688" cy="4206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20000"/>
              </a:lnSpc>
              <a:spcBef>
                <a:spcPct val="35000"/>
              </a:spcBef>
              <a:spcAft>
                <a:spcPct val="35000"/>
              </a:spcAft>
              <a:buClrTx/>
              <a:buFontTx/>
              <a:buNone/>
            </a:pPr>
            <a:r>
              <a:rPr lang="en-US" altLang="en-US" sz="1600" b="0"/>
              <a:t>Table</a:t>
            </a:r>
          </a:p>
        </p:txBody>
      </p:sp>
      <p:sp>
        <p:nvSpPr>
          <p:cNvPr id="34825" name="Rectangle 10"/>
          <p:cNvSpPr>
            <a:spLocks noChangeArrowheads="1"/>
          </p:cNvSpPr>
          <p:nvPr/>
        </p:nvSpPr>
        <p:spPr bwMode="blackWhite">
          <a:xfrm>
            <a:off x="3024188" y="4429125"/>
            <a:ext cx="4724400" cy="4206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20000"/>
              </a:lnSpc>
              <a:spcBef>
                <a:spcPct val="35000"/>
              </a:spcBef>
              <a:spcAft>
                <a:spcPct val="35000"/>
              </a:spcAft>
              <a:buClrTx/>
              <a:buFontTx/>
              <a:buNone/>
            </a:pPr>
            <a:r>
              <a:rPr lang="en-US" altLang="en-US" sz="1600" b="0"/>
              <a:t>Gives alternative names to objects</a:t>
            </a:r>
          </a:p>
        </p:txBody>
      </p:sp>
      <p:sp>
        <p:nvSpPr>
          <p:cNvPr id="34826" name="Rectangle 11"/>
          <p:cNvSpPr>
            <a:spLocks noChangeArrowheads="1"/>
          </p:cNvSpPr>
          <p:nvPr/>
        </p:nvSpPr>
        <p:spPr bwMode="blackWhite">
          <a:xfrm>
            <a:off x="1333500" y="4429125"/>
            <a:ext cx="1690688" cy="4206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20000"/>
              </a:lnSpc>
              <a:spcBef>
                <a:spcPct val="35000"/>
              </a:spcBef>
              <a:spcAft>
                <a:spcPct val="35000"/>
              </a:spcAft>
              <a:buClrTx/>
              <a:buFontTx/>
              <a:buNone/>
            </a:pPr>
            <a:r>
              <a:rPr lang="en-US" altLang="en-US" sz="1600" b="0"/>
              <a:t>Synonym </a:t>
            </a:r>
          </a:p>
        </p:txBody>
      </p:sp>
      <p:sp>
        <p:nvSpPr>
          <p:cNvPr id="34827" name="Rectangle 12"/>
          <p:cNvSpPr>
            <a:spLocks noChangeArrowheads="1"/>
          </p:cNvSpPr>
          <p:nvPr/>
        </p:nvSpPr>
        <p:spPr bwMode="blackWhite">
          <a:xfrm>
            <a:off x="3024188" y="3789363"/>
            <a:ext cx="4724400" cy="63976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eaLnBrk="1" hangingPunct="1">
              <a:buClr>
                <a:srgbClr val="000000"/>
              </a:buClr>
            </a:pPr>
            <a:r>
              <a:rPr lang="en-US" altLang="en-US" sz="1600" dirty="0">
                <a:solidFill>
                  <a:srgbClr val="FF0000"/>
                </a:solidFill>
              </a:rPr>
              <a:t>Improves the performance of some queries</a:t>
            </a:r>
          </a:p>
        </p:txBody>
      </p:sp>
      <p:sp>
        <p:nvSpPr>
          <p:cNvPr id="34828" name="Rectangle 13"/>
          <p:cNvSpPr>
            <a:spLocks noChangeArrowheads="1"/>
          </p:cNvSpPr>
          <p:nvPr/>
        </p:nvSpPr>
        <p:spPr bwMode="blackWhite">
          <a:xfrm>
            <a:off x="1333500" y="3789363"/>
            <a:ext cx="1690688" cy="63976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eaLnBrk="1" hangingPunct="1">
              <a:buClr>
                <a:srgbClr val="000000"/>
              </a:buClr>
            </a:pPr>
            <a:r>
              <a:rPr lang="en-US" altLang="en-US" sz="1600" dirty="0">
                <a:solidFill>
                  <a:srgbClr val="FF0000"/>
                </a:solidFill>
              </a:rPr>
              <a:t>Index</a:t>
            </a:r>
          </a:p>
        </p:txBody>
      </p:sp>
      <p:sp>
        <p:nvSpPr>
          <p:cNvPr id="34829" name="Rectangle 14"/>
          <p:cNvSpPr>
            <a:spLocks noChangeArrowheads="1"/>
          </p:cNvSpPr>
          <p:nvPr/>
        </p:nvSpPr>
        <p:spPr bwMode="gray">
          <a:xfrm>
            <a:off x="3024188" y="1790700"/>
            <a:ext cx="4724400" cy="5175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15000"/>
              </a:lnSpc>
              <a:spcBef>
                <a:spcPct val="25000"/>
              </a:spcBef>
              <a:spcAft>
                <a:spcPct val="35000"/>
              </a:spcAft>
              <a:buClrTx/>
              <a:buFontTx/>
              <a:buNone/>
            </a:pPr>
            <a:r>
              <a:rPr lang="en-US" altLang="en-US">
                <a:solidFill>
                  <a:schemeClr val="bg1"/>
                </a:solidFill>
              </a:rPr>
              <a:t>Description</a:t>
            </a:r>
          </a:p>
        </p:txBody>
      </p:sp>
      <p:sp>
        <p:nvSpPr>
          <p:cNvPr id="34830" name="Rectangle 15"/>
          <p:cNvSpPr>
            <a:spLocks noChangeArrowheads="1"/>
          </p:cNvSpPr>
          <p:nvPr/>
        </p:nvSpPr>
        <p:spPr bwMode="gray">
          <a:xfrm>
            <a:off x="1333500" y="1790700"/>
            <a:ext cx="1690688" cy="5175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15000"/>
              </a:lnSpc>
              <a:spcBef>
                <a:spcPct val="25000"/>
              </a:spcBef>
              <a:spcAft>
                <a:spcPct val="35000"/>
              </a:spcAft>
              <a:buClrTx/>
              <a:buFontTx/>
              <a:buNone/>
            </a:pPr>
            <a:r>
              <a:rPr lang="en-US" altLang="en-US">
                <a:solidFill>
                  <a:schemeClr val="bg1"/>
                </a:solidFill>
              </a:rPr>
              <a:t>Object</a:t>
            </a:r>
          </a:p>
        </p:txBody>
      </p:sp>
      <p:sp>
        <p:nvSpPr>
          <p:cNvPr id="34831" name="Line 16"/>
          <p:cNvSpPr>
            <a:spLocks noChangeShapeType="1"/>
          </p:cNvSpPr>
          <p:nvPr/>
        </p:nvSpPr>
        <p:spPr bwMode="blackWhite">
          <a:xfrm>
            <a:off x="1333500" y="2308225"/>
            <a:ext cx="6415088"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2" name="Line 17"/>
          <p:cNvSpPr>
            <a:spLocks noChangeShapeType="1"/>
          </p:cNvSpPr>
          <p:nvPr/>
        </p:nvSpPr>
        <p:spPr bwMode="blackWhite">
          <a:xfrm>
            <a:off x="1333500" y="4429125"/>
            <a:ext cx="641508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3" name="Line 18"/>
          <p:cNvSpPr>
            <a:spLocks noChangeShapeType="1"/>
          </p:cNvSpPr>
          <p:nvPr/>
        </p:nvSpPr>
        <p:spPr bwMode="blackWhite">
          <a:xfrm>
            <a:off x="1333500" y="4849813"/>
            <a:ext cx="6415088"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4" name="Line 19"/>
          <p:cNvSpPr>
            <a:spLocks noChangeShapeType="1"/>
          </p:cNvSpPr>
          <p:nvPr/>
        </p:nvSpPr>
        <p:spPr bwMode="blackWhite">
          <a:xfrm>
            <a:off x="1333500" y="1790700"/>
            <a:ext cx="0" cy="5175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5" name="Line 20"/>
          <p:cNvSpPr>
            <a:spLocks noChangeShapeType="1"/>
          </p:cNvSpPr>
          <p:nvPr/>
        </p:nvSpPr>
        <p:spPr bwMode="blackWhite">
          <a:xfrm>
            <a:off x="3024188" y="1790700"/>
            <a:ext cx="0" cy="305911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6" name="Line 21"/>
          <p:cNvSpPr>
            <a:spLocks noChangeShapeType="1"/>
          </p:cNvSpPr>
          <p:nvPr/>
        </p:nvSpPr>
        <p:spPr bwMode="blackWhite">
          <a:xfrm>
            <a:off x="7748588" y="1790700"/>
            <a:ext cx="0" cy="5175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7" name="Line 22"/>
          <p:cNvSpPr>
            <a:spLocks noChangeShapeType="1"/>
          </p:cNvSpPr>
          <p:nvPr/>
        </p:nvSpPr>
        <p:spPr bwMode="blackWhite">
          <a:xfrm>
            <a:off x="1333500" y="2728913"/>
            <a:ext cx="641508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8" name="Line 23"/>
          <p:cNvSpPr>
            <a:spLocks noChangeShapeType="1"/>
          </p:cNvSpPr>
          <p:nvPr/>
        </p:nvSpPr>
        <p:spPr bwMode="blackWhite">
          <a:xfrm>
            <a:off x="1333500" y="3789363"/>
            <a:ext cx="641508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9" name="Line 24"/>
          <p:cNvSpPr>
            <a:spLocks noChangeShapeType="1"/>
          </p:cNvSpPr>
          <p:nvPr/>
        </p:nvSpPr>
        <p:spPr bwMode="blackWhite">
          <a:xfrm>
            <a:off x="1333500" y="3368675"/>
            <a:ext cx="641508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0" name="Line 25"/>
          <p:cNvSpPr>
            <a:spLocks noChangeShapeType="1"/>
          </p:cNvSpPr>
          <p:nvPr/>
        </p:nvSpPr>
        <p:spPr bwMode="blackWhite">
          <a:xfrm>
            <a:off x="1333500" y="1790700"/>
            <a:ext cx="641508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1" name="Line 26"/>
          <p:cNvSpPr>
            <a:spLocks noChangeShapeType="1"/>
          </p:cNvSpPr>
          <p:nvPr/>
        </p:nvSpPr>
        <p:spPr bwMode="blackWhite">
          <a:xfrm>
            <a:off x="1333500" y="2308225"/>
            <a:ext cx="0" cy="25415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2" name="Line 27"/>
          <p:cNvSpPr>
            <a:spLocks noChangeShapeType="1"/>
          </p:cNvSpPr>
          <p:nvPr/>
        </p:nvSpPr>
        <p:spPr bwMode="blackWhite">
          <a:xfrm>
            <a:off x="7748588" y="2308225"/>
            <a:ext cx="0" cy="25415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ChangeArrowheads="1"/>
          </p:cNvSpPr>
          <p:nvPr>
            <p:ph type="title"/>
          </p:nvPr>
        </p:nvSpPr>
        <p:spPr/>
        <p:txBody>
          <a:bodyPr/>
          <a:lstStyle/>
          <a:p>
            <a:pPr eaLnBrk="1" hangingPunct="1"/>
            <a:r>
              <a:rPr lang="en-US" altLang="en-US" smtClean="0"/>
              <a:t>Indexes</a:t>
            </a:r>
          </a:p>
        </p:txBody>
      </p:sp>
      <p:sp>
        <p:nvSpPr>
          <p:cNvPr id="35843" name="Rectangle 6"/>
          <p:cNvSpPr>
            <a:spLocks noGrp="1" noChangeArrowheads="1"/>
          </p:cNvSpPr>
          <p:nvPr>
            <p:ph type="body" idx="1"/>
          </p:nvPr>
        </p:nvSpPr>
        <p:spPr>
          <a:xfrm>
            <a:off x="609600" y="1449388"/>
            <a:ext cx="7918450" cy="2666371"/>
          </a:xfrm>
        </p:spPr>
        <p:txBody>
          <a:bodyPr/>
          <a:lstStyle/>
          <a:p>
            <a:pPr marL="0" indent="0" eaLnBrk="1" hangingPunct="1"/>
            <a:r>
              <a:rPr lang="en-US" altLang="en-US" dirty="0" smtClean="0"/>
              <a:t>An index:</a:t>
            </a:r>
          </a:p>
          <a:p>
            <a:pPr lvl="1" eaLnBrk="1" hangingPunct="1"/>
            <a:r>
              <a:rPr lang="en-US" altLang="en-US" dirty="0" smtClean="0"/>
              <a:t>Used by the Oracle server to speed up the retrieval of rows </a:t>
            </a:r>
          </a:p>
          <a:p>
            <a:pPr lvl="1" eaLnBrk="1" hangingPunct="1"/>
            <a:r>
              <a:rPr lang="en-US" altLang="en-US" dirty="0" smtClean="0"/>
              <a:t>Can reduce disk I/O by using a rapid path access method to locate data quickly</a:t>
            </a:r>
          </a:p>
          <a:p>
            <a:pPr lvl="1" eaLnBrk="1" hangingPunct="1"/>
            <a:r>
              <a:rPr lang="en-US" altLang="en-US" dirty="0" smtClean="0"/>
              <a:t>Is independent of the table that it indexes (they can be added and dropped at any time.)</a:t>
            </a:r>
          </a:p>
          <a:p>
            <a:pPr lvl="1" eaLnBrk="1" hangingPunct="1"/>
            <a:r>
              <a:rPr lang="en-US" altLang="en-US" dirty="0" smtClean="0"/>
              <a:t>Is used and maintained automatically by the Oracle server</a:t>
            </a:r>
          </a:p>
        </p:txBody>
      </p:sp>
      <p:pic>
        <p:nvPicPr>
          <p:cNvPr id="35844" name="Picture 4" descr="D:\Temp\db2xdb00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835775" y="4775200"/>
            <a:ext cx="1169988"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altLang="en-US" smtClean="0"/>
              <a:t>How Are Indexes Created?</a:t>
            </a:r>
          </a:p>
        </p:txBody>
      </p:sp>
      <p:sp>
        <p:nvSpPr>
          <p:cNvPr id="36867" name="Rectangle 7"/>
          <p:cNvSpPr>
            <a:spLocks noGrp="1" noChangeArrowheads="1"/>
          </p:cNvSpPr>
          <p:nvPr>
            <p:ph type="body" idx="1"/>
          </p:nvPr>
        </p:nvSpPr>
        <p:spPr>
          <a:xfrm>
            <a:off x="609600" y="1449388"/>
            <a:ext cx="7918450" cy="3004925"/>
          </a:xfrm>
        </p:spPr>
        <p:txBody>
          <a:bodyPr/>
          <a:lstStyle/>
          <a:p>
            <a:pPr lvl="1" eaLnBrk="1" hangingPunct="1"/>
            <a:r>
              <a:rPr lang="en-US" altLang="en-US" dirty="0" smtClean="0"/>
              <a:t>Automatically: A unique index is created automatically when you define a </a:t>
            </a:r>
            <a:r>
              <a:rPr lang="en-US" altLang="en-US" dirty="0" smtClean="0">
                <a:latin typeface="Courier New" pitchFamily="49" charset="0"/>
              </a:rPr>
              <a:t>PRIMARY</a:t>
            </a:r>
            <a:r>
              <a:rPr lang="en-US" altLang="en-US" dirty="0" smtClean="0"/>
              <a:t> </a:t>
            </a:r>
            <a:r>
              <a:rPr lang="en-US" altLang="en-US" dirty="0" smtClean="0">
                <a:latin typeface="Courier New" pitchFamily="49" charset="0"/>
              </a:rPr>
              <a:t>KEY</a:t>
            </a:r>
            <a:r>
              <a:rPr lang="en-US" altLang="en-US" dirty="0" smtClean="0"/>
              <a:t> or </a:t>
            </a:r>
            <a:r>
              <a:rPr lang="en-US" altLang="en-US" dirty="0" smtClean="0">
                <a:latin typeface="Courier New" pitchFamily="49" charset="0"/>
              </a:rPr>
              <a:t>UNIQUE</a:t>
            </a:r>
            <a:r>
              <a:rPr lang="en-US" altLang="en-US" dirty="0" smtClean="0"/>
              <a:t> constraint for a column in a table definition.</a:t>
            </a:r>
          </a:p>
          <a:p>
            <a:pPr lvl="1" eaLnBrk="1" hangingPunct="1">
              <a:buFont typeface="Arial" charset="0"/>
              <a:buNone/>
            </a:pPr>
            <a:endParaRPr lang="en-US" altLang="en-US" dirty="0" smtClean="0"/>
          </a:p>
          <a:p>
            <a:pPr lvl="1" eaLnBrk="1" hangingPunct="1">
              <a:buFont typeface="Arial" charset="0"/>
              <a:buNone/>
            </a:pPr>
            <a:endParaRPr lang="en-US" altLang="en-US" dirty="0" smtClean="0"/>
          </a:p>
          <a:p>
            <a:pPr lvl="1" eaLnBrk="1" hangingPunct="1">
              <a:buFont typeface="Arial" charset="0"/>
              <a:buNone/>
            </a:pPr>
            <a:endParaRPr lang="en-US" altLang="en-US" dirty="0" smtClean="0"/>
          </a:p>
          <a:p>
            <a:pPr lvl="1" eaLnBrk="1" hangingPunct="1"/>
            <a:r>
              <a:rPr lang="en-US" altLang="en-US" dirty="0" smtClean="0"/>
              <a:t>Manually: Users can create indexes on columns to speed up access to the rows.</a:t>
            </a:r>
          </a:p>
        </p:txBody>
      </p:sp>
      <p:pic>
        <p:nvPicPr>
          <p:cNvPr id="36868" name="Picture 4" descr="D:\Temp\manuf02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836988" y="4572000"/>
            <a:ext cx="1497012"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5" descr="D:\Temp\manuf037.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738563" y="2438400"/>
            <a:ext cx="1635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title"/>
          </p:nvPr>
        </p:nvSpPr>
        <p:spPr/>
        <p:txBody>
          <a:bodyPr/>
          <a:lstStyle/>
          <a:p>
            <a:pPr eaLnBrk="1" hangingPunct="1"/>
            <a:r>
              <a:rPr lang="en-US" altLang="en-US" smtClean="0"/>
              <a:t>Creating an Index</a:t>
            </a:r>
          </a:p>
        </p:txBody>
      </p:sp>
      <p:sp>
        <p:nvSpPr>
          <p:cNvPr id="37891" name="Rectangle 7"/>
          <p:cNvSpPr>
            <a:spLocks noGrp="1" noChangeArrowheads="1"/>
          </p:cNvSpPr>
          <p:nvPr>
            <p:ph type="body" idx="1"/>
          </p:nvPr>
        </p:nvSpPr>
        <p:spPr>
          <a:xfrm>
            <a:off x="609600" y="1449388"/>
            <a:ext cx="7918450" cy="1900237"/>
          </a:xfrm>
        </p:spPr>
        <p:txBody>
          <a:bodyPr/>
          <a:lstStyle/>
          <a:p>
            <a:pPr lvl="1" eaLnBrk="1" hangingPunct="1"/>
            <a:r>
              <a:rPr lang="en-US" altLang="en-US" smtClean="0"/>
              <a:t>Create an index on one or more columns:</a:t>
            </a:r>
          </a:p>
          <a:p>
            <a:pPr lvl="1" eaLnBrk="1" hangingPunct="1">
              <a:buFont typeface="Arial" charset="0"/>
              <a:buNone/>
            </a:pPr>
            <a:endParaRPr lang="en-US" altLang="en-US" smtClean="0"/>
          </a:p>
          <a:p>
            <a:pPr lvl="1" eaLnBrk="1" hangingPunct="1">
              <a:buFont typeface="Arial" charset="0"/>
              <a:buNone/>
            </a:pPr>
            <a:endParaRPr lang="en-US" altLang="en-US" smtClean="0"/>
          </a:p>
          <a:p>
            <a:pPr lvl="1" eaLnBrk="1" hangingPunct="1"/>
            <a:r>
              <a:rPr lang="en-US" altLang="en-US" smtClean="0"/>
              <a:t>Improve the speed of query access to the </a:t>
            </a:r>
            <a:r>
              <a:rPr lang="en-US" altLang="en-US" smtClean="0">
                <a:latin typeface="Courier New" pitchFamily="49" charset="0"/>
              </a:rPr>
              <a:t>LAST_NAME</a:t>
            </a:r>
            <a:r>
              <a:rPr lang="en-US" altLang="en-US" smtClean="0"/>
              <a:t> column in the </a:t>
            </a:r>
            <a:r>
              <a:rPr lang="en-US" altLang="en-US" smtClean="0">
                <a:latin typeface="Courier New" pitchFamily="49" charset="0"/>
              </a:rPr>
              <a:t>EMPLOYEES</a:t>
            </a:r>
            <a:r>
              <a:rPr lang="en-US" altLang="en-US" smtClean="0"/>
              <a:t> table:</a:t>
            </a:r>
          </a:p>
        </p:txBody>
      </p:sp>
      <p:sp>
        <p:nvSpPr>
          <p:cNvPr id="37892" name="Rectangle 4"/>
          <p:cNvSpPr>
            <a:spLocks noChangeArrowheads="1"/>
          </p:cNvSpPr>
          <p:nvPr/>
        </p:nvSpPr>
        <p:spPr bwMode="blackGray">
          <a:xfrm>
            <a:off x="857250" y="3448050"/>
            <a:ext cx="7448550" cy="915988"/>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dirty="0">
                <a:latin typeface="Courier New" pitchFamily="49" charset="0"/>
              </a:rPr>
              <a:t>CREATE INDEX 	</a:t>
            </a:r>
            <a:r>
              <a:rPr lang="en-US" altLang="en-US" dirty="0" err="1">
                <a:latin typeface="Courier New" pitchFamily="49" charset="0"/>
              </a:rPr>
              <a:t>emp_last_name_idx</a:t>
            </a:r>
            <a:endParaRPr lang="en-US" altLang="en-US" dirty="0">
              <a:latin typeface="Courier New" pitchFamily="49" charset="0"/>
            </a:endParaRPr>
          </a:p>
          <a:p>
            <a:pPr algn="l">
              <a:spcBef>
                <a:spcPct val="0"/>
              </a:spcBef>
              <a:buClrTx/>
              <a:buFontTx/>
              <a:buNone/>
            </a:pPr>
            <a:r>
              <a:rPr lang="en-US" altLang="en-US" dirty="0" smtClean="0">
                <a:latin typeface="Courier New" pitchFamily="49" charset="0"/>
              </a:rPr>
              <a:t>             ON employees(</a:t>
            </a:r>
            <a:r>
              <a:rPr lang="en-US" altLang="en-US" dirty="0" err="1" smtClean="0">
                <a:latin typeface="Courier New" pitchFamily="49" charset="0"/>
              </a:rPr>
              <a:t>last_name</a:t>
            </a:r>
            <a:r>
              <a:rPr lang="en-US" altLang="en-US" dirty="0">
                <a:latin typeface="Courier New" pitchFamily="49" charset="0"/>
              </a:rPr>
              <a:t>);</a:t>
            </a:r>
          </a:p>
          <a:p>
            <a:pPr algn="l">
              <a:spcBef>
                <a:spcPct val="0"/>
              </a:spcBef>
              <a:buClrTx/>
              <a:buFontTx/>
              <a:buNone/>
            </a:pPr>
            <a:endParaRPr lang="en-US" altLang="en-US" dirty="0">
              <a:latin typeface="Courier New" pitchFamily="49" charset="0"/>
            </a:endParaRPr>
          </a:p>
        </p:txBody>
      </p:sp>
      <p:sp>
        <p:nvSpPr>
          <p:cNvPr id="37893" name="Rectangle 5"/>
          <p:cNvSpPr>
            <a:spLocks noChangeArrowheads="1"/>
          </p:cNvSpPr>
          <p:nvPr/>
        </p:nvSpPr>
        <p:spPr bwMode="blackGray">
          <a:xfrm>
            <a:off x="857250" y="1905000"/>
            <a:ext cx="7448550" cy="64135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a:solidFill>
                  <a:srgbClr val="000000"/>
                </a:solidFill>
                <a:latin typeface="Courier New" pitchFamily="49" charset="0"/>
              </a:rPr>
              <a:t>CREATE [UNIQUE][BITMAP]INDEX </a:t>
            </a:r>
            <a:r>
              <a:rPr lang="en-US" altLang="en-US" i="1">
                <a:solidFill>
                  <a:srgbClr val="000000"/>
                </a:solidFill>
                <a:latin typeface="Courier New" pitchFamily="49" charset="0"/>
              </a:rPr>
              <a:t>index</a:t>
            </a:r>
            <a:endParaRPr lang="en-US" altLang="en-US">
              <a:solidFill>
                <a:srgbClr val="000000"/>
              </a:solidFill>
              <a:latin typeface="Courier New" pitchFamily="49" charset="0"/>
            </a:endParaRPr>
          </a:p>
          <a:p>
            <a:pPr algn="l">
              <a:spcBef>
                <a:spcPct val="0"/>
              </a:spcBef>
              <a:buClrTx/>
              <a:buFontTx/>
              <a:buNone/>
            </a:pPr>
            <a:r>
              <a:rPr lang="en-US" altLang="en-US">
                <a:solidFill>
                  <a:srgbClr val="000000"/>
                </a:solidFill>
                <a:latin typeface="Courier New" pitchFamily="49" charset="0"/>
              </a:rPr>
              <a:t>ON </a:t>
            </a:r>
            <a:r>
              <a:rPr lang="en-US" altLang="en-US" i="1">
                <a:solidFill>
                  <a:srgbClr val="000000"/>
                </a:solidFill>
                <a:latin typeface="Courier New" pitchFamily="49" charset="0"/>
              </a:rPr>
              <a:t>table</a:t>
            </a:r>
            <a:r>
              <a:rPr lang="en-US" altLang="en-US">
                <a:solidFill>
                  <a:srgbClr val="000000"/>
                </a:solidFill>
                <a:latin typeface="Courier New" pitchFamily="49" charset="0"/>
              </a:rPr>
              <a:t> (</a:t>
            </a:r>
            <a:r>
              <a:rPr lang="en-US" altLang="en-US" i="1">
                <a:solidFill>
                  <a:srgbClr val="000000"/>
                </a:solidFill>
                <a:latin typeface="Courier New" pitchFamily="49" charset="0"/>
              </a:rPr>
              <a:t>column</a:t>
            </a:r>
            <a:r>
              <a:rPr lang="en-US" altLang="en-US">
                <a:solidFill>
                  <a:srgbClr val="000000"/>
                </a:solidFill>
                <a:latin typeface="Courier New" pitchFamily="49" charset="0"/>
              </a:rPr>
              <a:t>[, </a:t>
            </a:r>
            <a:r>
              <a:rPr lang="en-US" altLang="en-US" i="1">
                <a:solidFill>
                  <a:srgbClr val="000000"/>
                </a:solidFill>
                <a:latin typeface="Courier New" pitchFamily="49" charset="0"/>
              </a:rPr>
              <a:t>column</a:t>
            </a:r>
            <a:r>
              <a:rPr lang="en-US" altLang="en-US">
                <a:solidFill>
                  <a:srgbClr val="000000"/>
                </a:solidFill>
                <a:latin typeface="Courier New" pitchFamily="49" charset="0"/>
              </a:rPr>
              <a:t>]...);</a:t>
            </a:r>
          </a:p>
        </p:txBody>
      </p:sp>
      <p:pic>
        <p:nvPicPr>
          <p:cNvPr id="37894" name="Picture 8" descr="C:\project-SQLFund1\images\img11index.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914400" y="4114800"/>
            <a:ext cx="19208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5"/>
          <p:cNvSpPr>
            <a:spLocks noGrp="1" noChangeArrowheads="1"/>
          </p:cNvSpPr>
          <p:nvPr>
            <p:ph type="title"/>
          </p:nvPr>
        </p:nvSpPr>
        <p:spPr/>
        <p:txBody>
          <a:bodyPr/>
          <a:lstStyle/>
          <a:p>
            <a:pPr eaLnBrk="1" hangingPunct="1"/>
            <a:r>
              <a:rPr lang="en-US" altLang="en-US" smtClean="0"/>
              <a:t>Index Creation Guidelines</a:t>
            </a:r>
          </a:p>
        </p:txBody>
      </p:sp>
      <p:sp>
        <p:nvSpPr>
          <p:cNvPr id="38915" name="Rectangle 4"/>
          <p:cNvSpPr>
            <a:spLocks noChangeArrowheads="1"/>
          </p:cNvSpPr>
          <p:nvPr/>
        </p:nvSpPr>
        <p:spPr bwMode="gray">
          <a:xfrm>
            <a:off x="857250" y="3852863"/>
            <a:ext cx="7296150"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eaLnBrk="1" hangingPunct="1">
              <a:buClr>
                <a:srgbClr val="000000"/>
              </a:buClr>
            </a:pPr>
            <a:r>
              <a:rPr lang="en-US" altLang="en-US">
                <a:solidFill>
                  <a:schemeClr val="bg1"/>
                </a:solidFill>
              </a:rPr>
              <a:t>Do not create an index when:</a:t>
            </a:r>
          </a:p>
        </p:txBody>
      </p:sp>
      <p:sp>
        <p:nvSpPr>
          <p:cNvPr id="38916" name="Rectangle 5"/>
          <p:cNvSpPr>
            <a:spLocks noChangeArrowheads="1"/>
          </p:cNvSpPr>
          <p:nvPr/>
        </p:nvSpPr>
        <p:spPr bwMode="blackWhite">
          <a:xfrm>
            <a:off x="1236663" y="4217988"/>
            <a:ext cx="6916737" cy="4206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defTabSz="228600" eaLnBrk="0" hangingPunct="0">
              <a:defRPr b="1">
                <a:solidFill>
                  <a:schemeClr val="tx1"/>
                </a:solidFill>
                <a:latin typeface="Arial" charset="0"/>
              </a:defRPr>
            </a:lvl1pPr>
            <a:lvl2pPr marL="11430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lvl="1" algn="l" eaLnBrk="1" hangingPunct="1"/>
            <a:r>
              <a:rPr lang="en-US" altLang="en-US" sz="1600" b="0"/>
              <a:t>The columns are not often used as a condition in the query</a:t>
            </a:r>
          </a:p>
        </p:txBody>
      </p:sp>
      <p:sp>
        <p:nvSpPr>
          <p:cNvPr id="38917" name="Rectangle 6"/>
          <p:cNvSpPr>
            <a:spLocks noChangeArrowheads="1"/>
          </p:cNvSpPr>
          <p:nvPr/>
        </p:nvSpPr>
        <p:spPr bwMode="blackWhite">
          <a:xfrm>
            <a:off x="857250" y="4217988"/>
            <a:ext cx="379413" cy="4206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20000"/>
              </a:lnSpc>
              <a:spcBef>
                <a:spcPct val="35000"/>
              </a:spcBef>
              <a:spcAft>
                <a:spcPct val="35000"/>
              </a:spcAft>
              <a:buClrTx/>
              <a:buFontTx/>
              <a:buNone/>
            </a:pPr>
            <a:endParaRPr lang="en-US" altLang="en-US" b="0"/>
          </a:p>
        </p:txBody>
      </p:sp>
      <p:sp>
        <p:nvSpPr>
          <p:cNvPr id="38918" name="Rectangle 7"/>
          <p:cNvSpPr>
            <a:spLocks noChangeArrowheads="1"/>
          </p:cNvSpPr>
          <p:nvPr/>
        </p:nvSpPr>
        <p:spPr bwMode="blackWhite">
          <a:xfrm>
            <a:off x="1236663" y="4638675"/>
            <a:ext cx="6916737" cy="608013"/>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defTabSz="228600" eaLnBrk="0" hangingPunct="0">
              <a:defRPr b="1">
                <a:solidFill>
                  <a:schemeClr val="tx1"/>
                </a:solidFill>
                <a:latin typeface="Arial" charset="0"/>
              </a:defRPr>
            </a:lvl1pPr>
            <a:lvl2pPr marL="11430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lvl="1" algn="l" eaLnBrk="1" hangingPunct="1"/>
            <a:r>
              <a:rPr lang="en-US" altLang="en-US" sz="1600" b="0"/>
              <a:t>The table is small or most queries are expected to retrieve more than 2% to 4% of the rows in the table</a:t>
            </a:r>
          </a:p>
        </p:txBody>
      </p:sp>
      <p:sp>
        <p:nvSpPr>
          <p:cNvPr id="38919" name="Rectangle 8"/>
          <p:cNvSpPr>
            <a:spLocks noChangeArrowheads="1"/>
          </p:cNvSpPr>
          <p:nvPr/>
        </p:nvSpPr>
        <p:spPr bwMode="blackWhite">
          <a:xfrm>
            <a:off x="857250" y="4638675"/>
            <a:ext cx="379413" cy="608013"/>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20000"/>
              </a:lnSpc>
              <a:spcBef>
                <a:spcPct val="35000"/>
              </a:spcBef>
              <a:spcAft>
                <a:spcPct val="35000"/>
              </a:spcAft>
              <a:buClrTx/>
              <a:buFontTx/>
              <a:buNone/>
            </a:pPr>
            <a:endParaRPr lang="en-US" altLang="en-US" b="0">
              <a:sym typeface="Wingdings 2" pitchFamily="18" charset="2"/>
            </a:endParaRPr>
          </a:p>
        </p:txBody>
      </p:sp>
      <p:sp>
        <p:nvSpPr>
          <p:cNvPr id="38920" name="Rectangle 9"/>
          <p:cNvSpPr>
            <a:spLocks noChangeArrowheads="1"/>
          </p:cNvSpPr>
          <p:nvPr/>
        </p:nvSpPr>
        <p:spPr bwMode="blackWhite">
          <a:xfrm>
            <a:off x="1236663" y="5246688"/>
            <a:ext cx="6916737" cy="4206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defTabSz="228600" eaLnBrk="0" hangingPunct="0">
              <a:defRPr b="1">
                <a:solidFill>
                  <a:schemeClr val="tx1"/>
                </a:solidFill>
                <a:latin typeface="Arial" charset="0"/>
              </a:defRPr>
            </a:lvl1pPr>
            <a:lvl2pPr marL="11430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lvl="1" algn="l" eaLnBrk="1" hangingPunct="1"/>
            <a:r>
              <a:rPr lang="en-US" altLang="en-US" sz="1600" b="0"/>
              <a:t>The table is updated frequently</a:t>
            </a:r>
          </a:p>
        </p:txBody>
      </p:sp>
      <p:sp>
        <p:nvSpPr>
          <p:cNvPr id="38921" name="Rectangle 10"/>
          <p:cNvSpPr>
            <a:spLocks noChangeArrowheads="1"/>
          </p:cNvSpPr>
          <p:nvPr/>
        </p:nvSpPr>
        <p:spPr bwMode="blackWhite">
          <a:xfrm>
            <a:off x="857250" y="5246688"/>
            <a:ext cx="379413" cy="4206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20000"/>
              </a:lnSpc>
              <a:spcBef>
                <a:spcPct val="35000"/>
              </a:spcBef>
              <a:spcAft>
                <a:spcPct val="35000"/>
              </a:spcAft>
              <a:buClrTx/>
              <a:buFontTx/>
              <a:buNone/>
            </a:pPr>
            <a:endParaRPr lang="en-US" altLang="en-US" b="0">
              <a:sym typeface="Wingdings 2" pitchFamily="18" charset="2"/>
            </a:endParaRPr>
          </a:p>
        </p:txBody>
      </p:sp>
      <p:sp>
        <p:nvSpPr>
          <p:cNvPr id="38922" name="Rectangle 11"/>
          <p:cNvSpPr>
            <a:spLocks noChangeArrowheads="1"/>
          </p:cNvSpPr>
          <p:nvPr/>
        </p:nvSpPr>
        <p:spPr bwMode="blackWhite">
          <a:xfrm>
            <a:off x="1236663" y="2254250"/>
            <a:ext cx="6916737"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defTabSz="228600" eaLnBrk="0" hangingPunct="0">
              <a:defRPr b="1">
                <a:solidFill>
                  <a:schemeClr val="tx1"/>
                </a:solidFill>
                <a:latin typeface="Arial" charset="0"/>
              </a:defRPr>
            </a:lvl1pPr>
            <a:lvl2pPr marL="11430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lvl="1" algn="l" eaLnBrk="1" hangingPunct="1"/>
            <a:r>
              <a:rPr lang="en-US" altLang="en-US" sz="1600" b="0"/>
              <a:t>A column contains a large number of null values</a:t>
            </a:r>
          </a:p>
        </p:txBody>
      </p:sp>
      <p:sp>
        <p:nvSpPr>
          <p:cNvPr id="38923" name="Rectangle 12"/>
          <p:cNvSpPr>
            <a:spLocks noChangeArrowheads="1"/>
          </p:cNvSpPr>
          <p:nvPr/>
        </p:nvSpPr>
        <p:spPr bwMode="blackWhite">
          <a:xfrm>
            <a:off x="857250" y="2254250"/>
            <a:ext cx="379413"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spcBef>
                <a:spcPct val="25000"/>
              </a:spcBef>
              <a:spcAft>
                <a:spcPct val="25000"/>
              </a:spcAft>
              <a:buClrTx/>
              <a:buFontTx/>
              <a:buNone/>
            </a:pPr>
            <a:endParaRPr lang="en-US" altLang="en-US" b="0">
              <a:sym typeface="Wingdings 2" pitchFamily="18" charset="2"/>
            </a:endParaRPr>
          </a:p>
        </p:txBody>
      </p:sp>
      <p:sp>
        <p:nvSpPr>
          <p:cNvPr id="38924" name="Rectangle 13"/>
          <p:cNvSpPr>
            <a:spLocks noChangeArrowheads="1"/>
          </p:cNvSpPr>
          <p:nvPr/>
        </p:nvSpPr>
        <p:spPr bwMode="blackWhite">
          <a:xfrm>
            <a:off x="1236663" y="2636838"/>
            <a:ext cx="6916737" cy="60801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defTabSz="228600" eaLnBrk="0" hangingPunct="0">
              <a:defRPr b="1">
                <a:solidFill>
                  <a:schemeClr val="tx1"/>
                </a:solidFill>
                <a:latin typeface="Arial" charset="0"/>
              </a:defRPr>
            </a:lvl1pPr>
            <a:lvl2pPr marL="11430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lvl="1" algn="l" eaLnBrk="1" hangingPunct="1"/>
            <a:r>
              <a:rPr lang="en-US" altLang="en-US" sz="1600" b="0"/>
              <a:t>One or more columns are frequently used together in a </a:t>
            </a:r>
            <a:r>
              <a:rPr lang="en-US" altLang="en-US" sz="1600" b="0">
                <a:latin typeface="Courier New" pitchFamily="49" charset="0"/>
              </a:rPr>
              <a:t>WHERE </a:t>
            </a:r>
            <a:r>
              <a:rPr lang="en-US" altLang="en-US" sz="1600" b="0"/>
              <a:t>clause or a join condition</a:t>
            </a:r>
          </a:p>
        </p:txBody>
      </p:sp>
      <p:sp>
        <p:nvSpPr>
          <p:cNvPr id="38925" name="Rectangle 14"/>
          <p:cNvSpPr>
            <a:spLocks noChangeArrowheads="1"/>
          </p:cNvSpPr>
          <p:nvPr/>
        </p:nvSpPr>
        <p:spPr bwMode="blackWhite">
          <a:xfrm>
            <a:off x="857250" y="2636838"/>
            <a:ext cx="379413" cy="60801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20000"/>
              </a:lnSpc>
              <a:spcBef>
                <a:spcPct val="35000"/>
              </a:spcBef>
              <a:spcAft>
                <a:spcPct val="35000"/>
              </a:spcAft>
              <a:buClrTx/>
              <a:buFontTx/>
              <a:buNone/>
            </a:pPr>
            <a:endParaRPr lang="en-US" altLang="en-US" b="0">
              <a:sym typeface="Wingdings 2" pitchFamily="18" charset="2"/>
            </a:endParaRPr>
          </a:p>
        </p:txBody>
      </p:sp>
      <p:sp>
        <p:nvSpPr>
          <p:cNvPr id="38926" name="Rectangle 15"/>
          <p:cNvSpPr>
            <a:spLocks noChangeArrowheads="1"/>
          </p:cNvSpPr>
          <p:nvPr/>
        </p:nvSpPr>
        <p:spPr bwMode="blackWhite">
          <a:xfrm>
            <a:off x="1236663" y="1833563"/>
            <a:ext cx="6916737" cy="4206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defTabSz="228600" eaLnBrk="0" hangingPunct="0">
              <a:defRPr b="1">
                <a:solidFill>
                  <a:schemeClr val="tx1"/>
                </a:solidFill>
                <a:latin typeface="Arial" charset="0"/>
              </a:defRPr>
            </a:lvl1pPr>
            <a:lvl2pPr marL="11430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lvl="1" algn="l" eaLnBrk="1" hangingPunct="1"/>
            <a:r>
              <a:rPr lang="en-US" altLang="en-US" sz="1600" b="0"/>
              <a:t>A column contains a wide range of values</a:t>
            </a:r>
          </a:p>
        </p:txBody>
      </p:sp>
      <p:sp>
        <p:nvSpPr>
          <p:cNvPr id="38927" name="Rectangle 16"/>
          <p:cNvSpPr>
            <a:spLocks noChangeArrowheads="1"/>
          </p:cNvSpPr>
          <p:nvPr/>
        </p:nvSpPr>
        <p:spPr bwMode="blackWhite">
          <a:xfrm>
            <a:off x="857250" y="1833563"/>
            <a:ext cx="379413" cy="4206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20000"/>
              </a:lnSpc>
              <a:spcBef>
                <a:spcPct val="35000"/>
              </a:spcBef>
              <a:spcAft>
                <a:spcPct val="35000"/>
              </a:spcAft>
              <a:buClrTx/>
              <a:buFontTx/>
              <a:buNone/>
            </a:pPr>
            <a:endParaRPr lang="en-US" altLang="en-US" b="0"/>
          </a:p>
        </p:txBody>
      </p:sp>
      <p:sp>
        <p:nvSpPr>
          <p:cNvPr id="38928" name="Rectangle 17"/>
          <p:cNvSpPr>
            <a:spLocks noChangeArrowheads="1"/>
          </p:cNvSpPr>
          <p:nvPr/>
        </p:nvSpPr>
        <p:spPr bwMode="blackWhite">
          <a:xfrm>
            <a:off x="1236663" y="5667375"/>
            <a:ext cx="6916737" cy="4206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defTabSz="228600" eaLnBrk="0" hangingPunct="0">
              <a:defRPr b="1">
                <a:solidFill>
                  <a:schemeClr val="tx1"/>
                </a:solidFill>
                <a:latin typeface="Arial" charset="0"/>
              </a:defRPr>
            </a:lvl1pPr>
            <a:lvl2pPr marL="11430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lvl="1" algn="l" eaLnBrk="1" hangingPunct="1"/>
            <a:r>
              <a:rPr lang="en-US" altLang="en-US" sz="1600" b="0"/>
              <a:t>The indexed columns are referenced as part of an expression</a:t>
            </a:r>
          </a:p>
        </p:txBody>
      </p:sp>
      <p:sp>
        <p:nvSpPr>
          <p:cNvPr id="38929" name="Rectangle 18"/>
          <p:cNvSpPr>
            <a:spLocks noChangeArrowheads="1"/>
          </p:cNvSpPr>
          <p:nvPr/>
        </p:nvSpPr>
        <p:spPr bwMode="blackWhite">
          <a:xfrm>
            <a:off x="857250" y="5667375"/>
            <a:ext cx="379413" cy="4206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20000"/>
              </a:lnSpc>
              <a:spcBef>
                <a:spcPct val="35000"/>
              </a:spcBef>
              <a:spcAft>
                <a:spcPct val="35000"/>
              </a:spcAft>
              <a:buClrTx/>
              <a:buFontTx/>
              <a:buNone/>
            </a:pPr>
            <a:endParaRPr lang="en-US" altLang="en-US" b="0">
              <a:sym typeface="Wingdings 2" pitchFamily="18" charset="2"/>
            </a:endParaRPr>
          </a:p>
        </p:txBody>
      </p:sp>
      <p:sp>
        <p:nvSpPr>
          <p:cNvPr id="38930" name="Rectangle 19"/>
          <p:cNvSpPr>
            <a:spLocks noChangeArrowheads="1"/>
          </p:cNvSpPr>
          <p:nvPr/>
        </p:nvSpPr>
        <p:spPr bwMode="blackWhite">
          <a:xfrm>
            <a:off x="1236663" y="3244850"/>
            <a:ext cx="6916737" cy="608013"/>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defTabSz="228600" eaLnBrk="0" hangingPunct="0">
              <a:defRPr b="1">
                <a:solidFill>
                  <a:schemeClr val="tx1"/>
                </a:solidFill>
                <a:latin typeface="Arial" charset="0"/>
              </a:defRPr>
            </a:lvl1pPr>
            <a:lvl2pPr marL="11430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lvl="1" algn="l" eaLnBrk="1" hangingPunct="1"/>
            <a:r>
              <a:rPr lang="en-US" altLang="en-US" sz="1600" b="0"/>
              <a:t>The table is large and most queries are expected to retrieve less than 2%</a:t>
            </a:r>
            <a:r>
              <a:rPr lang="en-US" altLang="en-US" sz="1600" b="0">
                <a:cs typeface="Arial" charset="0"/>
              </a:rPr>
              <a:t> to </a:t>
            </a:r>
            <a:r>
              <a:rPr lang="en-US" altLang="en-US" sz="1600" b="0"/>
              <a:t>4% of the rows in the table</a:t>
            </a:r>
          </a:p>
        </p:txBody>
      </p:sp>
      <p:sp>
        <p:nvSpPr>
          <p:cNvPr id="38931" name="Rectangle 20"/>
          <p:cNvSpPr>
            <a:spLocks noChangeArrowheads="1"/>
          </p:cNvSpPr>
          <p:nvPr/>
        </p:nvSpPr>
        <p:spPr bwMode="blackWhite">
          <a:xfrm>
            <a:off x="857250" y="3244850"/>
            <a:ext cx="379413" cy="608013"/>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eaLnBrk="1" hangingPunct="1">
              <a:buClr>
                <a:srgbClr val="000000"/>
              </a:buClr>
            </a:pPr>
            <a:endParaRPr lang="en-US" altLang="en-US" b="0">
              <a:sym typeface="Wingdings 2" pitchFamily="18" charset="2"/>
            </a:endParaRPr>
          </a:p>
        </p:txBody>
      </p:sp>
      <p:sp>
        <p:nvSpPr>
          <p:cNvPr id="38932" name="Rectangle 21"/>
          <p:cNvSpPr>
            <a:spLocks noChangeArrowheads="1"/>
          </p:cNvSpPr>
          <p:nvPr/>
        </p:nvSpPr>
        <p:spPr bwMode="gray">
          <a:xfrm>
            <a:off x="857250" y="1401763"/>
            <a:ext cx="7296150" cy="431800"/>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15000"/>
              </a:lnSpc>
              <a:spcBef>
                <a:spcPct val="25000"/>
              </a:spcBef>
              <a:spcAft>
                <a:spcPct val="35000"/>
              </a:spcAft>
              <a:buClrTx/>
              <a:buFontTx/>
              <a:buNone/>
            </a:pPr>
            <a:r>
              <a:rPr lang="en-US" altLang="en-US">
                <a:solidFill>
                  <a:schemeClr val="bg1"/>
                </a:solidFill>
              </a:rPr>
              <a:t>Create an index when:</a:t>
            </a:r>
          </a:p>
        </p:txBody>
      </p:sp>
      <p:sp>
        <p:nvSpPr>
          <p:cNvPr id="38933" name="Line 22"/>
          <p:cNvSpPr>
            <a:spLocks noChangeShapeType="1"/>
          </p:cNvSpPr>
          <p:nvPr/>
        </p:nvSpPr>
        <p:spPr bwMode="blackWhite">
          <a:xfrm>
            <a:off x="857250" y="1401763"/>
            <a:ext cx="729615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4" name="Line 23"/>
          <p:cNvSpPr>
            <a:spLocks noChangeShapeType="1"/>
          </p:cNvSpPr>
          <p:nvPr/>
        </p:nvSpPr>
        <p:spPr bwMode="blackWhite">
          <a:xfrm>
            <a:off x="857250" y="1833563"/>
            <a:ext cx="7296150"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5" name="Line 24"/>
          <p:cNvSpPr>
            <a:spLocks noChangeShapeType="1"/>
          </p:cNvSpPr>
          <p:nvPr/>
        </p:nvSpPr>
        <p:spPr bwMode="blackWhite">
          <a:xfrm>
            <a:off x="857250" y="3852863"/>
            <a:ext cx="729615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6" name="Line 25"/>
          <p:cNvSpPr>
            <a:spLocks noChangeShapeType="1"/>
          </p:cNvSpPr>
          <p:nvPr/>
        </p:nvSpPr>
        <p:spPr bwMode="blackWhite">
          <a:xfrm>
            <a:off x="857250" y="6088063"/>
            <a:ext cx="729615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7" name="Line 26"/>
          <p:cNvSpPr>
            <a:spLocks noChangeShapeType="1"/>
          </p:cNvSpPr>
          <p:nvPr/>
        </p:nvSpPr>
        <p:spPr bwMode="blackWhite">
          <a:xfrm>
            <a:off x="857250" y="1401763"/>
            <a:ext cx="0" cy="46863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8" name="Line 27"/>
          <p:cNvSpPr>
            <a:spLocks noChangeShapeType="1"/>
          </p:cNvSpPr>
          <p:nvPr/>
        </p:nvSpPr>
        <p:spPr bwMode="blackWhite">
          <a:xfrm>
            <a:off x="8153400" y="1401763"/>
            <a:ext cx="0" cy="46863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9" name="Line 28"/>
          <p:cNvSpPr>
            <a:spLocks noChangeShapeType="1"/>
          </p:cNvSpPr>
          <p:nvPr/>
        </p:nvSpPr>
        <p:spPr bwMode="blackWhite">
          <a:xfrm>
            <a:off x="857250" y="2254250"/>
            <a:ext cx="729615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40" name="Line 29"/>
          <p:cNvSpPr>
            <a:spLocks noChangeShapeType="1"/>
          </p:cNvSpPr>
          <p:nvPr/>
        </p:nvSpPr>
        <p:spPr bwMode="blackWhite">
          <a:xfrm>
            <a:off x="857250" y="3244850"/>
            <a:ext cx="729615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1" name="Line 30"/>
          <p:cNvSpPr>
            <a:spLocks noChangeShapeType="1"/>
          </p:cNvSpPr>
          <p:nvPr/>
        </p:nvSpPr>
        <p:spPr bwMode="blackWhite">
          <a:xfrm>
            <a:off x="857250" y="2636838"/>
            <a:ext cx="729615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2" name="Line 31"/>
          <p:cNvSpPr>
            <a:spLocks noChangeShapeType="1"/>
          </p:cNvSpPr>
          <p:nvPr/>
        </p:nvSpPr>
        <p:spPr bwMode="blackWhite">
          <a:xfrm>
            <a:off x="1236663" y="1833563"/>
            <a:ext cx="0" cy="20193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3" name="Line 32"/>
          <p:cNvSpPr>
            <a:spLocks noChangeShapeType="1"/>
          </p:cNvSpPr>
          <p:nvPr/>
        </p:nvSpPr>
        <p:spPr bwMode="blackWhite">
          <a:xfrm>
            <a:off x="857250" y="5667375"/>
            <a:ext cx="729615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4" name="Line 33"/>
          <p:cNvSpPr>
            <a:spLocks noChangeShapeType="1"/>
          </p:cNvSpPr>
          <p:nvPr/>
        </p:nvSpPr>
        <p:spPr bwMode="blackWhite">
          <a:xfrm>
            <a:off x="857250" y="5246688"/>
            <a:ext cx="729615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5" name="Line 34"/>
          <p:cNvSpPr>
            <a:spLocks noChangeShapeType="1"/>
          </p:cNvSpPr>
          <p:nvPr/>
        </p:nvSpPr>
        <p:spPr bwMode="blackWhite">
          <a:xfrm>
            <a:off x="857250" y="4638675"/>
            <a:ext cx="729615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6" name="Line 35"/>
          <p:cNvSpPr>
            <a:spLocks noChangeShapeType="1"/>
          </p:cNvSpPr>
          <p:nvPr/>
        </p:nvSpPr>
        <p:spPr bwMode="blackWhite">
          <a:xfrm>
            <a:off x="857250" y="4217988"/>
            <a:ext cx="7296150"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7" name="Line 36"/>
          <p:cNvSpPr>
            <a:spLocks noChangeShapeType="1"/>
          </p:cNvSpPr>
          <p:nvPr/>
        </p:nvSpPr>
        <p:spPr bwMode="gray">
          <a:xfrm>
            <a:off x="1236663" y="4217988"/>
            <a:ext cx="0" cy="187007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8948" name="Picture 37" descr="C:\temp\symbo00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900113" y="1912938"/>
            <a:ext cx="290512"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49" name="Picture 38" descr="C:\temp\symbo00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900113" y="2319338"/>
            <a:ext cx="290512"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50" name="Picture 39" descr="C:\temp\symbo00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900113" y="2738438"/>
            <a:ext cx="290512"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51" name="Picture 40" descr="C:\temp\symbo00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900113" y="3360738"/>
            <a:ext cx="290512"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52" name="Picture 41" descr="C:\temp\symbo00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946150" y="4284663"/>
            <a:ext cx="20161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53" name="Picture 42" descr="C:\temp\symbo00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946150" y="4805363"/>
            <a:ext cx="20161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54" name="Picture 43" descr="C:\temp\symbo00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946150" y="5313363"/>
            <a:ext cx="20161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55" name="Picture 44" descr="C:\temp\symbo00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946150" y="5757863"/>
            <a:ext cx="20161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title"/>
          </p:nvPr>
        </p:nvSpPr>
        <p:spPr/>
        <p:txBody>
          <a:bodyPr/>
          <a:lstStyle/>
          <a:p>
            <a:pPr eaLnBrk="1" hangingPunct="1"/>
            <a:r>
              <a:rPr lang="en-US" altLang="en-US" smtClean="0"/>
              <a:t>Removing an Index</a:t>
            </a:r>
          </a:p>
        </p:txBody>
      </p:sp>
      <p:sp>
        <p:nvSpPr>
          <p:cNvPr id="39939" name="Rectangle 7"/>
          <p:cNvSpPr>
            <a:spLocks noGrp="1" noChangeArrowheads="1"/>
          </p:cNvSpPr>
          <p:nvPr>
            <p:ph type="body" idx="1"/>
          </p:nvPr>
        </p:nvSpPr>
        <p:spPr>
          <a:xfrm>
            <a:off x="609600" y="1449388"/>
            <a:ext cx="7918450" cy="3072636"/>
          </a:xfrm>
        </p:spPr>
        <p:txBody>
          <a:bodyPr/>
          <a:lstStyle/>
          <a:p>
            <a:pPr lvl="1" eaLnBrk="1" hangingPunct="1"/>
            <a:r>
              <a:rPr lang="en-US" altLang="en-US" dirty="0" smtClean="0"/>
              <a:t>Remove an index from the data dictionary by using the </a:t>
            </a:r>
            <a:r>
              <a:rPr lang="en-US" altLang="en-US" dirty="0" smtClean="0">
                <a:latin typeface="Courier New" pitchFamily="49" charset="0"/>
              </a:rPr>
              <a:t>DROP</a:t>
            </a:r>
            <a:r>
              <a:rPr lang="en-US" altLang="en-US" dirty="0" smtClean="0"/>
              <a:t> </a:t>
            </a:r>
            <a:r>
              <a:rPr lang="en-US" altLang="en-US" dirty="0" smtClean="0">
                <a:latin typeface="Courier New" pitchFamily="49" charset="0"/>
              </a:rPr>
              <a:t>INDEX</a:t>
            </a:r>
            <a:r>
              <a:rPr lang="en-US" altLang="en-US" dirty="0" smtClean="0"/>
              <a:t> command:</a:t>
            </a:r>
          </a:p>
          <a:p>
            <a:pPr lvl="1" eaLnBrk="1" hangingPunct="1">
              <a:buFont typeface="Arial" charset="0"/>
              <a:buNone/>
            </a:pPr>
            <a:endParaRPr lang="en-US" altLang="en-US" dirty="0" smtClean="0"/>
          </a:p>
          <a:p>
            <a:pPr lvl="1" eaLnBrk="1" hangingPunct="1">
              <a:buFont typeface="Arial" charset="0"/>
              <a:buNone/>
            </a:pPr>
            <a:endParaRPr lang="en-US" altLang="en-US" dirty="0" smtClean="0"/>
          </a:p>
          <a:p>
            <a:pPr lvl="1" eaLnBrk="1" hangingPunct="1"/>
            <a:r>
              <a:rPr lang="en-US" altLang="en-US" dirty="0" smtClean="0"/>
              <a:t>Remove the </a:t>
            </a:r>
            <a:r>
              <a:rPr lang="en-US" altLang="en-US" dirty="0" err="1" smtClean="0">
                <a:latin typeface="Courier New" pitchFamily="49" charset="0"/>
              </a:rPr>
              <a:t>emp_last_name_idx</a:t>
            </a:r>
            <a:r>
              <a:rPr lang="en-US" altLang="en-US" dirty="0" smtClean="0"/>
              <a:t> index from the data dictionary:</a:t>
            </a:r>
          </a:p>
          <a:p>
            <a:pPr lvl="1" eaLnBrk="1" hangingPunct="1">
              <a:buFont typeface="Arial" charset="0"/>
              <a:buNone/>
            </a:pPr>
            <a:endParaRPr lang="en-US" altLang="en-US" dirty="0" smtClean="0"/>
          </a:p>
          <a:p>
            <a:pPr lvl="1" eaLnBrk="1" hangingPunct="1">
              <a:buFont typeface="Arial" charset="0"/>
              <a:buNone/>
            </a:pPr>
            <a:endParaRPr lang="en-US" altLang="en-US" dirty="0" smtClean="0"/>
          </a:p>
        </p:txBody>
      </p:sp>
      <p:sp>
        <p:nvSpPr>
          <p:cNvPr id="39940" name="Rectangle 4"/>
          <p:cNvSpPr>
            <a:spLocks noChangeArrowheads="1"/>
          </p:cNvSpPr>
          <p:nvPr/>
        </p:nvSpPr>
        <p:spPr bwMode="blackGray">
          <a:xfrm>
            <a:off x="857250" y="3790950"/>
            <a:ext cx="7448550" cy="64135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a:solidFill>
                  <a:srgbClr val="000000"/>
                </a:solidFill>
                <a:latin typeface="Courier New" pitchFamily="49" charset="0"/>
              </a:rPr>
              <a:t>DROP INDEX emp_last_name_idx;</a:t>
            </a:r>
          </a:p>
          <a:p>
            <a:pPr algn="l">
              <a:spcBef>
                <a:spcPct val="0"/>
              </a:spcBef>
              <a:buClrTx/>
              <a:buFontTx/>
              <a:buNone/>
            </a:pPr>
            <a:endParaRPr lang="en-US" altLang="en-US">
              <a:solidFill>
                <a:srgbClr val="000000"/>
              </a:solidFill>
              <a:latin typeface="Courier New" pitchFamily="49" charset="0"/>
            </a:endParaRPr>
          </a:p>
        </p:txBody>
      </p:sp>
      <p:sp>
        <p:nvSpPr>
          <p:cNvPr id="39941" name="Rectangle 5"/>
          <p:cNvSpPr>
            <a:spLocks noChangeArrowheads="1"/>
          </p:cNvSpPr>
          <p:nvPr/>
        </p:nvSpPr>
        <p:spPr bwMode="blackGray">
          <a:xfrm>
            <a:off x="857250" y="2266950"/>
            <a:ext cx="7448550" cy="534988"/>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a:solidFill>
                  <a:srgbClr val="000000"/>
                </a:solidFill>
                <a:latin typeface="Courier New" pitchFamily="49" charset="0"/>
              </a:rPr>
              <a:t>DROP INDEX </a:t>
            </a:r>
            <a:r>
              <a:rPr lang="en-US" altLang="en-US" i="1">
                <a:solidFill>
                  <a:srgbClr val="000000"/>
                </a:solidFill>
                <a:latin typeface="Courier New" pitchFamily="49" charset="0"/>
              </a:rPr>
              <a:t>index</a:t>
            </a:r>
            <a:r>
              <a:rPr lang="en-US" altLang="en-US">
                <a:solidFill>
                  <a:srgbClr val="000000"/>
                </a:solidFill>
                <a:latin typeface="Courier New" pitchFamily="49" charset="0"/>
              </a:rPr>
              <a:t>;</a:t>
            </a:r>
          </a:p>
        </p:txBody>
      </p:sp>
      <p:pic>
        <p:nvPicPr>
          <p:cNvPr id="39942" name="Picture 8" descr="C:\project-SQLFund1\images\img11dropindx.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990600" y="4256087"/>
            <a:ext cx="3189288"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smtClean="0"/>
              <a:t>Synonyms</a:t>
            </a:r>
          </a:p>
        </p:txBody>
      </p:sp>
      <p:sp>
        <p:nvSpPr>
          <p:cNvPr id="41987" name="Rectangle 4"/>
          <p:cNvSpPr>
            <a:spLocks noChangeArrowheads="1"/>
          </p:cNvSpPr>
          <p:nvPr/>
        </p:nvSpPr>
        <p:spPr bwMode="blackWhite">
          <a:xfrm>
            <a:off x="3024188" y="2728913"/>
            <a:ext cx="4724400" cy="63976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spcBef>
                <a:spcPct val="25000"/>
              </a:spcBef>
              <a:spcAft>
                <a:spcPct val="25000"/>
              </a:spcAft>
              <a:buClrTx/>
              <a:buFontTx/>
              <a:buNone/>
            </a:pPr>
            <a:r>
              <a:rPr lang="en-US" altLang="en-US" sz="1600" b="0">
                <a:solidFill>
                  <a:schemeClr val="bg2"/>
                </a:solidFill>
              </a:rPr>
              <a:t>Logically represents subsets of data from one or more tables</a:t>
            </a:r>
          </a:p>
        </p:txBody>
      </p:sp>
      <p:sp>
        <p:nvSpPr>
          <p:cNvPr id="41988" name="Rectangle 5"/>
          <p:cNvSpPr>
            <a:spLocks noChangeArrowheads="1"/>
          </p:cNvSpPr>
          <p:nvPr/>
        </p:nvSpPr>
        <p:spPr bwMode="blackWhite">
          <a:xfrm>
            <a:off x="1333500" y="2728913"/>
            <a:ext cx="1690688" cy="63976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spcBef>
                <a:spcPct val="25000"/>
              </a:spcBef>
              <a:spcAft>
                <a:spcPct val="25000"/>
              </a:spcAft>
              <a:buClrTx/>
              <a:buFontTx/>
              <a:buNone/>
            </a:pPr>
            <a:r>
              <a:rPr lang="en-US" altLang="en-US" sz="1600" b="0"/>
              <a:t>View </a:t>
            </a:r>
          </a:p>
        </p:txBody>
      </p:sp>
      <p:sp>
        <p:nvSpPr>
          <p:cNvPr id="41989" name="Rectangle 6"/>
          <p:cNvSpPr>
            <a:spLocks noChangeArrowheads="1"/>
          </p:cNvSpPr>
          <p:nvPr/>
        </p:nvSpPr>
        <p:spPr bwMode="blackWhite">
          <a:xfrm>
            <a:off x="3024188" y="3368675"/>
            <a:ext cx="4724400" cy="4206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20000"/>
              </a:lnSpc>
              <a:spcBef>
                <a:spcPct val="35000"/>
              </a:spcBef>
              <a:spcAft>
                <a:spcPct val="35000"/>
              </a:spcAft>
              <a:buClrTx/>
              <a:buFontTx/>
              <a:buNone/>
            </a:pPr>
            <a:r>
              <a:rPr lang="en-US" altLang="en-US" sz="1600" b="0"/>
              <a:t>Generates numeric values</a:t>
            </a:r>
          </a:p>
        </p:txBody>
      </p:sp>
      <p:sp>
        <p:nvSpPr>
          <p:cNvPr id="41990" name="Rectangle 7"/>
          <p:cNvSpPr>
            <a:spLocks noChangeArrowheads="1"/>
          </p:cNvSpPr>
          <p:nvPr/>
        </p:nvSpPr>
        <p:spPr bwMode="blackWhite">
          <a:xfrm>
            <a:off x="1333500" y="3368675"/>
            <a:ext cx="1690688" cy="4206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20000"/>
              </a:lnSpc>
              <a:spcBef>
                <a:spcPct val="35000"/>
              </a:spcBef>
              <a:spcAft>
                <a:spcPct val="35000"/>
              </a:spcAft>
              <a:buClrTx/>
              <a:buFontTx/>
              <a:buNone/>
            </a:pPr>
            <a:r>
              <a:rPr lang="en-US" altLang="en-US" sz="1600" b="0"/>
              <a:t>Sequence </a:t>
            </a:r>
          </a:p>
        </p:txBody>
      </p:sp>
      <p:sp>
        <p:nvSpPr>
          <p:cNvPr id="41991" name="Rectangle 8"/>
          <p:cNvSpPr>
            <a:spLocks noChangeArrowheads="1"/>
          </p:cNvSpPr>
          <p:nvPr/>
        </p:nvSpPr>
        <p:spPr bwMode="blackWhite">
          <a:xfrm>
            <a:off x="3024188" y="2308225"/>
            <a:ext cx="4724400" cy="4206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20000"/>
              </a:lnSpc>
              <a:spcBef>
                <a:spcPct val="35000"/>
              </a:spcBef>
              <a:spcAft>
                <a:spcPct val="35000"/>
              </a:spcAft>
              <a:buClrTx/>
              <a:buFontTx/>
              <a:buNone/>
            </a:pPr>
            <a:r>
              <a:rPr lang="en-US" altLang="en-US" sz="1600" b="0"/>
              <a:t>Basic unit of storage; composed of rows  </a:t>
            </a:r>
          </a:p>
        </p:txBody>
      </p:sp>
      <p:sp>
        <p:nvSpPr>
          <p:cNvPr id="41992" name="Rectangle 9"/>
          <p:cNvSpPr>
            <a:spLocks noChangeArrowheads="1"/>
          </p:cNvSpPr>
          <p:nvPr/>
        </p:nvSpPr>
        <p:spPr bwMode="blackWhite">
          <a:xfrm>
            <a:off x="1333500" y="2308225"/>
            <a:ext cx="1690688" cy="4206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20000"/>
              </a:lnSpc>
              <a:spcBef>
                <a:spcPct val="35000"/>
              </a:spcBef>
              <a:spcAft>
                <a:spcPct val="35000"/>
              </a:spcAft>
              <a:buClrTx/>
              <a:buFontTx/>
              <a:buNone/>
            </a:pPr>
            <a:r>
              <a:rPr lang="en-US" altLang="en-US" sz="1600" b="0"/>
              <a:t>Table</a:t>
            </a:r>
          </a:p>
        </p:txBody>
      </p:sp>
      <p:sp>
        <p:nvSpPr>
          <p:cNvPr id="41993" name="Rectangle 10"/>
          <p:cNvSpPr>
            <a:spLocks noChangeArrowheads="1"/>
          </p:cNvSpPr>
          <p:nvPr/>
        </p:nvSpPr>
        <p:spPr bwMode="blackWhite">
          <a:xfrm>
            <a:off x="3024188" y="4429125"/>
            <a:ext cx="4724400" cy="4206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20000"/>
              </a:lnSpc>
              <a:spcBef>
                <a:spcPct val="35000"/>
              </a:spcBef>
              <a:spcAft>
                <a:spcPct val="35000"/>
              </a:spcAft>
              <a:buClrTx/>
              <a:buFontTx/>
              <a:buNone/>
            </a:pPr>
            <a:r>
              <a:rPr lang="en-US" altLang="en-US" sz="1600" dirty="0">
                <a:solidFill>
                  <a:srgbClr val="FF0000"/>
                </a:solidFill>
              </a:rPr>
              <a:t>Gives alternative names to objects</a:t>
            </a:r>
          </a:p>
        </p:txBody>
      </p:sp>
      <p:sp>
        <p:nvSpPr>
          <p:cNvPr id="41994" name="Rectangle 11"/>
          <p:cNvSpPr>
            <a:spLocks noChangeArrowheads="1"/>
          </p:cNvSpPr>
          <p:nvPr/>
        </p:nvSpPr>
        <p:spPr bwMode="blackWhite">
          <a:xfrm>
            <a:off x="1333500" y="4429125"/>
            <a:ext cx="1690688" cy="4206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20000"/>
              </a:lnSpc>
              <a:spcBef>
                <a:spcPct val="35000"/>
              </a:spcBef>
              <a:spcAft>
                <a:spcPct val="35000"/>
              </a:spcAft>
              <a:buClrTx/>
              <a:buFontTx/>
              <a:buNone/>
            </a:pPr>
            <a:r>
              <a:rPr lang="en-US" altLang="en-US" sz="1600" dirty="0">
                <a:solidFill>
                  <a:srgbClr val="FF0000"/>
                </a:solidFill>
              </a:rPr>
              <a:t>Synonym </a:t>
            </a:r>
          </a:p>
        </p:txBody>
      </p:sp>
      <p:sp>
        <p:nvSpPr>
          <p:cNvPr id="41995" name="Rectangle 12"/>
          <p:cNvSpPr>
            <a:spLocks noChangeArrowheads="1"/>
          </p:cNvSpPr>
          <p:nvPr/>
        </p:nvSpPr>
        <p:spPr bwMode="blackWhite">
          <a:xfrm>
            <a:off x="3024188" y="3789363"/>
            <a:ext cx="4724400" cy="63976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eaLnBrk="1" hangingPunct="1">
              <a:buClr>
                <a:srgbClr val="000000"/>
              </a:buClr>
            </a:pPr>
            <a:r>
              <a:rPr lang="en-US" altLang="en-US" sz="1600" b="0"/>
              <a:t>Improves the performance of some queries</a:t>
            </a:r>
          </a:p>
        </p:txBody>
      </p:sp>
      <p:sp>
        <p:nvSpPr>
          <p:cNvPr id="41996" name="Rectangle 13"/>
          <p:cNvSpPr>
            <a:spLocks noChangeArrowheads="1"/>
          </p:cNvSpPr>
          <p:nvPr/>
        </p:nvSpPr>
        <p:spPr bwMode="blackWhite">
          <a:xfrm>
            <a:off x="1333500" y="3789363"/>
            <a:ext cx="1690688" cy="63976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eaLnBrk="1" hangingPunct="1">
              <a:buClr>
                <a:srgbClr val="000000"/>
              </a:buClr>
            </a:pPr>
            <a:r>
              <a:rPr lang="en-US" altLang="en-US" sz="1600" b="0"/>
              <a:t>Index</a:t>
            </a:r>
          </a:p>
        </p:txBody>
      </p:sp>
      <p:sp>
        <p:nvSpPr>
          <p:cNvPr id="41997" name="Rectangle 14"/>
          <p:cNvSpPr>
            <a:spLocks noChangeArrowheads="1"/>
          </p:cNvSpPr>
          <p:nvPr/>
        </p:nvSpPr>
        <p:spPr bwMode="gray">
          <a:xfrm>
            <a:off x="3024188" y="1790700"/>
            <a:ext cx="4724400" cy="5175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15000"/>
              </a:lnSpc>
              <a:spcBef>
                <a:spcPct val="25000"/>
              </a:spcBef>
              <a:spcAft>
                <a:spcPct val="35000"/>
              </a:spcAft>
              <a:buClrTx/>
              <a:buFontTx/>
              <a:buNone/>
            </a:pPr>
            <a:r>
              <a:rPr lang="en-US" altLang="en-US">
                <a:solidFill>
                  <a:schemeClr val="bg1"/>
                </a:solidFill>
              </a:rPr>
              <a:t>Description</a:t>
            </a:r>
          </a:p>
        </p:txBody>
      </p:sp>
      <p:sp>
        <p:nvSpPr>
          <p:cNvPr id="41998" name="Rectangle 15"/>
          <p:cNvSpPr>
            <a:spLocks noChangeArrowheads="1"/>
          </p:cNvSpPr>
          <p:nvPr/>
        </p:nvSpPr>
        <p:spPr bwMode="gray">
          <a:xfrm>
            <a:off x="1333500" y="1790700"/>
            <a:ext cx="1690688" cy="5175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lnSpc>
                <a:spcPct val="115000"/>
              </a:lnSpc>
              <a:spcBef>
                <a:spcPct val="25000"/>
              </a:spcBef>
              <a:spcAft>
                <a:spcPct val="35000"/>
              </a:spcAft>
              <a:buClrTx/>
              <a:buFontTx/>
              <a:buNone/>
            </a:pPr>
            <a:r>
              <a:rPr lang="en-US" altLang="en-US">
                <a:solidFill>
                  <a:schemeClr val="bg1"/>
                </a:solidFill>
              </a:rPr>
              <a:t>Object</a:t>
            </a:r>
          </a:p>
        </p:txBody>
      </p:sp>
      <p:sp>
        <p:nvSpPr>
          <p:cNvPr id="41999" name="Line 16"/>
          <p:cNvSpPr>
            <a:spLocks noChangeShapeType="1"/>
          </p:cNvSpPr>
          <p:nvPr/>
        </p:nvSpPr>
        <p:spPr bwMode="blackWhite">
          <a:xfrm>
            <a:off x="1333500" y="2308225"/>
            <a:ext cx="6415088"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0" name="Line 17"/>
          <p:cNvSpPr>
            <a:spLocks noChangeShapeType="1"/>
          </p:cNvSpPr>
          <p:nvPr/>
        </p:nvSpPr>
        <p:spPr bwMode="blackWhite">
          <a:xfrm>
            <a:off x="1333500" y="4429125"/>
            <a:ext cx="641508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1" name="Line 18"/>
          <p:cNvSpPr>
            <a:spLocks noChangeShapeType="1"/>
          </p:cNvSpPr>
          <p:nvPr/>
        </p:nvSpPr>
        <p:spPr bwMode="blackWhite">
          <a:xfrm>
            <a:off x="1333500" y="4849813"/>
            <a:ext cx="6415088"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2" name="Line 19"/>
          <p:cNvSpPr>
            <a:spLocks noChangeShapeType="1"/>
          </p:cNvSpPr>
          <p:nvPr/>
        </p:nvSpPr>
        <p:spPr bwMode="blackWhite">
          <a:xfrm>
            <a:off x="1333500" y="1790700"/>
            <a:ext cx="0" cy="5175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3" name="Line 20"/>
          <p:cNvSpPr>
            <a:spLocks noChangeShapeType="1"/>
          </p:cNvSpPr>
          <p:nvPr/>
        </p:nvSpPr>
        <p:spPr bwMode="blackWhite">
          <a:xfrm>
            <a:off x="3024188" y="1790700"/>
            <a:ext cx="0" cy="305911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4" name="Line 21"/>
          <p:cNvSpPr>
            <a:spLocks noChangeShapeType="1"/>
          </p:cNvSpPr>
          <p:nvPr/>
        </p:nvSpPr>
        <p:spPr bwMode="blackWhite">
          <a:xfrm>
            <a:off x="7748588" y="1790700"/>
            <a:ext cx="0" cy="5175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5" name="Line 22"/>
          <p:cNvSpPr>
            <a:spLocks noChangeShapeType="1"/>
          </p:cNvSpPr>
          <p:nvPr/>
        </p:nvSpPr>
        <p:spPr bwMode="blackWhite">
          <a:xfrm>
            <a:off x="1333500" y="2728913"/>
            <a:ext cx="641508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6" name="Line 23"/>
          <p:cNvSpPr>
            <a:spLocks noChangeShapeType="1"/>
          </p:cNvSpPr>
          <p:nvPr/>
        </p:nvSpPr>
        <p:spPr bwMode="blackWhite">
          <a:xfrm>
            <a:off x="1333500" y="3789363"/>
            <a:ext cx="641508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7" name="Line 24"/>
          <p:cNvSpPr>
            <a:spLocks noChangeShapeType="1"/>
          </p:cNvSpPr>
          <p:nvPr/>
        </p:nvSpPr>
        <p:spPr bwMode="blackWhite">
          <a:xfrm>
            <a:off x="1333500" y="3368675"/>
            <a:ext cx="641508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8" name="Line 25"/>
          <p:cNvSpPr>
            <a:spLocks noChangeShapeType="1"/>
          </p:cNvSpPr>
          <p:nvPr/>
        </p:nvSpPr>
        <p:spPr bwMode="blackWhite">
          <a:xfrm>
            <a:off x="1333500" y="1790700"/>
            <a:ext cx="641508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9" name="Line 26"/>
          <p:cNvSpPr>
            <a:spLocks noChangeShapeType="1"/>
          </p:cNvSpPr>
          <p:nvPr/>
        </p:nvSpPr>
        <p:spPr bwMode="blackWhite">
          <a:xfrm>
            <a:off x="1333500" y="2308225"/>
            <a:ext cx="0" cy="25415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0" name="Line 27"/>
          <p:cNvSpPr>
            <a:spLocks noChangeShapeType="1"/>
          </p:cNvSpPr>
          <p:nvPr/>
        </p:nvSpPr>
        <p:spPr bwMode="blackWhite">
          <a:xfrm>
            <a:off x="7748588" y="2308225"/>
            <a:ext cx="0" cy="25415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5"/>
          <p:cNvSpPr>
            <a:spLocks noGrp="1" noChangeArrowheads="1"/>
          </p:cNvSpPr>
          <p:nvPr>
            <p:ph type="title"/>
          </p:nvPr>
        </p:nvSpPr>
        <p:spPr/>
        <p:txBody>
          <a:bodyPr/>
          <a:lstStyle/>
          <a:p>
            <a:pPr eaLnBrk="1" hangingPunct="1"/>
            <a:r>
              <a:rPr lang="en-US" altLang="en-US" smtClean="0"/>
              <a:t>Creating a Synonym for an Object</a:t>
            </a:r>
          </a:p>
        </p:txBody>
      </p:sp>
      <p:sp>
        <p:nvSpPr>
          <p:cNvPr id="43011" name="Rectangle 6"/>
          <p:cNvSpPr>
            <a:spLocks noGrp="1" noChangeArrowheads="1"/>
          </p:cNvSpPr>
          <p:nvPr>
            <p:ph type="body" idx="1"/>
          </p:nvPr>
        </p:nvSpPr>
        <p:spPr>
          <a:xfrm>
            <a:off x="609600" y="1449388"/>
            <a:ext cx="7918450" cy="3817455"/>
          </a:xfrm>
        </p:spPr>
        <p:txBody>
          <a:bodyPr/>
          <a:lstStyle/>
          <a:p>
            <a:pPr marL="0" indent="0" eaLnBrk="1" hangingPunct="1"/>
            <a:r>
              <a:rPr lang="en-US" altLang="en-US" dirty="0" smtClean="0"/>
              <a:t>A synonym is another name for an object. With synonyms, you can:</a:t>
            </a:r>
          </a:p>
          <a:p>
            <a:pPr lvl="1" eaLnBrk="1" hangingPunct="1"/>
            <a:r>
              <a:rPr lang="en-US" altLang="en-US" dirty="0" smtClean="0"/>
              <a:t>Create an easier reference to a table that is owned by another user</a:t>
            </a:r>
          </a:p>
          <a:p>
            <a:pPr lvl="1" eaLnBrk="1" hangingPunct="1"/>
            <a:r>
              <a:rPr lang="en-US" altLang="en-US" dirty="0" smtClean="0"/>
              <a:t>Shorten lengthy object names</a:t>
            </a:r>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r>
              <a:rPr lang="en-US" altLang="en-US" dirty="0" smtClean="0"/>
              <a:t>Tables with synonyms can be renamed or relocated without having to change any code</a:t>
            </a:r>
          </a:p>
        </p:txBody>
      </p:sp>
      <p:sp>
        <p:nvSpPr>
          <p:cNvPr id="43012" name="Rectangle 4"/>
          <p:cNvSpPr>
            <a:spLocks noChangeArrowheads="1"/>
          </p:cNvSpPr>
          <p:nvPr/>
        </p:nvSpPr>
        <p:spPr bwMode="blackGray">
          <a:xfrm>
            <a:off x="857250" y="3430588"/>
            <a:ext cx="7448550" cy="64135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a:solidFill>
                  <a:srgbClr val="000000"/>
                </a:solidFill>
                <a:latin typeface="Courier New" pitchFamily="49" charset="0"/>
              </a:rPr>
              <a:t>CREATE [PUBLIC] SYNONYM </a:t>
            </a:r>
            <a:r>
              <a:rPr lang="en-US" altLang="en-US" i="1">
                <a:solidFill>
                  <a:srgbClr val="000000"/>
                </a:solidFill>
                <a:latin typeface="Courier New" pitchFamily="49" charset="0"/>
              </a:rPr>
              <a:t>synonym</a:t>
            </a:r>
          </a:p>
          <a:p>
            <a:pPr algn="l">
              <a:spcBef>
                <a:spcPct val="0"/>
              </a:spcBef>
              <a:buClrTx/>
              <a:buFontTx/>
              <a:buNone/>
            </a:pPr>
            <a:r>
              <a:rPr lang="en-US" altLang="en-US">
                <a:solidFill>
                  <a:srgbClr val="000000"/>
                </a:solidFill>
                <a:latin typeface="Courier New" pitchFamily="49" charset="0"/>
              </a:rPr>
              <a:t>FOR    </a:t>
            </a:r>
            <a:r>
              <a:rPr lang="en-US" altLang="en-US" i="1">
                <a:solidFill>
                  <a:srgbClr val="000000"/>
                </a:solidFill>
                <a:latin typeface="Courier New" pitchFamily="49" charset="0"/>
              </a:rPr>
              <a:t>object</a:t>
            </a:r>
            <a:r>
              <a:rPr lang="en-US" altLang="en-US">
                <a:solidFill>
                  <a:srgbClr val="000000"/>
                </a:solidFill>
                <a:latin typeface="Courier New" pitchFamily="49" charset="0"/>
              </a:rPr>
              <a:t>;</a:t>
            </a:r>
          </a:p>
        </p:txBody>
      </p:sp>
    </p:spTree>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title"/>
          </p:nvPr>
        </p:nvSpPr>
        <p:spPr/>
        <p:txBody>
          <a:bodyPr/>
          <a:lstStyle/>
          <a:p>
            <a:pPr eaLnBrk="1" hangingPunct="1"/>
            <a:r>
              <a:rPr lang="en-US" altLang="en-US" smtClean="0"/>
              <a:t>Creating and Removing Synonyms</a:t>
            </a:r>
          </a:p>
        </p:txBody>
      </p:sp>
      <p:sp>
        <p:nvSpPr>
          <p:cNvPr id="44035" name="Rectangle 7"/>
          <p:cNvSpPr>
            <a:spLocks noGrp="1" noChangeArrowheads="1"/>
          </p:cNvSpPr>
          <p:nvPr>
            <p:ph type="body" idx="1"/>
          </p:nvPr>
        </p:nvSpPr>
        <p:spPr>
          <a:xfrm>
            <a:off x="609600" y="1449388"/>
            <a:ext cx="7918450" cy="1966912"/>
          </a:xfrm>
        </p:spPr>
        <p:txBody>
          <a:bodyPr/>
          <a:lstStyle/>
          <a:p>
            <a:pPr lvl="1" eaLnBrk="1" hangingPunct="1"/>
            <a:r>
              <a:rPr lang="en-US" altLang="en-US" smtClean="0"/>
              <a:t>Create a shortened name for the </a:t>
            </a:r>
            <a:r>
              <a:rPr lang="en-US" altLang="en-US" smtClean="0">
                <a:latin typeface="Courier New" pitchFamily="49" charset="0"/>
              </a:rPr>
              <a:t>DEPT_SUM_VU</a:t>
            </a:r>
            <a:r>
              <a:rPr lang="en-US" altLang="en-US" smtClean="0"/>
              <a:t> view:</a:t>
            </a:r>
          </a:p>
          <a:p>
            <a:pPr lvl="1" eaLnBrk="1" hangingPunct="1">
              <a:buFont typeface="Arial" charset="0"/>
              <a:buNone/>
            </a:pPr>
            <a:endParaRPr lang="en-US" altLang="en-US" smtClean="0"/>
          </a:p>
          <a:p>
            <a:pPr lvl="1" eaLnBrk="1" hangingPunct="1">
              <a:buFont typeface="Arial" charset="0"/>
              <a:buNone/>
            </a:pPr>
            <a:endParaRPr lang="en-US" altLang="en-US" smtClean="0"/>
          </a:p>
          <a:p>
            <a:pPr lvl="1" eaLnBrk="1" hangingPunct="1">
              <a:buFont typeface="Arial" charset="0"/>
              <a:buNone/>
            </a:pPr>
            <a:endParaRPr lang="en-US" altLang="en-US" smtClean="0"/>
          </a:p>
          <a:p>
            <a:pPr lvl="1" eaLnBrk="1" hangingPunct="1"/>
            <a:r>
              <a:rPr lang="en-US" altLang="en-US" smtClean="0"/>
              <a:t>Drop a synonym:</a:t>
            </a:r>
          </a:p>
        </p:txBody>
      </p:sp>
      <p:sp>
        <p:nvSpPr>
          <p:cNvPr id="44036" name="Rectangle 4"/>
          <p:cNvSpPr>
            <a:spLocks noChangeArrowheads="1"/>
          </p:cNvSpPr>
          <p:nvPr/>
        </p:nvSpPr>
        <p:spPr bwMode="blackGray">
          <a:xfrm>
            <a:off x="857250" y="1938338"/>
            <a:ext cx="7448550" cy="973137"/>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a:solidFill>
                  <a:srgbClr val="000000"/>
                </a:solidFill>
                <a:latin typeface="Courier New" pitchFamily="49" charset="0"/>
              </a:rPr>
              <a:t>CREATE SYNONYM  d_sum</a:t>
            </a:r>
          </a:p>
          <a:p>
            <a:pPr algn="l">
              <a:spcBef>
                <a:spcPct val="0"/>
              </a:spcBef>
              <a:buClrTx/>
              <a:buFontTx/>
              <a:buNone/>
            </a:pPr>
            <a:r>
              <a:rPr lang="en-US" altLang="en-US">
                <a:solidFill>
                  <a:srgbClr val="000000"/>
                </a:solidFill>
                <a:latin typeface="Courier New" pitchFamily="49" charset="0"/>
              </a:rPr>
              <a:t>FOR  dept_sum_vu;</a:t>
            </a:r>
          </a:p>
          <a:p>
            <a:pPr algn="l">
              <a:spcBef>
                <a:spcPct val="0"/>
              </a:spcBef>
              <a:buClrTx/>
              <a:buFontTx/>
              <a:buNone/>
            </a:pPr>
            <a:endParaRPr lang="en-US" altLang="en-US">
              <a:solidFill>
                <a:srgbClr val="000000"/>
              </a:solidFill>
              <a:latin typeface="Courier New" pitchFamily="49" charset="0"/>
            </a:endParaRPr>
          </a:p>
        </p:txBody>
      </p:sp>
      <p:sp>
        <p:nvSpPr>
          <p:cNvPr id="44037" name="Rectangle 5"/>
          <p:cNvSpPr>
            <a:spLocks noChangeArrowheads="1"/>
          </p:cNvSpPr>
          <p:nvPr/>
        </p:nvSpPr>
        <p:spPr bwMode="blackGray">
          <a:xfrm>
            <a:off x="838200" y="3581400"/>
            <a:ext cx="7456488" cy="64135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a:solidFill>
                  <a:srgbClr val="000000"/>
                </a:solidFill>
                <a:latin typeface="Courier New" pitchFamily="49" charset="0"/>
              </a:rPr>
              <a:t>DROP SYNONYM d_sum;</a:t>
            </a:r>
          </a:p>
          <a:p>
            <a:pPr algn="l">
              <a:spcBef>
                <a:spcPct val="0"/>
              </a:spcBef>
              <a:buClrTx/>
              <a:buFontTx/>
              <a:buNone/>
            </a:pPr>
            <a:endParaRPr lang="en-US" altLang="en-US">
              <a:solidFill>
                <a:srgbClr val="000000"/>
              </a:solidFill>
              <a:latin typeface="Courier New" pitchFamily="49" charset="0"/>
            </a:endParaRPr>
          </a:p>
        </p:txBody>
      </p:sp>
      <p:pic>
        <p:nvPicPr>
          <p:cNvPr id="44038" name="Picture 8" descr="C:\project-SQLFund1\images\img11synony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914400" y="2667000"/>
            <a:ext cx="20685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9" descr="C:\project-SQLFund1\images\img11dropsy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914400" y="3962400"/>
            <a:ext cx="234315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33"/>
          <p:cNvSpPr>
            <a:spLocks noGrp="1" noChangeArrowheads="1"/>
          </p:cNvSpPr>
          <p:nvPr>
            <p:ph type="title"/>
          </p:nvPr>
        </p:nvSpPr>
        <p:spPr>
          <a:xfrm>
            <a:off x="609600" y="263525"/>
            <a:ext cx="7918450" cy="876300"/>
          </a:xfrm>
        </p:spPr>
        <p:txBody>
          <a:bodyPr/>
          <a:lstStyle/>
          <a:p>
            <a:pPr eaLnBrk="1" hangingPunct="1"/>
            <a:r>
              <a:rPr lang="en-US" altLang="en-US" dirty="0" smtClean="0"/>
              <a:t>A View</a:t>
            </a:r>
            <a:r>
              <a:rPr lang="en-US" altLang="en-US" dirty="0"/>
              <a:t> </a:t>
            </a:r>
            <a:r>
              <a:rPr lang="en-US" altLang="en-US" dirty="0" smtClean="0"/>
              <a:t>is a “virtual table” based on other tables.</a:t>
            </a:r>
            <a:br>
              <a:rPr lang="en-US" altLang="en-US" dirty="0" smtClean="0"/>
            </a:br>
            <a:r>
              <a:rPr lang="en-US" altLang="en-US" dirty="0" smtClean="0"/>
              <a:t>It is essentially a named query.</a:t>
            </a:r>
          </a:p>
        </p:txBody>
      </p:sp>
      <p:sp>
        <p:nvSpPr>
          <p:cNvPr id="7171" name="Rectangle 1027"/>
          <p:cNvSpPr>
            <a:spLocks noChangeArrowheads="1"/>
          </p:cNvSpPr>
          <p:nvPr/>
        </p:nvSpPr>
        <p:spPr bwMode="gray">
          <a:xfrm>
            <a:off x="1828800" y="1143000"/>
            <a:ext cx="243046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spcBef>
                <a:spcPct val="0"/>
              </a:spcBef>
              <a:buClrTx/>
              <a:buFontTx/>
              <a:buNone/>
            </a:pPr>
            <a:r>
              <a:rPr lang="en-US" altLang="en-US" sz="2200">
                <a:latin typeface="Courier New" pitchFamily="49" charset="0"/>
              </a:rPr>
              <a:t>EMPLOYEES</a:t>
            </a:r>
            <a:r>
              <a:rPr lang="en-US" altLang="en-US" sz="2200"/>
              <a:t> table</a:t>
            </a:r>
          </a:p>
        </p:txBody>
      </p:sp>
      <p:pic>
        <p:nvPicPr>
          <p:cNvPr id="7172" name="Picture 1028" descr="C:\project-SQLFund1\images\img11-0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676400" y="1524000"/>
            <a:ext cx="6400800" cy="403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Freeform 1030"/>
          <p:cNvSpPr>
            <a:spLocks/>
          </p:cNvSpPr>
          <p:nvPr/>
        </p:nvSpPr>
        <p:spPr bwMode="gray">
          <a:xfrm>
            <a:off x="1054100" y="2430463"/>
            <a:ext cx="5926138" cy="1303337"/>
          </a:xfrm>
          <a:custGeom>
            <a:avLst/>
            <a:gdLst>
              <a:gd name="T0" fmla="*/ 0 w 3733"/>
              <a:gd name="T1" fmla="*/ 2147483647 h 821"/>
              <a:gd name="T2" fmla="*/ 2147483647 w 3733"/>
              <a:gd name="T3" fmla="*/ 2147483647 h 821"/>
              <a:gd name="T4" fmla="*/ 2147483647 w 3733"/>
              <a:gd name="T5" fmla="*/ 0 h 821"/>
              <a:gd name="T6" fmla="*/ 2147483647 w 3733"/>
              <a:gd name="T7" fmla="*/ 2147483647 h 821"/>
              <a:gd name="T8" fmla="*/ 0 w 3733"/>
              <a:gd name="T9" fmla="*/ 2147483647 h 8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33" h="821">
                <a:moveTo>
                  <a:pt x="0" y="821"/>
                </a:moveTo>
                <a:lnTo>
                  <a:pt x="1016" y="5"/>
                </a:lnTo>
                <a:lnTo>
                  <a:pt x="3733" y="0"/>
                </a:lnTo>
                <a:lnTo>
                  <a:pt x="2716" y="821"/>
                </a:lnTo>
                <a:lnTo>
                  <a:pt x="0" y="821"/>
                </a:lnTo>
                <a:close/>
              </a:path>
            </a:pathLst>
          </a:cu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 name="Freeform 1031"/>
          <p:cNvSpPr>
            <a:spLocks/>
          </p:cNvSpPr>
          <p:nvPr/>
        </p:nvSpPr>
        <p:spPr bwMode="gray">
          <a:xfrm>
            <a:off x="5295900" y="2436813"/>
            <a:ext cx="1676400" cy="2770187"/>
          </a:xfrm>
          <a:custGeom>
            <a:avLst/>
            <a:gdLst>
              <a:gd name="T0" fmla="*/ 2147483647 w 1056"/>
              <a:gd name="T1" fmla="*/ 2147483647 h 1745"/>
              <a:gd name="T2" fmla="*/ 0 w 1056"/>
              <a:gd name="T3" fmla="*/ 2147483647 h 1745"/>
              <a:gd name="T4" fmla="*/ 2147483647 w 1056"/>
              <a:gd name="T5" fmla="*/ 0 h 1745"/>
              <a:gd name="T6" fmla="*/ 2147483647 w 1056"/>
              <a:gd name="T7" fmla="*/ 2147483647 h 1745"/>
              <a:gd name="T8" fmla="*/ 2147483647 w 1056"/>
              <a:gd name="T9" fmla="*/ 2147483647 h 17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6" h="1745">
                <a:moveTo>
                  <a:pt x="16" y="1745"/>
                </a:moveTo>
                <a:lnTo>
                  <a:pt x="0" y="817"/>
                </a:lnTo>
                <a:lnTo>
                  <a:pt x="1056" y="0"/>
                </a:lnTo>
                <a:lnTo>
                  <a:pt x="1053" y="922"/>
                </a:lnTo>
                <a:lnTo>
                  <a:pt x="16" y="1745"/>
                </a:lnTo>
                <a:close/>
              </a:path>
            </a:pathLst>
          </a:custGeom>
          <a:solidFill>
            <a:srgbClr val="33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175" name="Picture 1032" descr="C:\project-SQLFund1\images\img11-04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066800" y="3733800"/>
            <a:ext cx="42672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smtClean="0"/>
              <a:t>Public vs Private Synonyms</a:t>
            </a:r>
          </a:p>
        </p:txBody>
      </p:sp>
      <p:sp>
        <p:nvSpPr>
          <p:cNvPr id="3" name="Content Placeholder 2"/>
          <p:cNvSpPr>
            <a:spLocks noGrp="1"/>
          </p:cNvSpPr>
          <p:nvPr>
            <p:ph idx="1"/>
          </p:nvPr>
        </p:nvSpPr>
        <p:spPr>
          <a:xfrm>
            <a:off x="681038" y="1066800"/>
            <a:ext cx="7918450" cy="4291013"/>
          </a:xfrm>
        </p:spPr>
        <p:txBody>
          <a:bodyPr/>
          <a:lstStyle/>
          <a:p>
            <a:pPr>
              <a:defRPr/>
            </a:pPr>
            <a:r>
              <a:rPr lang="en-US" b="1" dirty="0" smtClean="0">
                <a:solidFill>
                  <a:srgbClr val="FF0000"/>
                </a:solidFill>
              </a:rPr>
              <a:t>Public: </a:t>
            </a:r>
          </a:p>
          <a:p>
            <a:pPr>
              <a:buFont typeface="Arial" pitchFamily="34" charset="0"/>
              <a:buChar char="•"/>
              <a:defRPr/>
            </a:pPr>
            <a:r>
              <a:rPr lang="en-US" dirty="0" smtClean="0"/>
              <a:t>Only a DBA can create and drop</a:t>
            </a:r>
          </a:p>
          <a:p>
            <a:pPr>
              <a:buFont typeface="Arial" pitchFamily="34" charset="0"/>
              <a:buChar char="•"/>
              <a:defRPr/>
            </a:pPr>
            <a:r>
              <a:rPr lang="en-US" dirty="0" smtClean="0"/>
              <a:t>Can be referenced by any user in the database </a:t>
            </a:r>
            <a:r>
              <a:rPr lang="en-US" i="1" u="sng" dirty="0" smtClean="0">
                <a:solidFill>
                  <a:srgbClr val="FF0000"/>
                </a:solidFill>
              </a:rPr>
              <a:t>who has been granted privilege</a:t>
            </a:r>
            <a:r>
              <a:rPr lang="en-US" dirty="0" smtClean="0"/>
              <a:t> (not every user!)</a:t>
            </a:r>
          </a:p>
          <a:p>
            <a:pPr>
              <a:buFont typeface="Arial" pitchFamily="34" charset="0"/>
              <a:buChar char="•"/>
              <a:defRPr/>
            </a:pPr>
            <a:r>
              <a:rPr lang="en-US" dirty="0" smtClean="0"/>
              <a:t>Example:</a:t>
            </a:r>
            <a:r>
              <a:rPr lang="en-US" dirty="0" smtClean="0">
                <a:solidFill>
                  <a:srgbClr val="0000FF"/>
                </a:solidFill>
              </a:rPr>
              <a:t>  CREATE PUBLIC SYNONYM </a:t>
            </a:r>
            <a:r>
              <a:rPr lang="en-US" dirty="0" err="1" smtClean="0">
                <a:solidFill>
                  <a:srgbClr val="0000FF"/>
                </a:solidFill>
              </a:rPr>
              <a:t>emp</a:t>
            </a:r>
            <a:r>
              <a:rPr lang="en-US" dirty="0" smtClean="0">
                <a:solidFill>
                  <a:srgbClr val="0000FF"/>
                </a:solidFill>
              </a:rPr>
              <a:t> for </a:t>
            </a:r>
            <a:r>
              <a:rPr lang="en-US" dirty="0" err="1" smtClean="0">
                <a:solidFill>
                  <a:srgbClr val="0000FF"/>
                </a:solidFill>
              </a:rPr>
              <a:t>human_resources.employees</a:t>
            </a:r>
            <a:r>
              <a:rPr lang="en-US" dirty="0" smtClean="0">
                <a:solidFill>
                  <a:srgbClr val="0000FF"/>
                </a:solidFill>
              </a:rPr>
              <a:t>;  </a:t>
            </a:r>
          </a:p>
          <a:p>
            <a:pPr>
              <a:defRPr/>
            </a:pPr>
            <a:r>
              <a:rPr lang="en-US" b="1" dirty="0" smtClean="0">
                <a:solidFill>
                  <a:srgbClr val="FF0000"/>
                </a:solidFill>
              </a:rPr>
              <a:t>Private:</a:t>
            </a:r>
          </a:p>
          <a:p>
            <a:pPr>
              <a:buFont typeface="Arial" pitchFamily="34" charset="0"/>
              <a:buChar char="•"/>
              <a:defRPr/>
            </a:pPr>
            <a:r>
              <a:rPr lang="en-US" dirty="0" smtClean="0"/>
              <a:t>Created by user for their own schema</a:t>
            </a:r>
          </a:p>
          <a:p>
            <a:pPr>
              <a:buFont typeface="Arial" pitchFamily="34" charset="0"/>
              <a:buChar char="•"/>
              <a:defRPr/>
            </a:pPr>
            <a:r>
              <a:rPr lang="en-US" dirty="0" smtClean="0"/>
              <a:t>Refer to objects in user’s own schema</a:t>
            </a:r>
          </a:p>
          <a:p>
            <a:pPr>
              <a:buFont typeface="Arial" pitchFamily="34" charset="0"/>
              <a:buChar char="•"/>
              <a:defRPr/>
            </a:pPr>
            <a:r>
              <a:rPr lang="en-US" dirty="0"/>
              <a:t>Example:</a:t>
            </a:r>
            <a:r>
              <a:rPr lang="en-US" dirty="0">
                <a:solidFill>
                  <a:srgbClr val="0000FF"/>
                </a:solidFill>
              </a:rPr>
              <a:t> CREATE </a:t>
            </a:r>
            <a:r>
              <a:rPr lang="en-US" dirty="0" smtClean="0">
                <a:solidFill>
                  <a:srgbClr val="0000FF"/>
                </a:solidFill>
              </a:rPr>
              <a:t>SYNONYM </a:t>
            </a:r>
            <a:r>
              <a:rPr lang="en-US" dirty="0" err="1" smtClean="0">
                <a:solidFill>
                  <a:srgbClr val="0000FF"/>
                </a:solidFill>
              </a:rPr>
              <a:t>emp</a:t>
            </a:r>
            <a:r>
              <a:rPr lang="en-US" dirty="0" smtClean="0">
                <a:solidFill>
                  <a:srgbClr val="0000FF"/>
                </a:solidFill>
              </a:rPr>
              <a:t> for employees;</a:t>
            </a:r>
          </a:p>
          <a:p>
            <a:pPr marL="0" indent="0">
              <a:defRPr/>
            </a:pPr>
            <a:r>
              <a:rPr lang="en-US" dirty="0" smtClean="0">
                <a:solidFill>
                  <a:srgbClr val="0000FF"/>
                </a:solidFill>
              </a:rPr>
              <a:t>SELECT * FROM </a:t>
            </a:r>
            <a:r>
              <a:rPr lang="en-US" dirty="0" err="1" smtClean="0">
                <a:solidFill>
                  <a:srgbClr val="0000FF"/>
                </a:solidFill>
              </a:rPr>
              <a:t>emp</a:t>
            </a:r>
            <a:r>
              <a:rPr lang="en-US" dirty="0" smtClean="0">
                <a:solidFill>
                  <a:srgbClr val="0000FF"/>
                </a:solidFill>
              </a:rPr>
              <a:t>;</a:t>
            </a:r>
          </a:p>
        </p:txBody>
      </p:sp>
      <p:sp>
        <p:nvSpPr>
          <p:cNvPr id="45060" name="TextBox 3"/>
          <p:cNvSpPr txBox="1">
            <a:spLocks noChangeArrowheads="1"/>
          </p:cNvSpPr>
          <p:nvPr/>
        </p:nvSpPr>
        <p:spPr bwMode="auto">
          <a:xfrm>
            <a:off x="533400" y="5486400"/>
            <a:ext cx="80327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t>Which table does emp refer to?  The local employees table in the user’s</a:t>
            </a:r>
          </a:p>
          <a:p>
            <a:pPr eaLnBrk="1" hangingPunct="1"/>
            <a:r>
              <a:rPr lang="en-US" altLang="en-US"/>
              <a:t>Schema, or the employees table in the human_resources schema?</a:t>
            </a:r>
          </a:p>
        </p:txBody>
      </p:sp>
      <p:cxnSp>
        <p:nvCxnSpPr>
          <p:cNvPr id="45061" name="Straight Arrow Connector 5"/>
          <p:cNvCxnSpPr>
            <a:cxnSpLocks noChangeShapeType="1"/>
          </p:cNvCxnSpPr>
          <p:nvPr/>
        </p:nvCxnSpPr>
        <p:spPr bwMode="auto">
          <a:xfrm flipV="1">
            <a:off x="2895600" y="5334000"/>
            <a:ext cx="152400" cy="228600"/>
          </a:xfrm>
          <a:prstGeom prst="straightConnector1">
            <a:avLst/>
          </a:prstGeom>
          <a:noFill/>
          <a:ln w="28575" algn="ctr">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p>
            <a:pPr eaLnBrk="1" hangingPunct="1"/>
            <a:r>
              <a:rPr lang="en-US" altLang="en-US" smtClean="0"/>
              <a:t>Summary</a:t>
            </a:r>
          </a:p>
        </p:txBody>
      </p:sp>
      <p:sp>
        <p:nvSpPr>
          <p:cNvPr id="47107" name="Rectangle 5"/>
          <p:cNvSpPr>
            <a:spLocks noGrp="1" noChangeArrowheads="1"/>
          </p:cNvSpPr>
          <p:nvPr>
            <p:ph type="body" idx="1"/>
          </p:nvPr>
        </p:nvSpPr>
        <p:spPr>
          <a:xfrm>
            <a:off x="609600" y="1449388"/>
            <a:ext cx="7918450" cy="2301875"/>
          </a:xfrm>
        </p:spPr>
        <p:txBody>
          <a:bodyPr/>
          <a:lstStyle/>
          <a:p>
            <a:pPr marL="0" indent="0" eaLnBrk="1" hangingPunct="1"/>
            <a:r>
              <a:rPr lang="en-US" altLang="en-US" smtClean="0"/>
              <a:t>In this lesson, you should have learned how to:</a:t>
            </a:r>
          </a:p>
          <a:p>
            <a:pPr lvl="1" eaLnBrk="1" hangingPunct="1"/>
            <a:r>
              <a:rPr lang="en-US" altLang="en-US" smtClean="0"/>
              <a:t>Create, use, and remove views</a:t>
            </a:r>
          </a:p>
          <a:p>
            <a:pPr lvl="1" eaLnBrk="1" hangingPunct="1"/>
            <a:r>
              <a:rPr lang="en-US" altLang="en-US" smtClean="0"/>
              <a:t>Automatically generate sequence numbers by using a sequence generator</a:t>
            </a:r>
          </a:p>
          <a:p>
            <a:pPr lvl="1" eaLnBrk="1" hangingPunct="1"/>
            <a:r>
              <a:rPr lang="en-US" altLang="en-US" smtClean="0"/>
              <a:t>Create indexes to improve speed of query retrieval</a:t>
            </a:r>
          </a:p>
          <a:p>
            <a:pPr lvl="1" eaLnBrk="1" hangingPunct="1"/>
            <a:r>
              <a:rPr lang="en-US" altLang="en-US" smtClean="0"/>
              <a:t>Use synonyms to provide alternative names for objects</a:t>
            </a:r>
          </a:p>
        </p:txBody>
      </p:sp>
    </p:spTree>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8"/>
          <p:cNvSpPr>
            <a:spLocks noGrp="1" noChangeArrowheads="1"/>
          </p:cNvSpPr>
          <p:nvPr>
            <p:ph type="title"/>
          </p:nvPr>
        </p:nvSpPr>
        <p:spPr/>
        <p:txBody>
          <a:bodyPr/>
          <a:lstStyle/>
          <a:p>
            <a:pPr eaLnBrk="1" hangingPunct="1"/>
            <a:r>
              <a:rPr lang="en-US" altLang="en-US" dirty="0" smtClean="0"/>
              <a:t>Practice 12</a:t>
            </a:r>
          </a:p>
        </p:txBody>
      </p:sp>
      <p:sp>
        <p:nvSpPr>
          <p:cNvPr id="48131" name="Rectangle 1029"/>
          <p:cNvSpPr>
            <a:spLocks noGrp="1" noChangeArrowheads="1"/>
          </p:cNvSpPr>
          <p:nvPr>
            <p:ph type="body" idx="1"/>
          </p:nvPr>
        </p:nvSpPr>
        <p:spPr>
          <a:xfrm>
            <a:off x="609600" y="1449388"/>
            <a:ext cx="7918450" cy="1966912"/>
          </a:xfrm>
        </p:spPr>
        <p:txBody>
          <a:bodyPr/>
          <a:lstStyle/>
          <a:p>
            <a:pPr marL="0" indent="0" eaLnBrk="1" hangingPunct="1"/>
            <a:r>
              <a:rPr lang="en-US" altLang="en-US" smtClean="0"/>
              <a:t>This practice covers the following topics:</a:t>
            </a:r>
          </a:p>
          <a:p>
            <a:pPr lvl="1" eaLnBrk="1" hangingPunct="1"/>
            <a:r>
              <a:rPr lang="en-US" altLang="en-US" smtClean="0"/>
              <a:t>Creating sequences</a:t>
            </a:r>
          </a:p>
          <a:p>
            <a:pPr lvl="1" eaLnBrk="1" hangingPunct="1"/>
            <a:r>
              <a:rPr lang="en-US" altLang="en-US" smtClean="0"/>
              <a:t>Using sequences</a:t>
            </a:r>
          </a:p>
          <a:p>
            <a:pPr lvl="1" eaLnBrk="1" hangingPunct="1"/>
            <a:r>
              <a:rPr lang="en-US" altLang="en-US" smtClean="0"/>
              <a:t>Creating nonunique indexes</a:t>
            </a:r>
          </a:p>
          <a:p>
            <a:pPr lvl="1" eaLnBrk="1" hangingPunct="1"/>
            <a:r>
              <a:rPr lang="en-US" altLang="en-US" smtClean="0"/>
              <a:t>Creating synonyms</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endParaRPr lang="en-US" altLang="en-US" smtClean="0"/>
          </a:p>
        </p:txBody>
      </p:sp>
      <p:sp>
        <p:nvSpPr>
          <p:cNvPr id="49155" name="Rectangle 3"/>
          <p:cNvSpPr>
            <a:spLocks noGrp="1" noChangeArrowheads="1"/>
          </p:cNvSpPr>
          <p:nvPr>
            <p:ph type="body" idx="1"/>
          </p:nvPr>
        </p:nvSpPr>
        <p:spPr>
          <a:xfrm>
            <a:off x="609600" y="1447800"/>
            <a:ext cx="7918450" cy="360363"/>
          </a:xfrm>
        </p:spPr>
        <p:txBody>
          <a:bodyPr/>
          <a:lstStyle/>
          <a:p>
            <a:pPr marL="0" indent="0" eaLnBrk="1" hangingPunct="1"/>
            <a:endParaRPr lang="en-US" altLang="en-US" smtClean="0"/>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endParaRPr lang="en-US" altLang="en-US" smtClean="0"/>
          </a:p>
        </p:txBody>
      </p:sp>
      <p:sp>
        <p:nvSpPr>
          <p:cNvPr id="50179" name="Rectangle 3"/>
          <p:cNvSpPr>
            <a:spLocks noGrp="1" noChangeArrowheads="1"/>
          </p:cNvSpPr>
          <p:nvPr>
            <p:ph type="body" idx="1"/>
          </p:nvPr>
        </p:nvSpPr>
        <p:spPr>
          <a:xfrm>
            <a:off x="609600" y="1447800"/>
            <a:ext cx="7918450" cy="360363"/>
          </a:xfrm>
        </p:spPr>
        <p:txBody>
          <a:bodyPr/>
          <a:lstStyle/>
          <a:p>
            <a:pPr marL="0" indent="0" eaLnBrk="1" hangingPunct="1"/>
            <a:endParaRPr lang="en-US" altLang="en-US" smtClean="0"/>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endParaRPr lang="en-US" altLang="en-US" smtClean="0"/>
          </a:p>
        </p:txBody>
      </p:sp>
      <p:sp>
        <p:nvSpPr>
          <p:cNvPr id="51203" name="Rectangle 3"/>
          <p:cNvSpPr>
            <a:spLocks noGrp="1" noChangeArrowheads="1"/>
          </p:cNvSpPr>
          <p:nvPr>
            <p:ph type="body" idx="1"/>
          </p:nvPr>
        </p:nvSpPr>
        <p:spPr>
          <a:xfrm>
            <a:off x="609600" y="1447800"/>
            <a:ext cx="7918450" cy="360363"/>
          </a:xfrm>
        </p:spPr>
        <p:txBody>
          <a:bodyPr/>
          <a:lstStyle/>
          <a:p>
            <a:pPr marL="0" indent="0" eaLnBrk="1" hangingPunct="1"/>
            <a:endParaRPr lang="en-US" altLang="en-US" smtClean="0"/>
          </a:p>
        </p:txBody>
      </p:sp>
    </p:spTree>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endParaRPr lang="en-US" altLang="en-US" smtClean="0"/>
          </a:p>
        </p:txBody>
      </p:sp>
      <p:sp>
        <p:nvSpPr>
          <p:cNvPr id="52227" name="Rectangle 3"/>
          <p:cNvSpPr>
            <a:spLocks noGrp="1" noChangeArrowheads="1"/>
          </p:cNvSpPr>
          <p:nvPr>
            <p:ph type="body" idx="1"/>
          </p:nvPr>
        </p:nvSpPr>
        <p:spPr/>
        <p:txBody>
          <a:bodyPr/>
          <a:lstStyle/>
          <a:p>
            <a:pPr marL="0" indent="0" eaLnBrk="1" hangingPunct="1"/>
            <a:endParaRPr lang="en-US" altLang="en-US"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8"/>
          <p:cNvSpPr>
            <a:spLocks noGrp="1" noChangeArrowheads="1"/>
          </p:cNvSpPr>
          <p:nvPr>
            <p:ph type="title"/>
          </p:nvPr>
        </p:nvSpPr>
        <p:spPr/>
        <p:txBody>
          <a:bodyPr/>
          <a:lstStyle/>
          <a:p>
            <a:pPr eaLnBrk="1" hangingPunct="1"/>
            <a:r>
              <a:rPr lang="en-US" altLang="en-US" smtClean="0"/>
              <a:t>Advantages of Views</a:t>
            </a:r>
          </a:p>
        </p:txBody>
      </p:sp>
      <p:pic>
        <p:nvPicPr>
          <p:cNvPr id="8195" name="Picture 3" descr="C:\Projects\4021-Nancy\Gifs\SQL-Enha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471738" y="2706688"/>
            <a:ext cx="4076700"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 Box 4"/>
          <p:cNvSpPr txBox="1">
            <a:spLocks noChangeArrowheads="1"/>
          </p:cNvSpPr>
          <p:nvPr/>
        </p:nvSpPr>
        <p:spPr bwMode="blackWhite">
          <a:xfrm>
            <a:off x="457200" y="2730594"/>
            <a:ext cx="1862138" cy="1231806"/>
          </a:xfrm>
          <a:prstGeom prst="rect">
            <a:avLst/>
          </a:prstGeom>
          <a:solidFill>
            <a:srgbClr val="99CCFF"/>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spcBef>
                <a:spcPct val="0"/>
              </a:spcBef>
              <a:buClrTx/>
              <a:buFontTx/>
              <a:buNone/>
            </a:pPr>
            <a:r>
              <a:rPr lang="en-US" altLang="en-US" dirty="0"/>
              <a:t>To restrict </a:t>
            </a:r>
          </a:p>
          <a:p>
            <a:pPr>
              <a:spcBef>
                <a:spcPct val="0"/>
              </a:spcBef>
              <a:buClrTx/>
              <a:buFontTx/>
              <a:buNone/>
            </a:pPr>
            <a:r>
              <a:rPr lang="en-US" altLang="en-US" dirty="0"/>
              <a:t>a</a:t>
            </a:r>
            <a:r>
              <a:rPr lang="en-US" altLang="en-US" dirty="0" smtClean="0"/>
              <a:t>ccess to data to authorized users</a:t>
            </a:r>
            <a:endParaRPr lang="en-US" altLang="en-US" dirty="0"/>
          </a:p>
        </p:txBody>
      </p:sp>
      <p:sp>
        <p:nvSpPr>
          <p:cNvPr id="8197" name="Text Box 5"/>
          <p:cNvSpPr txBox="1">
            <a:spLocks noChangeArrowheads="1"/>
          </p:cNvSpPr>
          <p:nvPr/>
        </p:nvSpPr>
        <p:spPr bwMode="blackWhite">
          <a:xfrm>
            <a:off x="5730875" y="1819275"/>
            <a:ext cx="2403475" cy="752475"/>
          </a:xfrm>
          <a:prstGeom prst="rect">
            <a:avLst/>
          </a:prstGeom>
          <a:solidFill>
            <a:srgbClr val="99CCFF"/>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spcBef>
                <a:spcPct val="0"/>
              </a:spcBef>
              <a:buClrTx/>
              <a:buFontTx/>
              <a:buNone/>
            </a:pPr>
            <a:r>
              <a:rPr lang="en-US" altLang="en-US" dirty="0"/>
              <a:t>To make complex queries </a:t>
            </a:r>
            <a:r>
              <a:rPr lang="en-US" altLang="en-US" dirty="0" smtClean="0"/>
              <a:t>look simple</a:t>
            </a:r>
            <a:endParaRPr lang="en-US" altLang="en-US" dirty="0"/>
          </a:p>
        </p:txBody>
      </p:sp>
      <p:sp>
        <p:nvSpPr>
          <p:cNvPr id="8199" name="Text Box 7"/>
          <p:cNvSpPr txBox="1">
            <a:spLocks noChangeArrowheads="1"/>
          </p:cNvSpPr>
          <p:nvPr/>
        </p:nvSpPr>
        <p:spPr bwMode="blackWhite">
          <a:xfrm>
            <a:off x="5717428" y="4658379"/>
            <a:ext cx="2289175" cy="1027113"/>
          </a:xfrm>
          <a:prstGeom prst="rect">
            <a:avLst/>
          </a:prstGeom>
          <a:solidFill>
            <a:srgbClr val="99CCFF"/>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dirty="0"/>
              <a:t>To present different views of the same data</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title"/>
          </p:nvPr>
        </p:nvSpPr>
        <p:spPr/>
        <p:txBody>
          <a:bodyPr/>
          <a:lstStyle/>
          <a:p>
            <a:pPr eaLnBrk="1" hangingPunct="1"/>
            <a:r>
              <a:rPr lang="en-US" altLang="en-US" smtClean="0"/>
              <a:t>Creating a View</a:t>
            </a:r>
          </a:p>
        </p:txBody>
      </p:sp>
      <p:sp>
        <p:nvSpPr>
          <p:cNvPr id="11269" name="Rectangle 5"/>
          <p:cNvSpPr>
            <a:spLocks noChangeArrowheads="1"/>
          </p:cNvSpPr>
          <p:nvPr/>
        </p:nvSpPr>
        <p:spPr bwMode="blackGray">
          <a:xfrm>
            <a:off x="838200" y="1447800"/>
            <a:ext cx="7315200" cy="138112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dirty="0">
                <a:solidFill>
                  <a:srgbClr val="000000"/>
                </a:solidFill>
                <a:latin typeface="Courier New" pitchFamily="49" charset="0"/>
              </a:rPr>
              <a:t>CREATE </a:t>
            </a:r>
            <a:r>
              <a:rPr lang="en-US" altLang="en-US" dirty="0" smtClean="0">
                <a:solidFill>
                  <a:srgbClr val="000000"/>
                </a:solidFill>
                <a:latin typeface="Courier New" pitchFamily="49" charset="0"/>
              </a:rPr>
              <a:t>OR REPLACE VIEW </a:t>
            </a:r>
            <a:r>
              <a:rPr lang="en-US" altLang="en-US" dirty="0">
                <a:solidFill>
                  <a:srgbClr val="000000"/>
                </a:solidFill>
                <a:latin typeface="Courier New" pitchFamily="49" charset="0"/>
              </a:rPr>
              <a:t>	empvu80</a:t>
            </a:r>
          </a:p>
          <a:p>
            <a:pPr algn="l">
              <a:spcBef>
                <a:spcPct val="0"/>
              </a:spcBef>
              <a:buClrTx/>
              <a:buFontTx/>
              <a:buNone/>
            </a:pPr>
            <a:r>
              <a:rPr lang="en-US" altLang="en-US" dirty="0">
                <a:solidFill>
                  <a:srgbClr val="000000"/>
                </a:solidFill>
                <a:latin typeface="Courier New" pitchFamily="49" charset="0"/>
              </a:rPr>
              <a:t> AS SELECT  </a:t>
            </a:r>
            <a:r>
              <a:rPr lang="en-US" altLang="en-US" dirty="0" err="1">
                <a:solidFill>
                  <a:srgbClr val="000000"/>
                </a:solidFill>
                <a:latin typeface="Courier New" pitchFamily="49" charset="0"/>
              </a:rPr>
              <a:t>employee_id</a:t>
            </a:r>
            <a:r>
              <a:rPr lang="en-US" altLang="en-US" dirty="0">
                <a:solidFill>
                  <a:srgbClr val="000000"/>
                </a:solidFill>
                <a:latin typeface="Courier New" pitchFamily="49" charset="0"/>
              </a:rPr>
              <a:t>, </a:t>
            </a:r>
            <a:r>
              <a:rPr lang="en-US" altLang="en-US" dirty="0" err="1">
                <a:solidFill>
                  <a:srgbClr val="000000"/>
                </a:solidFill>
                <a:latin typeface="Courier New" pitchFamily="49" charset="0"/>
              </a:rPr>
              <a:t>last_name</a:t>
            </a:r>
            <a:r>
              <a:rPr lang="en-US" altLang="en-US" dirty="0">
                <a:solidFill>
                  <a:srgbClr val="000000"/>
                </a:solidFill>
                <a:latin typeface="Courier New" pitchFamily="49" charset="0"/>
              </a:rPr>
              <a:t>, </a:t>
            </a:r>
            <a:r>
              <a:rPr lang="en-US" altLang="en-US" dirty="0" smtClean="0">
                <a:solidFill>
                  <a:srgbClr val="000000"/>
                </a:solidFill>
                <a:latin typeface="Courier New" pitchFamily="49" charset="0"/>
              </a:rPr>
              <a:t>salary, </a:t>
            </a:r>
            <a:r>
              <a:rPr lang="en-US" altLang="en-US" dirty="0" err="1" smtClean="0">
                <a:solidFill>
                  <a:srgbClr val="000000"/>
                </a:solidFill>
                <a:latin typeface="Courier New" pitchFamily="49" charset="0"/>
              </a:rPr>
              <a:t>job_id</a:t>
            </a:r>
            <a:endParaRPr lang="en-US" altLang="en-US" dirty="0">
              <a:solidFill>
                <a:srgbClr val="000000"/>
              </a:solidFill>
              <a:latin typeface="Courier New" pitchFamily="49" charset="0"/>
            </a:endParaRPr>
          </a:p>
          <a:p>
            <a:pPr algn="l">
              <a:spcBef>
                <a:spcPct val="0"/>
              </a:spcBef>
              <a:buClrTx/>
              <a:buFontTx/>
              <a:buNone/>
            </a:pPr>
            <a:r>
              <a:rPr lang="en-US" altLang="en-US" dirty="0">
                <a:solidFill>
                  <a:srgbClr val="000000"/>
                </a:solidFill>
                <a:latin typeface="Courier New" pitchFamily="49" charset="0"/>
              </a:rPr>
              <a:t>    FROM    employees</a:t>
            </a:r>
          </a:p>
          <a:p>
            <a:pPr algn="l">
              <a:spcBef>
                <a:spcPct val="0"/>
              </a:spcBef>
              <a:buClrTx/>
              <a:buFontTx/>
              <a:buNone/>
            </a:pPr>
            <a:r>
              <a:rPr lang="en-US" altLang="en-US" dirty="0">
                <a:solidFill>
                  <a:srgbClr val="000000"/>
                </a:solidFill>
                <a:latin typeface="Courier New" pitchFamily="49" charset="0"/>
              </a:rPr>
              <a:t>    WHERE   department_id = 80;</a:t>
            </a:r>
          </a:p>
          <a:p>
            <a:pPr algn="l">
              <a:spcBef>
                <a:spcPct val="0"/>
              </a:spcBef>
              <a:buClrTx/>
              <a:buFontTx/>
              <a:buNone/>
            </a:pPr>
            <a:endParaRPr lang="en-US" altLang="en-US" dirty="0">
              <a:solidFill>
                <a:srgbClr val="000000"/>
              </a:solidFill>
              <a:latin typeface="Courier New" pitchFamily="49" charset="0"/>
            </a:endParaRPr>
          </a:p>
        </p:txBody>
      </p:sp>
      <p:pic>
        <p:nvPicPr>
          <p:cNvPr id="11270" name="Picture 8" descr="C:\project-SQLFund1\images\img10-viewcreat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914400" y="2590800"/>
            <a:ext cx="179387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rotWithShape="1">
          <a:blip r:embed="rId4"/>
          <a:srcRect l="1390" t="18132" r="60166" b="59890"/>
          <a:stretch/>
        </p:blipFill>
        <p:spPr>
          <a:xfrm>
            <a:off x="2133600" y="3130140"/>
            <a:ext cx="6248400" cy="1903730"/>
          </a:xfrm>
          <a:prstGeom prst="rect">
            <a:avLst/>
          </a:prstGeom>
        </p:spPr>
      </p:pic>
      <p:sp>
        <p:nvSpPr>
          <p:cNvPr id="3" name="Rounded Rectangular Callout 2"/>
          <p:cNvSpPr/>
          <p:nvPr/>
        </p:nvSpPr>
        <p:spPr bwMode="auto">
          <a:xfrm>
            <a:off x="381000" y="3665536"/>
            <a:ext cx="1371601" cy="1058863"/>
          </a:xfrm>
          <a:prstGeom prst="wedgeRoundRectCallout">
            <a:avLst>
              <a:gd name="adj1" fmla="val 111446"/>
              <a:gd name="adj2" fmla="val 14500"/>
              <a:gd name="adj3" fmla="val 16667"/>
            </a:avLst>
          </a:prstGeom>
          <a:noFill/>
          <a:ln w="28575"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sz="1800" b="1" i="0" u="none" strike="noStrike" cap="none" normalizeH="0" baseline="0" dirty="0" smtClean="0">
                <a:ln>
                  <a:noFill/>
                </a:ln>
                <a:solidFill>
                  <a:schemeClr val="tx1"/>
                </a:solidFill>
                <a:effectLst/>
                <a:latin typeface="Arial" charset="0"/>
              </a:rPr>
              <a:t>Glasses indicate a view</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title"/>
          </p:nvPr>
        </p:nvSpPr>
        <p:spPr/>
        <p:txBody>
          <a:bodyPr/>
          <a:lstStyle/>
          <a:p>
            <a:pPr eaLnBrk="1" hangingPunct="1"/>
            <a:r>
              <a:rPr lang="en-US" altLang="en-US" dirty="0" smtClean="0"/>
              <a:t>Creating a View with Column aliases</a:t>
            </a:r>
          </a:p>
        </p:txBody>
      </p:sp>
      <p:sp>
        <p:nvSpPr>
          <p:cNvPr id="12292" name="Rectangle 4"/>
          <p:cNvSpPr>
            <a:spLocks noChangeArrowheads="1"/>
          </p:cNvSpPr>
          <p:nvPr/>
        </p:nvSpPr>
        <p:spPr bwMode="blackGray">
          <a:xfrm>
            <a:off x="762000" y="1359451"/>
            <a:ext cx="7315200" cy="164306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dirty="0">
                <a:solidFill>
                  <a:srgbClr val="000000"/>
                </a:solidFill>
                <a:latin typeface="Courier New" pitchFamily="49" charset="0"/>
              </a:rPr>
              <a:t>CREATE </a:t>
            </a:r>
            <a:r>
              <a:rPr lang="en-US" altLang="en-US" dirty="0">
                <a:solidFill>
                  <a:srgbClr val="000000"/>
                </a:solidFill>
                <a:latin typeface="Courier New" pitchFamily="49" charset="0"/>
              </a:rPr>
              <a:t>OR REPLACE VIEW </a:t>
            </a:r>
            <a:r>
              <a:rPr lang="en-US" altLang="en-US" dirty="0">
                <a:solidFill>
                  <a:srgbClr val="000000"/>
                </a:solidFill>
                <a:latin typeface="Courier New" pitchFamily="49" charset="0"/>
              </a:rPr>
              <a:t>	salvu50</a:t>
            </a:r>
          </a:p>
          <a:p>
            <a:pPr algn="l">
              <a:spcBef>
                <a:spcPct val="0"/>
              </a:spcBef>
              <a:buClrTx/>
              <a:buFontTx/>
              <a:buNone/>
            </a:pPr>
            <a:r>
              <a:rPr lang="en-US" altLang="en-US" dirty="0">
                <a:solidFill>
                  <a:srgbClr val="000000"/>
                </a:solidFill>
                <a:latin typeface="Courier New" pitchFamily="49" charset="0"/>
              </a:rPr>
              <a:t> AS SELECT  </a:t>
            </a:r>
            <a:r>
              <a:rPr lang="en-US" altLang="en-US" dirty="0" err="1">
                <a:solidFill>
                  <a:srgbClr val="000000"/>
                </a:solidFill>
                <a:latin typeface="Courier New" pitchFamily="49" charset="0"/>
              </a:rPr>
              <a:t>employee_id</a:t>
            </a:r>
            <a:r>
              <a:rPr lang="en-US" altLang="en-US" dirty="0">
                <a:solidFill>
                  <a:srgbClr val="000000"/>
                </a:solidFill>
                <a:latin typeface="Courier New" pitchFamily="49" charset="0"/>
              </a:rPr>
              <a:t> </a:t>
            </a:r>
            <a:r>
              <a:rPr lang="en-US" altLang="en-US" dirty="0" err="1">
                <a:solidFill>
                  <a:srgbClr val="000000"/>
                </a:solidFill>
                <a:latin typeface="Courier New" pitchFamily="49" charset="0"/>
              </a:rPr>
              <a:t>ID_NUMBER</a:t>
            </a:r>
            <a:r>
              <a:rPr lang="en-US" altLang="en-US" dirty="0">
                <a:solidFill>
                  <a:srgbClr val="000000"/>
                </a:solidFill>
                <a:latin typeface="Courier New" pitchFamily="49" charset="0"/>
              </a:rPr>
              <a:t>, </a:t>
            </a:r>
            <a:r>
              <a:rPr lang="en-US" altLang="en-US" dirty="0" err="1">
                <a:solidFill>
                  <a:srgbClr val="000000"/>
                </a:solidFill>
                <a:latin typeface="Courier New" pitchFamily="49" charset="0"/>
              </a:rPr>
              <a:t>last_name</a:t>
            </a:r>
            <a:r>
              <a:rPr lang="en-US" altLang="en-US" dirty="0">
                <a:solidFill>
                  <a:srgbClr val="000000"/>
                </a:solidFill>
                <a:latin typeface="Courier New" pitchFamily="49" charset="0"/>
              </a:rPr>
              <a:t> NAME,</a:t>
            </a:r>
          </a:p>
          <a:p>
            <a:pPr algn="l">
              <a:spcBef>
                <a:spcPct val="0"/>
              </a:spcBef>
              <a:buClrTx/>
              <a:buFontTx/>
              <a:buNone/>
            </a:pPr>
            <a:r>
              <a:rPr lang="en-US" altLang="en-US" dirty="0">
                <a:solidFill>
                  <a:srgbClr val="000000"/>
                </a:solidFill>
                <a:latin typeface="Courier New" pitchFamily="49" charset="0"/>
              </a:rPr>
              <a:t>            salary*12 </a:t>
            </a:r>
            <a:r>
              <a:rPr lang="en-US" altLang="en-US" dirty="0" err="1">
                <a:solidFill>
                  <a:srgbClr val="000000"/>
                </a:solidFill>
                <a:latin typeface="Courier New" pitchFamily="49" charset="0"/>
              </a:rPr>
              <a:t>ANN_SALARY</a:t>
            </a:r>
            <a:endParaRPr lang="en-US" altLang="en-US" dirty="0">
              <a:solidFill>
                <a:srgbClr val="000000"/>
              </a:solidFill>
              <a:latin typeface="Courier New" pitchFamily="49" charset="0"/>
            </a:endParaRPr>
          </a:p>
          <a:p>
            <a:pPr algn="l">
              <a:spcBef>
                <a:spcPct val="0"/>
              </a:spcBef>
              <a:buClrTx/>
              <a:buFontTx/>
              <a:buNone/>
            </a:pPr>
            <a:r>
              <a:rPr lang="en-US" altLang="en-US" dirty="0">
                <a:solidFill>
                  <a:srgbClr val="000000"/>
                </a:solidFill>
                <a:latin typeface="Courier New" pitchFamily="49" charset="0"/>
              </a:rPr>
              <a:t>    FROM    employees</a:t>
            </a:r>
          </a:p>
          <a:p>
            <a:pPr algn="l">
              <a:spcBef>
                <a:spcPct val="0"/>
              </a:spcBef>
              <a:buClrTx/>
              <a:buFontTx/>
              <a:buNone/>
            </a:pPr>
            <a:r>
              <a:rPr lang="en-US" altLang="en-US" dirty="0">
                <a:solidFill>
                  <a:srgbClr val="000000"/>
                </a:solidFill>
                <a:latin typeface="Courier New" pitchFamily="49" charset="0"/>
              </a:rPr>
              <a:t>    WHERE   department_id = 50;</a:t>
            </a:r>
          </a:p>
          <a:p>
            <a:pPr algn="l">
              <a:spcBef>
                <a:spcPct val="0"/>
              </a:spcBef>
              <a:buClrTx/>
              <a:buFontTx/>
              <a:buNone/>
            </a:pPr>
            <a:endParaRPr lang="en-US" altLang="en-US" dirty="0">
              <a:solidFill>
                <a:srgbClr val="FF3300"/>
              </a:solidFill>
              <a:latin typeface="Courier New" pitchFamily="49" charset="0"/>
            </a:endParaRPr>
          </a:p>
        </p:txBody>
      </p:sp>
      <p:pic>
        <p:nvPicPr>
          <p:cNvPr id="12293" name="Picture 7" descr="C:\project-SQLFund1\images\img10-viewcreat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97859" y="2882657"/>
            <a:ext cx="179387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rotWithShape="1">
          <a:blip r:embed="rId4"/>
          <a:srcRect l="2563" t="20330" r="61713" b="55085"/>
          <a:stretch/>
        </p:blipFill>
        <p:spPr>
          <a:xfrm>
            <a:off x="762000" y="3352800"/>
            <a:ext cx="7004050" cy="2133600"/>
          </a:xfrm>
          <a:prstGeom prst="rect">
            <a:avLst/>
          </a:prstGeom>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Gray">
          <a:xfrm>
            <a:off x="838200" y="1905000"/>
            <a:ext cx="7315200" cy="56832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a:solidFill>
                  <a:srgbClr val="000000"/>
                </a:solidFill>
                <a:latin typeface="Courier New" pitchFamily="49" charset="0"/>
              </a:rPr>
              <a:t>SELECT *</a:t>
            </a:r>
          </a:p>
          <a:p>
            <a:pPr algn="l">
              <a:spcBef>
                <a:spcPct val="0"/>
              </a:spcBef>
              <a:buClrTx/>
              <a:buFontTx/>
              <a:buNone/>
            </a:pPr>
            <a:r>
              <a:rPr lang="en-US" altLang="en-US">
                <a:solidFill>
                  <a:srgbClr val="000000"/>
                </a:solidFill>
                <a:latin typeface="Courier New" pitchFamily="49" charset="0"/>
              </a:rPr>
              <a:t>FROM   salvu50;</a:t>
            </a:r>
          </a:p>
        </p:txBody>
      </p:sp>
      <p:sp>
        <p:nvSpPr>
          <p:cNvPr id="13315" name="Rectangle 3"/>
          <p:cNvSpPr>
            <a:spLocks noGrp="1" noChangeArrowheads="1"/>
          </p:cNvSpPr>
          <p:nvPr>
            <p:ph type="title"/>
          </p:nvPr>
        </p:nvSpPr>
        <p:spPr/>
        <p:txBody>
          <a:bodyPr/>
          <a:lstStyle/>
          <a:p>
            <a:pPr eaLnBrk="1" hangingPunct="1"/>
            <a:r>
              <a:rPr lang="en-US" altLang="en-US" smtClean="0"/>
              <a:t>Retrieving Data from a View</a:t>
            </a:r>
          </a:p>
        </p:txBody>
      </p:sp>
      <p:sp>
        <p:nvSpPr>
          <p:cNvPr id="13316" name="Rectangle 4"/>
          <p:cNvSpPr>
            <a:spLocks noChangeArrowheads="1"/>
          </p:cNvSpPr>
          <p:nvPr/>
        </p:nvSpPr>
        <p:spPr bwMode="gray">
          <a:xfrm>
            <a:off x="1801813" y="2139950"/>
            <a:ext cx="1085850" cy="26035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5050">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pic>
        <p:nvPicPr>
          <p:cNvPr id="13317" name="Picture 7" descr="C:\project-SQLFund1\images\img11-1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919413" y="2708275"/>
            <a:ext cx="3303587"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295400" y="4148138"/>
            <a:ext cx="5334000" cy="1809726"/>
          </a:xfrm>
          <a:prstGeom prst="rect">
            <a:avLst/>
          </a:prstGeom>
        </p:spPr>
        <p:txBody>
          <a:bodyPr wrap="square">
            <a:spAutoFit/>
          </a:bodyPr>
          <a:lstStyle/>
          <a:p>
            <a:pPr lvl="1" eaLnBrk="1" hangingPunct="1"/>
            <a:r>
              <a:rPr lang="en-US" altLang="en-US" dirty="0">
                <a:latin typeface="Times New Roman" pitchFamily="18" charset="0"/>
              </a:rPr>
              <a:t>You can retrieve data from a view as you would from any table. You can display either the contents of the entire view or just specific rows and columns</a:t>
            </a:r>
            <a:r>
              <a:rPr lang="en-US" altLang="en-US" dirty="0" smtClean="0">
                <a:latin typeface="Times New Roman" pitchFamily="18" charset="0"/>
              </a:rPr>
              <a:t>.</a:t>
            </a:r>
          </a:p>
          <a:p>
            <a:pPr lvl="1" eaLnBrk="1" hangingPunct="1"/>
            <a:r>
              <a:rPr lang="en-US" altLang="en-US" dirty="0" smtClean="0">
                <a:latin typeface="Times New Roman" pitchFamily="18" charset="0"/>
              </a:rPr>
              <a:t>This is one way it makes complex queries easier for users to work with.</a:t>
            </a:r>
            <a:endParaRPr lang="en-US" altLang="en-US" dirty="0">
              <a:latin typeface="Times New Roman" pitchFamily="18" charset="0"/>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Grp="1" noChangeArrowheads="1"/>
          </p:cNvSpPr>
          <p:nvPr>
            <p:ph type="title"/>
          </p:nvPr>
        </p:nvSpPr>
        <p:spPr/>
        <p:txBody>
          <a:bodyPr/>
          <a:lstStyle/>
          <a:p>
            <a:pPr eaLnBrk="1" hangingPunct="1"/>
            <a:r>
              <a:rPr lang="en-US" altLang="en-US" dirty="0" smtClean="0"/>
              <a:t>Modifying a View</a:t>
            </a:r>
          </a:p>
        </p:txBody>
      </p:sp>
      <p:sp>
        <p:nvSpPr>
          <p:cNvPr id="14339" name="Rectangle 6"/>
          <p:cNvSpPr>
            <a:spLocks noGrp="1" noChangeArrowheads="1"/>
          </p:cNvSpPr>
          <p:nvPr>
            <p:ph type="body" idx="1"/>
          </p:nvPr>
        </p:nvSpPr>
        <p:spPr>
          <a:xfrm>
            <a:off x="609600" y="1449388"/>
            <a:ext cx="8229600" cy="4223720"/>
          </a:xfrm>
        </p:spPr>
        <p:txBody>
          <a:bodyPr/>
          <a:lstStyle/>
          <a:p>
            <a:pPr lvl="1" eaLnBrk="1" hangingPunct="1"/>
            <a:r>
              <a:rPr lang="en-US" altLang="en-US" dirty="0" smtClean="0"/>
              <a:t>Modify </a:t>
            </a:r>
            <a:r>
              <a:rPr lang="en-US" altLang="en-US" dirty="0" smtClean="0">
                <a:latin typeface="Courier New" pitchFamily="49" charset="0"/>
              </a:rPr>
              <a:t>EMPVU80</a:t>
            </a:r>
            <a:r>
              <a:rPr lang="en-US" altLang="en-US" dirty="0" smtClean="0"/>
              <a:t> view -- add an alias for each column name:</a:t>
            </a:r>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r>
              <a:rPr lang="en-US" altLang="en-US" dirty="0" smtClean="0"/>
              <a:t>Column aliases in the </a:t>
            </a:r>
            <a:r>
              <a:rPr lang="en-US" altLang="en-US" dirty="0" smtClean="0">
                <a:latin typeface="Courier New" pitchFamily="49" charset="0"/>
              </a:rPr>
              <a:t>CREATE</a:t>
            </a:r>
            <a:r>
              <a:rPr lang="en-US" altLang="en-US" dirty="0" smtClean="0"/>
              <a:t> </a:t>
            </a:r>
            <a:r>
              <a:rPr lang="en-US" altLang="en-US" dirty="0" smtClean="0">
                <a:latin typeface="Courier New" pitchFamily="49" charset="0"/>
              </a:rPr>
              <a:t>OR</a:t>
            </a:r>
            <a:r>
              <a:rPr lang="en-US" altLang="en-US" dirty="0" smtClean="0"/>
              <a:t> </a:t>
            </a:r>
            <a:r>
              <a:rPr lang="en-US" altLang="en-US" dirty="0" smtClean="0">
                <a:latin typeface="Courier New" pitchFamily="49" charset="0"/>
              </a:rPr>
              <a:t>REPLACE</a:t>
            </a:r>
            <a:r>
              <a:rPr lang="en-US" altLang="en-US" dirty="0" smtClean="0"/>
              <a:t> </a:t>
            </a:r>
            <a:r>
              <a:rPr lang="en-US" altLang="en-US" dirty="0" smtClean="0">
                <a:latin typeface="Courier New" pitchFamily="49" charset="0"/>
              </a:rPr>
              <a:t>VIEW</a:t>
            </a:r>
            <a:r>
              <a:rPr lang="en-US" altLang="en-US" dirty="0" smtClean="0"/>
              <a:t> clause are listed in the same order as the columns in the subquery.</a:t>
            </a:r>
          </a:p>
        </p:txBody>
      </p:sp>
      <p:grpSp>
        <p:nvGrpSpPr>
          <p:cNvPr id="3" name="Group 2"/>
          <p:cNvGrpSpPr/>
          <p:nvPr/>
        </p:nvGrpSpPr>
        <p:grpSpPr>
          <a:xfrm>
            <a:off x="838200" y="1981200"/>
            <a:ext cx="7315200" cy="1962150"/>
            <a:chOff x="838200" y="2362200"/>
            <a:chExt cx="7315200" cy="1962150"/>
          </a:xfrm>
        </p:grpSpPr>
        <p:sp>
          <p:nvSpPr>
            <p:cNvPr id="14340" name="Rectangle 4"/>
            <p:cNvSpPr>
              <a:spLocks noChangeArrowheads="1"/>
            </p:cNvSpPr>
            <p:nvPr/>
          </p:nvSpPr>
          <p:spPr bwMode="blackGray">
            <a:xfrm>
              <a:off x="838200" y="2362200"/>
              <a:ext cx="7315200" cy="196215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dirty="0">
                  <a:solidFill>
                    <a:srgbClr val="000000"/>
                  </a:solidFill>
                  <a:latin typeface="Courier New" pitchFamily="49" charset="0"/>
                </a:rPr>
                <a:t>CREATE OR REPLACE VIEW empvu80</a:t>
              </a:r>
            </a:p>
            <a:p>
              <a:pPr algn="l">
                <a:spcBef>
                  <a:spcPct val="0"/>
                </a:spcBef>
                <a:buClrTx/>
                <a:buFontTx/>
                <a:buNone/>
              </a:pPr>
              <a:r>
                <a:rPr lang="en-US" altLang="en-US" dirty="0">
                  <a:solidFill>
                    <a:srgbClr val="000000"/>
                  </a:solidFill>
                  <a:latin typeface="Courier New" pitchFamily="49" charset="0"/>
                </a:rPr>
                <a:t>  (</a:t>
              </a:r>
              <a:r>
                <a:rPr lang="en-US" altLang="en-US" dirty="0" err="1">
                  <a:solidFill>
                    <a:srgbClr val="000000"/>
                  </a:solidFill>
                  <a:latin typeface="Courier New" pitchFamily="49" charset="0"/>
                </a:rPr>
                <a:t>id_number</a:t>
              </a:r>
              <a:r>
                <a:rPr lang="en-US" altLang="en-US" dirty="0">
                  <a:solidFill>
                    <a:srgbClr val="000000"/>
                  </a:solidFill>
                  <a:latin typeface="Courier New" pitchFamily="49" charset="0"/>
                </a:rPr>
                <a:t>, </a:t>
              </a:r>
              <a:r>
                <a:rPr lang="en-US" altLang="en-US" dirty="0" err="1" smtClean="0">
                  <a:solidFill>
                    <a:srgbClr val="000000"/>
                  </a:solidFill>
                  <a:latin typeface="Courier New" pitchFamily="49" charset="0"/>
                </a:rPr>
                <a:t>fullname</a:t>
              </a:r>
              <a:r>
                <a:rPr lang="en-US" altLang="en-US" dirty="0">
                  <a:solidFill>
                    <a:srgbClr val="000000"/>
                  </a:solidFill>
                  <a:latin typeface="Courier New" pitchFamily="49" charset="0"/>
                </a:rPr>
                <a:t>, </a:t>
              </a:r>
              <a:r>
                <a:rPr lang="en-US" altLang="en-US" dirty="0" err="1">
                  <a:solidFill>
                    <a:srgbClr val="000000"/>
                  </a:solidFill>
                  <a:latin typeface="Courier New" pitchFamily="49" charset="0"/>
                </a:rPr>
                <a:t>sal</a:t>
              </a:r>
              <a:r>
                <a:rPr lang="en-US" altLang="en-US" dirty="0">
                  <a:solidFill>
                    <a:srgbClr val="000000"/>
                  </a:solidFill>
                  <a:latin typeface="Courier New" pitchFamily="49" charset="0"/>
                </a:rPr>
                <a:t>, department_id)</a:t>
              </a:r>
            </a:p>
            <a:p>
              <a:pPr algn="l">
                <a:spcBef>
                  <a:spcPct val="0"/>
                </a:spcBef>
                <a:buClrTx/>
                <a:buFontTx/>
                <a:buNone/>
              </a:pPr>
              <a:r>
                <a:rPr lang="en-US" altLang="en-US" dirty="0">
                  <a:solidFill>
                    <a:srgbClr val="000000"/>
                  </a:solidFill>
                  <a:latin typeface="Courier New" pitchFamily="49" charset="0"/>
                </a:rPr>
                <a:t>AS SELECT  </a:t>
              </a:r>
              <a:r>
                <a:rPr lang="en-US" altLang="en-US" dirty="0" err="1">
                  <a:solidFill>
                    <a:srgbClr val="000000"/>
                  </a:solidFill>
                  <a:latin typeface="Courier New" pitchFamily="49" charset="0"/>
                </a:rPr>
                <a:t>employee_id</a:t>
              </a:r>
              <a:r>
                <a:rPr lang="en-US" altLang="en-US" dirty="0">
                  <a:solidFill>
                    <a:srgbClr val="000000"/>
                  </a:solidFill>
                  <a:latin typeface="Courier New" pitchFamily="49" charset="0"/>
                </a:rPr>
                <a:t>, </a:t>
              </a:r>
              <a:r>
                <a:rPr lang="en-US" altLang="en-US" dirty="0" err="1">
                  <a:solidFill>
                    <a:srgbClr val="000000"/>
                  </a:solidFill>
                  <a:latin typeface="Courier New" pitchFamily="49" charset="0"/>
                </a:rPr>
                <a:t>first_name</a:t>
              </a:r>
              <a:r>
                <a:rPr lang="en-US" altLang="en-US" dirty="0">
                  <a:solidFill>
                    <a:srgbClr val="000000"/>
                  </a:solidFill>
                  <a:latin typeface="Courier New" pitchFamily="49" charset="0"/>
                </a:rPr>
                <a:t> || ' ' </a:t>
              </a:r>
            </a:p>
            <a:p>
              <a:pPr algn="l">
                <a:spcBef>
                  <a:spcPct val="0"/>
                </a:spcBef>
                <a:buClrTx/>
                <a:buFontTx/>
                <a:buNone/>
              </a:pPr>
              <a:r>
                <a:rPr lang="en-US" altLang="en-US" dirty="0">
                  <a:solidFill>
                    <a:srgbClr val="000000"/>
                  </a:solidFill>
                  <a:latin typeface="Courier New" pitchFamily="49" charset="0"/>
                </a:rPr>
                <a:t>           || </a:t>
              </a:r>
              <a:r>
                <a:rPr lang="en-US" altLang="en-US" dirty="0" err="1">
                  <a:solidFill>
                    <a:srgbClr val="000000"/>
                  </a:solidFill>
                  <a:latin typeface="Courier New" pitchFamily="49" charset="0"/>
                </a:rPr>
                <a:t>last_name</a:t>
              </a:r>
              <a:r>
                <a:rPr lang="en-US" altLang="en-US" dirty="0">
                  <a:solidFill>
                    <a:srgbClr val="000000"/>
                  </a:solidFill>
                  <a:latin typeface="Courier New" pitchFamily="49" charset="0"/>
                </a:rPr>
                <a:t>, salary, department_id</a:t>
              </a:r>
            </a:p>
            <a:p>
              <a:pPr algn="l">
                <a:spcBef>
                  <a:spcPct val="0"/>
                </a:spcBef>
                <a:buClrTx/>
                <a:buFontTx/>
                <a:buNone/>
              </a:pPr>
              <a:r>
                <a:rPr lang="en-US" altLang="en-US" dirty="0">
                  <a:solidFill>
                    <a:srgbClr val="000000"/>
                  </a:solidFill>
                  <a:latin typeface="Courier New" pitchFamily="49" charset="0"/>
                </a:rPr>
                <a:t>   FROM    employees</a:t>
              </a:r>
            </a:p>
            <a:p>
              <a:pPr algn="l">
                <a:spcBef>
                  <a:spcPct val="0"/>
                </a:spcBef>
                <a:buClrTx/>
                <a:buFontTx/>
                <a:buNone/>
              </a:pPr>
              <a:r>
                <a:rPr lang="en-US" altLang="en-US" dirty="0">
                  <a:solidFill>
                    <a:srgbClr val="000000"/>
                  </a:solidFill>
                  <a:latin typeface="Courier New" pitchFamily="49" charset="0"/>
                </a:rPr>
                <a:t>   WHERE   department_id = 80;</a:t>
              </a:r>
            </a:p>
            <a:p>
              <a:pPr algn="l">
                <a:spcBef>
                  <a:spcPct val="0"/>
                </a:spcBef>
                <a:buClrTx/>
                <a:buFontTx/>
                <a:buNone/>
              </a:pPr>
              <a:endParaRPr lang="en-US" altLang="en-US" dirty="0">
                <a:solidFill>
                  <a:schemeClr val="accent2"/>
                </a:solidFill>
                <a:latin typeface="Courier New" pitchFamily="49" charset="0"/>
              </a:endParaRPr>
            </a:p>
          </p:txBody>
        </p:sp>
        <p:sp>
          <p:nvSpPr>
            <p:cNvPr id="2" name="Rectangle 1"/>
            <p:cNvSpPr/>
            <p:nvPr/>
          </p:nvSpPr>
          <p:spPr bwMode="auto">
            <a:xfrm>
              <a:off x="1143000" y="2590800"/>
              <a:ext cx="5791200" cy="401638"/>
            </a:xfrm>
            <a:prstGeom prst="rect">
              <a:avLst/>
            </a:prstGeom>
            <a:noFill/>
            <a:ln w="28575" cap="flat" cmpd="sng" algn="ctr">
              <a:solidFill>
                <a:schemeClr val="accent6"/>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228600">
                <a:defRPr/>
              </a:pPr>
              <a:endParaRPr lang="en-US"/>
            </a:p>
          </p:txBody>
        </p:sp>
      </p:gr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U6_Jan09">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U6_Jan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U6_Jan09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Settings\bpottle.WALT-DCNT\Application Data\Microsoft\Templates\OU Design Template\OU6_Jan09.pot</Template>
  <TotalTime>4403</TotalTime>
  <Words>5055</Words>
  <Application>Microsoft Office PowerPoint</Application>
  <PresentationFormat>On-screen Show (4:3)</PresentationFormat>
  <Paragraphs>653</Paragraphs>
  <Slides>46</Slides>
  <Notes>43</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Courier New</vt:lpstr>
      <vt:lpstr>Times New Roman</vt:lpstr>
      <vt:lpstr>Wingdings 2</vt:lpstr>
      <vt:lpstr>OU6_Jan09</vt:lpstr>
      <vt:lpstr>Creating Other Schema Objects </vt:lpstr>
      <vt:lpstr>Objectives</vt:lpstr>
      <vt:lpstr>Database Objects</vt:lpstr>
      <vt:lpstr>A View is a “virtual table” based on other tables. It is essentially a named query.</vt:lpstr>
      <vt:lpstr>Advantages of Views</vt:lpstr>
      <vt:lpstr>Creating a View</vt:lpstr>
      <vt:lpstr>Creating a View with Column aliases</vt:lpstr>
      <vt:lpstr>Retrieving Data from a View</vt:lpstr>
      <vt:lpstr>Modifying a View</vt:lpstr>
      <vt:lpstr>Simple vs Complex Views</vt:lpstr>
      <vt:lpstr>Creating a Complex View</vt:lpstr>
      <vt:lpstr>Querying the view</vt:lpstr>
      <vt:lpstr>Rules for Performing  DML Operations on a View</vt:lpstr>
      <vt:lpstr>How could you update the average salary?  For example, update 10000 to 12000: UPDATE dept_sum_vu SET avgsal = 20000 WHERE name LIKE ‘Public%’;.</vt:lpstr>
      <vt:lpstr>Options when Creating a View</vt:lpstr>
      <vt:lpstr>WITH CHECK CONSTRAINT This ensures that INSERTs and UPDATEs don’t take the row out of the view. </vt:lpstr>
      <vt:lpstr>Denying DML Operations (INSERT, UPDATE, or DELETE)</vt:lpstr>
      <vt:lpstr>Denying DML Operations</vt:lpstr>
      <vt:lpstr>Removing a View</vt:lpstr>
      <vt:lpstr>Compiling a view</vt:lpstr>
      <vt:lpstr>Sequences</vt:lpstr>
      <vt:lpstr>Sequences</vt:lpstr>
      <vt:lpstr>CREATE SEQUENCE Statement: Syntax</vt:lpstr>
      <vt:lpstr>Creating a Sequence</vt:lpstr>
      <vt:lpstr>NEXTVAL and CURRVAL Pseudocolumns</vt:lpstr>
      <vt:lpstr> </vt:lpstr>
      <vt:lpstr>Using a Sequence</vt:lpstr>
      <vt:lpstr>Caching Sequence Values</vt:lpstr>
      <vt:lpstr>Modifying a Sequence</vt:lpstr>
      <vt:lpstr>Guidelines for Modifying  a Sequence</vt:lpstr>
      <vt:lpstr>Indexes</vt:lpstr>
      <vt:lpstr>Indexes</vt:lpstr>
      <vt:lpstr>How Are Indexes Created?</vt:lpstr>
      <vt:lpstr>Creating an Index</vt:lpstr>
      <vt:lpstr>Index Creation Guidelines</vt:lpstr>
      <vt:lpstr>Removing an Index</vt:lpstr>
      <vt:lpstr>Synonyms</vt:lpstr>
      <vt:lpstr>Creating a Synonym for an Object</vt:lpstr>
      <vt:lpstr>Creating and Removing Synonyms</vt:lpstr>
      <vt:lpstr>Public vs Private Synonyms</vt:lpstr>
      <vt:lpstr>Summary</vt:lpstr>
      <vt:lpstr>Practice 12</vt:lpstr>
      <vt:lpstr>PowerPoint Presentation</vt:lpstr>
      <vt:lpstr>PowerPoint Presentation</vt:lpstr>
      <vt:lpstr>PowerPoint Presentation</vt:lpstr>
      <vt:lpstr>PowerPoint Presentation</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&lt;Insert Lesson, Module, or Course Title&gt;</dc:title>
  <dc:subject>OU6</dc:subject>
  <dc:creator>Oracle</dc:creator>
  <dc:description>Oracle University Production Services: Graphics Team</dc:description>
  <cp:lastModifiedBy>Lissa Pollacia</cp:lastModifiedBy>
  <cp:revision>302</cp:revision>
  <cp:lastPrinted>2002-03-28T23:57:22Z</cp:lastPrinted>
  <dcterms:created xsi:type="dcterms:W3CDTF">2007-04-19T11:35:17Z</dcterms:created>
  <dcterms:modified xsi:type="dcterms:W3CDTF">2016-11-15T23:33:21Z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