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8A617-D3F6-478C-A43B-D9188B257F1F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6DF99-0165-4A56-99E3-8E7D8CBB1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6DF99-0165-4A56-99E3-8E7D8CBB1D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4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1pPr>
            <a:lvl2pPr marL="730543" indent="-280978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2pPr>
            <a:lvl3pPr marL="1123912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3pPr>
            <a:lvl4pPr marL="1573477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4pPr>
            <a:lvl5pPr marL="2023041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 Database 10</a:t>
            </a:r>
            <a:r>
              <a:rPr lang="en-US" sz="11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SQL Fundamentals I   9 </a:t>
            </a:r>
            <a:r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fld id="{7339CA53-0216-43F5-9B25-29FCF0C0BC22}" type="slidenum"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/>
              <a:t>2</a:t>
            </a:fld>
            <a:endParaRPr lang="en-US" sz="11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5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Other </a:t>
            </a:r>
            <a:r>
              <a:rPr lang="en-US" dirty="0" err="1" smtClean="0">
                <a:latin typeface="Arial" pitchFamily="34" charset="0"/>
              </a:rPr>
              <a:t>Datetime</a:t>
            </a:r>
            <a:r>
              <a:rPr lang="en-US" dirty="0" smtClean="0">
                <a:latin typeface="Arial" pitchFamily="34" charset="0"/>
              </a:rPr>
              <a:t> Data Types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/>
          </a:p>
          <a:p>
            <a:pPr lvl="1" eaLnBrk="1" hangingPunct="1"/>
            <a:endParaRPr lang="en-US" b="1" dirty="0" smtClean="0"/>
          </a:p>
          <a:p>
            <a:pPr lvl="1" eaLnBrk="1" hangingPunct="1"/>
            <a:endParaRPr lang="en-US" b="1" dirty="0"/>
          </a:p>
          <a:p>
            <a:pPr lvl="1" eaLnBrk="1" hangingPunct="1"/>
            <a:endParaRPr lang="en-US" b="1" dirty="0" smtClean="0"/>
          </a:p>
          <a:p>
            <a:pPr lvl="1" eaLnBrk="1" hangingPunct="1"/>
            <a:r>
              <a:rPr lang="en-US" b="1" dirty="0" smtClean="0"/>
              <a:t>Note</a:t>
            </a:r>
            <a:r>
              <a:rPr lang="en-US" b="1" dirty="0" smtClean="0"/>
              <a:t>:</a:t>
            </a:r>
            <a:r>
              <a:rPr lang="en-US" dirty="0" smtClean="0"/>
              <a:t> These </a:t>
            </a:r>
            <a:r>
              <a:rPr lang="en-US" dirty="0" err="1" smtClean="0"/>
              <a:t>datetime</a:t>
            </a:r>
            <a:r>
              <a:rPr lang="en-US" dirty="0" smtClean="0"/>
              <a:t> data types are available with Oracle9</a:t>
            </a:r>
            <a:r>
              <a:rPr lang="en-US" i="1" dirty="0" smtClean="0"/>
              <a:t>i</a:t>
            </a:r>
            <a:r>
              <a:rPr lang="en-US" dirty="0" smtClean="0"/>
              <a:t> and later releases. For detailed information about the </a:t>
            </a:r>
            <a:r>
              <a:rPr lang="en-US" dirty="0" err="1" smtClean="0"/>
              <a:t>datetime</a:t>
            </a:r>
            <a:r>
              <a:rPr lang="en-US" dirty="0" smtClean="0"/>
              <a:t> data types, see the topics “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TIMESTAMP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,” “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INTERVAL YEAR TO MONTH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,” and “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INTERVAL DAY TO SECOND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Datatype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smtClean="0"/>
              <a:t> in the </a:t>
            </a:r>
            <a:r>
              <a:rPr lang="en-US" i="1" dirty="0" smtClean="0"/>
              <a:t>Oracle SQL Reference</a:t>
            </a:r>
            <a:r>
              <a:rPr lang="en-US" dirty="0" smtClean="0"/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graphicFrame>
        <p:nvGraphicFramePr>
          <p:cNvPr id="205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43374"/>
              </p:ext>
            </p:extLst>
          </p:nvPr>
        </p:nvGraphicFramePr>
        <p:xfrm>
          <a:off x="609600" y="4724400"/>
          <a:ext cx="5847364" cy="1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6150960" imgH="1993320" progId="Word.Document.8">
                  <p:embed/>
                </p:oleObj>
              </mc:Choice>
              <mc:Fallback>
                <p:oleObj name="Document" r:id="rId4" imgW="6150960" imgH="19933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847364" cy="1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1pPr>
            <a:lvl2pPr marL="730543" indent="-280978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2pPr>
            <a:lvl3pPr marL="1123912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3pPr>
            <a:lvl4pPr marL="1573477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4pPr>
            <a:lvl5pPr marL="2023041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 Database 10</a:t>
            </a:r>
            <a:r>
              <a:rPr lang="en-US" sz="11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SQL Fundamentals I   9 </a:t>
            </a:r>
            <a:r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fld id="{028A584E-C57A-4621-A3C6-502BA95C9536}" type="slidenum"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/>
              <a:t>3</a:t>
            </a:fld>
            <a:endParaRPr lang="en-US" sz="11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4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TIMESTAMP</a:t>
            </a:r>
            <a:r>
              <a:rPr lang="en-US" smtClean="0">
                <a:latin typeface="Arial" pitchFamily="34" charset="0"/>
              </a:rPr>
              <a:t> Data Type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solidFill>
                  <a:schemeClr val="tx1"/>
                </a:solidFill>
              </a:rPr>
              <a:t>The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TIMESTAMP</a:t>
            </a:r>
            <a:r>
              <a:rPr lang="en-US" smtClean="0">
                <a:solidFill>
                  <a:schemeClr val="tx1"/>
                </a:solidFill>
              </a:rPr>
              <a:t> data type is an extension of the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DATE</a:t>
            </a:r>
            <a:r>
              <a:rPr lang="en-US" smtClean="0">
                <a:solidFill>
                  <a:schemeClr val="tx1"/>
                </a:solidFill>
              </a:rPr>
              <a:t> data type. It stores the year, month, and day of the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DATE</a:t>
            </a:r>
            <a:r>
              <a:rPr lang="en-US" smtClean="0">
                <a:solidFill>
                  <a:schemeClr val="tx1"/>
                </a:solidFill>
              </a:rPr>
              <a:t> data type plus hour, minute, and second values. This data type is used for storing precise time values. 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solidFill>
                  <a:schemeClr val="tx1"/>
                </a:solidFill>
              </a:rPr>
              <a:t>The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fractional_seconds_precision</a:t>
            </a:r>
            <a:r>
              <a:rPr lang="en-US" smtClean="0">
                <a:solidFill>
                  <a:schemeClr val="tx1"/>
                </a:solidFill>
              </a:rPr>
              <a:t> optionally specifies the number of digits in the fractional part of the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SECOND</a:t>
            </a:r>
            <a:r>
              <a:rPr lang="en-US" smtClean="0">
                <a:solidFill>
                  <a:schemeClr val="tx1"/>
                </a:solidFill>
              </a:rPr>
              <a:t> datetime field and can be a number in the range 0 to 9. The default is 6.</a:t>
            </a:r>
          </a:p>
          <a:p>
            <a:pPr lvl="1" eaLnBrk="1" hangingPunct="1">
              <a:lnSpc>
                <a:spcPct val="95000"/>
              </a:lnSpc>
            </a:pPr>
            <a:r>
              <a:rPr lang="en-US" b="1" smtClean="0">
                <a:solidFill>
                  <a:schemeClr val="tx1"/>
                </a:solidFill>
              </a:rPr>
              <a:t>Example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solidFill>
                  <a:schemeClr val="tx1"/>
                </a:solidFill>
              </a:rPr>
              <a:t>In this example, a table is created named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NEW_EMPLOYEES</a:t>
            </a:r>
            <a:r>
              <a:rPr lang="en-US" smtClean="0"/>
              <a:t>, with a column </a:t>
            </a:r>
            <a:r>
              <a:rPr lang="en-US" smtClean="0">
                <a:latin typeface="Courier New" pitchFamily="49" charset="0"/>
              </a:rPr>
              <a:t>START_DATE</a:t>
            </a:r>
            <a:r>
              <a:rPr lang="en-US" smtClean="0"/>
              <a:t> that has a data type of </a:t>
            </a:r>
            <a:r>
              <a:rPr lang="en-US" smtClean="0">
                <a:latin typeface="Courier New" pitchFamily="49" charset="0"/>
              </a:rPr>
              <a:t>TIMESTAMP</a:t>
            </a:r>
            <a:r>
              <a:rPr lang="en-US" smtClean="0"/>
              <a:t>:</a:t>
            </a:r>
          </a:p>
          <a:p>
            <a:pPr lvl="4" eaLnBrk="1" hangingPunct="1">
              <a:lnSpc>
                <a:spcPct val="95000"/>
              </a:lnSpc>
            </a:pPr>
            <a:r>
              <a:rPr lang="en-US" smtClean="0"/>
              <a:t>CREATE TABLE new_employees</a:t>
            </a:r>
          </a:p>
          <a:p>
            <a:pPr lvl="4" eaLnBrk="1" hangingPunct="1">
              <a:lnSpc>
                <a:spcPct val="95000"/>
              </a:lnSpc>
            </a:pPr>
            <a:r>
              <a:rPr lang="en-US" smtClean="0"/>
              <a:t>  (employee_id NUMBER,</a:t>
            </a:r>
          </a:p>
          <a:p>
            <a:pPr lvl="4" eaLnBrk="1" hangingPunct="1">
              <a:lnSpc>
                <a:spcPct val="95000"/>
              </a:lnSpc>
            </a:pPr>
            <a:r>
              <a:rPr lang="en-US" smtClean="0"/>
              <a:t>   first_name VARCHAR2(15),</a:t>
            </a:r>
          </a:p>
          <a:p>
            <a:pPr lvl="4" eaLnBrk="1" hangingPunct="1">
              <a:lnSpc>
                <a:spcPct val="95000"/>
              </a:lnSpc>
            </a:pPr>
            <a:r>
              <a:rPr lang="en-US" smtClean="0"/>
              <a:t>   last_name VARCHAR2(15),</a:t>
            </a:r>
          </a:p>
          <a:p>
            <a:pPr lvl="4" eaLnBrk="1" hangingPunct="1">
              <a:lnSpc>
                <a:spcPct val="95000"/>
              </a:lnSpc>
            </a:pPr>
            <a:r>
              <a:rPr lang="en-US" smtClean="0"/>
              <a:t>   ...</a:t>
            </a:r>
          </a:p>
          <a:p>
            <a:pPr lvl="4" eaLnBrk="1" hangingPunct="1">
              <a:lnSpc>
                <a:spcPct val="95000"/>
              </a:lnSpc>
            </a:pPr>
            <a:r>
              <a:rPr lang="en-US" smtClean="0"/>
              <a:t>   start_date TIMESTAMP(7),</a:t>
            </a:r>
          </a:p>
          <a:p>
            <a:pPr lvl="4" eaLnBrk="1" hangingPunct="1">
              <a:lnSpc>
                <a:spcPct val="95000"/>
              </a:lnSpc>
            </a:pPr>
            <a:r>
              <a:rPr lang="en-US" smtClean="0"/>
              <a:t>   ...);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Suppose that two rows are inserted in the </a:t>
            </a:r>
            <a:r>
              <a:rPr lang="en-US" smtClean="0">
                <a:latin typeface="Courier New" pitchFamily="49" charset="0"/>
              </a:rPr>
              <a:t>NEW_EMPLOYEES</a:t>
            </a:r>
            <a:r>
              <a:rPr lang="en-US" smtClean="0"/>
              <a:t> table. The displayed output shows the differences. (A </a:t>
            </a:r>
            <a:r>
              <a:rPr lang="en-US" smtClean="0">
                <a:latin typeface="Courier New" pitchFamily="49" charset="0"/>
              </a:rPr>
              <a:t>DATE</a:t>
            </a:r>
            <a:r>
              <a:rPr lang="en-US" smtClean="0"/>
              <a:t> data type defaults to display the </a:t>
            </a:r>
            <a:r>
              <a:rPr lang="en-US" smtClean="0">
                <a:latin typeface="Courier New" pitchFamily="49" charset="0"/>
              </a:rPr>
              <a:t>DD-MON-RR</a:t>
            </a:r>
            <a:r>
              <a:rPr lang="en-US" smtClean="0"/>
              <a:t> format.):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1pPr>
            <a:lvl2pPr marL="730543" indent="-280978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2pPr>
            <a:lvl3pPr marL="1123912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3pPr>
            <a:lvl4pPr marL="1573477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4pPr>
            <a:lvl5pPr marL="2023041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 Database 10</a:t>
            </a:r>
            <a:r>
              <a:rPr lang="en-US" sz="11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SQL Fundamentals I   9 </a:t>
            </a:r>
            <a:r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fld id="{1F5E4A01-A08A-4269-AD59-6F7B01DE1419}" type="slidenum"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/>
              <a:t>4</a:t>
            </a:fld>
            <a:endParaRPr lang="en-US" sz="11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Rectangle 4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INTERVAL YEAR TO MONTH</a:t>
            </a:r>
            <a:r>
              <a:rPr lang="en-US" smtClean="0">
                <a:latin typeface="Arial" pitchFamily="34" charset="0"/>
              </a:rPr>
              <a:t> Data Type</a:t>
            </a:r>
          </a:p>
          <a:p>
            <a:pPr lvl="1" eaLnBrk="1" hangingPunct="1"/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INTERVAL YEAR TO MONTH</a:t>
            </a:r>
            <a:r>
              <a:rPr lang="en-US" smtClean="0">
                <a:solidFill>
                  <a:schemeClr val="tx1"/>
                </a:solidFill>
              </a:rPr>
              <a:t> stores</a:t>
            </a:r>
            <a:r>
              <a:rPr lang="en-US" smtClean="0"/>
              <a:t> a period of time using the </a:t>
            </a:r>
            <a:r>
              <a:rPr lang="en-US" smtClean="0">
                <a:latin typeface="Courier New" pitchFamily="49" charset="0"/>
              </a:rPr>
              <a:t>YEAR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MONTH</a:t>
            </a:r>
            <a:r>
              <a:rPr lang="en-US" smtClean="0"/>
              <a:t> datetime fields. 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smtClean="0">
                <a:latin typeface="Courier New" pitchFamily="49" charset="0"/>
              </a:rPr>
              <a:t>INTERVAL YEAR TO MONTH</a:t>
            </a:r>
            <a:r>
              <a:rPr lang="en-US" smtClean="0"/>
              <a:t> to represent the difference between two datetime values, where the only significant portions are the year and month. For example, you might use this value to set a reminder for a date that is 120 months in the future, or check whether 6 months have elapsed since a particular date. </a:t>
            </a:r>
          </a:p>
          <a:p>
            <a:pPr lvl="1" eaLnBrk="1" hangingPunct="1"/>
            <a:r>
              <a:rPr lang="en-US" smtClean="0"/>
              <a:t>In the syntax:</a:t>
            </a:r>
          </a:p>
          <a:p>
            <a:pPr lvl="2" eaLnBrk="1" hangingPunct="1">
              <a:lnSpc>
                <a:spcPct val="90000"/>
              </a:lnSpc>
              <a:buFont typeface="Times New Roman" pitchFamily="18" charset="0"/>
              <a:buNone/>
            </a:pPr>
            <a:r>
              <a:rPr lang="en-US" smtClean="0">
                <a:latin typeface="Courier New" pitchFamily="49" charset="0"/>
              </a:rPr>
              <a:t>	year_precision		</a:t>
            </a:r>
            <a:r>
              <a:rPr lang="en-US" smtClean="0"/>
              <a:t>is the number of digits in the </a:t>
            </a:r>
            <a:r>
              <a:rPr lang="en-US" smtClean="0">
                <a:latin typeface="Courier New" pitchFamily="49" charset="0"/>
              </a:rPr>
              <a:t>YEAR</a:t>
            </a:r>
            <a:r>
              <a:rPr lang="en-US" smtClean="0"/>
              <a:t> datetime field. </a:t>
            </a:r>
            <a:br>
              <a:rPr lang="en-US" smtClean="0"/>
            </a:br>
            <a:r>
              <a:rPr lang="en-US" smtClean="0"/>
              <a:t>					The default value of </a:t>
            </a:r>
            <a:r>
              <a:rPr lang="en-US" smtClean="0">
                <a:latin typeface="Courier New" pitchFamily="49" charset="0"/>
              </a:rPr>
              <a:t>year_precision</a:t>
            </a:r>
            <a:r>
              <a:rPr lang="en-US" smtClean="0"/>
              <a:t> is 2.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b="1" smtClean="0"/>
              <a:t>Examples</a:t>
            </a:r>
          </a:p>
          <a:p>
            <a:pPr lvl="2">
              <a:buSzPct val="70000"/>
            </a:pPr>
            <a:r>
              <a:rPr lang="en-US" sz="1100">
                <a:latin typeface="Courier New" pitchFamily="49" charset="0"/>
              </a:rPr>
              <a:t>INTERVAL '123-2' YEAR(3) TO MONTH</a:t>
            </a:r>
          </a:p>
          <a:p>
            <a:pPr lvl="3">
              <a:buSzPct val="70000"/>
              <a:buFontTx/>
              <a:buNone/>
            </a:pPr>
            <a:r>
              <a:rPr lang="en-US" smtClean="0"/>
              <a:t>Indicates an interval of 123 years, 2 months</a:t>
            </a:r>
          </a:p>
          <a:p>
            <a:pPr lvl="2">
              <a:buSzPct val="70000"/>
            </a:pPr>
            <a:r>
              <a:rPr lang="en-US" sz="1100">
                <a:latin typeface="Courier New" pitchFamily="49" charset="0"/>
              </a:rPr>
              <a:t>INTERVAL '123' YEAR(3)</a:t>
            </a:r>
          </a:p>
          <a:p>
            <a:pPr lvl="3">
              <a:buSzPct val="70000"/>
              <a:buFontTx/>
              <a:buNone/>
            </a:pPr>
            <a:r>
              <a:rPr lang="en-US" smtClean="0"/>
              <a:t>Indicates an interval of 123 years 0 months</a:t>
            </a:r>
          </a:p>
          <a:p>
            <a:pPr lvl="2">
              <a:buSzPct val="70000"/>
            </a:pPr>
            <a:r>
              <a:rPr lang="en-US" sz="1100">
                <a:latin typeface="Courier New" pitchFamily="49" charset="0"/>
              </a:rPr>
              <a:t>INTERVAL '300' MONTH(3)</a:t>
            </a:r>
          </a:p>
          <a:p>
            <a:pPr lvl="3">
              <a:buSzPct val="70000"/>
              <a:buFontTx/>
              <a:buNone/>
            </a:pPr>
            <a:r>
              <a:rPr lang="en-US" smtClean="0"/>
              <a:t>Indicates an interval of 300 months</a:t>
            </a:r>
          </a:p>
          <a:p>
            <a:pPr lvl="2">
              <a:buSzPct val="70000"/>
            </a:pPr>
            <a:r>
              <a:rPr lang="en-US" sz="1100">
                <a:latin typeface="Courier New" pitchFamily="49" charset="0"/>
              </a:rPr>
              <a:t>INTERVAL '123' YEAR</a:t>
            </a:r>
          </a:p>
          <a:p>
            <a:pPr lvl="3">
              <a:buSzPct val="70000"/>
              <a:buFontTx/>
              <a:buNone/>
            </a:pPr>
            <a:r>
              <a:rPr lang="en-US" smtClean="0"/>
              <a:t>Returns an error because the default precision is 2, and </a:t>
            </a:r>
            <a:r>
              <a:rPr lang="en-US" smtClean="0">
                <a:latin typeface="Courier New" pitchFamily="49" charset="0"/>
              </a:rPr>
              <a:t>123</a:t>
            </a:r>
            <a:r>
              <a:rPr lang="en-US" smtClean="0"/>
              <a:t> has 3 digits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1pPr>
            <a:lvl2pPr marL="730543" indent="-280978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2pPr>
            <a:lvl3pPr marL="1123912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3pPr>
            <a:lvl4pPr marL="1573477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4pPr>
            <a:lvl5pPr marL="2023041" indent="-224782" eaLnBrk="0" hangingPunct="0">
              <a:defRPr sz="1200">
                <a:solidFill>
                  <a:schemeClr val="accent2"/>
                </a:solidFill>
                <a:latin typeface="Times New Roman" pitchFamily="18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defRPr sz="12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 Database 10</a:t>
            </a:r>
            <a:r>
              <a:rPr lang="en-US" sz="11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SQL Fundamentals I   9 </a:t>
            </a:r>
            <a:r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fld id="{FA5814D4-4C3E-4F7E-9C0E-87721FE48907}" type="slidenum">
              <a:rPr lang="en-US" sz="11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/>
              <a:t>5</a:t>
            </a:fld>
            <a:endParaRPr lang="en-US" sz="11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8480" y="450397"/>
            <a:ext cx="5961041" cy="81822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INTERVAL DAY TO SECOND</a:t>
            </a:r>
            <a:r>
              <a:rPr lang="en-US" smtClean="0">
                <a:latin typeface="Arial" pitchFamily="34" charset="0"/>
              </a:rPr>
              <a:t> Data Type (continued)</a:t>
            </a:r>
          </a:p>
          <a:p>
            <a:pPr lvl="1" eaLnBrk="1" hangingPunct="1"/>
            <a:r>
              <a:rPr lang="en-US" b="1" smtClean="0"/>
              <a:t>Example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smtClean="0">
                <a:latin typeface="Courier New" pitchFamily="49" charset="0"/>
              </a:rPr>
              <a:t>  </a:t>
            </a:r>
            <a:r>
              <a:rPr lang="en-US" sz="1100">
                <a:latin typeface="Courier New" pitchFamily="49" charset="0"/>
              </a:rPr>
              <a:t>CREATE TABLE time_example3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100">
                <a:latin typeface="Courier New" pitchFamily="49" charset="0"/>
              </a:rPr>
              <a:t>  (day_duration INTERVAL DAY (3) TO SECOND);</a:t>
            </a:r>
          </a:p>
          <a:p>
            <a:pPr lvl="1" eaLnBrk="1" hangingPunct="1">
              <a:spcBef>
                <a:spcPct val="0"/>
              </a:spcBef>
            </a:pPr>
            <a:endParaRPr lang="en-US" sz="110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1100">
                <a:latin typeface="Courier New" pitchFamily="49" charset="0"/>
              </a:rPr>
              <a:t>  INSERT INTO time_example3 (day_duration)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100">
                <a:latin typeface="Courier New" pitchFamily="49" charset="0"/>
              </a:rPr>
              <a:t>  VALUES (INTERVAL '180' DAY(3));</a:t>
            </a:r>
          </a:p>
          <a:p>
            <a:pPr lvl="1" eaLnBrk="1" hangingPunct="1">
              <a:spcBef>
                <a:spcPct val="0"/>
              </a:spcBef>
            </a:pPr>
            <a:endParaRPr lang="en-US" sz="110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1100">
                <a:latin typeface="Courier New" pitchFamily="49" charset="0"/>
              </a:rPr>
              <a:t>  SELECT sysdate + day_duration "Half Year"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100">
                <a:latin typeface="Courier New" pitchFamily="49" charset="0"/>
              </a:rPr>
              <a:t>  FROM   time_example3;        --today’s date is 26-Sep-2001</a:t>
            </a:r>
            <a:endParaRPr lang="en-US" smtClean="0"/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2212" y="2356767"/>
            <a:ext cx="5258735" cy="4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5FD-05B5-4268-A6EF-89E63D7802B3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26C1-9202-4426-A83C-F82C83248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Datetime Data 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817688"/>
            <a:ext cx="7918450" cy="360362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/>
            <a:r>
              <a:rPr lang="en-US" smtClean="0"/>
              <a:t>You can use several datetime data types:</a:t>
            </a:r>
            <a:endParaRPr lang="en-US" smtClean="0">
              <a:latin typeface="Times New Roman" pitchFamily="18" charset="0"/>
            </a:endParaRPr>
          </a:p>
        </p:txBody>
      </p:sp>
      <p:graphicFrame>
        <p:nvGraphicFramePr>
          <p:cNvPr id="385028" name="Group 4"/>
          <p:cNvGraphicFramePr>
            <a:graphicFrameLocks noGrp="1"/>
          </p:cNvGraphicFramePr>
          <p:nvPr/>
        </p:nvGraphicFramePr>
        <p:xfrm>
          <a:off x="1028700" y="2365375"/>
          <a:ext cx="7010400" cy="2052796"/>
        </p:xfrm>
        <a:graphic>
          <a:graphicData uri="http://schemas.openxmlformats.org/drawingml/2006/table">
            <a:tbl>
              <a:tblPr/>
              <a:tblGrid>
                <a:gridCol w="2667000"/>
                <a:gridCol w="4343400"/>
              </a:tblGrid>
              <a:tr h="40687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         Description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2058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TIMESTAMP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Date with fractional seconds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12591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INTERVAL YEAR TO MONTH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Stored as an interval of years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and months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12591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INTERVAL DAY TO SECOND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Stored as an interval of days, hours, minutes, and seconds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16405" name="Picture 23" descr="D:\Temp\time00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00488" y="4746625"/>
            <a:ext cx="1257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6319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Datetime Data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816100"/>
            <a:ext cx="7366000" cy="2168525"/>
          </a:xfrm>
        </p:spPr>
        <p:txBody>
          <a:bodyPr>
            <a:normAutofit fontScale="92500" lnSpcReduction="20000"/>
          </a:bodyPr>
          <a:lstStyle/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TIMESTAMP</a:t>
            </a:r>
            <a:r>
              <a:rPr lang="en-US" smtClean="0"/>
              <a:t> data type is an extension of the </a:t>
            </a:r>
            <a:r>
              <a:rPr lang="en-US" smtClean="0">
                <a:latin typeface="Courier New" pitchFamily="49" charset="0"/>
              </a:rPr>
              <a:t>DATE</a:t>
            </a:r>
            <a:r>
              <a:rPr lang="en-US" smtClean="0"/>
              <a:t> data type.</a:t>
            </a:r>
          </a:p>
          <a:p>
            <a:pPr lvl="1" eaLnBrk="1" hangingPunct="1"/>
            <a:r>
              <a:rPr lang="en-US" smtClean="0"/>
              <a:t>It stores the year, month, and day of the </a:t>
            </a:r>
            <a:r>
              <a:rPr lang="en-US" smtClean="0">
                <a:latin typeface="Courier New" pitchFamily="49" charset="0"/>
              </a:rPr>
              <a:t>DATE</a:t>
            </a:r>
            <a:r>
              <a:rPr lang="en-US" smtClean="0"/>
              <a:t> data type plus hour, minute, and second values as well as the fractional second value.</a:t>
            </a:r>
          </a:p>
          <a:p>
            <a:pPr lvl="1" eaLnBrk="1" hangingPunct="1"/>
            <a:r>
              <a:rPr lang="en-US" smtClean="0"/>
              <a:t>You can optionally specify the time zone.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Gray">
          <a:xfrm>
            <a:off x="873125" y="4132263"/>
            <a:ext cx="7256463" cy="4572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TIMESTAMP[(fractional_seconds_precision)]</a:t>
            </a: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blackGray">
          <a:xfrm>
            <a:off x="873125" y="4743450"/>
            <a:ext cx="7256463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TIMESTAMP[(fractional_seconds_precision)]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WITH TIME ZONE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blackGray">
          <a:xfrm>
            <a:off x="873125" y="5567363"/>
            <a:ext cx="7256463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TIMESTAMP[(fractional_seconds_precision)]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WITH LOCAL TIME ZONE</a:t>
            </a:r>
          </a:p>
        </p:txBody>
      </p:sp>
    </p:spTree>
    <p:extLst>
      <p:ext uri="{BB962C8B-B14F-4D97-AF65-F5344CB8AC3E}">
        <p14:creationId xmlns:p14="http://schemas.microsoft.com/office/powerpoint/2010/main" val="33036926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Datetime Data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816100"/>
            <a:ext cx="7366000" cy="2905125"/>
          </a:xfrm>
        </p:spPr>
        <p:txBody>
          <a:bodyPr>
            <a:normAutofit fontScale="92500" lnSpcReduction="20000"/>
          </a:bodyPr>
          <a:lstStyle/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INTERVAL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YEAR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TO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MONTH</a:t>
            </a:r>
            <a:r>
              <a:rPr lang="en-US" smtClean="0"/>
              <a:t> data type stores a period of time using the </a:t>
            </a:r>
            <a:r>
              <a:rPr lang="en-US" smtClean="0">
                <a:latin typeface="Courier New" pitchFamily="49" charset="0"/>
              </a:rPr>
              <a:t>YEAR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MONTH</a:t>
            </a:r>
            <a:r>
              <a:rPr lang="en-US" smtClean="0"/>
              <a:t> datetime fields: </a:t>
            </a:r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INTERVAL DAY TO SECOND</a:t>
            </a:r>
            <a:r>
              <a:rPr lang="en-US" smtClean="0"/>
              <a:t> data type stores a period of time in terms of days, hours, minutes, and seconds: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blackGray">
          <a:xfrm>
            <a:off x="873125" y="2914650"/>
            <a:ext cx="7256463" cy="3984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INTERVAL YEAR [(year_precision)] TO MONTH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blackGray">
          <a:xfrm>
            <a:off x="873125" y="4806950"/>
            <a:ext cx="7256463" cy="5508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INTERVAL DAY [(day_precision)]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  TO SECOND [(fractional_seconds_precision)]</a:t>
            </a:r>
          </a:p>
        </p:txBody>
      </p:sp>
    </p:spTree>
    <p:extLst>
      <p:ext uri="{BB962C8B-B14F-4D97-AF65-F5344CB8AC3E}">
        <p14:creationId xmlns:p14="http://schemas.microsoft.com/office/powerpoint/2010/main" val="41545394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INTERVAL DAY TO SECOND</a:t>
            </a:r>
            <a:r>
              <a:rPr lang="en-US" smtClean="0"/>
              <a:t> Data Type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817688"/>
            <a:ext cx="7918450" cy="69532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/>
            <a:r>
              <a:rPr lang="en-US" smtClean="0">
                <a:latin typeface="Courier New" pitchFamily="49" charset="0"/>
              </a:rPr>
              <a:t>INTERVAL DAY TO SECOND</a:t>
            </a:r>
            <a:r>
              <a:rPr lang="en-US" smtClean="0"/>
              <a:t> stores a period of time in terms of days, hours, minutes, and seconds.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blackGray">
          <a:xfrm>
            <a:off x="873125" y="2684463"/>
            <a:ext cx="7283450" cy="29591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INTERVAL '4 5:12:10.222' DAY TO SECOND(3)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Indicates 4 days, 5 hours, 12 minutes, 10 seconds,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and 222 thousandths of a second.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 sz="16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INTERVAL '4 5:12' DAY TO MINUTE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Indicates 4 days, 5 hours and 12 minutes.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 sz="16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INTERVAL '400 5' DAY(3) TO HOUR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Indicates 400 days 5 hours.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 sz="16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INTERVAL '11:12:10.2222222' HOUR TO SECOND(7)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indicates 11 hours, 12 minutes, and 10.2222222 seconds.</a:t>
            </a:r>
          </a:p>
        </p:txBody>
      </p:sp>
    </p:spTree>
    <p:extLst>
      <p:ext uri="{BB962C8B-B14F-4D97-AF65-F5344CB8AC3E}">
        <p14:creationId xmlns:p14="http://schemas.microsoft.com/office/powerpoint/2010/main" val="10802867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693</Words>
  <Application>Microsoft Office PowerPoint</Application>
  <PresentationFormat>On-screen Show (4:3)</PresentationFormat>
  <Paragraphs>98</Paragraphs>
  <Slides>5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Word Document</vt:lpstr>
      <vt:lpstr>INTERVAL DATA TYPES</vt:lpstr>
      <vt:lpstr>Datetime Data Types</vt:lpstr>
      <vt:lpstr>Datetime Data Types</vt:lpstr>
      <vt:lpstr>Datetime Data Types</vt:lpstr>
      <vt:lpstr>INTERVAL DAY TO SECOND Data Type</vt:lpstr>
    </vt:vector>
  </TitlesOfParts>
  <Company>Georgia Gwinnett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AND TIME DATA TYPES</dc:title>
  <dc:creator>lpollaci</dc:creator>
  <cp:lastModifiedBy>lpollaci</cp:lastModifiedBy>
  <cp:revision>3</cp:revision>
  <dcterms:created xsi:type="dcterms:W3CDTF">2013-04-29T02:28:01Z</dcterms:created>
  <dcterms:modified xsi:type="dcterms:W3CDTF">2013-04-29T02:47:37Z</dcterms:modified>
</cp:coreProperties>
</file>