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8" r:id="rId5"/>
    <p:sldId id="263" r:id="rId6"/>
    <p:sldId id="257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7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3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9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0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A883-3DCA-456F-A11D-ED1CFE6E61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E104-C655-46E5-BAD6-DCED0C13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Indexes Explained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B*Tree and Bitmap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4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have 3 main 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effectLst/>
              </a:rPr>
              <a:t>To quickly find specific rows by avoiding a Full Table Scan</a:t>
            </a:r>
          </a:p>
          <a:p>
            <a:r>
              <a:rPr lang="en-US" dirty="0" smtClean="0">
                <a:effectLst/>
              </a:rPr>
              <a:t>To avoid a table access altogether</a:t>
            </a:r>
          </a:p>
          <a:p>
            <a:pPr lvl="1"/>
            <a:r>
              <a:rPr lang="en-US" dirty="0" smtClean="0">
                <a:effectLst/>
              </a:rPr>
              <a:t>If the information is in the index, then Oracle doesn't bother to read the table. 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To avoid a sort</a:t>
            </a:r>
          </a:p>
          <a:p>
            <a:pPr lvl="1"/>
            <a:r>
              <a:rPr lang="en-US" dirty="0" smtClean="0">
                <a:effectLst/>
              </a:rPr>
              <a:t>Oracle performs a sort for many reasons: ORDER BY, GROUP BY, DISTINCT, ,UNION, etc.</a:t>
            </a:r>
          </a:p>
          <a:p>
            <a:pPr lvl="1"/>
            <a:r>
              <a:rPr lang="en-US" dirty="0" smtClean="0">
                <a:effectLst/>
              </a:rPr>
              <a:t>If a sort requires rows in the same order as the index, then Oracle may read the rows via the index, and avoid accessing the table.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automatically for </a:t>
            </a:r>
            <a:r>
              <a:rPr lang="en-US" i="1" u="sng" dirty="0" smtClean="0">
                <a:solidFill>
                  <a:schemeClr val="accent6">
                    <a:lumMod val="75000"/>
                  </a:schemeClr>
                </a:solidFill>
              </a:rPr>
              <a:t>Primary key </a:t>
            </a:r>
            <a:r>
              <a:rPr lang="en-US" dirty="0" smtClean="0"/>
              <a:t>and </a:t>
            </a:r>
            <a:r>
              <a:rPr lang="en-US" i="1" u="sng" dirty="0">
                <a:solidFill>
                  <a:schemeClr val="accent6">
                    <a:lumMod val="75000"/>
                  </a:schemeClr>
                </a:solidFill>
              </a:rPr>
              <a:t>Unique</a:t>
            </a:r>
            <a:r>
              <a:rPr lang="en-US" dirty="0" smtClean="0"/>
              <a:t> constraint columns</a:t>
            </a:r>
          </a:p>
          <a:p>
            <a:r>
              <a:rPr lang="en-US" dirty="0" smtClean="0"/>
              <a:t>Recommended to create an index on a </a:t>
            </a:r>
            <a:r>
              <a:rPr lang="en-US" i="1" u="sng" dirty="0">
                <a:solidFill>
                  <a:schemeClr val="accent6">
                    <a:lumMod val="75000"/>
                  </a:schemeClr>
                </a:solidFill>
              </a:rPr>
              <a:t>foreign key</a:t>
            </a:r>
            <a:r>
              <a:rPr lang="en-US" dirty="0" smtClean="0"/>
              <a:t> column as well</a:t>
            </a:r>
          </a:p>
          <a:p>
            <a:r>
              <a:rPr lang="en-US" dirty="0" smtClean="0"/>
              <a:t>Default type:  B*tree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 (B*tree)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76400"/>
            <a:ext cx="3251200" cy="42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on </a:t>
            </a:r>
            <a:r>
              <a:rPr lang="en-US" u="sng" dirty="0" smtClean="0"/>
              <a:t>high cardinality </a:t>
            </a:r>
            <a:r>
              <a:rPr lang="en-US" dirty="0" smtClean="0"/>
              <a:t>columns </a:t>
            </a:r>
          </a:p>
          <a:p>
            <a:pPr lvl="1"/>
            <a:r>
              <a:rPr lang="en-US" dirty="0" smtClean="0"/>
              <a:t>(like last names, there are a lot of different last names)</a:t>
            </a:r>
          </a:p>
          <a:p>
            <a:pPr>
              <a:tabLst>
                <a:tab pos="1379538" algn="l"/>
              </a:tabLst>
            </a:pPr>
            <a:r>
              <a:rPr lang="en-US" dirty="0" smtClean="0"/>
              <a:t>And there are a </a:t>
            </a:r>
            <a:r>
              <a:rPr lang="en-US" u="sng" dirty="0" smtClean="0"/>
              <a:t>large number of rows </a:t>
            </a:r>
            <a:r>
              <a:rPr lang="en-US" dirty="0" smtClean="0"/>
              <a:t>in the table</a:t>
            </a:r>
          </a:p>
          <a:p>
            <a:pPr>
              <a:tabLst>
                <a:tab pos="1379538" algn="l"/>
              </a:tabLst>
            </a:pPr>
            <a:r>
              <a:rPr lang="en-US" dirty="0" smtClean="0"/>
              <a:t>And generally queries retrieve no more than </a:t>
            </a:r>
            <a:r>
              <a:rPr lang="en-US" u="sng" dirty="0" smtClean="0"/>
              <a:t>2% - 4% </a:t>
            </a:r>
            <a:r>
              <a:rPr lang="en-US" dirty="0" smtClean="0"/>
              <a:t>of the rows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95" y="1447800"/>
            <a:ext cx="9352155" cy="5181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B*Tree on </a:t>
            </a:r>
            <a:r>
              <a:rPr lang="en-US" dirty="0" err="1" smtClean="0"/>
              <a:t>FirstName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Looking for ‘Peter’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00799" y="4876800"/>
            <a:ext cx="228601" cy="12191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209800"/>
            <a:ext cx="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33528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15000" y="4181474"/>
            <a:ext cx="685799" cy="95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2438400"/>
            <a:ext cx="1143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24384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00799" y="4191000"/>
            <a:ext cx="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3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447800"/>
            <a:ext cx="7010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only use on </a:t>
            </a:r>
            <a:r>
              <a:rPr lang="en-US" sz="3200" u="sng" dirty="0" smtClean="0"/>
              <a:t>low cardinality columns </a:t>
            </a:r>
            <a:r>
              <a:rPr lang="en-US" sz="3200" dirty="0" smtClean="0"/>
              <a:t>(like True/False or Male/Female)</a:t>
            </a:r>
            <a:br>
              <a:rPr lang="en-US" sz="3200" dirty="0" smtClean="0"/>
            </a:b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 them mostly in </a:t>
            </a:r>
            <a:r>
              <a:rPr lang="en-US" sz="3200" u="sng" dirty="0" smtClean="0"/>
              <a:t>data warehouses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do not use them on tables with heavy updates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1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example:  Vehicle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68707"/>
              </p:ext>
            </p:extLst>
          </p:nvPr>
        </p:nvGraphicFramePr>
        <p:xfrm>
          <a:off x="670560" y="1528618"/>
          <a:ext cx="3581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48200" y="4114800"/>
            <a:ext cx="4027064" cy="18158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Color:</a:t>
            </a:r>
          </a:p>
          <a:p>
            <a:r>
              <a:rPr lang="en-US" sz="2800" dirty="0" smtClean="0"/>
              <a:t>BLUE        1  0  0  1  0  0  …</a:t>
            </a:r>
          </a:p>
          <a:p>
            <a:r>
              <a:rPr lang="en-US" sz="2800" dirty="0" smtClean="0"/>
              <a:t>WHITE     0  0  1  0  0  0 …</a:t>
            </a:r>
          </a:p>
          <a:p>
            <a:r>
              <a:rPr lang="en-US" sz="2800" dirty="0" smtClean="0"/>
              <a:t>RED          0  1  0  0  1  1  …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2438400"/>
            <a:ext cx="3759362" cy="138499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Type:</a:t>
            </a:r>
          </a:p>
          <a:p>
            <a:r>
              <a:rPr lang="en-US" sz="2800" dirty="0" smtClean="0"/>
              <a:t>CAR        1  1  0  1  0  1  …</a:t>
            </a:r>
          </a:p>
          <a:p>
            <a:r>
              <a:rPr lang="en-US" sz="2800" dirty="0" smtClean="0"/>
              <a:t>TRUCK   0  0  1  0  1  0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68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SELECT * FROM Vehicle</a:t>
            </a:r>
            <a:br>
              <a:rPr lang="en-US" dirty="0" smtClean="0"/>
            </a:br>
            <a:r>
              <a:rPr lang="en-US" dirty="0" smtClean="0"/>
              <a:t>WHERE type = ‘truck’ AND color = ‘white’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533708"/>
            <a:ext cx="3820277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WHITE     0  0  1  0  0  0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484" y="2010488"/>
            <a:ext cx="365196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TRUCK   0  0  1  0  1  0 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48874" y="3173525"/>
            <a:ext cx="3756156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BOTH:     0  0  1  0  0  0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234904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Boolean AND 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181600" y="2010488"/>
            <a:ext cx="304800" cy="10464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29000" y="38862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4659868"/>
            <a:ext cx="767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only white truck is in the third row of the table.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519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259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Indexes Explained</vt:lpstr>
      <vt:lpstr>Indexes have 3 main uses:</vt:lpstr>
      <vt:lpstr>Indexes are…</vt:lpstr>
      <vt:lpstr>Balanced tree (B*tree)</vt:lpstr>
      <vt:lpstr>B*Tree Index</vt:lpstr>
      <vt:lpstr>B*Tree on FirstName Looking for ‘Peter’</vt:lpstr>
      <vt:lpstr>Bitmap Indexes</vt:lpstr>
      <vt:lpstr>Bitmap example:  Vehicle table</vt:lpstr>
      <vt:lpstr>SELECT * FROM Vehicle WHERE type = ‘truck’ AND color = ‘white’</vt:lpstr>
    </vt:vector>
  </TitlesOfParts>
  <Company>Georgia Gwinnett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</dc:title>
  <dc:creator>lpollaci</dc:creator>
  <cp:lastModifiedBy>Lissa Pollacia</cp:lastModifiedBy>
  <cp:revision>11</cp:revision>
  <dcterms:created xsi:type="dcterms:W3CDTF">2012-04-23T12:30:13Z</dcterms:created>
  <dcterms:modified xsi:type="dcterms:W3CDTF">2015-11-17T17:24:29Z</dcterms:modified>
</cp:coreProperties>
</file>