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1632" y="-75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E81F3-1951-4249-AB14-684B1E416136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C40CE-C419-4E2B-A1C5-FA165015E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11.png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5.png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40CE-C419-4E2B-A1C5-FA165015E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73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Oracle Database 11</a:t>
            </a:r>
            <a:r>
              <a:rPr lang="en-US" i="1"/>
              <a:t>g</a:t>
            </a:r>
            <a:r>
              <a:rPr lang="en-US"/>
              <a:t>: SQL Fundamentals I</a:t>
            </a:r>
            <a:r>
              <a:rPr lang="en-US">
                <a:solidFill>
                  <a:schemeClr val="tx1"/>
                </a:solidFill>
              </a:rPr>
              <a:t>   4 - </a:t>
            </a:r>
            <a:fld id="{48805F3C-7099-4E8A-8F95-0645BAC0B442}" type="slidenum">
              <a:rPr lang="en-US">
                <a:solidFill>
                  <a:schemeClr val="tx1"/>
                </a:solidFill>
              </a:rPr>
              <a:pPr/>
              <a:t>10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048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47973" y="374953"/>
            <a:ext cx="5962055" cy="8258024"/>
          </a:xfrm>
        </p:spPr>
        <p:txBody>
          <a:bodyPr/>
          <a:lstStyle/>
          <a:p>
            <a:r>
              <a:rPr lang="en-US"/>
              <a:t>Using the </a:t>
            </a:r>
            <a:r>
              <a:rPr lang="en-US">
                <a:latin typeface="Courier New" pitchFamily="49" charset="0"/>
              </a:rPr>
              <a:t>COALESCE</a:t>
            </a:r>
            <a:r>
              <a:rPr lang="en-US"/>
              <a:t> Function (continued)</a:t>
            </a:r>
          </a:p>
          <a:p>
            <a:pPr lvl="1"/>
            <a:r>
              <a:rPr lang="en-US" b="1"/>
              <a:t>Example:</a:t>
            </a:r>
          </a:p>
          <a:p>
            <a:pPr lvl="1"/>
            <a:r>
              <a:rPr lang="en-US"/>
              <a:t>For the employees who do not get any commission, your organization wants to give a salary increment of $2,000 and for employees who get commission, the query should compute the new salary that is equal to the existing salary added to the commission amount.</a:t>
            </a:r>
            <a:endParaRPr lang="en-US">
              <a:latin typeface="Courier New" pitchFamily="49" charset="0"/>
            </a:endParaRPr>
          </a:p>
          <a:p>
            <a:pPr lvl="3">
              <a:spcBef>
                <a:spcPct val="25000"/>
              </a:spcBef>
              <a:buFont typeface="Times New Roman" pitchFamily="18" charset="0"/>
              <a:buNone/>
            </a:pPr>
            <a:r>
              <a:rPr lang="en-US" sz="1000">
                <a:latin typeface="Courier New" pitchFamily="49" charset="0"/>
              </a:rPr>
              <a:t>SELECT last_name, salary, commission_pct,</a:t>
            </a:r>
          </a:p>
          <a:p>
            <a:pPr lvl="3">
              <a:buFont typeface="Times New Roman" pitchFamily="18" charset="0"/>
              <a:buNone/>
            </a:pPr>
            <a:r>
              <a:rPr lang="en-US" sz="1000">
                <a:latin typeface="Courier New" pitchFamily="49" charset="0"/>
              </a:rPr>
              <a:t> COALESCE((salary+(commission_pct*salary)), salary+2000, salary) "New Salary"</a:t>
            </a:r>
          </a:p>
          <a:p>
            <a:pPr lvl="3">
              <a:buFont typeface="Times New Roman" pitchFamily="18" charset="0"/>
              <a:buNone/>
            </a:pPr>
            <a:r>
              <a:rPr lang="en-US" sz="1000">
                <a:latin typeface="Courier New" pitchFamily="49" charset="0"/>
              </a:rPr>
              <a:t>FROM   employees;</a:t>
            </a:r>
          </a:p>
          <a:p>
            <a:pPr lvl="1"/>
            <a:r>
              <a:rPr lang="en-US" b="1"/>
              <a:t>Note: </a:t>
            </a:r>
            <a:r>
              <a:rPr lang="en-US"/>
              <a:t>Examine the output. For employees who do not get any commission, the New Salary column shows the salary incremented by $2,000 and for employees who get commission, the New Salary column shows the computed commission amount added to the salary.</a:t>
            </a:r>
            <a:endParaRPr lang="en-US">
              <a:latin typeface="Courier New" pitchFamily="49" charset="0"/>
            </a:endParaRPr>
          </a:p>
        </p:txBody>
      </p:sp>
      <p:sp>
        <p:nvSpPr>
          <p:cNvPr id="504837" name="Text Box 1029"/>
          <p:cNvSpPr txBox="1">
            <a:spLocks noChangeArrowheads="1"/>
          </p:cNvSpPr>
          <p:nvPr/>
        </p:nvSpPr>
        <p:spPr bwMode="gray">
          <a:xfrm>
            <a:off x="598289" y="8773584"/>
            <a:ext cx="348258" cy="3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53" tIns="12153" rIns="12153" bIns="12153">
            <a:spAutoFit/>
          </a:bodyPr>
          <a:lstStyle>
            <a:lvl1pPr algn="l" defTabSz="8318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5925" algn="l" defTabSz="8318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31850" algn="l" defTabSz="8318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0950" algn="l" defTabSz="8318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66875" algn="l" defTabSz="8318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24075" defTabSz="831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81275" defTabSz="831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38475" defTabSz="831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95675" defTabSz="831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>
                <a:latin typeface="Arial" charset="0"/>
              </a:rPr>
              <a:t>…</a:t>
            </a:r>
          </a:p>
        </p:txBody>
      </p:sp>
      <p:pic>
        <p:nvPicPr>
          <p:cNvPr id="504840" name="Picture 1032" descr="C:\project-SQLFund1\images\img-04-29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59" y="2795512"/>
            <a:ext cx="4585395" cy="116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4842" name="Picture 1034" descr="C:\project-SQLFund1\images\img-04-29b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60" y="4222751"/>
            <a:ext cx="4574977" cy="274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4843" name="Text Box 1035"/>
          <p:cNvSpPr txBox="1">
            <a:spLocks noChangeArrowheads="1"/>
          </p:cNvSpPr>
          <p:nvPr/>
        </p:nvSpPr>
        <p:spPr bwMode="gray">
          <a:xfrm>
            <a:off x="589360" y="3772203"/>
            <a:ext cx="348258" cy="3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53" tIns="12153" rIns="12153" bIns="12153">
            <a:spAutoFit/>
          </a:bodyPr>
          <a:lstStyle>
            <a:lvl1pPr algn="l" defTabSz="8318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5925" algn="l" defTabSz="8318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31850" algn="l" defTabSz="8318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0950" algn="l" defTabSz="8318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66875" algn="l" defTabSz="8318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24075" defTabSz="831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81275" defTabSz="831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38475" defTabSz="831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95675" defTabSz="831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>
                <a:latin typeface="Arial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01985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Oracle Database 11</a:t>
            </a:r>
            <a:r>
              <a:rPr lang="en-US" i="1"/>
              <a:t>g</a:t>
            </a:r>
            <a:r>
              <a:rPr lang="en-US"/>
              <a:t>: SQL Fundamentals I</a:t>
            </a:r>
            <a:r>
              <a:rPr lang="en-US">
                <a:solidFill>
                  <a:schemeClr val="tx1"/>
                </a:solidFill>
              </a:rPr>
              <a:t>   4 - </a:t>
            </a:r>
            <a:fld id="{5CE93A6D-F87A-45BB-B508-B26963F255B9}" type="slidenum">
              <a:rPr lang="en-US">
                <a:solidFill>
                  <a:schemeClr val="tx1"/>
                </a:solidFill>
              </a:rPr>
              <a:pPr/>
              <a:t>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en-US"/>
              <a:t>General Functions</a:t>
            </a:r>
          </a:p>
          <a:p>
            <a:pPr lvl="1"/>
            <a:r>
              <a:rPr lang="en-US"/>
              <a:t>These functions work with any data type and pertain to the use of null values in the expression list.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 b="1"/>
              <a:t>Note:</a:t>
            </a:r>
            <a:r>
              <a:rPr lang="en-US"/>
              <a:t> For more information about the hundreds of functions available, see the section on </a:t>
            </a:r>
            <a:r>
              <a:rPr lang="en-US" i="1"/>
              <a:t>Functions</a:t>
            </a:r>
            <a:r>
              <a:rPr lang="en-US"/>
              <a:t> in </a:t>
            </a:r>
            <a:r>
              <a:rPr lang="en-US" i="1"/>
              <a:t>Oracle Database SQL Language Reference 11g, Release 1 (11.1)</a:t>
            </a:r>
            <a:r>
              <a:rPr lang="en-US"/>
              <a:t>.</a:t>
            </a:r>
          </a:p>
        </p:txBody>
      </p:sp>
      <p:graphicFrame>
        <p:nvGraphicFramePr>
          <p:cNvPr id="401412" name="Object 4"/>
          <p:cNvGraphicFramePr>
            <a:graphicFrameLocks/>
          </p:cNvGraphicFramePr>
          <p:nvPr/>
        </p:nvGraphicFramePr>
        <p:xfrm>
          <a:off x="571500" y="5660571"/>
          <a:ext cx="5079504" cy="1483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4" imgW="5341680" imgH="1749600" progId="Word.Document.8">
                  <p:embed/>
                </p:oleObj>
              </mc:Choice>
              <mc:Fallback>
                <p:oleObj name="Document" r:id="rId4" imgW="5341680" imgH="17496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660571"/>
                        <a:ext cx="5079504" cy="1483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714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Oracle Database 11</a:t>
            </a:r>
            <a:r>
              <a:rPr lang="en-US" i="1"/>
              <a:t>g</a:t>
            </a:r>
            <a:r>
              <a:rPr lang="en-US"/>
              <a:t>: SQL Fundamentals I</a:t>
            </a:r>
            <a:r>
              <a:rPr lang="en-US">
                <a:solidFill>
                  <a:schemeClr val="tx1"/>
                </a:solidFill>
              </a:rPr>
              <a:t>   4 - </a:t>
            </a:r>
            <a:fld id="{F6DCE962-8D7A-499A-822D-268A238F3041}" type="slidenum">
              <a:rPr lang="en-US">
                <a:solidFill>
                  <a:schemeClr val="tx1"/>
                </a:solidFill>
              </a:rPr>
              <a:pPr/>
              <a:t>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NVL</a:t>
            </a:r>
            <a:r>
              <a:rPr lang="en-US"/>
              <a:t> Function </a:t>
            </a:r>
          </a:p>
          <a:p>
            <a:pPr lvl="1"/>
            <a:r>
              <a:rPr lang="en-US"/>
              <a:t>To convert a null value to an actual value, </a:t>
            </a:r>
            <a:r>
              <a:rPr lang="en-US">
                <a:solidFill>
                  <a:schemeClr val="tx1"/>
                </a:solidFill>
              </a:rPr>
              <a:t>use the </a:t>
            </a: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NVL</a:t>
            </a:r>
            <a:r>
              <a:rPr lang="en-US">
                <a:solidFill>
                  <a:schemeClr val="tx1"/>
                </a:solidFill>
              </a:rPr>
              <a:t> function. </a:t>
            </a:r>
          </a:p>
          <a:p>
            <a:pPr lvl="1"/>
            <a:r>
              <a:rPr lang="en-US" b="1"/>
              <a:t>Syntax</a:t>
            </a:r>
          </a:p>
          <a:p>
            <a:pPr lvl="1"/>
            <a:r>
              <a:rPr lang="en-US" sz="1000">
                <a:latin typeface="Courier New" pitchFamily="49" charset="0"/>
              </a:rPr>
              <a:t>NVL (</a:t>
            </a:r>
            <a:r>
              <a:rPr lang="en-US" sz="1000" i="1">
                <a:latin typeface="Courier New" pitchFamily="49" charset="0"/>
              </a:rPr>
              <a:t>expr1</a:t>
            </a:r>
            <a:r>
              <a:rPr lang="en-US" sz="1000">
                <a:latin typeface="Courier New" pitchFamily="49" charset="0"/>
              </a:rPr>
              <a:t>, </a:t>
            </a:r>
            <a:r>
              <a:rPr lang="en-US" sz="1000" i="1">
                <a:latin typeface="Courier New" pitchFamily="49" charset="0"/>
              </a:rPr>
              <a:t>expr2</a:t>
            </a:r>
            <a:r>
              <a:rPr lang="en-US" sz="1000">
                <a:latin typeface="Courier New" pitchFamily="49" charset="0"/>
              </a:rPr>
              <a:t>)</a:t>
            </a:r>
            <a:endParaRPr lang="en-US" sz="1000" b="1">
              <a:latin typeface="Courier New" pitchFamily="49" charset="0"/>
            </a:endParaRPr>
          </a:p>
          <a:p>
            <a:pPr lvl="1"/>
            <a:r>
              <a:rPr lang="en-US"/>
              <a:t>In the syntax:</a:t>
            </a:r>
          </a:p>
          <a:p>
            <a:pPr lvl="2">
              <a:buSzPct val="70000"/>
              <a:buFont typeface="Courier New" pitchFamily="49" charset="0"/>
              <a:buChar char="•"/>
            </a:pPr>
            <a:r>
              <a:rPr lang="en-US" i="1">
                <a:latin typeface="Courier New" pitchFamily="49" charset="0"/>
              </a:rPr>
              <a:t>expr1</a:t>
            </a:r>
            <a:r>
              <a:rPr lang="en-US"/>
              <a:t> is the source value or expression that may contain a null</a:t>
            </a:r>
            <a:endParaRPr lang="en-US" b="1"/>
          </a:p>
          <a:p>
            <a:pPr lvl="2">
              <a:buSzPct val="70000"/>
              <a:buFont typeface="Courier New" pitchFamily="49" charset="0"/>
              <a:buChar char="•"/>
            </a:pPr>
            <a:r>
              <a:rPr lang="en-US" i="1">
                <a:latin typeface="Courier New" pitchFamily="49" charset="0"/>
              </a:rPr>
              <a:t>expr2</a:t>
            </a:r>
            <a:r>
              <a:rPr lang="en-US"/>
              <a:t> is the target value for converting the null</a:t>
            </a:r>
          </a:p>
          <a:p>
            <a:pPr lvl="1"/>
            <a:r>
              <a:rPr lang="en-US"/>
              <a:t>You can use the </a:t>
            </a:r>
            <a:r>
              <a:rPr lang="en-US">
                <a:latin typeface="Courier New" pitchFamily="49" charset="0"/>
              </a:rPr>
              <a:t>NVL</a:t>
            </a:r>
            <a:r>
              <a:rPr lang="en-US"/>
              <a:t> function to convert any data type, but the return value is always the same as the data type of </a:t>
            </a:r>
            <a:r>
              <a:rPr lang="en-US" i="1">
                <a:latin typeface="Courier New" pitchFamily="49" charset="0"/>
              </a:rPr>
              <a:t>expr1</a:t>
            </a:r>
            <a:r>
              <a:rPr lang="en-US"/>
              <a:t>.</a:t>
            </a:r>
          </a:p>
          <a:p>
            <a:pPr lvl="1"/>
            <a:r>
              <a:rPr lang="en-US" b="1">
                <a:latin typeface="Courier New" pitchFamily="49" charset="0"/>
              </a:rPr>
              <a:t>NVL</a:t>
            </a:r>
            <a:r>
              <a:rPr lang="en-US" b="1"/>
              <a:t> Conversions for Various Data Types</a:t>
            </a:r>
            <a:endParaRPr lang="en-US"/>
          </a:p>
        </p:txBody>
      </p:sp>
      <p:sp>
        <p:nvSpPr>
          <p:cNvPr id="403460" name="Rectangle 4"/>
          <p:cNvSpPr>
            <a:spLocks noChangeArrowheads="1"/>
          </p:cNvSpPr>
          <p:nvPr/>
        </p:nvSpPr>
        <p:spPr bwMode="auto">
          <a:xfrm>
            <a:off x="683121" y="5441346"/>
            <a:ext cx="5607844" cy="23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endParaRPr lang="en-US"/>
          </a:p>
        </p:txBody>
      </p:sp>
      <p:graphicFrame>
        <p:nvGraphicFramePr>
          <p:cNvPr id="403461" name="Object 5"/>
          <p:cNvGraphicFramePr>
            <a:graphicFrameLocks/>
          </p:cNvGraphicFramePr>
          <p:nvPr/>
        </p:nvGraphicFramePr>
        <p:xfrm>
          <a:off x="532805" y="7281334"/>
          <a:ext cx="5728395" cy="1285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" r:id="rId4" imgW="6102000" imgH="1347120" progId="Word.Document.8">
                  <p:embed/>
                </p:oleObj>
              </mc:Choice>
              <mc:Fallback>
                <p:oleObj name="Document" r:id="rId4" imgW="6102000" imgH="13471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805" y="7281334"/>
                        <a:ext cx="5728395" cy="1285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9727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Oracle Database 11</a:t>
            </a:r>
            <a:r>
              <a:rPr lang="en-US" i="1"/>
              <a:t>g</a:t>
            </a:r>
            <a:r>
              <a:rPr lang="en-US"/>
              <a:t>: SQL Fundamentals I</a:t>
            </a:r>
            <a:r>
              <a:rPr lang="en-US">
                <a:solidFill>
                  <a:schemeClr val="tx1"/>
                </a:solidFill>
              </a:rPr>
              <a:t>   4 - </a:t>
            </a:r>
            <a:fld id="{FDCB78F2-A71F-46F0-B9E2-752CDF03F35A}" type="slidenum">
              <a:rPr lang="en-US">
                <a:solidFill>
                  <a:schemeClr val="tx1"/>
                </a:solidFill>
              </a:rPr>
              <a:pPr/>
              <a:t>4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405516" name="Picture 12" descr="C:\project-SQLFund1\images\img-04-25b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17" y="7009190"/>
            <a:ext cx="4429125" cy="69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5515" name="Picture 11" descr="C:\project-SQLFund1\images\img-04-25a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17" y="6333370"/>
            <a:ext cx="4429125" cy="47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dirty="0"/>
              <a:t>Using the </a:t>
            </a:r>
            <a:r>
              <a:rPr lang="en-US" dirty="0" err="1">
                <a:latin typeface="Courier New" pitchFamily="49" charset="0"/>
              </a:rPr>
              <a:t>NVL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To calculate the annual compensation of all employees, you need to multiply the monthly salary by 12 and then add the commission percentage to the result:</a:t>
            </a:r>
            <a:endParaRPr lang="en-US" dirty="0">
              <a:latin typeface="Courier New" pitchFamily="49" charset="0"/>
            </a:endParaRPr>
          </a:p>
          <a:p>
            <a:pPr lvl="4">
              <a:spcBef>
                <a:spcPct val="25000"/>
              </a:spcBef>
            </a:pPr>
            <a:r>
              <a:rPr lang="en-US" dirty="0"/>
              <a:t>SELECT </a:t>
            </a:r>
            <a:r>
              <a:rPr lang="en-US" dirty="0" err="1"/>
              <a:t>last_name</a:t>
            </a:r>
            <a:r>
              <a:rPr lang="en-US" dirty="0"/>
              <a:t>, salary, </a:t>
            </a:r>
            <a:r>
              <a:rPr lang="en-US" dirty="0" err="1"/>
              <a:t>commission_pct</a:t>
            </a:r>
            <a:r>
              <a:rPr lang="en-US" dirty="0"/>
              <a:t>,</a:t>
            </a:r>
          </a:p>
          <a:p>
            <a:pPr lvl="4"/>
            <a:r>
              <a:rPr lang="en-US" dirty="0"/>
              <a:t>	(salary*12) + (salary*12*</a:t>
            </a:r>
            <a:r>
              <a:rPr lang="en-US" dirty="0" err="1"/>
              <a:t>commission_pct</a:t>
            </a:r>
            <a:r>
              <a:rPr lang="en-US" dirty="0"/>
              <a:t>) </a:t>
            </a:r>
            <a:r>
              <a:rPr lang="en-US" dirty="0" err="1" smtClean="0"/>
              <a:t>AN_SAL</a:t>
            </a:r>
            <a:r>
              <a:rPr lang="en-US" dirty="0" smtClean="0"/>
              <a:t>    FROM   </a:t>
            </a:r>
            <a:r>
              <a:rPr lang="en-US" dirty="0"/>
              <a:t>employees;</a:t>
            </a:r>
          </a:p>
          <a:p>
            <a:pPr lvl="1">
              <a:spcBef>
                <a:spcPct val="0"/>
              </a:spcBef>
            </a:pPr>
            <a:endParaRPr lang="en-US" dirty="0">
              <a:latin typeface="Courier New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Notice that the annual compensation is calculated for only those employees who earn a commission. If any column value in an expression is null, the result is null. To calculate values for all employees, you must convert the null value to a number before applying the arithmetic operator. In the example in the slide, the </a:t>
            </a:r>
            <a:r>
              <a:rPr lang="en-US" dirty="0" err="1">
                <a:latin typeface="Courier New" pitchFamily="49" charset="0"/>
              </a:rPr>
              <a:t>NVL</a:t>
            </a:r>
            <a:r>
              <a:rPr lang="en-US" dirty="0"/>
              <a:t> function is used to convert null values to zero.</a:t>
            </a:r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709911" y="6009822"/>
            <a:ext cx="5585519" cy="1640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405511" name="Text Box 7"/>
          <p:cNvSpPr txBox="1">
            <a:spLocks noChangeArrowheads="1"/>
          </p:cNvSpPr>
          <p:nvPr/>
        </p:nvSpPr>
        <p:spPr bwMode="gray">
          <a:xfrm>
            <a:off x="747117" y="6634238"/>
            <a:ext cx="349747" cy="3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53" tIns="12153" rIns="12153" bIns="12153">
            <a:spAutoFit/>
          </a:bodyPr>
          <a:lstStyle>
            <a:lvl1pPr algn="l" defTabSz="8318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5925" algn="l" defTabSz="8318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31850" algn="l" defTabSz="8318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0950" algn="l" defTabSz="8318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66875" algn="l" defTabSz="8318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24075" defTabSz="831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81275" defTabSz="831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38475" defTabSz="831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95675" defTabSz="831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>
                <a:latin typeface="Arial" charset="0"/>
              </a:rPr>
              <a:t>…</a:t>
            </a:r>
          </a:p>
        </p:txBody>
      </p:sp>
      <p:sp>
        <p:nvSpPr>
          <p:cNvPr id="405514" name="Text Box 10"/>
          <p:cNvSpPr txBox="1">
            <a:spLocks noChangeArrowheads="1"/>
          </p:cNvSpPr>
          <p:nvPr/>
        </p:nvSpPr>
        <p:spPr bwMode="gray">
          <a:xfrm>
            <a:off x="747117" y="7506608"/>
            <a:ext cx="349747" cy="3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53" tIns="12153" rIns="12153" bIns="12153">
            <a:spAutoFit/>
          </a:bodyPr>
          <a:lstStyle>
            <a:lvl1pPr algn="l" defTabSz="8318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5925" algn="l" defTabSz="8318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31850" algn="l" defTabSz="8318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0950" algn="l" defTabSz="8318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66875" algn="l" defTabSz="8318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24075" defTabSz="831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81275" defTabSz="831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38475" defTabSz="831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95675" defTabSz="831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>
                <a:latin typeface="Arial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49342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Oracle Database 11</a:t>
            </a:r>
            <a:r>
              <a:rPr lang="en-US" i="1"/>
              <a:t>g</a:t>
            </a:r>
            <a:r>
              <a:rPr lang="en-US"/>
              <a:t>: SQL Fundamentals I</a:t>
            </a:r>
            <a:r>
              <a:rPr lang="en-US">
                <a:solidFill>
                  <a:schemeClr val="tx1"/>
                </a:solidFill>
              </a:rPr>
              <a:t>   4 - </a:t>
            </a:r>
            <a:fld id="{83F83527-FBD6-48D2-B3FE-341D7BF0F508}" type="slidenum">
              <a:rPr lang="en-US">
                <a:solidFill>
                  <a:schemeClr val="tx1"/>
                </a:solidFill>
              </a:rPr>
              <a:pPr/>
              <a:t>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latin typeface="Courier New" pitchFamily="49" charset="0"/>
              </a:rPr>
              <a:t>NVL2</a:t>
            </a:r>
            <a:r>
              <a:rPr lang="en-US" dirty="0"/>
              <a:t> Function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NVL2</a:t>
            </a:r>
            <a:r>
              <a:rPr lang="en-US" dirty="0">
                <a:solidFill>
                  <a:schemeClr val="tx1"/>
                </a:solidFill>
              </a:rPr>
              <a:t> function examines</a:t>
            </a:r>
            <a:r>
              <a:rPr lang="en-US" dirty="0"/>
              <a:t> the first expression. If the first expression is not null, then the </a:t>
            </a:r>
            <a:r>
              <a:rPr lang="en-US" dirty="0">
                <a:latin typeface="Courier New" pitchFamily="49" charset="0"/>
              </a:rPr>
              <a:t>NVL2</a:t>
            </a:r>
            <a:r>
              <a:rPr lang="en-US" dirty="0"/>
              <a:t> function returns the second expression. If the first expression is null, then the third expression is returned. </a:t>
            </a:r>
          </a:p>
          <a:p>
            <a:pPr lvl="1">
              <a:spcBef>
                <a:spcPct val="15000"/>
              </a:spcBef>
            </a:pPr>
            <a:r>
              <a:rPr lang="en-US" b="1" dirty="0"/>
              <a:t>Syntax</a:t>
            </a:r>
          </a:p>
          <a:p>
            <a:pPr lvl="4"/>
            <a:r>
              <a:rPr lang="en-US" dirty="0"/>
              <a:t>NVL2(</a:t>
            </a:r>
            <a:r>
              <a:rPr lang="en-US" i="1" dirty="0"/>
              <a:t>expr1</a:t>
            </a:r>
            <a:r>
              <a:rPr lang="en-US" dirty="0"/>
              <a:t>, </a:t>
            </a:r>
            <a:r>
              <a:rPr lang="en-US" i="1" dirty="0"/>
              <a:t>expr2, expr3</a:t>
            </a:r>
            <a:r>
              <a:rPr lang="en-US" dirty="0"/>
              <a:t>)</a:t>
            </a:r>
            <a:endParaRPr lang="en-US" b="1" dirty="0"/>
          </a:p>
          <a:p>
            <a:pPr lvl="1">
              <a:spcBef>
                <a:spcPct val="15000"/>
              </a:spcBef>
            </a:pPr>
            <a:r>
              <a:rPr lang="en-US" dirty="0"/>
              <a:t>In the syntax:</a:t>
            </a:r>
          </a:p>
          <a:p>
            <a:pPr lvl="2">
              <a:buSzPct val="70000"/>
              <a:buFont typeface="Courier New" pitchFamily="49" charset="0"/>
              <a:buChar char="•"/>
            </a:pPr>
            <a:r>
              <a:rPr lang="en-US" i="1" dirty="0">
                <a:latin typeface="Courier New" pitchFamily="49" charset="0"/>
              </a:rPr>
              <a:t>expr1</a:t>
            </a:r>
            <a:r>
              <a:rPr lang="en-US" dirty="0"/>
              <a:t> is the source value or expression that may contain a null</a:t>
            </a:r>
          </a:p>
          <a:p>
            <a:pPr lvl="2">
              <a:buSzPct val="70000"/>
              <a:buFont typeface="Courier New" pitchFamily="49" charset="0"/>
              <a:buChar char="•"/>
            </a:pPr>
            <a:r>
              <a:rPr lang="en-US" i="1" dirty="0">
                <a:latin typeface="Courier New" pitchFamily="49" charset="0"/>
              </a:rPr>
              <a:t>expr2</a:t>
            </a:r>
            <a:r>
              <a:rPr lang="en-US" dirty="0"/>
              <a:t> is the value that is returned if </a:t>
            </a:r>
            <a:r>
              <a:rPr lang="en-US" i="1" dirty="0">
                <a:latin typeface="Courier New" pitchFamily="49" charset="0"/>
              </a:rPr>
              <a:t>expr1</a:t>
            </a:r>
            <a:r>
              <a:rPr lang="en-US" dirty="0"/>
              <a:t> is not null</a:t>
            </a:r>
          </a:p>
          <a:p>
            <a:pPr lvl="2">
              <a:buSzPct val="70000"/>
              <a:buFont typeface="Courier New" pitchFamily="49" charset="0"/>
              <a:buChar char="•"/>
            </a:pPr>
            <a:r>
              <a:rPr lang="en-US" i="1" dirty="0">
                <a:latin typeface="Courier New" pitchFamily="49" charset="0"/>
              </a:rPr>
              <a:t>expr3</a:t>
            </a:r>
            <a:r>
              <a:rPr lang="en-US" i="1" dirty="0"/>
              <a:t> </a:t>
            </a:r>
            <a:r>
              <a:rPr lang="en-US" dirty="0"/>
              <a:t>is the value that is returned if </a:t>
            </a:r>
            <a:r>
              <a:rPr lang="en-US" i="1" dirty="0">
                <a:latin typeface="Courier New" pitchFamily="49" charset="0"/>
              </a:rPr>
              <a:t>expr1</a:t>
            </a:r>
            <a:r>
              <a:rPr lang="en-US" dirty="0"/>
              <a:t> is null</a:t>
            </a:r>
          </a:p>
          <a:p>
            <a:pPr lvl="1"/>
            <a:r>
              <a:rPr lang="en-US" dirty="0"/>
              <a:t>In the example shown in the slide, the </a:t>
            </a:r>
            <a:r>
              <a:rPr lang="en-US" dirty="0">
                <a:latin typeface="Courier New" pitchFamily="49" charset="0"/>
              </a:rPr>
              <a:t>COMMISSION_PCT</a:t>
            </a:r>
            <a:r>
              <a:rPr lang="en-US" dirty="0"/>
              <a:t> column is examined. If a value is detected, the text literal value of </a:t>
            </a:r>
            <a:r>
              <a:rPr lang="en-US" dirty="0">
                <a:latin typeface="Courier New" pitchFamily="49" charset="0"/>
              </a:rPr>
              <a:t>SAL+COMM</a:t>
            </a:r>
            <a:r>
              <a:rPr lang="en-US" dirty="0"/>
              <a:t> is returned. If the </a:t>
            </a:r>
            <a:r>
              <a:rPr lang="en-US" dirty="0">
                <a:latin typeface="Courier New" pitchFamily="49" charset="0"/>
              </a:rPr>
              <a:t>COMMISSION_PCT</a:t>
            </a:r>
            <a:r>
              <a:rPr lang="en-US" dirty="0"/>
              <a:t> column contains a null value, the text literal value of </a:t>
            </a:r>
            <a:r>
              <a:rPr lang="en-US" dirty="0">
                <a:latin typeface="Courier New" pitchFamily="49" charset="0"/>
              </a:rPr>
              <a:t>SAL</a:t>
            </a:r>
            <a:r>
              <a:rPr lang="en-US" dirty="0"/>
              <a:t> is returned.</a:t>
            </a:r>
          </a:p>
          <a:p>
            <a:pPr lvl="1"/>
            <a:r>
              <a:rPr lang="en-US" b="1" dirty="0"/>
              <a:t>Notes:</a:t>
            </a:r>
            <a:r>
              <a:rPr lang="en-US" dirty="0"/>
              <a:t> The argument </a:t>
            </a:r>
            <a:r>
              <a:rPr lang="en-US" i="1" dirty="0">
                <a:latin typeface="Courier New" pitchFamily="49" charset="0"/>
              </a:rPr>
              <a:t>expr1</a:t>
            </a:r>
            <a:r>
              <a:rPr lang="en-US" dirty="0"/>
              <a:t> can have any data type. The arguments </a:t>
            </a:r>
            <a:r>
              <a:rPr lang="en-US" i="1" dirty="0">
                <a:latin typeface="Courier New" pitchFamily="49" charset="0"/>
              </a:rPr>
              <a:t>expr2</a:t>
            </a:r>
            <a:r>
              <a:rPr lang="en-US" dirty="0"/>
              <a:t> and </a:t>
            </a:r>
            <a:r>
              <a:rPr lang="en-US" i="1" dirty="0">
                <a:latin typeface="Courier New" pitchFamily="49" charset="0"/>
              </a:rPr>
              <a:t>expr3</a:t>
            </a:r>
            <a:r>
              <a:rPr lang="en-US" dirty="0"/>
              <a:t> can have any data types except </a:t>
            </a:r>
            <a:r>
              <a:rPr lang="en-US" dirty="0">
                <a:latin typeface="Courier New" pitchFamily="49" charset="0"/>
              </a:rPr>
              <a:t>LONG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2070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Oracle Database 11</a:t>
            </a:r>
            <a:r>
              <a:rPr lang="en-US" i="1"/>
              <a:t>g</a:t>
            </a:r>
            <a:r>
              <a:rPr lang="en-US"/>
              <a:t>: SQL Fundamentals I</a:t>
            </a:r>
            <a:r>
              <a:rPr lang="en-US">
                <a:solidFill>
                  <a:schemeClr val="tx1"/>
                </a:solidFill>
              </a:rPr>
              <a:t>   4 - </a:t>
            </a:r>
            <a:fld id="{19C202EF-518A-43C3-91AE-2EEE246DEAE1}" type="slidenum">
              <a:rPr lang="en-US">
                <a:solidFill>
                  <a:schemeClr val="tx1"/>
                </a:solidFill>
              </a:rPr>
              <a:pPr/>
              <a:t>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en-US"/>
              <a:t>Using the </a:t>
            </a:r>
            <a:r>
              <a:rPr lang="en-US">
                <a:latin typeface="Courier New" pitchFamily="49" charset="0"/>
              </a:rPr>
              <a:t>NULLIF</a:t>
            </a:r>
            <a:r>
              <a:rPr lang="en-US"/>
              <a:t> Function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The </a:t>
            </a: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NULLIF</a:t>
            </a:r>
            <a:r>
              <a:rPr lang="en-US">
                <a:solidFill>
                  <a:schemeClr val="tx1"/>
                </a:solidFill>
              </a:rPr>
              <a:t> function compares</a:t>
            </a:r>
            <a:r>
              <a:rPr lang="en-US"/>
              <a:t> two expressions. If they are equal, the function returns a null. If they are not equal, the function returns the first expression. However, you cannot specify the literal </a:t>
            </a:r>
            <a:r>
              <a:rPr lang="en-US">
                <a:latin typeface="Courier New" pitchFamily="49" charset="0"/>
              </a:rPr>
              <a:t>NULL</a:t>
            </a:r>
            <a:r>
              <a:rPr lang="en-US"/>
              <a:t> for the first expression.</a:t>
            </a:r>
          </a:p>
          <a:p>
            <a:pPr lvl="1"/>
            <a:r>
              <a:rPr lang="en-US" b="1"/>
              <a:t>Syntax</a:t>
            </a:r>
          </a:p>
          <a:p>
            <a:pPr lvl="1"/>
            <a:r>
              <a:rPr lang="en-US">
                <a:latin typeface="Courier New" pitchFamily="49" charset="0"/>
              </a:rPr>
              <a:t>	</a:t>
            </a:r>
            <a:r>
              <a:rPr lang="en-US" sz="1000">
                <a:latin typeface="Courier New" pitchFamily="49" charset="0"/>
              </a:rPr>
              <a:t>NULLIF (</a:t>
            </a:r>
            <a:r>
              <a:rPr lang="en-US" sz="1000" i="1">
                <a:latin typeface="Courier New" pitchFamily="49" charset="0"/>
              </a:rPr>
              <a:t>expr1</a:t>
            </a:r>
            <a:r>
              <a:rPr lang="en-US" sz="1000">
                <a:latin typeface="Courier New" pitchFamily="49" charset="0"/>
              </a:rPr>
              <a:t>, </a:t>
            </a:r>
            <a:r>
              <a:rPr lang="en-US" sz="1000" i="1">
                <a:latin typeface="Courier New" pitchFamily="49" charset="0"/>
              </a:rPr>
              <a:t>expr2</a:t>
            </a:r>
            <a:r>
              <a:rPr lang="en-US" sz="1000">
                <a:latin typeface="Courier New" pitchFamily="49" charset="0"/>
              </a:rPr>
              <a:t>)</a:t>
            </a:r>
            <a:endParaRPr lang="en-US" sz="1000" b="1">
              <a:latin typeface="Courier New" pitchFamily="49" charset="0"/>
            </a:endParaRPr>
          </a:p>
          <a:p>
            <a:pPr lvl="1"/>
            <a:r>
              <a:rPr lang="en-US"/>
              <a:t>In the syntax:</a:t>
            </a:r>
          </a:p>
          <a:p>
            <a:pPr lvl="2">
              <a:buSzPct val="70000"/>
              <a:buFont typeface="Courier New" pitchFamily="49" charset="0"/>
              <a:buChar char="•"/>
            </a:pPr>
            <a:r>
              <a:rPr lang="en-US">
                <a:latin typeface="Courier New" pitchFamily="49" charset="0"/>
                <a:cs typeface="Times New Roman" pitchFamily="18" charset="0"/>
              </a:rPr>
              <a:t>NULLIF</a:t>
            </a:r>
            <a:r>
              <a:rPr lang="en-US">
                <a:cs typeface="Times New Roman" pitchFamily="18" charset="0"/>
              </a:rPr>
              <a:t> compares </a:t>
            </a:r>
            <a:r>
              <a:rPr lang="en-US" i="1">
                <a:latin typeface="Courier New" pitchFamily="49" charset="0"/>
                <a:cs typeface="Times New Roman" pitchFamily="18" charset="0"/>
              </a:rPr>
              <a:t>expr1</a:t>
            </a:r>
            <a:r>
              <a:rPr lang="en-US">
                <a:cs typeface="Times New Roman" pitchFamily="18" charset="0"/>
              </a:rPr>
              <a:t> and </a:t>
            </a:r>
            <a:r>
              <a:rPr lang="en-US" i="1">
                <a:latin typeface="Courier New" pitchFamily="49" charset="0"/>
                <a:cs typeface="Times New Roman" pitchFamily="18" charset="0"/>
              </a:rPr>
              <a:t>expr2</a:t>
            </a:r>
            <a:r>
              <a:rPr lang="en-US">
                <a:cs typeface="Times New Roman" pitchFamily="18" charset="0"/>
              </a:rPr>
              <a:t>. If they are equal, then the function returns null. If they are not, then the function returns </a:t>
            </a:r>
            <a:r>
              <a:rPr lang="en-US" i="1">
                <a:latin typeface="Courier New" pitchFamily="49" charset="0"/>
                <a:cs typeface="Times New Roman" pitchFamily="18" charset="0"/>
              </a:rPr>
              <a:t>expr1</a:t>
            </a:r>
            <a:r>
              <a:rPr lang="en-US">
                <a:cs typeface="Times New Roman" pitchFamily="18" charset="0"/>
              </a:rPr>
              <a:t>. However, you cannot specify the literal 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>
                <a:cs typeface="Times New Roman" pitchFamily="18" charset="0"/>
              </a:rPr>
              <a:t> for </a:t>
            </a:r>
            <a:r>
              <a:rPr lang="en-US" i="1">
                <a:latin typeface="Courier New" pitchFamily="49" charset="0"/>
                <a:cs typeface="Times New Roman" pitchFamily="18" charset="0"/>
              </a:rPr>
              <a:t>expr1</a:t>
            </a:r>
            <a:r>
              <a:rPr lang="en-US">
                <a:cs typeface="Times New Roman" pitchFamily="18" charset="0"/>
              </a:rPr>
              <a:t>.</a:t>
            </a:r>
            <a:endParaRPr lang="en-US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/>
            <a:r>
              <a:rPr lang="en-US"/>
              <a:t>In the example shown in the slide, the length of the first name in the </a:t>
            </a:r>
            <a:r>
              <a:rPr lang="en-US">
                <a:latin typeface="Courier New" pitchFamily="49" charset="0"/>
              </a:rPr>
              <a:t>EMPLOYEES</a:t>
            </a:r>
            <a:r>
              <a:rPr lang="en-US"/>
              <a:t> table is compared to the length of the last name in the </a:t>
            </a:r>
            <a:r>
              <a:rPr lang="en-US">
                <a:latin typeface="Courier New" pitchFamily="49" charset="0"/>
              </a:rPr>
              <a:t>EMPLOYEES</a:t>
            </a:r>
            <a:r>
              <a:rPr lang="en-US"/>
              <a:t> table. When the lengths of the names are equal, a null value is displayed. When the lengths of the names are not equal, the length of the first name is displayed.</a:t>
            </a:r>
          </a:p>
          <a:p>
            <a:pPr lvl="1"/>
            <a:r>
              <a:rPr lang="en-US" b="1"/>
              <a:t>Note:</a:t>
            </a:r>
            <a:r>
              <a:rPr lang="en-US"/>
              <a:t> The </a:t>
            </a:r>
            <a:r>
              <a:rPr lang="en-US">
                <a:latin typeface="Courier New" pitchFamily="49" charset="0"/>
              </a:rPr>
              <a:t>NULLIF</a:t>
            </a:r>
            <a:r>
              <a:rPr lang="en-US"/>
              <a:t> function is logically equivalent to the following </a:t>
            </a:r>
            <a:r>
              <a:rPr lang="en-US">
                <a:latin typeface="Courier New" pitchFamily="49" charset="0"/>
              </a:rPr>
              <a:t>CASE</a:t>
            </a:r>
            <a:r>
              <a:rPr lang="en-US"/>
              <a:t> expression. The </a:t>
            </a:r>
            <a:r>
              <a:rPr lang="en-US">
                <a:latin typeface="Courier New" pitchFamily="49" charset="0"/>
              </a:rPr>
              <a:t>CASE</a:t>
            </a:r>
            <a:r>
              <a:rPr lang="en-US"/>
              <a:t> expression is discussed on a subsequent page:</a:t>
            </a:r>
          </a:p>
          <a:p>
            <a:pPr lvl="4"/>
            <a:r>
              <a:rPr lang="en-US"/>
              <a:t>CASE WHEN expr1 = expr 2 THEN NULL ELSE expr1 END</a:t>
            </a:r>
          </a:p>
        </p:txBody>
      </p:sp>
    </p:spTree>
    <p:extLst>
      <p:ext uri="{BB962C8B-B14F-4D97-AF65-F5344CB8AC3E}">
        <p14:creationId xmlns:p14="http://schemas.microsoft.com/office/powerpoint/2010/main" val="1110665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Oracle Database 11</a:t>
            </a:r>
            <a:r>
              <a:rPr lang="en-US" i="1"/>
              <a:t>g</a:t>
            </a:r>
            <a:r>
              <a:rPr lang="en-US"/>
              <a:t>: SQL Fundamentals I</a:t>
            </a:r>
            <a:r>
              <a:rPr lang="en-US">
                <a:solidFill>
                  <a:schemeClr val="tx1"/>
                </a:solidFill>
              </a:rPr>
              <a:t>   4 - </a:t>
            </a:r>
            <a:fld id="{42D28471-7376-4165-B7D1-1D20DDB663B9}" type="slidenum">
              <a:rPr lang="en-US">
                <a:solidFill>
                  <a:schemeClr val="tx1"/>
                </a:solidFill>
              </a:rPr>
              <a:pPr/>
              <a:t>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latin typeface="Courier New" pitchFamily="49" charset="0"/>
              </a:rPr>
              <a:t>COALESCE</a:t>
            </a:r>
            <a:r>
              <a:rPr lang="en-US" dirty="0"/>
              <a:t> Function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COALESCE</a:t>
            </a:r>
            <a:r>
              <a:rPr lang="en-US" dirty="0">
                <a:solidFill>
                  <a:schemeClr val="tx1"/>
                </a:solidFill>
              </a:rPr>
              <a:t> function returns the</a:t>
            </a:r>
            <a:r>
              <a:rPr lang="en-US" dirty="0"/>
              <a:t> first non-null expression in the list.</a:t>
            </a:r>
          </a:p>
          <a:p>
            <a:pPr lvl="1"/>
            <a:r>
              <a:rPr lang="en-US" b="1" dirty="0"/>
              <a:t>Syntax</a:t>
            </a:r>
          </a:p>
          <a:p>
            <a:pPr lvl="4"/>
            <a:r>
              <a:rPr lang="en-US" dirty="0"/>
              <a:t>COALESCE (</a:t>
            </a:r>
            <a:r>
              <a:rPr lang="en-US" i="1" dirty="0"/>
              <a:t>expr1</a:t>
            </a:r>
            <a:r>
              <a:rPr lang="en-US" dirty="0"/>
              <a:t>, </a:t>
            </a:r>
            <a:r>
              <a:rPr lang="en-US" i="1" dirty="0"/>
              <a:t>expr2, ... </a:t>
            </a:r>
            <a:r>
              <a:rPr lang="en-US" i="1" dirty="0" err="1"/>
              <a:t>exprn</a:t>
            </a:r>
            <a:r>
              <a:rPr lang="en-US" dirty="0"/>
              <a:t>)</a:t>
            </a:r>
            <a:endParaRPr lang="en-US" b="1" dirty="0"/>
          </a:p>
          <a:p>
            <a:pPr lvl="1"/>
            <a:r>
              <a:rPr lang="en-US" dirty="0"/>
              <a:t>In the syntax:</a:t>
            </a:r>
          </a:p>
          <a:p>
            <a:pPr lvl="2">
              <a:buSzPct val="70000"/>
              <a:buFont typeface="Courier New" pitchFamily="49" charset="0"/>
              <a:buChar char="•"/>
            </a:pPr>
            <a:r>
              <a:rPr lang="en-US" i="1" dirty="0">
                <a:latin typeface="Courier New" pitchFamily="49" charset="0"/>
              </a:rPr>
              <a:t>expr1</a:t>
            </a:r>
            <a:r>
              <a:rPr lang="en-US" dirty="0"/>
              <a:t> returns this expression if it is not null</a:t>
            </a:r>
            <a:endParaRPr lang="en-US" b="1" dirty="0"/>
          </a:p>
          <a:p>
            <a:pPr lvl="2">
              <a:buSzPct val="70000"/>
              <a:buFont typeface="Courier New" pitchFamily="49" charset="0"/>
              <a:buChar char="•"/>
            </a:pPr>
            <a:r>
              <a:rPr lang="en-US" i="1" dirty="0">
                <a:latin typeface="Courier New" pitchFamily="49" charset="0"/>
              </a:rPr>
              <a:t>expr2</a:t>
            </a:r>
            <a:r>
              <a:rPr lang="en-US" dirty="0"/>
              <a:t> returns this expression if the first expression is null and this expression is not null</a:t>
            </a:r>
          </a:p>
          <a:p>
            <a:pPr lvl="2">
              <a:buSzPct val="70000"/>
              <a:buFont typeface="Courier New" pitchFamily="49" charset="0"/>
              <a:buChar char="•"/>
            </a:pPr>
            <a:r>
              <a:rPr lang="en-US" i="1" dirty="0" err="1">
                <a:latin typeface="Courier New" pitchFamily="49" charset="0"/>
              </a:rPr>
              <a:t>exprn</a:t>
            </a:r>
            <a:r>
              <a:rPr lang="en-US" i="1" dirty="0"/>
              <a:t> </a:t>
            </a:r>
            <a:r>
              <a:rPr lang="en-US" dirty="0"/>
              <a:t>returns this expression if the preceding expressions are null</a:t>
            </a:r>
          </a:p>
          <a:p>
            <a:pPr lvl="1"/>
            <a:r>
              <a:rPr lang="en-US" dirty="0"/>
              <a:t>Note that all expressions must be of the same data type.</a:t>
            </a:r>
          </a:p>
        </p:txBody>
      </p:sp>
    </p:spTree>
    <p:extLst>
      <p:ext uri="{BB962C8B-B14F-4D97-AF65-F5344CB8AC3E}">
        <p14:creationId xmlns:p14="http://schemas.microsoft.com/office/powerpoint/2010/main" val="3769429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40CE-C419-4E2B-A1C5-FA165015E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98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Oracle Database 11</a:t>
            </a:r>
            <a:r>
              <a:rPr lang="en-US" i="1"/>
              <a:t>g</a:t>
            </a:r>
            <a:r>
              <a:rPr lang="en-US"/>
              <a:t>: SQL Fundamentals I</a:t>
            </a:r>
            <a:r>
              <a:rPr lang="en-US">
                <a:solidFill>
                  <a:schemeClr val="tx1"/>
                </a:solidFill>
              </a:rPr>
              <a:t>   4 - </a:t>
            </a:r>
            <a:fld id="{38FDBE5C-E5BA-4B0A-87FD-9653C9BF709E}" type="slidenum">
              <a:rPr lang="en-US">
                <a:solidFill>
                  <a:schemeClr val="tx1"/>
                </a:solidFill>
              </a:rPr>
              <a:pPr/>
              <a:t>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en-US"/>
              <a:t>Using the </a:t>
            </a:r>
            <a:r>
              <a:rPr lang="en-US">
                <a:latin typeface="Courier New" pitchFamily="49" charset="0"/>
              </a:rPr>
              <a:t>COALESCE</a:t>
            </a:r>
            <a:r>
              <a:rPr lang="en-US"/>
              <a:t> Function (continued)</a:t>
            </a:r>
          </a:p>
          <a:p>
            <a:pPr lvl="1"/>
            <a:r>
              <a:rPr lang="en-US"/>
              <a:t>In the example shown in the slide, if the </a:t>
            </a:r>
            <a:r>
              <a:rPr lang="en-US">
                <a:latin typeface="Courier New" pitchFamily="49" charset="0"/>
              </a:rPr>
              <a:t>manager_id</a:t>
            </a:r>
            <a:r>
              <a:rPr lang="en-US"/>
              <a:t> value is not null, it is displayed. If the </a:t>
            </a:r>
            <a:r>
              <a:rPr lang="en-US">
                <a:latin typeface="Courier New" pitchFamily="49" charset="0"/>
              </a:rPr>
              <a:t>manager_id</a:t>
            </a:r>
            <a:r>
              <a:rPr lang="en-US"/>
              <a:t> value is null, then the </a:t>
            </a:r>
            <a:r>
              <a:rPr lang="en-US">
                <a:latin typeface="Courier New" pitchFamily="49" charset="0"/>
              </a:rPr>
              <a:t>commission_pct</a:t>
            </a:r>
            <a:r>
              <a:rPr lang="en-US"/>
              <a:t> is displayed. If the </a:t>
            </a:r>
            <a:r>
              <a:rPr lang="en-US">
                <a:latin typeface="Courier New" pitchFamily="49" charset="0"/>
              </a:rPr>
              <a:t>manager_id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commission_pct</a:t>
            </a:r>
            <a:r>
              <a:rPr lang="en-US"/>
              <a:t> values are null, then “No commission and no manager” is displayed. Note, </a:t>
            </a:r>
            <a:r>
              <a:rPr lang="en-US">
                <a:latin typeface="Courier New" pitchFamily="49" charset="0"/>
              </a:rPr>
              <a:t>TO_CHAR</a:t>
            </a:r>
            <a:r>
              <a:rPr lang="en-US"/>
              <a:t> function is applied so that all expressions are of the same data type.</a:t>
            </a:r>
          </a:p>
        </p:txBody>
      </p:sp>
    </p:spTree>
    <p:extLst>
      <p:ext uri="{BB962C8B-B14F-4D97-AF65-F5344CB8AC3E}">
        <p14:creationId xmlns:p14="http://schemas.microsoft.com/office/powerpoint/2010/main" val="170595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4B06-4450-4E27-B969-52452A498CE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C1D6-EED8-4F38-BF32-23CEFFB8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1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4B06-4450-4E27-B969-52452A498CE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C1D6-EED8-4F38-BF32-23CEFFB8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9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4B06-4450-4E27-B969-52452A498CE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C1D6-EED8-4F38-BF32-23CEFFB8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1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4B06-4450-4E27-B969-52452A498CE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C1D6-EED8-4F38-BF32-23CEFFB8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1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4B06-4450-4E27-B969-52452A498CE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C1D6-EED8-4F38-BF32-23CEFFB8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4B06-4450-4E27-B969-52452A498CE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C1D6-EED8-4F38-BF32-23CEFFB8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6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4B06-4450-4E27-B969-52452A498CE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C1D6-EED8-4F38-BF32-23CEFFB8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4B06-4450-4E27-B969-52452A498CE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C1D6-EED8-4F38-BF32-23CEFFB8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6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4B06-4450-4E27-B969-52452A498CE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C1D6-EED8-4F38-BF32-23CEFFB8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9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4B06-4450-4E27-B969-52452A498CE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C1D6-EED8-4F38-BF32-23CEFFB8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9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4B06-4450-4E27-B969-52452A498CE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C1D6-EED8-4F38-BF32-23CEFFB8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8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4B06-4450-4E27-B969-52452A498CE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CC1D6-EED8-4F38-BF32-23CEFFB8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6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NULL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NVL</a:t>
            </a:r>
            <a:r>
              <a:rPr lang="en-US" dirty="0" smtClean="0"/>
              <a:t>, NVL2, </a:t>
            </a:r>
            <a:r>
              <a:rPr lang="en-US" dirty="0" err="1" smtClean="0"/>
              <a:t>NULLIF</a:t>
            </a:r>
            <a:r>
              <a:rPr lang="en-US" dirty="0" smtClean="0"/>
              <a:t>, and COALESCE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1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76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following functions work with any data type and pertain to using nulls:</a:t>
            </a:r>
            <a:endParaRPr lang="en-US" dirty="0"/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449388"/>
            <a:ext cx="7918450" cy="4728474"/>
          </a:xfrm>
        </p:spPr>
        <p:txBody>
          <a:bodyPr>
            <a:normAutofit fontScale="92500"/>
          </a:bodyPr>
          <a:lstStyle/>
          <a:p>
            <a:pPr lvl="1">
              <a:buFont typeface="Wingdings" pitchFamily="2" charset="2"/>
              <a:buChar char="§"/>
            </a:pPr>
            <a:r>
              <a:rPr lang="en-US" b="1" dirty="0" err="1" smtClean="0">
                <a:latin typeface="Courier New" pitchFamily="49" charset="0"/>
              </a:rPr>
              <a:t>NVL</a:t>
            </a:r>
            <a:r>
              <a:rPr lang="en-US" b="1" dirty="0" smtClean="0"/>
              <a:t> </a:t>
            </a:r>
            <a:r>
              <a:rPr lang="en-US" b="1" dirty="0">
                <a:latin typeface="Courier New" pitchFamily="49" charset="0"/>
              </a:rPr>
              <a:t>(expr1, expr2</a:t>
            </a:r>
            <a:r>
              <a:rPr lang="en-US" b="1" dirty="0" smtClean="0">
                <a:latin typeface="Courier New" pitchFamily="49" charset="0"/>
              </a:rPr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</a:rPr>
              <a:t>If expr1 is null, return expr2</a:t>
            </a:r>
            <a:endParaRPr lang="en-US" dirty="0">
              <a:latin typeface="Courier New" pitchFamily="49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b="1" dirty="0">
                <a:latin typeface="Courier New" pitchFamily="49" charset="0"/>
              </a:rPr>
              <a:t>NVL2</a:t>
            </a:r>
            <a:r>
              <a:rPr lang="en-US" b="1" dirty="0"/>
              <a:t> </a:t>
            </a:r>
            <a:r>
              <a:rPr lang="en-US" b="1" dirty="0">
                <a:latin typeface="Courier New" pitchFamily="49" charset="0"/>
              </a:rPr>
              <a:t>(expr1, expr2, expr3</a:t>
            </a:r>
            <a:r>
              <a:rPr lang="en-US" b="1" dirty="0" smtClean="0">
                <a:latin typeface="Courier New" pitchFamily="49" charset="0"/>
              </a:rPr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</a:rPr>
              <a:t>If expr1 is null return expr3, else return expr2</a:t>
            </a:r>
            <a:endParaRPr lang="en-US" dirty="0">
              <a:latin typeface="Courier New" pitchFamily="49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b="1" dirty="0" err="1">
                <a:latin typeface="Courier New" pitchFamily="49" charset="0"/>
              </a:rPr>
              <a:t>NULLIF</a:t>
            </a:r>
            <a:r>
              <a:rPr lang="en-US" b="1" dirty="0"/>
              <a:t> </a:t>
            </a:r>
            <a:r>
              <a:rPr lang="en-US" b="1" dirty="0">
                <a:latin typeface="Courier New" pitchFamily="49" charset="0"/>
              </a:rPr>
              <a:t>(expr1, expr2</a:t>
            </a:r>
            <a:r>
              <a:rPr lang="en-US" b="1" dirty="0" smtClean="0">
                <a:latin typeface="Courier New" pitchFamily="49" charset="0"/>
              </a:rPr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</a:rPr>
              <a:t>If expr1 = expr2, return NULL, else return expr1</a:t>
            </a:r>
            <a:endParaRPr lang="en-US" dirty="0">
              <a:latin typeface="Courier New" pitchFamily="49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b="1" dirty="0">
                <a:latin typeface="Courier New" pitchFamily="49" charset="0"/>
              </a:rPr>
              <a:t>COALESCE</a:t>
            </a:r>
            <a:r>
              <a:rPr lang="en-US" b="1" dirty="0"/>
              <a:t> </a:t>
            </a:r>
            <a:r>
              <a:rPr lang="en-US" b="1" dirty="0">
                <a:latin typeface="Courier New" pitchFamily="49" charset="0"/>
              </a:rPr>
              <a:t>(expr1, expr2, ..., </a:t>
            </a:r>
            <a:r>
              <a:rPr lang="en-US" b="1" dirty="0" err="1" smtClean="0">
                <a:latin typeface="Courier New" pitchFamily="49" charset="0"/>
              </a:rPr>
              <a:t>exprn</a:t>
            </a:r>
            <a:r>
              <a:rPr lang="en-US" b="1" dirty="0" smtClean="0">
                <a:latin typeface="Courier New" pitchFamily="49" charset="0"/>
              </a:rPr>
              <a:t>)</a:t>
            </a:r>
          </a:p>
          <a:p>
            <a:pPr lvl="2"/>
            <a:r>
              <a:rPr lang="en-US" dirty="0" smtClean="0">
                <a:latin typeface="Courier New" pitchFamily="49" charset="0"/>
              </a:rPr>
              <a:t>Return the first non-null item.  If all items are null, return NULL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551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NVL</a:t>
            </a:r>
            <a:r>
              <a:rPr lang="en-US"/>
              <a:t> Function</a:t>
            </a:r>
          </a:p>
        </p:txBody>
      </p:sp>
      <p:sp>
        <p:nvSpPr>
          <p:cNvPr id="4024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8350" y="1791494"/>
            <a:ext cx="7918450" cy="40370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Converts a null value to an actual value:</a:t>
            </a:r>
          </a:p>
          <a:p>
            <a:pPr lvl="1"/>
            <a:r>
              <a:rPr lang="en-US" dirty="0"/>
              <a:t>Data types that can be used are date, character, and number.</a:t>
            </a:r>
          </a:p>
          <a:p>
            <a:pPr lvl="1"/>
            <a:r>
              <a:rPr lang="en-US" dirty="0"/>
              <a:t>Data types </a:t>
            </a:r>
            <a:r>
              <a:rPr lang="en-US" dirty="0" smtClean="0"/>
              <a:t>of the 2 parameters must </a:t>
            </a:r>
            <a:r>
              <a:rPr lang="en-US" dirty="0"/>
              <a:t>match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  <a:p>
            <a:pPr lvl="2"/>
            <a:r>
              <a:rPr lang="en-US" dirty="0" smtClean="0">
                <a:latin typeface="Courier New" pitchFamily="49" charset="0"/>
              </a:rPr>
              <a:t>NVL(commission_pct,0)</a:t>
            </a:r>
            <a:br>
              <a:rPr lang="en-US" dirty="0" smtClean="0">
                <a:latin typeface="Courier New" pitchFamily="49" charset="0"/>
              </a:rPr>
            </a:br>
            <a:endParaRPr lang="en-US" dirty="0">
              <a:latin typeface="Courier New" pitchFamily="49" charset="0"/>
            </a:endParaRPr>
          </a:p>
          <a:p>
            <a:pPr lvl="2"/>
            <a:r>
              <a:rPr lang="en-US" dirty="0" smtClean="0">
                <a:latin typeface="Courier New" pitchFamily="49" charset="0"/>
              </a:rPr>
              <a:t>NVL(hire_date</a:t>
            </a:r>
            <a:r>
              <a:rPr lang="en-US" dirty="0">
                <a:latin typeface="Courier New" pitchFamily="49" charset="0"/>
              </a:rPr>
              <a:t>,'01-JAN-97</a:t>
            </a:r>
            <a:r>
              <a:rPr lang="en-US" dirty="0" smtClean="0">
                <a:latin typeface="Courier New" pitchFamily="49" charset="0"/>
              </a:rPr>
              <a:t>')</a:t>
            </a:r>
            <a:br>
              <a:rPr lang="en-US" dirty="0" smtClean="0">
                <a:latin typeface="Courier New" pitchFamily="49" charset="0"/>
              </a:rPr>
            </a:br>
            <a:endParaRPr lang="en-US" dirty="0">
              <a:latin typeface="Courier New" pitchFamily="49" charset="0"/>
            </a:endParaRPr>
          </a:p>
          <a:p>
            <a:pPr lvl="2"/>
            <a:r>
              <a:rPr lang="en-US" dirty="0">
                <a:latin typeface="Courier New" pitchFamily="49" charset="0"/>
              </a:rPr>
              <a:t>NVL(</a:t>
            </a:r>
            <a:r>
              <a:rPr lang="en-US" dirty="0" err="1">
                <a:latin typeface="Courier New" pitchFamily="49" charset="0"/>
              </a:rPr>
              <a:t>job_id,'No</a:t>
            </a:r>
            <a:r>
              <a:rPr lang="en-US" dirty="0">
                <a:latin typeface="Courier New" pitchFamily="49" charset="0"/>
              </a:rPr>
              <a:t> Job Yet')</a:t>
            </a:r>
          </a:p>
        </p:txBody>
      </p:sp>
      <p:sp>
        <p:nvSpPr>
          <p:cNvPr id="2" name="Line Callout 1 1"/>
          <p:cNvSpPr/>
          <p:nvPr/>
        </p:nvSpPr>
        <p:spPr>
          <a:xfrm>
            <a:off x="7239000" y="3810000"/>
            <a:ext cx="1295400" cy="457200"/>
          </a:xfrm>
          <a:prstGeom prst="borderCallout1">
            <a:avLst>
              <a:gd name="adj1" fmla="val 18750"/>
              <a:gd name="adj2" fmla="val -8333"/>
              <a:gd name="adj3" fmla="val 18750"/>
              <a:gd name="adj4" fmla="val -96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Both numbers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7391400" y="4572000"/>
            <a:ext cx="1295400" cy="457200"/>
          </a:xfrm>
          <a:prstGeom prst="borderCallout1">
            <a:avLst>
              <a:gd name="adj1" fmla="val 18750"/>
              <a:gd name="adj2" fmla="val -8333"/>
              <a:gd name="adj3" fmla="val 18750"/>
              <a:gd name="adj4" fmla="val -75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Both dates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7162800" y="5257800"/>
            <a:ext cx="1371600" cy="570706"/>
          </a:xfrm>
          <a:prstGeom prst="borderCallout1">
            <a:avLst>
              <a:gd name="adj1" fmla="val 18750"/>
              <a:gd name="adj2" fmla="val -8333"/>
              <a:gd name="adj3" fmla="val 18750"/>
              <a:gd name="adj4" fmla="val -75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Both char/</a:t>
            </a:r>
            <a:r>
              <a:rPr lang="en-US" dirty="0" err="1" smtClean="0"/>
              <a:t>varchar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958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500" name="Picture 20" descr="C:\project-SQLFund1\images\img-04-2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09750" y="2544763"/>
            <a:ext cx="4972050" cy="299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4482" name="Rectangle 2"/>
          <p:cNvSpPr>
            <a:spLocks noChangeArrowheads="1"/>
          </p:cNvSpPr>
          <p:nvPr/>
        </p:nvSpPr>
        <p:spPr bwMode="blackGray">
          <a:xfrm>
            <a:off x="685800" y="1568450"/>
            <a:ext cx="7364413" cy="86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SELECT last_name, salary, NVL(commission_pct, 0),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 (salary*12) + (salary*12*NVL(commission_pct, 0)) AN_SAL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FROM employees;</a:t>
            </a:r>
          </a:p>
        </p:txBody>
      </p:sp>
      <p:sp>
        <p:nvSpPr>
          <p:cNvPr id="404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</a:t>
            </a:r>
            <a:r>
              <a:rPr lang="en-US">
                <a:latin typeface="Courier New" pitchFamily="49" charset="0"/>
              </a:rPr>
              <a:t>NVL</a:t>
            </a:r>
            <a:r>
              <a:rPr lang="en-US"/>
              <a:t> Function</a:t>
            </a:r>
          </a:p>
        </p:txBody>
      </p:sp>
      <p:sp>
        <p:nvSpPr>
          <p:cNvPr id="404485" name="Rectangle 5"/>
          <p:cNvSpPr>
            <a:spLocks noChangeArrowheads="1"/>
          </p:cNvSpPr>
          <p:nvPr/>
        </p:nvSpPr>
        <p:spPr bwMode="gray">
          <a:xfrm>
            <a:off x="3898900" y="1612900"/>
            <a:ext cx="2784475" cy="2667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4486" name="Text Box 6"/>
          <p:cNvSpPr txBox="1">
            <a:spLocks noChangeArrowheads="1"/>
          </p:cNvSpPr>
          <p:nvPr/>
        </p:nvSpPr>
        <p:spPr bwMode="auto">
          <a:xfrm>
            <a:off x="1885950" y="5440363"/>
            <a:ext cx="366713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>
                <a:latin typeface="Arial" charset="0"/>
              </a:rPr>
              <a:t>…</a:t>
            </a:r>
          </a:p>
        </p:txBody>
      </p:sp>
      <p:sp>
        <p:nvSpPr>
          <p:cNvPr id="404489" name="Rectangle 9"/>
          <p:cNvSpPr>
            <a:spLocks noChangeArrowheads="1"/>
          </p:cNvSpPr>
          <p:nvPr/>
        </p:nvSpPr>
        <p:spPr bwMode="gray">
          <a:xfrm>
            <a:off x="1166813" y="1873250"/>
            <a:ext cx="6750050" cy="2667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4491" name="Line 11"/>
          <p:cNvSpPr>
            <a:spLocks noChangeShapeType="1"/>
          </p:cNvSpPr>
          <p:nvPr/>
        </p:nvSpPr>
        <p:spPr bwMode="gray">
          <a:xfrm rot="10798585" flipH="1">
            <a:off x="4933950" y="5364163"/>
            <a:ext cx="0" cy="2206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4492" name="Line 12"/>
          <p:cNvSpPr>
            <a:spLocks noChangeShapeType="1"/>
          </p:cNvSpPr>
          <p:nvPr/>
        </p:nvSpPr>
        <p:spPr bwMode="gray">
          <a:xfrm rot="10798585">
            <a:off x="6227763" y="5364163"/>
            <a:ext cx="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4493" name="Oval 13"/>
          <p:cNvSpPr>
            <a:spLocks noChangeArrowheads="1"/>
          </p:cNvSpPr>
          <p:nvPr/>
        </p:nvSpPr>
        <p:spPr bwMode="blackWhite">
          <a:xfrm>
            <a:off x="6973888" y="1295400"/>
            <a:ext cx="493712" cy="49371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  <a:buClrTx/>
              <a:buFontTx/>
              <a:buNone/>
            </a:pPr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4495" name="Line 15"/>
          <p:cNvSpPr>
            <a:spLocks noChangeShapeType="1"/>
          </p:cNvSpPr>
          <p:nvPr/>
        </p:nvSpPr>
        <p:spPr bwMode="gray">
          <a:xfrm>
            <a:off x="6686550" y="1687513"/>
            <a:ext cx="2921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4496" name="Oval 16"/>
          <p:cNvSpPr>
            <a:spLocks noChangeArrowheads="1"/>
          </p:cNvSpPr>
          <p:nvPr/>
        </p:nvSpPr>
        <p:spPr bwMode="blackWhite">
          <a:xfrm>
            <a:off x="4705350" y="5592763"/>
            <a:ext cx="493713" cy="4937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</a:pPr>
            <a:r>
              <a:rPr lang="en-US" sz="24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4497" name="Oval 17"/>
          <p:cNvSpPr>
            <a:spLocks noChangeArrowheads="1"/>
          </p:cNvSpPr>
          <p:nvPr/>
        </p:nvSpPr>
        <p:spPr bwMode="blackWhite">
          <a:xfrm>
            <a:off x="5924550" y="5592763"/>
            <a:ext cx="504825" cy="5032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</a:pPr>
            <a:r>
              <a:rPr lang="en-US" sz="24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04498" name="Oval 18"/>
          <p:cNvSpPr>
            <a:spLocks noChangeArrowheads="1"/>
          </p:cNvSpPr>
          <p:nvPr/>
        </p:nvSpPr>
        <p:spPr bwMode="blackWhite">
          <a:xfrm>
            <a:off x="8229600" y="1798638"/>
            <a:ext cx="504825" cy="5032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</a:pPr>
            <a:r>
              <a:rPr lang="en-US" sz="24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04501" name="Line 21"/>
          <p:cNvSpPr>
            <a:spLocks noChangeShapeType="1"/>
          </p:cNvSpPr>
          <p:nvPr/>
        </p:nvSpPr>
        <p:spPr bwMode="gray">
          <a:xfrm>
            <a:off x="7937500" y="2057400"/>
            <a:ext cx="2921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544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ChangeArrowheads="1"/>
          </p:cNvSpPr>
          <p:nvPr/>
        </p:nvSpPr>
        <p:spPr bwMode="blackGray">
          <a:xfrm>
            <a:off x="420624" y="4267200"/>
            <a:ext cx="8647176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spcBef>
                <a:spcPct val="0"/>
              </a:spcBef>
              <a:tabLst>
                <a:tab pos="120015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SELECT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NVL2(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commission_pct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'COMMISSION', 'SALARY ONLY') </a:t>
            </a:r>
          </a:p>
          <a:p>
            <a:pPr eaLnBrk="0" hangingPunct="0">
              <a:spcBef>
                <a:spcPct val="0"/>
              </a:spcBef>
              <a:tabLst>
                <a:tab pos="120015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FROM   employees;</a:t>
            </a:r>
            <a:endParaRPr lang="en-US" sz="20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065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latin typeface="Courier New" pitchFamily="49" charset="0"/>
              </a:rPr>
              <a:t>NVL2</a:t>
            </a:r>
            <a:r>
              <a:rPr lang="en-US" dirty="0"/>
              <a:t> Function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63296" y="1143000"/>
            <a:ext cx="7467600" cy="2903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15000"/>
              </a:spcBef>
            </a:pPr>
            <a:r>
              <a:rPr lang="en-US" b="1" dirty="0"/>
              <a:t>Syntax</a:t>
            </a:r>
          </a:p>
          <a:p>
            <a:pPr lvl="4"/>
            <a:r>
              <a:rPr lang="en-US" dirty="0"/>
              <a:t>NVL2(</a:t>
            </a:r>
            <a:r>
              <a:rPr lang="en-US" i="1" dirty="0"/>
              <a:t>expr1</a:t>
            </a:r>
            <a:r>
              <a:rPr lang="en-US" dirty="0"/>
              <a:t>, </a:t>
            </a:r>
            <a:r>
              <a:rPr lang="en-US" i="1" dirty="0"/>
              <a:t>expr2, </a:t>
            </a:r>
            <a:r>
              <a:rPr lang="en-US" i="1" dirty="0" smtClean="0"/>
              <a:t>expr3</a:t>
            </a:r>
            <a:r>
              <a:rPr lang="en-US" dirty="0" smtClean="0"/>
              <a:t>)</a:t>
            </a:r>
          </a:p>
          <a:p>
            <a:pPr lvl="4"/>
            <a:endParaRPr lang="en-US" dirty="0">
              <a:latin typeface="Calibri" panose="020F0502020204030204" pitchFamily="34" charset="0"/>
            </a:endParaRPr>
          </a:p>
          <a:p>
            <a:pPr lvl="1">
              <a:spcBef>
                <a:spcPct val="15000"/>
              </a:spcBef>
            </a:pPr>
            <a:r>
              <a:rPr lang="en-US" dirty="0" smtClean="0"/>
              <a:t>Meaning:</a:t>
            </a:r>
            <a:endParaRPr lang="en-US" dirty="0"/>
          </a:p>
          <a:p>
            <a:pPr lvl="2">
              <a:buSzPct val="70000"/>
              <a:buFont typeface="Courier New" pitchFamily="49" charset="0"/>
              <a:buChar char="•"/>
            </a:pPr>
            <a:r>
              <a:rPr lang="en-US" i="1" dirty="0">
                <a:latin typeface="Courier New" pitchFamily="49" charset="0"/>
              </a:rPr>
              <a:t>expr1</a:t>
            </a:r>
            <a:r>
              <a:rPr lang="en-US" dirty="0"/>
              <a:t> is the source value or expression that may contain a null</a:t>
            </a:r>
          </a:p>
          <a:p>
            <a:pPr lvl="2">
              <a:buSzPct val="70000"/>
              <a:buFont typeface="Courier New" pitchFamily="49" charset="0"/>
              <a:buChar char="•"/>
            </a:pPr>
            <a:r>
              <a:rPr lang="en-US" i="1" dirty="0">
                <a:latin typeface="Courier New" pitchFamily="49" charset="0"/>
              </a:rPr>
              <a:t>expr2</a:t>
            </a:r>
            <a:r>
              <a:rPr lang="en-US" dirty="0"/>
              <a:t> is the value that is returned if </a:t>
            </a:r>
            <a:r>
              <a:rPr lang="en-US" i="1" dirty="0">
                <a:latin typeface="Courier New" pitchFamily="49" charset="0"/>
              </a:rPr>
              <a:t>expr1</a:t>
            </a:r>
            <a:r>
              <a:rPr lang="en-US" dirty="0"/>
              <a:t> is not null</a:t>
            </a:r>
          </a:p>
          <a:p>
            <a:pPr lvl="2">
              <a:buSzPct val="70000"/>
              <a:buFont typeface="Courier New" pitchFamily="49" charset="0"/>
              <a:buChar char="•"/>
            </a:pPr>
            <a:r>
              <a:rPr lang="en-US" i="1" dirty="0">
                <a:latin typeface="Courier New" pitchFamily="49" charset="0"/>
              </a:rPr>
              <a:t>expr3</a:t>
            </a:r>
            <a:r>
              <a:rPr lang="en-US" i="1" dirty="0"/>
              <a:t> </a:t>
            </a:r>
            <a:r>
              <a:rPr lang="en-US" dirty="0"/>
              <a:t>is the value that is returned if </a:t>
            </a:r>
            <a:r>
              <a:rPr lang="en-US" i="1" dirty="0">
                <a:latin typeface="Courier New" pitchFamily="49" charset="0"/>
              </a:rPr>
              <a:t>expr1</a:t>
            </a:r>
            <a:r>
              <a:rPr lang="en-US" dirty="0"/>
              <a:t> is </a:t>
            </a:r>
            <a:r>
              <a:rPr lang="en-US" dirty="0" smtClean="0"/>
              <a:t>null</a:t>
            </a:r>
          </a:p>
          <a:p>
            <a:pPr lvl="2">
              <a:buSzPct val="70000"/>
              <a:buFont typeface="Courier New" pitchFamily="49" charset="0"/>
              <a:buChar char="•"/>
            </a:pPr>
            <a:endParaRPr lang="en-US" dirty="0"/>
          </a:p>
          <a:p>
            <a:pPr lvl="1"/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/>
              <a:t>The argument </a:t>
            </a:r>
            <a:r>
              <a:rPr lang="en-US" i="1" dirty="0">
                <a:latin typeface="Courier New" pitchFamily="49" charset="0"/>
              </a:rPr>
              <a:t>expr1</a:t>
            </a:r>
            <a:r>
              <a:rPr lang="en-US" dirty="0"/>
              <a:t> can have any data type. The arguments </a:t>
            </a:r>
            <a:r>
              <a:rPr lang="en-US" i="1" dirty="0">
                <a:latin typeface="Courier New" pitchFamily="49" charset="0"/>
              </a:rPr>
              <a:t>expr2</a:t>
            </a:r>
            <a:r>
              <a:rPr lang="en-US" dirty="0"/>
              <a:t> and </a:t>
            </a:r>
            <a:r>
              <a:rPr lang="en-US" i="1" dirty="0">
                <a:latin typeface="Courier New" pitchFamily="49" charset="0"/>
              </a:rPr>
              <a:t>expr3</a:t>
            </a:r>
            <a:r>
              <a:rPr lang="en-US" dirty="0"/>
              <a:t> can have any data types except </a:t>
            </a:r>
            <a:r>
              <a:rPr lang="en-US" dirty="0">
                <a:latin typeface="Courier New" pitchFamily="49" charset="0"/>
              </a:rPr>
              <a:t>LONG</a:t>
            </a:r>
            <a:r>
              <a:rPr lang="en-U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95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603" name="Picture 27" descr="C:\project-SQLFund1\images\img-04-27a.gi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28800" y="5105400"/>
            <a:ext cx="49498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8602" name="Picture 26" descr="C:\project-SQLFund1\images\img-04-27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28800" y="2971800"/>
            <a:ext cx="4914900" cy="185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8578" name="Rectangle 2"/>
          <p:cNvSpPr>
            <a:spLocks noChangeArrowheads="1"/>
          </p:cNvSpPr>
          <p:nvPr/>
        </p:nvSpPr>
        <p:spPr bwMode="blackGray">
          <a:xfrm>
            <a:off x="857250" y="1857375"/>
            <a:ext cx="7369175" cy="1071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SELECT first_name, LENGTH(first_name) "expr1", 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     last_name,  LENGTH(last_name)  "expr2",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     NULLIF(LENGTH(first_name), LENGTH(last_name)) result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FROM   employees;</a:t>
            </a:r>
          </a:p>
        </p:txBody>
      </p:sp>
      <p:sp>
        <p:nvSpPr>
          <p:cNvPr id="408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</a:t>
            </a:r>
            <a:r>
              <a:rPr lang="en-US">
                <a:latin typeface="Courier New" pitchFamily="49" charset="0"/>
              </a:rPr>
              <a:t>NULLIF</a:t>
            </a:r>
            <a:r>
              <a:rPr lang="en-US"/>
              <a:t> Function</a:t>
            </a:r>
          </a:p>
        </p:txBody>
      </p:sp>
      <p:sp>
        <p:nvSpPr>
          <p:cNvPr id="408581" name="Rectangle 5"/>
          <p:cNvSpPr>
            <a:spLocks noChangeArrowheads="1"/>
          </p:cNvSpPr>
          <p:nvPr/>
        </p:nvSpPr>
        <p:spPr bwMode="gray">
          <a:xfrm>
            <a:off x="3276600" y="1878013"/>
            <a:ext cx="3435350" cy="23018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582" name="Text Box 6"/>
          <p:cNvSpPr txBox="1">
            <a:spLocks noChangeArrowheads="1"/>
          </p:cNvSpPr>
          <p:nvPr/>
        </p:nvSpPr>
        <p:spPr bwMode="auto">
          <a:xfrm>
            <a:off x="1905000" y="4724400"/>
            <a:ext cx="366713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>
                <a:latin typeface="Arial" charset="0"/>
              </a:rPr>
              <a:t>…</a:t>
            </a:r>
          </a:p>
        </p:txBody>
      </p:sp>
      <p:sp>
        <p:nvSpPr>
          <p:cNvPr id="408587" name="Rectangle 11"/>
          <p:cNvSpPr>
            <a:spLocks noChangeArrowheads="1"/>
          </p:cNvSpPr>
          <p:nvPr/>
        </p:nvSpPr>
        <p:spPr bwMode="gray">
          <a:xfrm>
            <a:off x="3275013" y="2111375"/>
            <a:ext cx="3441700" cy="2984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588" name="Rectangle 12"/>
          <p:cNvSpPr>
            <a:spLocks noChangeArrowheads="1"/>
          </p:cNvSpPr>
          <p:nvPr/>
        </p:nvSpPr>
        <p:spPr bwMode="gray">
          <a:xfrm>
            <a:off x="1757363" y="2409825"/>
            <a:ext cx="6464300" cy="2444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589" name="Line 13"/>
          <p:cNvSpPr>
            <a:spLocks noChangeShapeType="1"/>
          </p:cNvSpPr>
          <p:nvPr/>
        </p:nvSpPr>
        <p:spPr bwMode="gray">
          <a:xfrm>
            <a:off x="8218488" y="2546350"/>
            <a:ext cx="2921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8590" name="Line 14"/>
          <p:cNvSpPr>
            <a:spLocks noChangeShapeType="1"/>
          </p:cNvSpPr>
          <p:nvPr/>
        </p:nvSpPr>
        <p:spPr bwMode="auto">
          <a:xfrm rot="16162635">
            <a:off x="5968207" y="1704181"/>
            <a:ext cx="292100" cy="15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8591" name="Line 15"/>
          <p:cNvSpPr>
            <a:spLocks noChangeShapeType="1"/>
          </p:cNvSpPr>
          <p:nvPr/>
        </p:nvSpPr>
        <p:spPr bwMode="gray">
          <a:xfrm rot="10798585">
            <a:off x="3733800" y="5562600"/>
            <a:ext cx="3175" cy="4699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8592" name="Line 16"/>
          <p:cNvSpPr>
            <a:spLocks noChangeShapeType="1"/>
          </p:cNvSpPr>
          <p:nvPr/>
        </p:nvSpPr>
        <p:spPr bwMode="gray">
          <a:xfrm rot="10798585">
            <a:off x="5638800" y="5562600"/>
            <a:ext cx="6350" cy="4143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8593" name="Line 17"/>
          <p:cNvSpPr>
            <a:spLocks noChangeShapeType="1"/>
          </p:cNvSpPr>
          <p:nvPr/>
        </p:nvSpPr>
        <p:spPr bwMode="gray">
          <a:xfrm rot="10798585">
            <a:off x="6400800" y="5562600"/>
            <a:ext cx="3175" cy="4905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8594" name="Line 18"/>
          <p:cNvSpPr>
            <a:spLocks noChangeShapeType="1"/>
          </p:cNvSpPr>
          <p:nvPr/>
        </p:nvSpPr>
        <p:spPr bwMode="gray">
          <a:xfrm>
            <a:off x="6715125" y="2263775"/>
            <a:ext cx="7493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8595" name="Oval 19"/>
          <p:cNvSpPr>
            <a:spLocks noChangeArrowheads="1"/>
          </p:cNvSpPr>
          <p:nvPr/>
        </p:nvSpPr>
        <p:spPr bwMode="blackWhite">
          <a:xfrm>
            <a:off x="5857875" y="1212850"/>
            <a:ext cx="493713" cy="49371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</a:pPr>
            <a:r>
              <a:rPr lang="en-US" sz="24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8596" name="Oval 20"/>
          <p:cNvSpPr>
            <a:spLocks noChangeArrowheads="1"/>
          </p:cNvSpPr>
          <p:nvPr/>
        </p:nvSpPr>
        <p:spPr bwMode="blackWhite">
          <a:xfrm>
            <a:off x="7292975" y="1919288"/>
            <a:ext cx="504825" cy="5032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</a:pPr>
            <a:r>
              <a:rPr lang="en-US" sz="24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08597" name="Oval 21"/>
          <p:cNvSpPr>
            <a:spLocks noChangeArrowheads="1"/>
          </p:cNvSpPr>
          <p:nvPr/>
        </p:nvSpPr>
        <p:spPr bwMode="blackWhite">
          <a:xfrm>
            <a:off x="8445500" y="2293938"/>
            <a:ext cx="493713" cy="4937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</a:pPr>
            <a:r>
              <a:rPr lang="en-US" sz="24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408598" name="Oval 22"/>
          <p:cNvSpPr>
            <a:spLocks noChangeArrowheads="1"/>
          </p:cNvSpPr>
          <p:nvPr/>
        </p:nvSpPr>
        <p:spPr bwMode="blackWhite">
          <a:xfrm>
            <a:off x="3505200" y="5791200"/>
            <a:ext cx="493713" cy="49371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</a:pPr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8599" name="Oval 23"/>
          <p:cNvSpPr>
            <a:spLocks noChangeArrowheads="1"/>
          </p:cNvSpPr>
          <p:nvPr/>
        </p:nvSpPr>
        <p:spPr bwMode="blackWhite">
          <a:xfrm>
            <a:off x="5410200" y="5791200"/>
            <a:ext cx="504825" cy="5032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</a:pPr>
            <a:r>
              <a:rPr lang="en-US" sz="24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08600" name="Oval 24"/>
          <p:cNvSpPr>
            <a:spLocks noChangeArrowheads="1"/>
          </p:cNvSpPr>
          <p:nvPr/>
        </p:nvSpPr>
        <p:spPr bwMode="blackWhite">
          <a:xfrm>
            <a:off x="6248400" y="5791200"/>
            <a:ext cx="504825" cy="5032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</a:pPr>
            <a:r>
              <a:rPr lang="en-US" sz="2400">
                <a:solidFill>
                  <a:schemeClr val="tx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06068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</a:t>
            </a:r>
            <a:r>
              <a:rPr lang="en-US">
                <a:latin typeface="Courier New" pitchFamily="49" charset="0"/>
              </a:rPr>
              <a:t>COALESCE</a:t>
            </a:r>
            <a:r>
              <a:rPr lang="en-US"/>
              <a:t> Function</a:t>
            </a:r>
          </a:p>
        </p:txBody>
      </p:sp>
      <p:sp>
        <p:nvSpPr>
          <p:cNvPr id="410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449388"/>
            <a:ext cx="7918450" cy="210185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The advantage of the </a:t>
            </a:r>
            <a:r>
              <a:rPr lang="en-US" dirty="0">
                <a:latin typeface="Courier New" pitchFamily="49" charset="0"/>
              </a:rPr>
              <a:t>COALESCE</a:t>
            </a:r>
            <a:r>
              <a:rPr lang="en-US" dirty="0"/>
              <a:t> function over the </a:t>
            </a:r>
            <a:r>
              <a:rPr lang="en-US" dirty="0">
                <a:latin typeface="Courier New" pitchFamily="49" charset="0"/>
              </a:rPr>
              <a:t>NVL</a:t>
            </a:r>
            <a:r>
              <a:rPr lang="en-US" dirty="0"/>
              <a:t> function is that the </a:t>
            </a:r>
            <a:r>
              <a:rPr lang="en-US" dirty="0">
                <a:latin typeface="Courier New" pitchFamily="49" charset="0"/>
              </a:rPr>
              <a:t>COALESCE</a:t>
            </a:r>
            <a:r>
              <a:rPr lang="en-US" dirty="0"/>
              <a:t> function can take </a:t>
            </a:r>
            <a:r>
              <a:rPr lang="en-US" dirty="0">
                <a:solidFill>
                  <a:srgbClr val="FF0000"/>
                </a:solidFill>
              </a:rPr>
              <a:t>multiple alternate values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 first expression is not null, the </a:t>
            </a:r>
            <a:r>
              <a:rPr lang="en-US" dirty="0">
                <a:latin typeface="Courier New" pitchFamily="49" charset="0"/>
              </a:rPr>
              <a:t>COALESCE</a:t>
            </a:r>
            <a:r>
              <a:rPr lang="en-US" dirty="0"/>
              <a:t> function returns that expression; otherwise, it does a </a:t>
            </a:r>
            <a:r>
              <a:rPr lang="en-US" dirty="0">
                <a:latin typeface="Courier New" pitchFamily="49" charset="0"/>
              </a:rPr>
              <a:t>COALESCE</a:t>
            </a:r>
            <a:r>
              <a:rPr lang="en-US" dirty="0"/>
              <a:t> of the remaining expressions.</a:t>
            </a:r>
          </a:p>
        </p:txBody>
      </p:sp>
    </p:spTree>
    <p:extLst>
      <p:ext uri="{BB962C8B-B14F-4D97-AF65-F5344CB8AC3E}">
        <p14:creationId xmlns:p14="http://schemas.microsoft.com/office/powerpoint/2010/main" val="3040915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09600"/>
            <a:ext cx="8001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1"/>
            <a:r>
              <a:rPr lang="en-US" sz="2800" b="1" dirty="0"/>
              <a:t>Syntax</a:t>
            </a:r>
            <a:br>
              <a:rPr lang="en-US" sz="2800" b="1" dirty="0"/>
            </a:br>
            <a:r>
              <a:rPr lang="en-US" sz="2800" dirty="0"/>
              <a:t>COALESCE (</a:t>
            </a:r>
            <a:r>
              <a:rPr lang="en-US" sz="2800" i="1" dirty="0"/>
              <a:t>expr1</a:t>
            </a:r>
            <a:r>
              <a:rPr lang="en-US" sz="2800" dirty="0"/>
              <a:t>, </a:t>
            </a:r>
            <a:r>
              <a:rPr lang="en-US" sz="2800" i="1" dirty="0"/>
              <a:t>expr2, ... </a:t>
            </a:r>
            <a:r>
              <a:rPr lang="en-US" sz="2800" i="1" dirty="0" err="1"/>
              <a:t>exprn</a:t>
            </a:r>
            <a:r>
              <a:rPr lang="en-US" sz="2800" dirty="0"/>
              <a:t>)</a:t>
            </a:r>
            <a:br>
              <a:rPr lang="en-US" sz="2800" dirty="0"/>
            </a:br>
            <a:endParaRPr lang="en-US" sz="2800" b="1" dirty="0"/>
          </a:p>
          <a:p>
            <a:pPr lvl="1">
              <a:buSzPct val="70000"/>
              <a:buFont typeface="Courier New" pitchFamily="49" charset="0"/>
              <a:buChar char="•"/>
            </a:pPr>
            <a:r>
              <a:rPr lang="en-US" sz="2800" dirty="0"/>
              <a:t>Returns</a:t>
            </a:r>
            <a:r>
              <a:rPr lang="en-US" sz="2800" i="1" dirty="0">
                <a:latin typeface="Courier New" pitchFamily="49" charset="0"/>
              </a:rPr>
              <a:t> expr1</a:t>
            </a:r>
            <a:r>
              <a:rPr lang="en-US" sz="2800" dirty="0"/>
              <a:t> if it is not null</a:t>
            </a:r>
            <a:endParaRPr lang="en-US" sz="2800" b="1" dirty="0"/>
          </a:p>
          <a:p>
            <a:pPr lvl="1">
              <a:buSzPct val="70000"/>
              <a:buFont typeface="Courier New" pitchFamily="49" charset="0"/>
              <a:buChar char="•"/>
            </a:pPr>
            <a:r>
              <a:rPr lang="en-US" sz="2800" dirty="0"/>
              <a:t>Returns</a:t>
            </a:r>
            <a:r>
              <a:rPr lang="en-US" sz="2800" i="1" dirty="0">
                <a:latin typeface="Courier New" pitchFamily="49" charset="0"/>
              </a:rPr>
              <a:t> expr2</a:t>
            </a:r>
            <a:r>
              <a:rPr lang="en-US" sz="2800" dirty="0"/>
              <a:t> if expr1 is null and expr2 is not null</a:t>
            </a:r>
          </a:p>
          <a:p>
            <a:pPr lvl="1">
              <a:buSzPct val="70000"/>
              <a:buFont typeface="Courier New" pitchFamily="49" charset="0"/>
              <a:buChar char="•"/>
            </a:pPr>
            <a:r>
              <a:rPr lang="en-US" sz="2800" dirty="0"/>
              <a:t>returns  </a:t>
            </a:r>
            <a:r>
              <a:rPr lang="en-US" sz="2800" i="1" dirty="0" err="1">
                <a:latin typeface="Courier New" pitchFamily="49" charset="0"/>
              </a:rPr>
              <a:t>exprn</a:t>
            </a:r>
            <a:r>
              <a:rPr lang="en-US" sz="2800" i="1" dirty="0"/>
              <a:t> </a:t>
            </a:r>
            <a:r>
              <a:rPr lang="en-US" sz="2800" dirty="0"/>
              <a:t>if the preceding expressions are null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Note that all expressions must be of the same data type.</a:t>
            </a:r>
          </a:p>
        </p:txBody>
      </p:sp>
    </p:spTree>
    <p:extLst>
      <p:ext uri="{BB962C8B-B14F-4D97-AF65-F5344CB8AC3E}">
        <p14:creationId xmlns:p14="http://schemas.microsoft.com/office/powerpoint/2010/main" val="89003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684" name="Picture 12" descr="C:\project-SQLFund1\images\img04-33b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057400" y="5029200"/>
            <a:ext cx="4217988" cy="116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683" name="Picture 11" descr="C:\project-SQLFund1\images\img04-33a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057400" y="2667000"/>
            <a:ext cx="4160838" cy="20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675" name="Rectangle 3"/>
          <p:cNvSpPr>
            <a:spLocks noChangeArrowheads="1"/>
          </p:cNvSpPr>
          <p:nvPr/>
        </p:nvSpPr>
        <p:spPr bwMode="blackGray">
          <a:xfrm>
            <a:off x="838200" y="1371600"/>
            <a:ext cx="7364413" cy="1181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SELECT last_name, employee_id,</a:t>
            </a:r>
          </a:p>
          <a:p>
            <a:pPr eaLnBrk="0" hangingPunct="0"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COALESCE(TO_CHAR(commission_pct),TO_CHAR(manager_id),</a:t>
            </a:r>
          </a:p>
          <a:p>
            <a:pPr eaLnBrk="0" hangingPunct="0"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	'No commission and no manager') </a:t>
            </a:r>
          </a:p>
          <a:p>
            <a:pPr eaLnBrk="0" hangingPunct="0"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FROM employees;</a:t>
            </a:r>
          </a:p>
        </p:txBody>
      </p:sp>
      <p:sp>
        <p:nvSpPr>
          <p:cNvPr id="412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</a:t>
            </a:r>
            <a:r>
              <a:rPr lang="en-US">
                <a:latin typeface="Courier New" pitchFamily="49" charset="0"/>
              </a:rPr>
              <a:t>COALESCE</a:t>
            </a:r>
            <a:r>
              <a:rPr lang="en-US"/>
              <a:t> Function</a:t>
            </a:r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gray">
          <a:xfrm>
            <a:off x="914400" y="1676400"/>
            <a:ext cx="7239000" cy="609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78" name="Text Box 6"/>
          <p:cNvSpPr txBox="1">
            <a:spLocks noChangeArrowheads="1"/>
          </p:cNvSpPr>
          <p:nvPr/>
        </p:nvSpPr>
        <p:spPr bwMode="gray">
          <a:xfrm>
            <a:off x="2133600" y="4648200"/>
            <a:ext cx="366713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>
                <a:latin typeface="Arial" charset="0"/>
              </a:rPr>
              <a:t>…</a:t>
            </a:r>
          </a:p>
        </p:txBody>
      </p:sp>
      <p:sp>
        <p:nvSpPr>
          <p:cNvPr id="412685" name="Text Box 13"/>
          <p:cNvSpPr txBox="1">
            <a:spLocks noChangeArrowheads="1"/>
          </p:cNvSpPr>
          <p:nvPr/>
        </p:nvSpPr>
        <p:spPr bwMode="gray">
          <a:xfrm>
            <a:off x="2133600" y="6019800"/>
            <a:ext cx="366713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>
                <a:latin typeface="Arial" charset="0"/>
              </a:rPr>
              <a:t>…</a:t>
            </a:r>
          </a:p>
        </p:txBody>
      </p:sp>
      <p:sp>
        <p:nvSpPr>
          <p:cNvPr id="412688" name="Rectangle 16"/>
          <p:cNvSpPr>
            <a:spLocks noChangeArrowheads="1"/>
          </p:cNvSpPr>
          <p:nvPr/>
        </p:nvSpPr>
        <p:spPr bwMode="auto">
          <a:xfrm>
            <a:off x="4419600" y="2667000"/>
            <a:ext cx="1828800" cy="228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53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1105</Words>
  <Application>Microsoft Office PowerPoint</Application>
  <PresentationFormat>On-screen Show (4:3)</PresentationFormat>
  <Paragraphs>152</Paragraphs>
  <Slides>10</Slides>
  <Notes>10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Unicode MS</vt:lpstr>
      <vt:lpstr>Arial</vt:lpstr>
      <vt:lpstr>Calibri</vt:lpstr>
      <vt:lpstr>Courier New</vt:lpstr>
      <vt:lpstr>Times New Roman</vt:lpstr>
      <vt:lpstr>Wingdings</vt:lpstr>
      <vt:lpstr>Office Theme</vt:lpstr>
      <vt:lpstr>Document</vt:lpstr>
      <vt:lpstr>THE NULL FUNCTIONS</vt:lpstr>
      <vt:lpstr>The following functions work with any data type and pertain to using nulls:</vt:lpstr>
      <vt:lpstr>NVL Function</vt:lpstr>
      <vt:lpstr>Using the NVL Function</vt:lpstr>
      <vt:lpstr>Using the NVL2 Function</vt:lpstr>
      <vt:lpstr>Using the NULLIF Function</vt:lpstr>
      <vt:lpstr>Using the COALESCE Function</vt:lpstr>
      <vt:lpstr>PowerPoint Presentation</vt:lpstr>
      <vt:lpstr>Using the COALESCE Function</vt:lpstr>
      <vt:lpstr>PowerPoint Presentation</vt:lpstr>
    </vt:vector>
  </TitlesOfParts>
  <Company>Georgia Gwinnett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NULL FUNCTIONS</dc:title>
  <dc:creator>lpollaci</dc:creator>
  <cp:lastModifiedBy>Lissa Pollacia</cp:lastModifiedBy>
  <cp:revision>6</cp:revision>
  <dcterms:created xsi:type="dcterms:W3CDTF">2013-02-17T21:53:06Z</dcterms:created>
  <dcterms:modified xsi:type="dcterms:W3CDTF">2016-09-20T21:37:17Z</dcterms:modified>
</cp:coreProperties>
</file>