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06" r:id="rId4"/>
    <p:sldId id="309" r:id="rId5"/>
    <p:sldId id="308" r:id="rId6"/>
    <p:sldId id="313" r:id="rId7"/>
    <p:sldId id="314" r:id="rId8"/>
    <p:sldId id="342" r:id="rId9"/>
    <p:sldId id="316" r:id="rId10"/>
    <p:sldId id="321" r:id="rId11"/>
    <p:sldId id="326" r:id="rId12"/>
    <p:sldId id="327" r:id="rId13"/>
  </p:sldIdLst>
  <p:sldSz cx="9144000" cy="6858000" type="screen4x3"/>
  <p:notesSz cx="685800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FF6600"/>
    <a:srgbClr val="CC9900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055" autoAdjust="0"/>
    <p:restoredTop sz="94660"/>
  </p:normalViewPr>
  <p:slideViewPr>
    <p:cSldViewPr>
      <p:cViewPr varScale="1">
        <p:scale>
          <a:sx n="51" d="100"/>
          <a:sy n="51" d="100"/>
        </p:scale>
        <p:origin x="-1042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75" d="100"/>
          <a:sy n="75" d="100"/>
        </p:scale>
        <p:origin x="-1522" y="1728"/>
      </p:cViewPr>
      <p:guideLst>
        <p:guide orient="horz" pos="288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31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31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B0B1F8-FB2D-402B-9ADF-7F3116AA7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*</a:t>
            </a:r>
            <a:endParaRPr 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07/16/96</a:t>
            </a:r>
            <a:endParaRPr lang="en-US" sz="1200"/>
          </a:p>
        </p:txBody>
      </p:sp>
      <p:sp>
        <p:nvSpPr>
          <p:cNvPr id="28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685800"/>
            <a:ext cx="4576762" cy="34321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6575"/>
            <a:ext cx="502920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*</a:t>
            </a:r>
            <a:endParaRPr 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315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##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566620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*</a:t>
            </a:r>
            <a:endParaRPr lang="en-US" sz="1200" i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07/16/96</a:t>
            </a:r>
            <a:endParaRPr lang="en-US" sz="1200" i="0" smtClean="0"/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*</a:t>
            </a:r>
            <a:endParaRPr lang="en-US" sz="1200" i="0" smtClean="0"/>
          </a:p>
        </p:txBody>
      </p:sp>
      <p:sp>
        <p:nvSpPr>
          <p:cNvPr id="29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##</a:t>
            </a:r>
            <a:endParaRPr lang="en-US" sz="1200" i="0" smtClean="0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*</a:t>
            </a:r>
            <a:endParaRPr lang="en-US" sz="1200" i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07/16/96</a:t>
            </a:r>
            <a:endParaRPr lang="en-US" sz="1200" i="0" smtClean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*</a:t>
            </a:r>
            <a:endParaRPr lang="en-US" sz="1200" i="0" smtClean="0"/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000" smtClean="0">
                <a:latin typeface="Arial" charset="0"/>
              </a:rPr>
              <a:t>##</a:t>
            </a:r>
            <a:endParaRPr lang="en-US" sz="1200" i="0" smtClean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Oracle8 is the first object-relational database model developed by Oracle.  </a:t>
            </a:r>
          </a:p>
          <a:p>
            <a:pPr>
              <a:buFontTx/>
              <a:buChar char="•"/>
            </a:pPr>
            <a:r>
              <a:rPr lang="en-US" smtClean="0"/>
              <a:t>This means object-oriented programming, complex datatypes (image, sound, video, and time series) are available &amp; they’re fully compatible with the relational world.</a:t>
            </a:r>
          </a:p>
          <a:p>
            <a:pPr>
              <a:buFontTx/>
              <a:buChar char="•"/>
            </a:pPr>
            <a:r>
              <a:rPr lang="en-US" smtClean="0"/>
              <a:t>Oracle 8 supports client-server and Web-based applications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0" y="0"/>
            <a:ext cx="1557338" cy="6878638"/>
            <a:chOff x="0" y="-6"/>
            <a:chExt cx="981" cy="4333"/>
          </a:xfrm>
        </p:grpSpPr>
        <p:sp>
          <p:nvSpPr>
            <p:cNvPr id="5" name="Rectangle 58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9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7" name="Rectangle 60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61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9" name="Freeform 62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63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64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66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71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21" name="Freeform 74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75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76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77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78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79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80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81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82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83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Rectangle 84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Line 85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4" name="Group 91"/>
          <p:cNvGrpSpPr>
            <a:grpSpLocks/>
          </p:cNvGrpSpPr>
          <p:nvPr/>
        </p:nvGrpSpPr>
        <p:grpSpPr bwMode="auto">
          <a:xfrm>
            <a:off x="523875" y="1428750"/>
            <a:ext cx="2095500" cy="2095500"/>
            <a:chOff x="330" y="900"/>
            <a:chExt cx="1320" cy="1320"/>
          </a:xfrm>
        </p:grpSpPr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975" y="900"/>
              <a:ext cx="675" cy="1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6" name="Group 90"/>
            <p:cNvGrpSpPr>
              <a:grpSpLocks/>
            </p:cNvGrpSpPr>
            <p:nvPr/>
          </p:nvGrpSpPr>
          <p:grpSpPr bwMode="auto">
            <a:xfrm>
              <a:off x="330" y="1015"/>
              <a:ext cx="1079" cy="1060"/>
              <a:chOff x="330" y="1015"/>
              <a:chExt cx="1079" cy="1060"/>
            </a:xfrm>
          </p:grpSpPr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330" y="1015"/>
                <a:ext cx="1079" cy="1060"/>
                <a:chOff x="330" y="1015"/>
                <a:chExt cx="1079" cy="1060"/>
              </a:xfrm>
            </p:grpSpPr>
            <p:grpSp>
              <p:nvGrpSpPr>
                <p:cNvPr id="45" name="Group 87"/>
                <p:cNvGrpSpPr>
                  <a:grpSpLocks/>
                </p:cNvGrpSpPr>
                <p:nvPr/>
              </p:nvGrpSpPr>
              <p:grpSpPr bwMode="auto">
                <a:xfrm>
                  <a:off x="330" y="1015"/>
                  <a:ext cx="1079" cy="1060"/>
                  <a:chOff x="330" y="1015"/>
                  <a:chExt cx="1079" cy="1060"/>
                </a:xfrm>
              </p:grpSpPr>
              <p:sp>
                <p:nvSpPr>
                  <p:cNvPr id="5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910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33" y="1015"/>
                    <a:ext cx="1074" cy="165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2" name="AutoShape 4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-91" y="144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" name="AutoShape 41"/>
                  <p:cNvSpPr>
                    <a:spLocks noChangeArrowheads="1"/>
                  </p:cNvSpPr>
                  <p:nvPr/>
                </p:nvSpPr>
                <p:spPr bwMode="auto">
                  <a:xfrm rot="-5400000" flipH="1" flipV="1">
                    <a:off x="802" y="1436"/>
                    <a:ext cx="1028" cy="186"/>
                  </a:xfrm>
                  <a:custGeom>
                    <a:avLst/>
                    <a:gdLst>
                      <a:gd name="G0" fmla="+- 2645 0 0"/>
                      <a:gd name="G1" fmla="+- 21600 0 2645"/>
                      <a:gd name="G2" fmla="*/ 2645 1 2"/>
                      <a:gd name="G3" fmla="+- 21600 0 G2"/>
                      <a:gd name="G4" fmla="+/ 2645 21600 2"/>
                      <a:gd name="G5" fmla="+/ G1 0 2"/>
                      <a:gd name="G6" fmla="*/ 21600 21600 2645"/>
                      <a:gd name="G7" fmla="*/ G6 1 2"/>
                      <a:gd name="G8" fmla="+- 21600 0 G7"/>
                      <a:gd name="G9" fmla="*/ 21600 1 2"/>
                      <a:gd name="G10" fmla="+- 2645 0 G9"/>
                      <a:gd name="G11" fmla="?: G10 G8 0"/>
                      <a:gd name="G12" fmla="?: G10 G7 21600"/>
                      <a:gd name="T0" fmla="*/ 20277 w 21600"/>
                      <a:gd name="T1" fmla="*/ 10800 h 21600"/>
                      <a:gd name="T2" fmla="*/ 10800 w 21600"/>
                      <a:gd name="T3" fmla="*/ 21600 h 21600"/>
                      <a:gd name="T4" fmla="*/ 1323 w 21600"/>
                      <a:gd name="T5" fmla="*/ 10800 h 21600"/>
                      <a:gd name="T6" fmla="*/ 10800 w 21600"/>
                      <a:gd name="T7" fmla="*/ 0 h 21600"/>
                      <a:gd name="T8" fmla="*/ 3123 w 21600"/>
                      <a:gd name="T9" fmla="*/ 3123 h 21600"/>
                      <a:gd name="T10" fmla="*/ 18477 w 21600"/>
                      <a:gd name="T11" fmla="*/ 18477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2645" y="21600"/>
                        </a:lnTo>
                        <a:lnTo>
                          <a:pt x="1895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accent1">
                          <a:gamma/>
                          <a:shade val="46275"/>
                          <a:invGamma/>
                        </a:schemeClr>
                      </a:gs>
                    </a:gsLst>
                    <a:lin ang="0" scaled="1"/>
                  </a:gra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6" name="Rectangle 43"/>
                <p:cNvSpPr>
                  <a:spLocks noChangeArrowheads="1"/>
                </p:cNvSpPr>
                <p:nvPr/>
              </p:nvSpPr>
              <p:spPr bwMode="auto">
                <a:xfrm>
                  <a:off x="433" y="1111"/>
                  <a:ext cx="874" cy="868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Oval 44"/>
                <p:cNvSpPr>
                  <a:spLocks noChangeArrowheads="1"/>
                </p:cNvSpPr>
                <p:nvPr/>
              </p:nvSpPr>
              <p:spPr bwMode="auto">
                <a:xfrm>
                  <a:off x="484" y="1170"/>
                  <a:ext cx="772" cy="75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48" name="Oval 45"/>
                <p:cNvSpPr>
                  <a:spLocks noChangeArrowheads="1"/>
                </p:cNvSpPr>
                <p:nvPr/>
              </p:nvSpPr>
              <p:spPr bwMode="auto">
                <a:xfrm>
                  <a:off x="559" y="1241"/>
                  <a:ext cx="622" cy="60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/>
                </a:p>
              </p:txBody>
            </p:sp>
            <p:sp>
              <p:nvSpPr>
                <p:cNvPr id="49" name="Oval 46"/>
                <p:cNvSpPr>
                  <a:spLocks noChangeArrowheads="1"/>
                </p:cNvSpPr>
                <p:nvPr/>
              </p:nvSpPr>
              <p:spPr bwMode="auto">
                <a:xfrm>
                  <a:off x="624" y="1303"/>
                  <a:ext cx="492" cy="48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/>
                </a:p>
              </p:txBody>
            </p:sp>
          </p:grpSp>
          <p:grpSp>
            <p:nvGrpSpPr>
              <p:cNvPr id="38" name="Group 89"/>
              <p:cNvGrpSpPr>
                <a:grpSpLocks/>
              </p:cNvGrpSpPr>
              <p:nvPr/>
            </p:nvGrpSpPr>
            <p:grpSpPr bwMode="auto">
              <a:xfrm>
                <a:off x="634" y="1345"/>
                <a:ext cx="447" cy="402"/>
                <a:chOff x="634" y="1345"/>
                <a:chExt cx="447" cy="402"/>
              </a:xfrm>
            </p:grpSpPr>
            <p:sp>
              <p:nvSpPr>
                <p:cNvPr id="39" name="Arc 48"/>
                <p:cNvSpPr>
                  <a:spLocks/>
                </p:cNvSpPr>
                <p:nvPr/>
              </p:nvSpPr>
              <p:spPr bwMode="auto">
                <a:xfrm>
                  <a:off x="856" y="1409"/>
                  <a:ext cx="34" cy="2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200"/>
                    <a:gd name="T2" fmla="*/ 0 w 21600"/>
                    <a:gd name="T3" fmla="*/ 43200 h 43200"/>
                    <a:gd name="T4" fmla="*/ 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</a:path>
                    <a:path w="21600" h="432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529"/>
                        <a:pt x="11929" y="43199"/>
                        <a:pt x="0" y="432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Arc 49"/>
                <p:cNvSpPr>
                  <a:spLocks/>
                </p:cNvSpPr>
                <p:nvPr/>
              </p:nvSpPr>
              <p:spPr bwMode="auto">
                <a:xfrm>
                  <a:off x="827" y="1409"/>
                  <a:ext cx="34" cy="28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21600 w 21600"/>
                    <a:gd name="T1" fmla="*/ 43200 h 43200"/>
                    <a:gd name="T2" fmla="*/ 21600 w 21600"/>
                    <a:gd name="T3" fmla="*/ 0 h 43200"/>
                    <a:gd name="T4" fmla="*/ 21600 w 21600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200" fill="none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</a:path>
                    <a:path w="21600" h="43200" stroke="0" extrusionOk="0">
                      <a:moveTo>
                        <a:pt x="21600" y="43200"/>
                      </a:move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-1" y="9670"/>
                        <a:pt x="9670" y="0"/>
                        <a:pt x="21599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AutoShape 50"/>
                <p:cNvSpPr>
                  <a:spLocks noChangeArrowheads="1"/>
                </p:cNvSpPr>
                <p:nvPr/>
              </p:nvSpPr>
              <p:spPr bwMode="auto">
                <a:xfrm>
                  <a:off x="798" y="1694"/>
                  <a:ext cx="122" cy="53"/>
                </a:xfrm>
                <a:prstGeom prst="roundRect">
                  <a:avLst>
                    <a:gd name="adj" fmla="val 49995"/>
                  </a:avLst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Freeform 51"/>
                <p:cNvSpPr>
                  <a:spLocks/>
                </p:cNvSpPr>
                <p:nvPr/>
              </p:nvSpPr>
              <p:spPr bwMode="auto">
                <a:xfrm>
                  <a:off x="634" y="1467"/>
                  <a:ext cx="221" cy="230"/>
                </a:xfrm>
                <a:custGeom>
                  <a:avLst/>
                  <a:gdLst/>
                  <a:ahLst/>
                  <a:cxnLst>
                    <a:cxn ang="0">
                      <a:pos x="212" y="204"/>
                    </a:cxn>
                    <a:cxn ang="0">
                      <a:pos x="194" y="158"/>
                    </a:cxn>
                    <a:cxn ang="0">
                      <a:pos x="188" y="111"/>
                    </a:cxn>
                    <a:cxn ang="0">
                      <a:pos x="183" y="72"/>
                    </a:cxn>
                    <a:cxn ang="0">
                      <a:pos x="178" y="52"/>
                    </a:cxn>
                    <a:cxn ang="0">
                      <a:pos x="169" y="37"/>
                    </a:cxn>
                    <a:cxn ang="0">
                      <a:pos x="157" y="24"/>
                    </a:cxn>
                    <a:cxn ang="0">
                      <a:pos x="143" y="13"/>
                    </a:cxn>
                    <a:cxn ang="0">
                      <a:pos x="124" y="5"/>
                    </a:cxn>
                    <a:cxn ang="0">
                      <a:pos x="100" y="0"/>
                    </a:cxn>
                    <a:cxn ang="0">
                      <a:pos x="76" y="0"/>
                    </a:cxn>
                    <a:cxn ang="0">
                      <a:pos x="54" y="7"/>
                    </a:cxn>
                    <a:cxn ang="0">
                      <a:pos x="35" y="16"/>
                    </a:cxn>
                    <a:cxn ang="0">
                      <a:pos x="18" y="31"/>
                    </a:cxn>
                    <a:cxn ang="0">
                      <a:pos x="5" y="51"/>
                    </a:cxn>
                    <a:cxn ang="0">
                      <a:pos x="0" y="73"/>
                    </a:cxn>
                    <a:cxn ang="0">
                      <a:pos x="3" y="72"/>
                    </a:cxn>
                    <a:cxn ang="0">
                      <a:pos x="15" y="64"/>
                    </a:cxn>
                    <a:cxn ang="0">
                      <a:pos x="35" y="58"/>
                    </a:cxn>
                    <a:cxn ang="0">
                      <a:pos x="56" y="57"/>
                    </a:cxn>
                    <a:cxn ang="0">
                      <a:pos x="74" y="63"/>
                    </a:cxn>
                    <a:cxn ang="0">
                      <a:pos x="87" y="73"/>
                    </a:cxn>
                    <a:cxn ang="0">
                      <a:pos x="93" y="85"/>
                    </a:cxn>
                    <a:cxn ang="0">
                      <a:pos x="96" y="102"/>
                    </a:cxn>
                    <a:cxn ang="0">
                      <a:pos x="100" y="124"/>
                    </a:cxn>
                    <a:cxn ang="0">
                      <a:pos x="106" y="147"/>
                    </a:cxn>
                    <a:cxn ang="0">
                      <a:pos x="116" y="168"/>
                    </a:cxn>
                    <a:cxn ang="0">
                      <a:pos x="131" y="190"/>
                    </a:cxn>
                    <a:cxn ang="0">
                      <a:pos x="150" y="207"/>
                    </a:cxn>
                    <a:cxn ang="0">
                      <a:pos x="172" y="219"/>
                    </a:cxn>
                    <a:cxn ang="0">
                      <a:pos x="194" y="226"/>
                    </a:cxn>
                    <a:cxn ang="0">
                      <a:pos x="220" y="229"/>
                    </a:cxn>
                  </a:cxnLst>
                  <a:rect l="0" t="0" r="r" b="b"/>
                  <a:pathLst>
                    <a:path w="221" h="230">
                      <a:moveTo>
                        <a:pt x="220" y="229"/>
                      </a:moveTo>
                      <a:lnTo>
                        <a:pt x="212" y="204"/>
                      </a:lnTo>
                      <a:lnTo>
                        <a:pt x="202" y="180"/>
                      </a:lnTo>
                      <a:lnTo>
                        <a:pt x="194" y="158"/>
                      </a:lnTo>
                      <a:lnTo>
                        <a:pt x="190" y="136"/>
                      </a:lnTo>
                      <a:lnTo>
                        <a:pt x="188" y="111"/>
                      </a:lnTo>
                      <a:lnTo>
                        <a:pt x="185" y="85"/>
                      </a:lnTo>
                      <a:lnTo>
                        <a:pt x="183" y="72"/>
                      </a:lnTo>
                      <a:lnTo>
                        <a:pt x="181" y="61"/>
                      </a:lnTo>
                      <a:lnTo>
                        <a:pt x="178" y="52"/>
                      </a:lnTo>
                      <a:lnTo>
                        <a:pt x="173" y="43"/>
                      </a:lnTo>
                      <a:lnTo>
                        <a:pt x="169" y="37"/>
                      </a:lnTo>
                      <a:lnTo>
                        <a:pt x="164" y="30"/>
                      </a:lnTo>
                      <a:lnTo>
                        <a:pt x="157" y="24"/>
                      </a:lnTo>
                      <a:lnTo>
                        <a:pt x="150" y="18"/>
                      </a:lnTo>
                      <a:lnTo>
                        <a:pt x="143" y="13"/>
                      </a:lnTo>
                      <a:lnTo>
                        <a:pt x="134" y="9"/>
                      </a:lnTo>
                      <a:lnTo>
                        <a:pt x="124" y="5"/>
                      </a:lnTo>
                      <a:lnTo>
                        <a:pt x="112" y="2"/>
                      </a:lnTo>
                      <a:lnTo>
                        <a:pt x="100" y="0"/>
                      </a:lnTo>
                      <a:lnTo>
                        <a:pt x="88" y="0"/>
                      </a:lnTo>
                      <a:lnTo>
                        <a:pt x="76" y="0"/>
                      </a:lnTo>
                      <a:lnTo>
                        <a:pt x="65" y="2"/>
                      </a:lnTo>
                      <a:lnTo>
                        <a:pt x="54" y="7"/>
                      </a:lnTo>
                      <a:lnTo>
                        <a:pt x="45" y="10"/>
                      </a:lnTo>
                      <a:lnTo>
                        <a:pt x="35" y="16"/>
                      </a:lnTo>
                      <a:lnTo>
                        <a:pt x="25" y="24"/>
                      </a:lnTo>
                      <a:lnTo>
                        <a:pt x="18" y="31"/>
                      </a:lnTo>
                      <a:lnTo>
                        <a:pt x="11" y="41"/>
                      </a:lnTo>
                      <a:lnTo>
                        <a:pt x="5" y="51"/>
                      </a:lnTo>
                      <a:lnTo>
                        <a:pt x="1" y="63"/>
                      </a:lnTo>
                      <a:lnTo>
                        <a:pt x="0" y="73"/>
                      </a:lnTo>
                      <a:lnTo>
                        <a:pt x="0" y="79"/>
                      </a:lnTo>
                      <a:lnTo>
                        <a:pt x="3" y="72"/>
                      </a:lnTo>
                      <a:lnTo>
                        <a:pt x="8" y="67"/>
                      </a:lnTo>
                      <a:lnTo>
                        <a:pt x="15" y="64"/>
                      </a:lnTo>
                      <a:lnTo>
                        <a:pt x="25" y="60"/>
                      </a:lnTo>
                      <a:lnTo>
                        <a:pt x="35" y="58"/>
                      </a:lnTo>
                      <a:lnTo>
                        <a:pt x="46" y="57"/>
                      </a:lnTo>
                      <a:lnTo>
                        <a:pt x="56" y="57"/>
                      </a:lnTo>
                      <a:lnTo>
                        <a:pt x="67" y="60"/>
                      </a:lnTo>
                      <a:lnTo>
                        <a:pt x="74" y="63"/>
                      </a:lnTo>
                      <a:lnTo>
                        <a:pt x="81" y="67"/>
                      </a:lnTo>
                      <a:lnTo>
                        <a:pt x="87" y="73"/>
                      </a:lnTo>
                      <a:lnTo>
                        <a:pt x="91" y="78"/>
                      </a:lnTo>
                      <a:lnTo>
                        <a:pt x="93" y="85"/>
                      </a:lnTo>
                      <a:lnTo>
                        <a:pt x="95" y="92"/>
                      </a:lnTo>
                      <a:lnTo>
                        <a:pt x="96" y="102"/>
                      </a:lnTo>
                      <a:lnTo>
                        <a:pt x="98" y="112"/>
                      </a:lnTo>
                      <a:lnTo>
                        <a:pt x="100" y="124"/>
                      </a:lnTo>
                      <a:lnTo>
                        <a:pt x="103" y="135"/>
                      </a:lnTo>
                      <a:lnTo>
                        <a:pt x="106" y="147"/>
                      </a:lnTo>
                      <a:lnTo>
                        <a:pt x="111" y="158"/>
                      </a:lnTo>
                      <a:lnTo>
                        <a:pt x="116" y="168"/>
                      </a:lnTo>
                      <a:lnTo>
                        <a:pt x="123" y="180"/>
                      </a:lnTo>
                      <a:lnTo>
                        <a:pt x="131" y="190"/>
                      </a:lnTo>
                      <a:lnTo>
                        <a:pt x="140" y="199"/>
                      </a:lnTo>
                      <a:lnTo>
                        <a:pt x="150" y="207"/>
                      </a:lnTo>
                      <a:lnTo>
                        <a:pt x="163" y="215"/>
                      </a:lnTo>
                      <a:lnTo>
                        <a:pt x="172" y="219"/>
                      </a:lnTo>
                      <a:lnTo>
                        <a:pt x="183" y="223"/>
                      </a:lnTo>
                      <a:lnTo>
                        <a:pt x="194" y="226"/>
                      </a:lnTo>
                      <a:lnTo>
                        <a:pt x="207" y="228"/>
                      </a:lnTo>
                      <a:lnTo>
                        <a:pt x="22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Freeform 52"/>
                <p:cNvSpPr>
                  <a:spLocks/>
                </p:cNvSpPr>
                <p:nvPr/>
              </p:nvSpPr>
              <p:spPr bwMode="auto">
                <a:xfrm>
                  <a:off x="859" y="1467"/>
                  <a:ext cx="222" cy="230"/>
                </a:xfrm>
                <a:custGeom>
                  <a:avLst/>
                  <a:gdLst/>
                  <a:ahLst/>
                  <a:cxnLst>
                    <a:cxn ang="0">
                      <a:pos x="7" y="204"/>
                    </a:cxn>
                    <a:cxn ang="0">
                      <a:pos x="25" y="158"/>
                    </a:cxn>
                    <a:cxn ang="0">
                      <a:pos x="31" y="111"/>
                    </a:cxn>
                    <a:cxn ang="0">
                      <a:pos x="36" y="72"/>
                    </a:cxn>
                    <a:cxn ang="0">
                      <a:pos x="41" y="52"/>
                    </a:cxn>
                    <a:cxn ang="0">
                      <a:pos x="50" y="37"/>
                    </a:cxn>
                    <a:cxn ang="0">
                      <a:pos x="62" y="24"/>
                    </a:cxn>
                    <a:cxn ang="0">
                      <a:pos x="77" y="13"/>
                    </a:cxn>
                    <a:cxn ang="0">
                      <a:pos x="96" y="5"/>
                    </a:cxn>
                    <a:cxn ang="0">
                      <a:pos x="120" y="0"/>
                    </a:cxn>
                    <a:cxn ang="0">
                      <a:pos x="143" y="0"/>
                    </a:cxn>
                    <a:cxn ang="0">
                      <a:pos x="165" y="7"/>
                    </a:cxn>
                    <a:cxn ang="0">
                      <a:pos x="184" y="16"/>
                    </a:cxn>
                    <a:cxn ang="0">
                      <a:pos x="201" y="31"/>
                    </a:cxn>
                    <a:cxn ang="0">
                      <a:pos x="215" y="51"/>
                    </a:cxn>
                    <a:cxn ang="0">
                      <a:pos x="221" y="73"/>
                    </a:cxn>
                    <a:cxn ang="0">
                      <a:pos x="217" y="72"/>
                    </a:cxn>
                    <a:cxn ang="0">
                      <a:pos x="205" y="64"/>
                    </a:cxn>
                    <a:cxn ang="0">
                      <a:pos x="184" y="58"/>
                    </a:cxn>
                    <a:cxn ang="0">
                      <a:pos x="164" y="57"/>
                    </a:cxn>
                    <a:cxn ang="0">
                      <a:pos x="145" y="63"/>
                    </a:cxn>
                    <a:cxn ang="0">
                      <a:pos x="132" y="73"/>
                    </a:cxn>
                    <a:cxn ang="0">
                      <a:pos x="127" y="85"/>
                    </a:cxn>
                    <a:cxn ang="0">
                      <a:pos x="123" y="102"/>
                    </a:cxn>
                    <a:cxn ang="0">
                      <a:pos x="120" y="124"/>
                    </a:cxn>
                    <a:cxn ang="0">
                      <a:pos x="113" y="147"/>
                    </a:cxn>
                    <a:cxn ang="0">
                      <a:pos x="104" y="168"/>
                    </a:cxn>
                    <a:cxn ang="0">
                      <a:pos x="89" y="190"/>
                    </a:cxn>
                    <a:cxn ang="0">
                      <a:pos x="69" y="207"/>
                    </a:cxn>
                    <a:cxn ang="0">
                      <a:pos x="47" y="219"/>
                    </a:cxn>
                    <a:cxn ang="0">
                      <a:pos x="25" y="226"/>
                    </a:cxn>
                    <a:cxn ang="0">
                      <a:pos x="0" y="229"/>
                    </a:cxn>
                  </a:cxnLst>
                  <a:rect l="0" t="0" r="r" b="b"/>
                  <a:pathLst>
                    <a:path w="222" h="230">
                      <a:moveTo>
                        <a:pt x="0" y="229"/>
                      </a:moveTo>
                      <a:lnTo>
                        <a:pt x="7" y="204"/>
                      </a:lnTo>
                      <a:lnTo>
                        <a:pt x="17" y="180"/>
                      </a:lnTo>
                      <a:lnTo>
                        <a:pt x="25" y="158"/>
                      </a:lnTo>
                      <a:lnTo>
                        <a:pt x="29" y="136"/>
                      </a:lnTo>
                      <a:lnTo>
                        <a:pt x="31" y="111"/>
                      </a:lnTo>
                      <a:lnTo>
                        <a:pt x="34" y="85"/>
                      </a:lnTo>
                      <a:lnTo>
                        <a:pt x="36" y="72"/>
                      </a:lnTo>
                      <a:lnTo>
                        <a:pt x="38" y="61"/>
                      </a:lnTo>
                      <a:lnTo>
                        <a:pt x="41" y="52"/>
                      </a:lnTo>
                      <a:lnTo>
                        <a:pt x="46" y="43"/>
                      </a:lnTo>
                      <a:lnTo>
                        <a:pt x="50" y="37"/>
                      </a:lnTo>
                      <a:lnTo>
                        <a:pt x="56" y="30"/>
                      </a:lnTo>
                      <a:lnTo>
                        <a:pt x="62" y="24"/>
                      </a:lnTo>
                      <a:lnTo>
                        <a:pt x="69" y="18"/>
                      </a:lnTo>
                      <a:lnTo>
                        <a:pt x="77" y="13"/>
                      </a:lnTo>
                      <a:lnTo>
                        <a:pt x="86" y="9"/>
                      </a:lnTo>
                      <a:lnTo>
                        <a:pt x="96" y="5"/>
                      </a:lnTo>
                      <a:lnTo>
                        <a:pt x="108" y="2"/>
                      </a:lnTo>
                      <a:lnTo>
                        <a:pt x="120" y="0"/>
                      </a:lnTo>
                      <a:lnTo>
                        <a:pt x="132" y="0"/>
                      </a:lnTo>
                      <a:lnTo>
                        <a:pt x="143" y="0"/>
                      </a:lnTo>
                      <a:lnTo>
                        <a:pt x="155" y="2"/>
                      </a:lnTo>
                      <a:lnTo>
                        <a:pt x="165" y="7"/>
                      </a:lnTo>
                      <a:lnTo>
                        <a:pt x="175" y="10"/>
                      </a:lnTo>
                      <a:lnTo>
                        <a:pt x="184" y="16"/>
                      </a:lnTo>
                      <a:lnTo>
                        <a:pt x="195" y="24"/>
                      </a:lnTo>
                      <a:lnTo>
                        <a:pt x="201" y="31"/>
                      </a:lnTo>
                      <a:lnTo>
                        <a:pt x="209" y="41"/>
                      </a:lnTo>
                      <a:lnTo>
                        <a:pt x="215" y="51"/>
                      </a:lnTo>
                      <a:lnTo>
                        <a:pt x="219" y="63"/>
                      </a:lnTo>
                      <a:lnTo>
                        <a:pt x="221" y="73"/>
                      </a:lnTo>
                      <a:lnTo>
                        <a:pt x="220" y="79"/>
                      </a:lnTo>
                      <a:lnTo>
                        <a:pt x="217" y="72"/>
                      </a:lnTo>
                      <a:lnTo>
                        <a:pt x="212" y="67"/>
                      </a:lnTo>
                      <a:lnTo>
                        <a:pt x="205" y="64"/>
                      </a:lnTo>
                      <a:lnTo>
                        <a:pt x="195" y="60"/>
                      </a:lnTo>
                      <a:lnTo>
                        <a:pt x="184" y="58"/>
                      </a:lnTo>
                      <a:lnTo>
                        <a:pt x="174" y="57"/>
                      </a:lnTo>
                      <a:lnTo>
                        <a:pt x="164" y="57"/>
                      </a:lnTo>
                      <a:lnTo>
                        <a:pt x="153" y="60"/>
                      </a:lnTo>
                      <a:lnTo>
                        <a:pt x="145" y="63"/>
                      </a:lnTo>
                      <a:lnTo>
                        <a:pt x="139" y="67"/>
                      </a:lnTo>
                      <a:lnTo>
                        <a:pt x="132" y="73"/>
                      </a:lnTo>
                      <a:lnTo>
                        <a:pt x="129" y="78"/>
                      </a:lnTo>
                      <a:lnTo>
                        <a:pt x="127" y="85"/>
                      </a:lnTo>
                      <a:lnTo>
                        <a:pt x="125" y="92"/>
                      </a:lnTo>
                      <a:lnTo>
                        <a:pt x="123" y="102"/>
                      </a:lnTo>
                      <a:lnTo>
                        <a:pt x="122" y="112"/>
                      </a:lnTo>
                      <a:lnTo>
                        <a:pt x="120" y="124"/>
                      </a:lnTo>
                      <a:lnTo>
                        <a:pt x="117" y="135"/>
                      </a:lnTo>
                      <a:lnTo>
                        <a:pt x="113" y="147"/>
                      </a:lnTo>
                      <a:lnTo>
                        <a:pt x="109" y="158"/>
                      </a:lnTo>
                      <a:lnTo>
                        <a:pt x="104" y="168"/>
                      </a:lnTo>
                      <a:lnTo>
                        <a:pt x="97" y="180"/>
                      </a:lnTo>
                      <a:lnTo>
                        <a:pt x="89" y="190"/>
                      </a:lnTo>
                      <a:lnTo>
                        <a:pt x="79" y="199"/>
                      </a:lnTo>
                      <a:lnTo>
                        <a:pt x="69" y="207"/>
                      </a:lnTo>
                      <a:lnTo>
                        <a:pt x="57" y="215"/>
                      </a:lnTo>
                      <a:lnTo>
                        <a:pt x="47" y="219"/>
                      </a:lnTo>
                      <a:lnTo>
                        <a:pt x="37" y="223"/>
                      </a:lnTo>
                      <a:lnTo>
                        <a:pt x="25" y="226"/>
                      </a:lnTo>
                      <a:lnTo>
                        <a:pt x="12" y="228"/>
                      </a:lnTo>
                      <a:lnTo>
                        <a:pt x="0" y="229"/>
                      </a:lnTo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Oval 53"/>
                <p:cNvSpPr>
                  <a:spLocks noChangeArrowheads="1"/>
                </p:cNvSpPr>
                <p:nvPr/>
              </p:nvSpPr>
              <p:spPr bwMode="auto">
                <a:xfrm>
                  <a:off x="829" y="1345"/>
                  <a:ext cx="56" cy="5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2075" tIns="46038" rIns="92075" bIns="46038" anchor="ctr"/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738438" y="1381125"/>
            <a:ext cx="6403975" cy="2333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4124325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" name="Rectangle 3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767138" y="63198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(c) Lissa Pollacia, Ph.D. 2004</a:t>
            </a:r>
          </a:p>
        </p:txBody>
      </p:sp>
      <p:sp>
        <p:nvSpPr>
          <p:cNvPr id="55" name="Rectangle 3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7196138" y="63198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029965-28DF-425C-BD2B-1F937669E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228600"/>
            <a:ext cx="1900238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0188" y="228600"/>
            <a:ext cx="5548312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4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0188" y="1524000"/>
            <a:ext cx="3724275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863" y="1524000"/>
            <a:ext cx="3724275" cy="4714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6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77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7"/>
          <p:cNvGrpSpPr>
            <a:grpSpLocks/>
          </p:cNvGrpSpPr>
          <p:nvPr/>
        </p:nvGrpSpPr>
        <p:grpSpPr bwMode="auto">
          <a:xfrm>
            <a:off x="0" y="-9525"/>
            <a:ext cx="1557338" cy="6878638"/>
            <a:chOff x="0" y="-6"/>
            <a:chExt cx="981" cy="4333"/>
          </a:xfrm>
        </p:grpSpPr>
        <p:sp>
          <p:nvSpPr>
            <p:cNvPr id="2" name="Rectangle 2"/>
            <p:cNvSpPr>
              <a:spLocks noChangeArrowheads="1"/>
            </p:cNvSpPr>
            <p:nvPr/>
          </p:nvSpPr>
          <p:spPr bwMode="auto">
            <a:xfrm>
              <a:off x="453" y="2151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3"/>
            <p:cNvSpPr>
              <a:spLocks noChangeArrowheads="1"/>
            </p:cNvSpPr>
            <p:nvPr/>
          </p:nvSpPr>
          <p:spPr bwMode="auto">
            <a:xfrm>
              <a:off x="0" y="2151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2" y="2151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567" y="2160"/>
              <a:ext cx="204" cy="2161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222" y="2636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222" y="2908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222" y="3165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222" y="3420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222" y="367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301" y="3932"/>
              <a:ext cx="265" cy="392"/>
            </a:xfrm>
            <a:custGeom>
              <a:avLst/>
              <a:gdLst/>
              <a:ahLst/>
              <a:cxnLst>
                <a:cxn ang="0">
                  <a:pos x="264" y="52"/>
                </a:cxn>
                <a:cxn ang="0">
                  <a:pos x="264" y="194"/>
                </a:cxn>
                <a:cxn ang="0">
                  <a:pos x="256" y="188"/>
                </a:cxn>
                <a:cxn ang="0">
                  <a:pos x="236" y="188"/>
                </a:cxn>
                <a:cxn ang="0">
                  <a:pos x="221" y="194"/>
                </a:cxn>
                <a:cxn ang="0">
                  <a:pos x="205" y="209"/>
                </a:cxn>
                <a:cxn ang="0">
                  <a:pos x="162" y="261"/>
                </a:cxn>
                <a:cxn ang="0">
                  <a:pos x="66" y="366"/>
                </a:cxn>
                <a:cxn ang="0">
                  <a:pos x="45" y="391"/>
                </a:cxn>
                <a:cxn ang="0">
                  <a:pos x="0" y="391"/>
                </a:cxn>
                <a:cxn ang="0">
                  <a:pos x="178" y="190"/>
                </a:cxn>
                <a:cxn ang="0">
                  <a:pos x="218" y="138"/>
                </a:cxn>
                <a:cxn ang="0">
                  <a:pos x="233" y="111"/>
                </a:cxn>
                <a:cxn ang="0">
                  <a:pos x="246" y="84"/>
                </a:cxn>
                <a:cxn ang="0">
                  <a:pos x="256" y="39"/>
                </a:cxn>
                <a:cxn ang="0">
                  <a:pos x="264" y="0"/>
                </a:cxn>
                <a:cxn ang="0">
                  <a:pos x="264" y="117"/>
                </a:cxn>
              </a:cxnLst>
              <a:rect l="0" t="0" r="r" b="b"/>
              <a:pathLst>
                <a:path w="265" h="392">
                  <a:moveTo>
                    <a:pt x="264" y="52"/>
                  </a:moveTo>
                  <a:lnTo>
                    <a:pt x="264" y="194"/>
                  </a:lnTo>
                  <a:lnTo>
                    <a:pt x="256" y="188"/>
                  </a:lnTo>
                  <a:lnTo>
                    <a:pt x="236" y="188"/>
                  </a:lnTo>
                  <a:lnTo>
                    <a:pt x="221" y="194"/>
                  </a:lnTo>
                  <a:lnTo>
                    <a:pt x="205" y="209"/>
                  </a:lnTo>
                  <a:lnTo>
                    <a:pt x="162" y="261"/>
                  </a:lnTo>
                  <a:lnTo>
                    <a:pt x="66" y="366"/>
                  </a:lnTo>
                  <a:lnTo>
                    <a:pt x="45" y="391"/>
                  </a:lnTo>
                  <a:lnTo>
                    <a:pt x="0" y="391"/>
                  </a:lnTo>
                  <a:lnTo>
                    <a:pt x="178" y="190"/>
                  </a:lnTo>
                  <a:lnTo>
                    <a:pt x="218" y="138"/>
                  </a:lnTo>
                  <a:lnTo>
                    <a:pt x="233" y="111"/>
                  </a:lnTo>
                  <a:lnTo>
                    <a:pt x="246" y="84"/>
                  </a:lnTo>
                  <a:lnTo>
                    <a:pt x="256" y="39"/>
                  </a:lnTo>
                  <a:lnTo>
                    <a:pt x="264" y="0"/>
                  </a:lnTo>
                  <a:lnTo>
                    <a:pt x="264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2" y="2366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22" y="2151"/>
              <a:ext cx="346" cy="575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3"/>
                </a:cxn>
                <a:cxn ang="0">
                  <a:pos x="30" y="433"/>
                </a:cxn>
                <a:cxn ang="0">
                  <a:pos x="17" y="463"/>
                </a:cxn>
                <a:cxn ang="0">
                  <a:pos x="10" y="510"/>
                </a:cxn>
                <a:cxn ang="0">
                  <a:pos x="0" y="574"/>
                </a:cxn>
                <a:cxn ang="0">
                  <a:pos x="0" y="293"/>
                </a:cxn>
                <a:cxn ang="0">
                  <a:pos x="5" y="320"/>
                </a:cxn>
                <a:cxn ang="0">
                  <a:pos x="10" y="332"/>
                </a:cxn>
                <a:cxn ang="0">
                  <a:pos x="20" y="338"/>
                </a:cxn>
                <a:cxn ang="0">
                  <a:pos x="30" y="341"/>
                </a:cxn>
                <a:cxn ang="0">
                  <a:pos x="45" y="341"/>
                </a:cxn>
                <a:cxn ang="0">
                  <a:pos x="60" y="335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5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3"/>
                  </a:lnTo>
                  <a:lnTo>
                    <a:pt x="30" y="433"/>
                  </a:lnTo>
                  <a:lnTo>
                    <a:pt x="17" y="463"/>
                  </a:lnTo>
                  <a:lnTo>
                    <a:pt x="10" y="510"/>
                  </a:lnTo>
                  <a:lnTo>
                    <a:pt x="0" y="574"/>
                  </a:lnTo>
                  <a:lnTo>
                    <a:pt x="0" y="293"/>
                  </a:lnTo>
                  <a:lnTo>
                    <a:pt x="5" y="320"/>
                  </a:lnTo>
                  <a:lnTo>
                    <a:pt x="10" y="332"/>
                  </a:lnTo>
                  <a:lnTo>
                    <a:pt x="20" y="338"/>
                  </a:lnTo>
                  <a:lnTo>
                    <a:pt x="30" y="341"/>
                  </a:lnTo>
                  <a:lnTo>
                    <a:pt x="45" y="341"/>
                  </a:lnTo>
                  <a:lnTo>
                    <a:pt x="60" y="335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453" y="-3"/>
              <a:ext cx="114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0" y="-3"/>
              <a:ext cx="221" cy="217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222" y="-3"/>
              <a:ext cx="231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567" y="-3"/>
              <a:ext cx="204" cy="21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spcBef>
                  <a:spcPct val="50000"/>
                </a:spcBef>
                <a:defRPr/>
              </a:pPr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222" y="497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222" y="754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222" y="1010"/>
              <a:ext cx="344" cy="645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5"/>
                </a:cxn>
                <a:cxn ang="0">
                  <a:pos x="50" y="473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0"/>
                </a:cxn>
                <a:cxn ang="0">
                  <a:pos x="0" y="644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5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5"/>
                  </a:lnTo>
                  <a:lnTo>
                    <a:pt x="50" y="473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0"/>
                  </a:lnTo>
                  <a:lnTo>
                    <a:pt x="0" y="644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222" y="126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222" y="1522"/>
              <a:ext cx="344" cy="647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1"/>
                </a:cxn>
                <a:cxn ang="0">
                  <a:pos x="146" y="366"/>
                </a:cxn>
                <a:cxn ang="0">
                  <a:pos x="50" y="475"/>
                </a:cxn>
                <a:cxn ang="0">
                  <a:pos x="30" y="505"/>
                </a:cxn>
                <a:cxn ang="0">
                  <a:pos x="17" y="535"/>
                </a:cxn>
                <a:cxn ang="0">
                  <a:pos x="10" y="582"/>
                </a:cxn>
                <a:cxn ang="0">
                  <a:pos x="0" y="646"/>
                </a:cxn>
                <a:cxn ang="0">
                  <a:pos x="0" y="365"/>
                </a:cxn>
                <a:cxn ang="0">
                  <a:pos x="5" y="392"/>
                </a:cxn>
                <a:cxn ang="0">
                  <a:pos x="10" y="404"/>
                </a:cxn>
                <a:cxn ang="0">
                  <a:pos x="20" y="410"/>
                </a:cxn>
                <a:cxn ang="0">
                  <a:pos x="30" y="413"/>
                </a:cxn>
                <a:cxn ang="0">
                  <a:pos x="45" y="413"/>
                </a:cxn>
                <a:cxn ang="0">
                  <a:pos x="60" y="407"/>
                </a:cxn>
                <a:cxn ang="0">
                  <a:pos x="257" y="190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7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1"/>
                  </a:lnTo>
                  <a:lnTo>
                    <a:pt x="146" y="366"/>
                  </a:lnTo>
                  <a:lnTo>
                    <a:pt x="50" y="475"/>
                  </a:lnTo>
                  <a:lnTo>
                    <a:pt x="30" y="505"/>
                  </a:lnTo>
                  <a:lnTo>
                    <a:pt x="17" y="535"/>
                  </a:lnTo>
                  <a:lnTo>
                    <a:pt x="10" y="582"/>
                  </a:lnTo>
                  <a:lnTo>
                    <a:pt x="0" y="646"/>
                  </a:lnTo>
                  <a:lnTo>
                    <a:pt x="0" y="365"/>
                  </a:lnTo>
                  <a:lnTo>
                    <a:pt x="5" y="392"/>
                  </a:lnTo>
                  <a:lnTo>
                    <a:pt x="10" y="404"/>
                  </a:lnTo>
                  <a:lnTo>
                    <a:pt x="20" y="410"/>
                  </a:lnTo>
                  <a:lnTo>
                    <a:pt x="30" y="413"/>
                  </a:lnTo>
                  <a:lnTo>
                    <a:pt x="45" y="413"/>
                  </a:lnTo>
                  <a:lnTo>
                    <a:pt x="60" y="407"/>
                  </a:lnTo>
                  <a:lnTo>
                    <a:pt x="257" y="190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19" y="4178"/>
              <a:ext cx="349" cy="149"/>
            </a:xfrm>
            <a:custGeom>
              <a:avLst/>
              <a:gdLst/>
              <a:ahLst/>
              <a:cxnLst>
                <a:cxn ang="0">
                  <a:pos x="345" y="52"/>
                </a:cxn>
                <a:cxn ang="0">
                  <a:pos x="348" y="144"/>
                </a:cxn>
                <a:cxn ang="0">
                  <a:pos x="0" y="148"/>
                </a:cxn>
                <a:cxn ang="0">
                  <a:pos x="299" y="143"/>
                </a:cxn>
                <a:cxn ang="0">
                  <a:pos x="315" y="111"/>
                </a:cxn>
                <a:cxn ang="0">
                  <a:pos x="328" y="84"/>
                </a:cxn>
                <a:cxn ang="0">
                  <a:pos x="338" y="39"/>
                </a:cxn>
                <a:cxn ang="0">
                  <a:pos x="345" y="0"/>
                </a:cxn>
                <a:cxn ang="0">
                  <a:pos x="345" y="117"/>
                </a:cxn>
              </a:cxnLst>
              <a:rect l="0" t="0" r="r" b="b"/>
              <a:pathLst>
                <a:path w="349" h="149">
                  <a:moveTo>
                    <a:pt x="345" y="52"/>
                  </a:moveTo>
                  <a:lnTo>
                    <a:pt x="348" y="144"/>
                  </a:lnTo>
                  <a:lnTo>
                    <a:pt x="0" y="148"/>
                  </a:lnTo>
                  <a:lnTo>
                    <a:pt x="299" y="143"/>
                  </a:lnTo>
                  <a:lnTo>
                    <a:pt x="315" y="111"/>
                  </a:lnTo>
                  <a:lnTo>
                    <a:pt x="328" y="84"/>
                  </a:lnTo>
                  <a:lnTo>
                    <a:pt x="338" y="39"/>
                  </a:lnTo>
                  <a:lnTo>
                    <a:pt x="345" y="0"/>
                  </a:lnTo>
                  <a:lnTo>
                    <a:pt x="345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22" y="211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22" y="-3"/>
              <a:ext cx="346" cy="574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3" y="122"/>
                </a:cxn>
                <a:cxn ang="0">
                  <a:pos x="336" y="116"/>
                </a:cxn>
                <a:cxn ang="0">
                  <a:pos x="315" y="116"/>
                </a:cxn>
                <a:cxn ang="0">
                  <a:pos x="300" y="122"/>
                </a:cxn>
                <a:cxn ang="0">
                  <a:pos x="285" y="137"/>
                </a:cxn>
                <a:cxn ang="0">
                  <a:pos x="242" y="188"/>
                </a:cxn>
                <a:cxn ang="0">
                  <a:pos x="146" y="294"/>
                </a:cxn>
                <a:cxn ang="0">
                  <a:pos x="50" y="402"/>
                </a:cxn>
                <a:cxn ang="0">
                  <a:pos x="30" y="432"/>
                </a:cxn>
                <a:cxn ang="0">
                  <a:pos x="17" y="462"/>
                </a:cxn>
                <a:cxn ang="0">
                  <a:pos x="10" y="509"/>
                </a:cxn>
                <a:cxn ang="0">
                  <a:pos x="0" y="573"/>
                </a:cxn>
                <a:cxn ang="0">
                  <a:pos x="0" y="292"/>
                </a:cxn>
                <a:cxn ang="0">
                  <a:pos x="5" y="319"/>
                </a:cxn>
                <a:cxn ang="0">
                  <a:pos x="10" y="331"/>
                </a:cxn>
                <a:cxn ang="0">
                  <a:pos x="20" y="337"/>
                </a:cxn>
                <a:cxn ang="0">
                  <a:pos x="30" y="340"/>
                </a:cxn>
                <a:cxn ang="0">
                  <a:pos x="45" y="340"/>
                </a:cxn>
                <a:cxn ang="0">
                  <a:pos x="60" y="334"/>
                </a:cxn>
                <a:cxn ang="0">
                  <a:pos x="257" y="117"/>
                </a:cxn>
                <a:cxn ang="0">
                  <a:pos x="298" y="66"/>
                </a:cxn>
                <a:cxn ang="0">
                  <a:pos x="313" y="39"/>
                </a:cxn>
                <a:cxn ang="0">
                  <a:pos x="326" y="12"/>
                </a:cxn>
                <a:cxn ang="0">
                  <a:pos x="329" y="0"/>
                </a:cxn>
                <a:cxn ang="0">
                  <a:pos x="345" y="3"/>
                </a:cxn>
                <a:cxn ang="0">
                  <a:pos x="343" y="45"/>
                </a:cxn>
              </a:cxnLst>
              <a:rect l="0" t="0" r="r" b="b"/>
              <a:pathLst>
                <a:path w="346" h="574">
                  <a:moveTo>
                    <a:pt x="345" y="0"/>
                  </a:moveTo>
                  <a:lnTo>
                    <a:pt x="343" y="122"/>
                  </a:lnTo>
                  <a:lnTo>
                    <a:pt x="336" y="116"/>
                  </a:lnTo>
                  <a:lnTo>
                    <a:pt x="315" y="116"/>
                  </a:lnTo>
                  <a:lnTo>
                    <a:pt x="300" y="122"/>
                  </a:lnTo>
                  <a:lnTo>
                    <a:pt x="285" y="137"/>
                  </a:lnTo>
                  <a:lnTo>
                    <a:pt x="242" y="188"/>
                  </a:lnTo>
                  <a:lnTo>
                    <a:pt x="146" y="294"/>
                  </a:lnTo>
                  <a:lnTo>
                    <a:pt x="50" y="402"/>
                  </a:lnTo>
                  <a:lnTo>
                    <a:pt x="30" y="432"/>
                  </a:lnTo>
                  <a:lnTo>
                    <a:pt x="17" y="462"/>
                  </a:lnTo>
                  <a:lnTo>
                    <a:pt x="10" y="509"/>
                  </a:lnTo>
                  <a:lnTo>
                    <a:pt x="0" y="573"/>
                  </a:lnTo>
                  <a:lnTo>
                    <a:pt x="0" y="292"/>
                  </a:lnTo>
                  <a:lnTo>
                    <a:pt x="5" y="319"/>
                  </a:lnTo>
                  <a:lnTo>
                    <a:pt x="10" y="331"/>
                  </a:lnTo>
                  <a:lnTo>
                    <a:pt x="20" y="337"/>
                  </a:lnTo>
                  <a:lnTo>
                    <a:pt x="30" y="340"/>
                  </a:lnTo>
                  <a:lnTo>
                    <a:pt x="45" y="340"/>
                  </a:lnTo>
                  <a:lnTo>
                    <a:pt x="60" y="334"/>
                  </a:lnTo>
                  <a:lnTo>
                    <a:pt x="257" y="117"/>
                  </a:lnTo>
                  <a:lnTo>
                    <a:pt x="298" y="66"/>
                  </a:lnTo>
                  <a:lnTo>
                    <a:pt x="313" y="39"/>
                  </a:lnTo>
                  <a:lnTo>
                    <a:pt x="326" y="12"/>
                  </a:lnTo>
                  <a:lnTo>
                    <a:pt x="329" y="0"/>
                  </a:lnTo>
                  <a:lnTo>
                    <a:pt x="345" y="3"/>
                  </a:lnTo>
                  <a:lnTo>
                    <a:pt x="343" y="45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24" y="-6"/>
              <a:ext cx="154" cy="294"/>
            </a:xfrm>
            <a:custGeom>
              <a:avLst/>
              <a:gdLst/>
              <a:ahLst/>
              <a:cxnLst>
                <a:cxn ang="0">
                  <a:pos x="153" y="3"/>
                </a:cxn>
                <a:cxn ang="0">
                  <a:pos x="50" y="122"/>
                </a:cxn>
                <a:cxn ang="0">
                  <a:pos x="30" y="152"/>
                </a:cxn>
                <a:cxn ang="0">
                  <a:pos x="17" y="182"/>
                </a:cxn>
                <a:cxn ang="0">
                  <a:pos x="10" y="229"/>
                </a:cxn>
                <a:cxn ang="0">
                  <a:pos x="0" y="293"/>
                </a:cxn>
                <a:cxn ang="0">
                  <a:pos x="0" y="12"/>
                </a:cxn>
                <a:cxn ang="0">
                  <a:pos x="5" y="39"/>
                </a:cxn>
                <a:cxn ang="0">
                  <a:pos x="10" y="51"/>
                </a:cxn>
                <a:cxn ang="0">
                  <a:pos x="20" y="57"/>
                </a:cxn>
                <a:cxn ang="0">
                  <a:pos x="30" y="60"/>
                </a:cxn>
                <a:cxn ang="0">
                  <a:pos x="45" y="60"/>
                </a:cxn>
                <a:cxn ang="0">
                  <a:pos x="60" y="54"/>
                </a:cxn>
                <a:cxn ang="0">
                  <a:pos x="110" y="0"/>
                </a:cxn>
              </a:cxnLst>
              <a:rect l="0" t="0" r="r" b="b"/>
              <a:pathLst>
                <a:path w="154" h="294">
                  <a:moveTo>
                    <a:pt x="153" y="3"/>
                  </a:moveTo>
                  <a:lnTo>
                    <a:pt x="50" y="122"/>
                  </a:lnTo>
                  <a:lnTo>
                    <a:pt x="30" y="152"/>
                  </a:lnTo>
                  <a:lnTo>
                    <a:pt x="17" y="182"/>
                  </a:lnTo>
                  <a:lnTo>
                    <a:pt x="10" y="229"/>
                  </a:lnTo>
                  <a:lnTo>
                    <a:pt x="0" y="293"/>
                  </a:lnTo>
                  <a:lnTo>
                    <a:pt x="0" y="12"/>
                  </a:lnTo>
                  <a:lnTo>
                    <a:pt x="5" y="39"/>
                  </a:lnTo>
                  <a:lnTo>
                    <a:pt x="10" y="51"/>
                  </a:lnTo>
                  <a:lnTo>
                    <a:pt x="20" y="57"/>
                  </a:lnTo>
                  <a:lnTo>
                    <a:pt x="30" y="60"/>
                  </a:lnTo>
                  <a:lnTo>
                    <a:pt x="45" y="60"/>
                  </a:lnTo>
                  <a:lnTo>
                    <a:pt x="60" y="54"/>
                  </a:lnTo>
                  <a:lnTo>
                    <a:pt x="11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22" y="1796"/>
              <a:ext cx="344" cy="646"/>
            </a:xfrm>
            <a:custGeom>
              <a:avLst/>
              <a:gdLst/>
              <a:ahLst/>
              <a:cxnLst>
                <a:cxn ang="0">
                  <a:pos x="343" y="52"/>
                </a:cxn>
                <a:cxn ang="0">
                  <a:pos x="343" y="194"/>
                </a:cxn>
                <a:cxn ang="0">
                  <a:pos x="335" y="188"/>
                </a:cxn>
                <a:cxn ang="0">
                  <a:pos x="315" y="188"/>
                </a:cxn>
                <a:cxn ang="0">
                  <a:pos x="300" y="194"/>
                </a:cxn>
                <a:cxn ang="0">
                  <a:pos x="284" y="209"/>
                </a:cxn>
                <a:cxn ang="0">
                  <a:pos x="242" y="260"/>
                </a:cxn>
                <a:cxn ang="0">
                  <a:pos x="146" y="366"/>
                </a:cxn>
                <a:cxn ang="0">
                  <a:pos x="50" y="474"/>
                </a:cxn>
                <a:cxn ang="0">
                  <a:pos x="30" y="504"/>
                </a:cxn>
                <a:cxn ang="0">
                  <a:pos x="17" y="534"/>
                </a:cxn>
                <a:cxn ang="0">
                  <a:pos x="10" y="581"/>
                </a:cxn>
                <a:cxn ang="0">
                  <a:pos x="0" y="645"/>
                </a:cxn>
                <a:cxn ang="0">
                  <a:pos x="0" y="364"/>
                </a:cxn>
                <a:cxn ang="0">
                  <a:pos x="5" y="391"/>
                </a:cxn>
                <a:cxn ang="0">
                  <a:pos x="10" y="403"/>
                </a:cxn>
                <a:cxn ang="0">
                  <a:pos x="20" y="409"/>
                </a:cxn>
                <a:cxn ang="0">
                  <a:pos x="30" y="412"/>
                </a:cxn>
                <a:cxn ang="0">
                  <a:pos x="45" y="412"/>
                </a:cxn>
                <a:cxn ang="0">
                  <a:pos x="60" y="406"/>
                </a:cxn>
                <a:cxn ang="0">
                  <a:pos x="257" y="189"/>
                </a:cxn>
                <a:cxn ang="0">
                  <a:pos x="297" y="138"/>
                </a:cxn>
                <a:cxn ang="0">
                  <a:pos x="312" y="111"/>
                </a:cxn>
                <a:cxn ang="0">
                  <a:pos x="325" y="84"/>
                </a:cxn>
                <a:cxn ang="0">
                  <a:pos x="335" y="39"/>
                </a:cxn>
                <a:cxn ang="0">
                  <a:pos x="343" y="0"/>
                </a:cxn>
                <a:cxn ang="0">
                  <a:pos x="343" y="117"/>
                </a:cxn>
              </a:cxnLst>
              <a:rect l="0" t="0" r="r" b="b"/>
              <a:pathLst>
                <a:path w="344" h="646">
                  <a:moveTo>
                    <a:pt x="343" y="52"/>
                  </a:moveTo>
                  <a:lnTo>
                    <a:pt x="343" y="194"/>
                  </a:lnTo>
                  <a:lnTo>
                    <a:pt x="335" y="188"/>
                  </a:lnTo>
                  <a:lnTo>
                    <a:pt x="315" y="188"/>
                  </a:lnTo>
                  <a:lnTo>
                    <a:pt x="300" y="194"/>
                  </a:lnTo>
                  <a:lnTo>
                    <a:pt x="284" y="209"/>
                  </a:lnTo>
                  <a:lnTo>
                    <a:pt x="242" y="260"/>
                  </a:lnTo>
                  <a:lnTo>
                    <a:pt x="146" y="366"/>
                  </a:lnTo>
                  <a:lnTo>
                    <a:pt x="50" y="474"/>
                  </a:lnTo>
                  <a:lnTo>
                    <a:pt x="30" y="504"/>
                  </a:lnTo>
                  <a:lnTo>
                    <a:pt x="17" y="534"/>
                  </a:lnTo>
                  <a:lnTo>
                    <a:pt x="10" y="581"/>
                  </a:lnTo>
                  <a:lnTo>
                    <a:pt x="0" y="645"/>
                  </a:lnTo>
                  <a:lnTo>
                    <a:pt x="0" y="364"/>
                  </a:lnTo>
                  <a:lnTo>
                    <a:pt x="5" y="391"/>
                  </a:lnTo>
                  <a:lnTo>
                    <a:pt x="10" y="403"/>
                  </a:lnTo>
                  <a:lnTo>
                    <a:pt x="20" y="409"/>
                  </a:lnTo>
                  <a:lnTo>
                    <a:pt x="30" y="412"/>
                  </a:lnTo>
                  <a:lnTo>
                    <a:pt x="45" y="412"/>
                  </a:lnTo>
                  <a:lnTo>
                    <a:pt x="60" y="406"/>
                  </a:lnTo>
                  <a:lnTo>
                    <a:pt x="257" y="189"/>
                  </a:lnTo>
                  <a:lnTo>
                    <a:pt x="297" y="138"/>
                  </a:lnTo>
                  <a:lnTo>
                    <a:pt x="312" y="111"/>
                  </a:lnTo>
                  <a:lnTo>
                    <a:pt x="325" y="84"/>
                  </a:lnTo>
                  <a:lnTo>
                    <a:pt x="335" y="39"/>
                  </a:lnTo>
                  <a:lnTo>
                    <a:pt x="343" y="0"/>
                  </a:lnTo>
                  <a:lnTo>
                    <a:pt x="343" y="117"/>
                  </a:lnTo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771" y="0"/>
              <a:ext cx="210" cy="4319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13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645" y="0"/>
              <a:ext cx="0" cy="4319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7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228600"/>
            <a:ext cx="760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188" y="1524000"/>
            <a:ext cx="760095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b="1" u="sng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Dynamic SQL Scripts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substitution variables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676400" y="4506227"/>
            <a:ext cx="2286000" cy="609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1828800" y="2667000"/>
            <a:ext cx="4724400" cy="1828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the SQL*Plus environment: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524000"/>
            <a:ext cx="7600950" cy="2895600"/>
          </a:xfrm>
        </p:spPr>
        <p:txBody>
          <a:bodyPr/>
          <a:lstStyle/>
          <a:p>
            <a:r>
              <a:rPr lang="en-US" dirty="0" smtClean="0">
                <a:solidFill>
                  <a:srgbClr val="CC9900"/>
                </a:solidFill>
              </a:rPr>
              <a:t>SET </a:t>
            </a:r>
            <a:r>
              <a:rPr lang="en-US" dirty="0" err="1" smtClean="0">
                <a:solidFill>
                  <a:srgbClr val="CC9900"/>
                </a:solidFill>
              </a:rPr>
              <a:t>system_variable</a:t>
            </a:r>
            <a:r>
              <a:rPr lang="en-US" dirty="0" smtClean="0">
                <a:solidFill>
                  <a:srgbClr val="CC9900"/>
                </a:solidFill>
              </a:rPr>
              <a:t> value</a:t>
            </a:r>
          </a:p>
          <a:p>
            <a:r>
              <a:rPr lang="en-US" dirty="0" smtClean="0">
                <a:solidFill>
                  <a:srgbClr val="CC9900"/>
                </a:solidFill>
              </a:rPr>
              <a:t>SHOW</a:t>
            </a:r>
            <a:r>
              <a:rPr lang="en-US" dirty="0" smtClean="0"/>
              <a:t> – </a:t>
            </a:r>
            <a:r>
              <a:rPr lang="en-US" sz="2800" dirty="0"/>
              <a:t>display the current setting</a:t>
            </a:r>
          </a:p>
          <a:p>
            <a:pPr marL="400050" lvl="1" indent="0">
              <a:buNone/>
            </a:pPr>
            <a:r>
              <a:rPr lang="en-US" dirty="0" smtClean="0"/>
              <a:t>SQL&gt; SET VERIFY ON</a:t>
            </a:r>
            <a:br>
              <a:rPr lang="en-US" dirty="0" smtClean="0"/>
            </a:br>
            <a:r>
              <a:rPr lang="en-US" dirty="0" smtClean="0"/>
              <a:t>SQL&gt; SHOW VERIFY</a:t>
            </a:r>
          </a:p>
          <a:p>
            <a:pPr marL="400050" lvl="1" indent="0">
              <a:buNone/>
            </a:pPr>
            <a:r>
              <a:rPr lang="en-US" dirty="0" smtClean="0"/>
              <a:t>Verify ON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SHOW ALL to see all set variable values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You can set:</a:t>
            </a:r>
          </a:p>
        </p:txBody>
      </p:sp>
      <p:sp>
        <p:nvSpPr>
          <p:cNvPr id="208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FEEDBACK {</a:t>
            </a:r>
            <a:r>
              <a:rPr lang="en-US" u="sng" smtClean="0">
                <a:solidFill>
                  <a:srgbClr val="FF6600"/>
                </a:solidFill>
              </a:rPr>
              <a:t>ON</a:t>
            </a:r>
            <a:r>
              <a:rPr lang="en-US" smtClean="0"/>
              <a:t>|OFF}</a:t>
            </a:r>
          </a:p>
          <a:p>
            <a:pPr lvl="1"/>
            <a:r>
              <a:rPr lang="en-US" smtClean="0"/>
              <a:t>Tells you how many records selected</a:t>
            </a:r>
          </a:p>
          <a:p>
            <a:r>
              <a:rPr lang="en-US" smtClean="0"/>
              <a:t>VERIFY {</a:t>
            </a:r>
            <a:r>
              <a:rPr lang="en-US" u="sng" smtClean="0">
                <a:solidFill>
                  <a:srgbClr val="FF6600"/>
                </a:solidFill>
              </a:rPr>
              <a:t>ON</a:t>
            </a:r>
            <a:r>
              <a:rPr lang="en-US" smtClean="0"/>
              <a:t>|OFF}</a:t>
            </a:r>
          </a:p>
          <a:p>
            <a:pPr lvl="1"/>
            <a:r>
              <a:rPr lang="en-US" smtClean="0"/>
              <a:t>Displays before and after a substitution variable</a:t>
            </a:r>
          </a:p>
          <a:p>
            <a:r>
              <a:rPr lang="en-US" smtClean="0"/>
              <a:t>HEADING {</a:t>
            </a:r>
            <a:r>
              <a:rPr lang="en-US" u="sng" smtClean="0">
                <a:solidFill>
                  <a:srgbClr val="FF6600"/>
                </a:solidFill>
              </a:rPr>
              <a:t>ON</a:t>
            </a:r>
            <a:r>
              <a:rPr lang="en-US" smtClean="0"/>
              <a:t>|OFF}</a:t>
            </a:r>
          </a:p>
          <a:p>
            <a:pPr lvl="1"/>
            <a:r>
              <a:rPr lang="en-US" smtClean="0"/>
              <a:t>Determines whether column headings are displayed or not</a:t>
            </a:r>
          </a:p>
        </p:txBody>
      </p:sp>
      <p:sp>
        <p:nvSpPr>
          <p:cNvPr id="15364" name="Text Box 1028"/>
          <p:cNvSpPr txBox="1">
            <a:spLocks noChangeArrowheads="1"/>
          </p:cNvSpPr>
          <p:nvPr/>
        </p:nvSpPr>
        <p:spPr bwMode="auto">
          <a:xfrm>
            <a:off x="2514600" y="5867400"/>
            <a:ext cx="332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6600"/>
                </a:solidFill>
              </a:rPr>
              <a:t>Default values underlined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commands continued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LINESIZE {</a:t>
            </a:r>
            <a:r>
              <a:rPr lang="en-US" u="sng" smtClean="0">
                <a:solidFill>
                  <a:srgbClr val="FF6600"/>
                </a:solidFill>
              </a:rPr>
              <a:t>80</a:t>
            </a:r>
            <a:r>
              <a:rPr lang="en-US" smtClean="0"/>
              <a:t>|n}</a:t>
            </a:r>
          </a:p>
          <a:p>
            <a:pPr lvl="1"/>
            <a:r>
              <a:rPr lang="en-US" smtClean="0"/>
              <a:t>Set the width of the line for reports</a:t>
            </a:r>
          </a:p>
          <a:p>
            <a:r>
              <a:rPr lang="en-US" smtClean="0"/>
              <a:t>PAGESIZE {</a:t>
            </a:r>
            <a:r>
              <a:rPr lang="en-US" u="sng" smtClean="0">
                <a:solidFill>
                  <a:srgbClr val="FF6600"/>
                </a:solidFill>
              </a:rPr>
              <a:t>24</a:t>
            </a:r>
            <a:r>
              <a:rPr lang="en-US" smtClean="0"/>
              <a:t>|n}</a:t>
            </a:r>
          </a:p>
          <a:p>
            <a:pPr lvl="1"/>
            <a:r>
              <a:rPr lang="en-US" smtClean="0"/>
              <a:t>Set the number of lines per page of output</a:t>
            </a:r>
          </a:p>
          <a:p>
            <a:r>
              <a:rPr lang="en-US" smtClean="0"/>
              <a:t>PAUSE {</a:t>
            </a:r>
            <a:r>
              <a:rPr lang="en-US" u="sng" smtClean="0">
                <a:solidFill>
                  <a:srgbClr val="FF6600"/>
                </a:solidFill>
              </a:rPr>
              <a:t>OFF</a:t>
            </a:r>
            <a:r>
              <a:rPr lang="en-US" smtClean="0"/>
              <a:t>|ON}</a:t>
            </a:r>
          </a:p>
          <a:p>
            <a:pPr lvl="1"/>
            <a:r>
              <a:rPr lang="en-US" smtClean="0"/>
              <a:t>Allows you to control scrolling of output.  Must press [return] after each pause.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Objective of using substitution variables: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600950" cy="4714875"/>
          </a:xfrm>
          <a:noFill/>
        </p:spPr>
        <p:txBody>
          <a:bodyPr/>
          <a:lstStyle/>
          <a:p>
            <a:r>
              <a:rPr lang="en-US" dirty="0" smtClean="0"/>
              <a:t>Produce queries that </a:t>
            </a:r>
            <a:r>
              <a:rPr lang="en-US" dirty="0" smtClean="0">
                <a:solidFill>
                  <a:srgbClr val="CC9900"/>
                </a:solidFill>
              </a:rPr>
              <a:t>require input from the user</a:t>
            </a:r>
            <a:endParaRPr lang="en-US" dirty="0"/>
          </a:p>
          <a:p>
            <a:r>
              <a:rPr lang="en-US" dirty="0" smtClean="0"/>
              <a:t>You make up the variable name</a:t>
            </a:r>
          </a:p>
          <a:p>
            <a:pPr lvl="1"/>
            <a:r>
              <a:rPr lang="en-US" dirty="0" smtClean="0"/>
              <a:t>Starts with “&amp;”</a:t>
            </a:r>
          </a:p>
          <a:p>
            <a:pPr lvl="1"/>
            <a:r>
              <a:rPr lang="en-US" dirty="0" smtClean="0"/>
              <a:t>No spaces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1418122" y="1447800"/>
            <a:ext cx="7344878" cy="1752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&amp; Substitution variable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3050" y="1524000"/>
            <a:ext cx="760095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last_name</a:t>
            </a:r>
            <a:r>
              <a:rPr lang="en-US" sz="2800" dirty="0" smtClean="0"/>
              <a:t>, salary</a:t>
            </a:r>
          </a:p>
          <a:p>
            <a:pPr marL="0" indent="0">
              <a:buNone/>
            </a:pPr>
            <a:r>
              <a:rPr lang="en-US" sz="2800" dirty="0" smtClean="0"/>
              <a:t>FROM employees</a:t>
            </a:r>
          </a:p>
          <a:p>
            <a:pPr marL="0" indent="0"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employee_id</a:t>
            </a:r>
            <a:r>
              <a:rPr lang="en-US" sz="2800" dirty="0" smtClean="0"/>
              <a:t> = &amp;</a:t>
            </a:r>
            <a:r>
              <a:rPr lang="en-US" sz="2800" dirty="0" err="1" smtClean="0"/>
              <a:t>employee_num</a:t>
            </a:r>
            <a:r>
              <a:rPr lang="en-US" sz="2800" dirty="0" smtClean="0"/>
              <a:t>;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 flipV="1">
            <a:off x="5943599" y="4114799"/>
            <a:ext cx="822325" cy="1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781165" y="3703637"/>
            <a:ext cx="1249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Line 3 is</a:t>
            </a:r>
          </a:p>
          <a:p>
            <a:r>
              <a:rPr lang="en-US" dirty="0"/>
              <a:t>changed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54004" r="39561" b="14541"/>
          <a:stretch/>
        </p:blipFill>
        <p:spPr bwMode="auto">
          <a:xfrm>
            <a:off x="1148615" y="3440496"/>
            <a:ext cx="4765307" cy="164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4" r="38493" b="8631"/>
          <a:stretch/>
        </p:blipFill>
        <p:spPr bwMode="auto">
          <a:xfrm>
            <a:off x="3091716" y="5123849"/>
            <a:ext cx="4938812" cy="159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401930" y="5511583"/>
            <a:ext cx="1021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Run it </a:t>
            </a:r>
          </a:p>
          <a:p>
            <a:r>
              <a:rPr lang="en-US" dirty="0" smtClean="0"/>
              <a:t>again</a:t>
            </a:r>
            <a:endParaRPr lang="en-US" dirty="0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2323807" y="5867399"/>
            <a:ext cx="767908" cy="1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1447800" y="1447800"/>
            <a:ext cx="31242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 verify on/off</a:t>
            </a:r>
          </a:p>
        </p:txBody>
      </p:sp>
      <p:sp>
        <p:nvSpPr>
          <p:cNvPr id="191492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Set verify off</a:t>
            </a:r>
          </a:p>
        </p:txBody>
      </p:sp>
      <p:sp>
        <p:nvSpPr>
          <p:cNvPr id="6150" name="Rectangle 1032"/>
          <p:cNvSpPr>
            <a:spLocks noChangeArrowheads="1"/>
          </p:cNvSpPr>
          <p:nvPr/>
        </p:nvSpPr>
        <p:spPr bwMode="auto">
          <a:xfrm>
            <a:off x="3657600" y="4495800"/>
            <a:ext cx="4158916" cy="1752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dirty="0"/>
              <a:t>Note:  the </a:t>
            </a:r>
            <a:r>
              <a:rPr lang="en-US" dirty="0" smtClean="0"/>
              <a:t>verify remains </a:t>
            </a:r>
            <a:r>
              <a:rPr lang="en-US" dirty="0"/>
              <a:t>off</a:t>
            </a:r>
          </a:p>
          <a:p>
            <a:pPr algn="ctr"/>
            <a:r>
              <a:rPr lang="en-US" dirty="0"/>
              <a:t>until you set </a:t>
            </a:r>
            <a:r>
              <a:rPr lang="en-US" dirty="0" smtClean="0"/>
              <a:t>it on again by</a:t>
            </a:r>
          </a:p>
          <a:p>
            <a:pPr algn="ctr"/>
            <a:r>
              <a:rPr lang="en-US" dirty="0" smtClean="0"/>
              <a:t>Entering “Set verify on”</a:t>
            </a:r>
          </a:p>
          <a:p>
            <a:pPr algn="ctr"/>
            <a:r>
              <a:rPr lang="en-US" dirty="0" smtClean="0"/>
              <a:t>(or you exit the session.)</a:t>
            </a:r>
            <a:endParaRPr lang="en-US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65047" r="45255" b="7895"/>
          <a:stretch/>
        </p:blipFill>
        <p:spPr bwMode="auto">
          <a:xfrm>
            <a:off x="1828800" y="2286000"/>
            <a:ext cx="4308107" cy="141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6128084" y="2773362"/>
            <a:ext cx="822325" cy="1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65650" y="2362200"/>
            <a:ext cx="19014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Old/new lines</a:t>
            </a:r>
          </a:p>
          <a:p>
            <a:r>
              <a:rPr lang="en-US" dirty="0"/>
              <a:t>a</a:t>
            </a:r>
            <a:r>
              <a:rPr lang="en-US" dirty="0" smtClean="0"/>
              <a:t>re not shown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1447800" y="1447800"/>
            <a:ext cx="7397750" cy="1828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Entering </a:t>
            </a:r>
            <a:r>
              <a:rPr lang="en-US" sz="3600" smtClean="0">
                <a:solidFill>
                  <a:srgbClr val="CC9900"/>
                </a:solidFill>
              </a:rPr>
              <a:t>char and date values</a:t>
            </a:r>
            <a:r>
              <a:rPr lang="en-US" sz="3600" smtClean="0"/>
              <a:t>: put substitution variable </a:t>
            </a:r>
            <a:r>
              <a:rPr lang="en-US" sz="3600" i="1" smtClean="0"/>
              <a:t>in quotes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524001"/>
            <a:ext cx="7600950" cy="15621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SELECT </a:t>
            </a:r>
            <a:r>
              <a:rPr lang="en-US" sz="2800" dirty="0" err="1" smtClean="0"/>
              <a:t>last_name</a:t>
            </a:r>
            <a:r>
              <a:rPr lang="en-US" sz="2800" dirty="0" smtClean="0"/>
              <a:t>, </a:t>
            </a:r>
            <a:r>
              <a:rPr lang="en-US" sz="2800" dirty="0" err="1" smtClean="0"/>
              <a:t>department_id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FROM employees</a:t>
            </a:r>
          </a:p>
          <a:p>
            <a:pPr marL="0" indent="0"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job_id</a:t>
            </a:r>
            <a:r>
              <a:rPr lang="en-US" sz="2800" dirty="0" smtClean="0"/>
              <a:t> = ‘&amp;</a:t>
            </a:r>
            <a:r>
              <a:rPr lang="en-US" sz="2800" dirty="0" err="1" smtClean="0"/>
              <a:t>job_title</a:t>
            </a:r>
            <a:r>
              <a:rPr lang="en-US" sz="2800" dirty="0" smtClean="0"/>
              <a:t>’; </a:t>
            </a:r>
            <a:r>
              <a:rPr lang="en-US" dirty="0" smtClean="0"/>
              <a:t>  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>
            <a:off x="6537325" y="3657600"/>
            <a:ext cx="12192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756525" y="3470275"/>
            <a:ext cx="12414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The user</a:t>
            </a:r>
          </a:p>
          <a:p>
            <a:r>
              <a:rPr lang="en-US"/>
              <a:t>doesn’t</a:t>
            </a:r>
          </a:p>
          <a:p>
            <a:r>
              <a:rPr lang="en-US"/>
              <a:t>have to</a:t>
            </a:r>
          </a:p>
          <a:p>
            <a:r>
              <a:rPr lang="en-US"/>
              <a:t>enter</a:t>
            </a:r>
          </a:p>
          <a:p>
            <a:r>
              <a:rPr lang="en-US"/>
              <a:t>quotes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57286" r="46524" b="6238"/>
          <a:stretch/>
        </p:blipFill>
        <p:spPr bwMode="auto">
          <a:xfrm>
            <a:off x="1600199" y="3501556"/>
            <a:ext cx="4881117" cy="221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CC9900"/>
                </a:solidFill>
              </a:rPr>
              <a:t>&amp;&amp; substitution variable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the double ampersand if you want to </a:t>
            </a:r>
            <a:r>
              <a:rPr lang="en-US" i="1" smtClean="0">
                <a:solidFill>
                  <a:srgbClr val="FF6600"/>
                </a:solidFill>
              </a:rPr>
              <a:t>reuse the variable value without prompting</a:t>
            </a:r>
            <a:r>
              <a:rPr lang="en-US" smtClean="0"/>
              <a:t> the user each time</a:t>
            </a:r>
          </a:p>
          <a:p>
            <a:r>
              <a:rPr lang="en-US" smtClean="0"/>
              <a:t>Value is good </a:t>
            </a:r>
            <a:r>
              <a:rPr lang="en-US" smtClean="0">
                <a:solidFill>
                  <a:srgbClr val="FF6600"/>
                </a:solidFill>
              </a:rPr>
              <a:t>as long as you are logged in</a:t>
            </a:r>
          </a:p>
          <a:p>
            <a:r>
              <a:rPr lang="en-US" smtClean="0"/>
              <a:t>Or until you use an </a:t>
            </a:r>
            <a:r>
              <a:rPr lang="en-US" smtClean="0">
                <a:solidFill>
                  <a:srgbClr val="FF6600"/>
                </a:solidFill>
              </a:rPr>
              <a:t>UNDEFINE</a:t>
            </a:r>
            <a:r>
              <a:rPr lang="en-US" smtClean="0"/>
              <a:t> command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447800" y="1524000"/>
            <a:ext cx="7086600" cy="1828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&amp;&amp; Substitution variable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1524001"/>
            <a:ext cx="7186612" cy="16001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employee_id</a:t>
            </a:r>
            <a:r>
              <a:rPr lang="en-US" dirty="0" smtClean="0"/>
              <a:t>, &amp;&amp;</a:t>
            </a:r>
            <a:r>
              <a:rPr lang="en-US" dirty="0" err="1" smtClean="0"/>
              <a:t>col_name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employees</a:t>
            </a:r>
          </a:p>
          <a:p>
            <a:pPr marL="0" indent="0">
              <a:buNone/>
            </a:pPr>
            <a:r>
              <a:rPr lang="en-US" dirty="0" smtClean="0"/>
              <a:t>ORDER BY &amp;</a:t>
            </a:r>
            <a:r>
              <a:rPr lang="en-US" dirty="0" err="1" smtClean="0"/>
              <a:t>col_name</a:t>
            </a:r>
            <a:r>
              <a:rPr lang="en-US" dirty="0" smtClean="0"/>
              <a:t>;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6172200" y="3581400"/>
            <a:ext cx="2286000" cy="1219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 u="sng" dirty="0"/>
              <a:t>NOT</a:t>
            </a:r>
            <a:r>
              <a:rPr lang="en-US" dirty="0"/>
              <a:t> prompted </a:t>
            </a:r>
            <a:br>
              <a:rPr lang="en-US" dirty="0"/>
            </a:br>
            <a:r>
              <a:rPr lang="en-US" dirty="0"/>
              <a:t>twice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2038" r="51678" b="18755"/>
          <a:stretch/>
        </p:blipFill>
        <p:spPr bwMode="auto">
          <a:xfrm>
            <a:off x="1752600" y="3559743"/>
            <a:ext cx="3811604" cy="205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the &amp;&amp; substitution variable “sticks” for subsequent runs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UNDEFINE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9900"/>
                </a:solidFill>
              </a:rPr>
              <a:t>UNDEFINE col_name</a:t>
            </a:r>
            <a:br>
              <a:rPr lang="en-US" smtClean="0">
                <a:solidFill>
                  <a:srgbClr val="CC9900"/>
                </a:solidFill>
              </a:rPr>
            </a:br>
            <a:endParaRPr lang="en-US" smtClean="0">
              <a:solidFill>
                <a:srgbClr val="CC9900"/>
              </a:solidFill>
            </a:endParaRPr>
          </a:p>
          <a:p>
            <a:r>
              <a:rPr lang="en-US" smtClean="0"/>
              <a:t>That will </a:t>
            </a:r>
            <a:r>
              <a:rPr lang="en-US" smtClean="0">
                <a:solidFill>
                  <a:srgbClr val="FF6600"/>
                </a:solidFill>
              </a:rPr>
              <a:t>“clear out”</a:t>
            </a:r>
            <a:r>
              <a:rPr lang="en-US" smtClean="0"/>
              <a:t> the value from the previous run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theme/theme1.xml><?xml version="1.0" encoding="utf-8"?>
<a:theme xmlns:a="http://schemas.openxmlformats.org/drawingml/2006/main" name="Project Status (Standard)">
  <a:themeElements>
    <a:clrScheme name="Project Status (Standard) 1">
      <a:dk1>
        <a:srgbClr val="333300"/>
      </a:dk1>
      <a:lt1>
        <a:srgbClr val="FFFFFF"/>
      </a:lt1>
      <a:dk2>
        <a:srgbClr val="000000"/>
      </a:dk2>
      <a:lt2>
        <a:srgbClr val="969696"/>
      </a:lt2>
      <a:accent1>
        <a:srgbClr val="E5D58A"/>
      </a:accent1>
      <a:accent2>
        <a:srgbClr val="CCCC00"/>
      </a:accent2>
      <a:accent3>
        <a:srgbClr val="FFFFFF"/>
      </a:accent3>
      <a:accent4>
        <a:srgbClr val="2A2A00"/>
      </a:accent4>
      <a:accent5>
        <a:srgbClr val="F0E7C4"/>
      </a:accent5>
      <a:accent6>
        <a:srgbClr val="B9B900"/>
      </a:accent6>
      <a:hlink>
        <a:srgbClr val="999933"/>
      </a:hlink>
      <a:folHlink>
        <a:srgbClr val="666633"/>
      </a:folHlink>
    </a:clrScheme>
    <a:fontScheme name="Project Status (Standard)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oject Status (Standard)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Status (Standard)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ct Status (Standard)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Office\Templates\Presentations\Project Status (Standard).pot</Template>
  <TotalTime>5238</TotalTime>
  <Words>360</Words>
  <Application>Microsoft Office PowerPoint</Application>
  <PresentationFormat>On-screen Show (4:3)</PresentationFormat>
  <Paragraphs>78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Project Status (Standard)</vt:lpstr>
      <vt:lpstr>Dynamic SQL Scripts</vt:lpstr>
      <vt:lpstr>Objective of using substitution variables:</vt:lpstr>
      <vt:lpstr>&amp; Substitution variable</vt:lpstr>
      <vt:lpstr>Set verify on/off</vt:lpstr>
      <vt:lpstr>Entering char and date values: put substitution variable in quotes</vt:lpstr>
      <vt:lpstr>The &amp;&amp; substitution variable</vt:lpstr>
      <vt:lpstr>&amp;&amp; Substitution variable</vt:lpstr>
      <vt:lpstr>However….</vt:lpstr>
      <vt:lpstr>UNDEFINE</vt:lpstr>
      <vt:lpstr>Customizing the SQL*Plus environment:</vt:lpstr>
      <vt:lpstr>You can set:</vt:lpstr>
      <vt:lpstr>Set commands continued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8i</dc:title>
  <dc:creator>Lissa F. Pollacia</dc:creator>
  <cp:lastModifiedBy>lpollaci</cp:lastModifiedBy>
  <cp:revision>88</cp:revision>
  <dcterms:created xsi:type="dcterms:W3CDTF">2000-09-13T21:47:10Z</dcterms:created>
  <dcterms:modified xsi:type="dcterms:W3CDTF">2012-01-25T15:28:26Z</dcterms:modified>
</cp:coreProperties>
</file>