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5" r:id="rId5"/>
    <p:sldId id="258" r:id="rId6"/>
    <p:sldId id="260" r:id="rId7"/>
    <p:sldId id="261" r:id="rId8"/>
    <p:sldId id="267" r:id="rId9"/>
    <p:sldId id="262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94660"/>
  </p:normalViewPr>
  <p:slideViewPr>
    <p:cSldViewPr snapToGrid="0">
      <p:cViewPr varScale="1">
        <p:scale>
          <a:sx n="86" d="100"/>
          <a:sy n="86" d="100"/>
        </p:scale>
        <p:origin x="6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C561-66D0-4E96-AF00-F7DAF4B02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8378" y="2136518"/>
            <a:ext cx="9158520" cy="882173"/>
          </a:xfrm>
        </p:spPr>
        <p:txBody>
          <a:bodyPr>
            <a:normAutofit/>
          </a:bodyPr>
          <a:lstStyle/>
          <a:p>
            <a:r>
              <a:rPr lang="en-US" sz="4400" dirty="0"/>
              <a:t>INFRA CENTRALIZATION (IC) System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7140D-8221-4C5B-BF68-2026A64AC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7850" y="3116629"/>
            <a:ext cx="2814448" cy="165576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Eras Light ITC" panose="020B0402030504020804" pitchFamily="34" charset="0"/>
              </a:rPr>
              <a:t>Know it Now</a:t>
            </a:r>
            <a:endParaRPr lang="en-IN" sz="2800" dirty="0">
              <a:latin typeface="Eras Light ITC" panose="020B04020305040208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2AE3E5-73D0-4EBE-8DB8-B2DDE0D15F44}"/>
              </a:ext>
            </a:extLst>
          </p:cNvPr>
          <p:cNvSpPr txBox="1"/>
          <p:nvPr/>
        </p:nvSpPr>
        <p:spPr>
          <a:xfrm>
            <a:off x="11034944" y="150920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G 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4C49F-50EA-46A0-A150-A63C7BA92226}"/>
              </a:ext>
            </a:extLst>
          </p:cNvPr>
          <p:cNvSpPr txBox="1"/>
          <p:nvPr/>
        </p:nvSpPr>
        <p:spPr>
          <a:xfrm>
            <a:off x="7877028" y="6399303"/>
            <a:ext cx="4206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Ram Shakti Singh    </a:t>
            </a:r>
            <a:r>
              <a:rPr lang="en-US" sz="1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Rachit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 Shukla    Raman Kumar   Poorna </a:t>
            </a:r>
            <a:r>
              <a:rPr lang="en-US" sz="1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Ravimakula</a:t>
            </a:r>
            <a:endParaRPr lang="en-IN" sz="1400" dirty="0">
              <a:solidFill>
                <a:schemeClr val="accent5">
                  <a:lumMod val="60000"/>
                  <a:lumOff val="40000"/>
                </a:schemeClr>
              </a:solidFill>
              <a:latin typeface="Gabriola" panose="04040605051002020D02" pitchFamily="8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2D8251-5C00-4042-AFC9-5BED8BBCE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413" y="150920"/>
            <a:ext cx="14192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7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77E3E5-2B80-43A6-BF40-C7E91F511259}"/>
              </a:ext>
            </a:extLst>
          </p:cNvPr>
          <p:cNvSpPr/>
          <p:nvPr/>
        </p:nvSpPr>
        <p:spPr>
          <a:xfrm>
            <a:off x="1281344" y="1390041"/>
            <a:ext cx="9895642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Reducing multiple payments during searching process and other criteria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Payment analysis provides time to prepare and analyze the total bill based on needs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Loan or financial systems integration can help people to get instant loans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Organization benefits or discounts to be applicable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Benefits &amp; discounts on medicines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Hospital staff cost to be minimized as support gets on rotations &amp; as per demand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Sharing Infrastructure increases reusability between health care centers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Medium &amp; Small scale business units are benefited due to increase of demand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Rental infrastructure reduces the great amount of cost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Maintenance cost will be eventually reduced in hospitals as everything goes in a centralized way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Peak time demands will be shared with small health care centers so all every registered health care center gets benefited. </a:t>
            </a:r>
          </a:p>
          <a:p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25E417-AF86-4D8D-9305-A3EB18B149CB}"/>
              </a:ext>
            </a:extLst>
          </p:cNvPr>
          <p:cNvSpPr txBox="1"/>
          <p:nvPr/>
        </p:nvSpPr>
        <p:spPr>
          <a:xfrm>
            <a:off x="2023285" y="528267"/>
            <a:ext cx="64540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cap="all" dirty="0">
                <a:latin typeface="Algerian" panose="04020705040A02060702" pitchFamily="82" charset="0"/>
              </a:rPr>
              <a:t>Cost vs Benefits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516B9D-E86D-4A42-A403-8B6122A2C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2775" y="0"/>
            <a:ext cx="14192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50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49B905-2F42-47AF-A40E-8228C61CB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056" y="1248412"/>
            <a:ext cx="6701241" cy="39174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88F138-1AFE-469A-8895-25ABD63A4208}"/>
              </a:ext>
            </a:extLst>
          </p:cNvPr>
          <p:cNvSpPr txBox="1"/>
          <p:nvPr/>
        </p:nvSpPr>
        <p:spPr>
          <a:xfrm>
            <a:off x="7117238" y="3820242"/>
            <a:ext cx="2422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RAM SHAKTI SINGH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A0141E-42D9-4ADD-A998-20BBB7FC8BAD}"/>
              </a:ext>
            </a:extLst>
          </p:cNvPr>
          <p:cNvSpPr txBox="1"/>
          <p:nvPr/>
        </p:nvSpPr>
        <p:spPr>
          <a:xfrm>
            <a:off x="7130961" y="4123733"/>
            <a:ext cx="1674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RACHIT SHUKLA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650822-6EBE-4B06-9444-2E429F9885D8}"/>
              </a:ext>
            </a:extLst>
          </p:cNvPr>
          <p:cNvSpPr txBox="1"/>
          <p:nvPr/>
        </p:nvSpPr>
        <p:spPr>
          <a:xfrm>
            <a:off x="7145069" y="4427224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RAMAN KUMAR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28C0A6-486A-42E0-9061-241767A815EE}"/>
              </a:ext>
            </a:extLst>
          </p:cNvPr>
          <p:cNvSpPr txBox="1"/>
          <p:nvPr/>
        </p:nvSpPr>
        <p:spPr>
          <a:xfrm>
            <a:off x="7145069" y="4730715"/>
            <a:ext cx="2122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RAVIMAKULA POORNA</a:t>
            </a:r>
            <a:endParaRPr lang="en-IN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A895D2-8D36-4A52-B0E0-65CE4C1C58F6}"/>
              </a:ext>
            </a:extLst>
          </p:cNvPr>
          <p:cNvSpPr/>
          <p:nvPr/>
        </p:nvSpPr>
        <p:spPr>
          <a:xfrm>
            <a:off x="2528987" y="1113098"/>
            <a:ext cx="34131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IC SYSTEM </a:t>
            </a:r>
            <a:endParaRPr lang="en-IN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717D1-C6EB-4152-BBDC-51B238E00416}"/>
              </a:ext>
            </a:extLst>
          </p:cNvPr>
          <p:cNvSpPr txBox="1"/>
          <p:nvPr/>
        </p:nvSpPr>
        <p:spPr>
          <a:xfrm>
            <a:off x="2460396" y="879080"/>
            <a:ext cx="404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Looking forward for more collaboration…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B0A42F-BD49-493E-A6BE-9208AF7CD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2775" y="0"/>
            <a:ext cx="1419225" cy="6572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A20558-703B-43FD-B173-5DA557BBA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4938" y="1874503"/>
            <a:ext cx="133350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17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13B3A-8A4B-4A85-A635-85EB7BDC4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330" y="102211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2800" b="1" u="sng" dirty="0">
                <a:latin typeface="Algerian" panose="04020705040A02060702" pitchFamily="82" charset="0"/>
              </a:rPr>
              <a:t>Problem Statement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5CA9F7-3711-40FE-AC46-9A6F8BFD4B15}"/>
              </a:ext>
            </a:extLst>
          </p:cNvPr>
          <p:cNvSpPr txBox="1"/>
          <p:nvPr/>
        </p:nvSpPr>
        <p:spPr>
          <a:xfrm>
            <a:off x="949911" y="1363102"/>
            <a:ext cx="1085675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Awareness  </a:t>
            </a:r>
          </a:p>
          <a:p>
            <a:endParaRPr lang="en-US" sz="1600" dirty="0">
              <a:solidFill>
                <a:schemeClr val="accent1">
                  <a:lumMod val="20000"/>
                  <a:lumOff val="8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0" lvl="3" indent="-342900">
              <a:buFont typeface="+mj-lt"/>
              <a:buAutoNum type="arabicPeriod"/>
            </a:pP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awareness on hospitals infrastructure </a:t>
            </a:r>
          </a:p>
          <a:p>
            <a:pPr marL="1714500" lvl="3" indent="-342900">
              <a:buAutoNum type="arabicPeriod"/>
            </a:pP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where to look for answers</a:t>
            </a:r>
          </a:p>
          <a:p>
            <a:pPr marL="342900" indent="-342900">
              <a:buAutoNum type="arabicPeriod"/>
            </a:pPr>
            <a:endParaRPr lang="en-US" sz="1600" dirty="0">
              <a:solidFill>
                <a:schemeClr val="accent1">
                  <a:lumMod val="20000"/>
                  <a:lumOff val="8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Accessibility</a:t>
            </a:r>
          </a:p>
          <a:p>
            <a:endParaRPr lang="en-US" sz="1600" dirty="0">
              <a:solidFill>
                <a:schemeClr val="accent1">
                  <a:lumMod val="20000"/>
                  <a:lumOff val="8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0" lvl="3" indent="-342900">
              <a:buAutoNum type="arabicPeriod"/>
            </a:pP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Guaranteed Supported System</a:t>
            </a:r>
          </a:p>
          <a:p>
            <a:pPr marL="1714500" lvl="3" indent="-342900">
              <a:buAutoNum type="arabicPeriod"/>
            </a:pP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 hospital support system for infra and staff</a:t>
            </a:r>
          </a:p>
          <a:p>
            <a:endParaRPr lang="en-US" sz="1600" dirty="0">
              <a:solidFill>
                <a:schemeClr val="accent1">
                  <a:lumMod val="20000"/>
                  <a:lumOff val="8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Availability</a:t>
            </a:r>
          </a:p>
          <a:p>
            <a:endParaRPr lang="en-US" sz="1600" dirty="0">
              <a:solidFill>
                <a:schemeClr val="accent1">
                  <a:lumMod val="20000"/>
                  <a:lumOff val="8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0" lvl="3" indent="-342900">
              <a:buFontTx/>
              <a:buAutoNum type="arabicPeriod"/>
            </a:pP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Availability of doctors &amp; other staff for any other emergencies</a:t>
            </a:r>
          </a:p>
          <a:p>
            <a:pPr marL="1714500" lvl="3" indent="-342900">
              <a:buFontTx/>
              <a:buAutoNum type="arabicPeriod"/>
            </a:pP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Availability of  medicine or any other requirements or medications</a:t>
            </a:r>
          </a:p>
          <a:p>
            <a:pPr marL="342900" indent="-342900">
              <a:buAutoNum type="arabicPeriod"/>
            </a:pPr>
            <a:endParaRPr lang="en-US" sz="1600" dirty="0">
              <a:solidFill>
                <a:schemeClr val="accent1">
                  <a:lumMod val="20000"/>
                  <a:lumOff val="8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37C968-E2AA-4700-AE11-B6257EA7F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549" y="2117081"/>
            <a:ext cx="576510" cy="7077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296895-F7F3-44CC-9CE2-B222B1835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549" y="3579772"/>
            <a:ext cx="721071" cy="4663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2B2213-A181-4650-92DC-82DAF6EA1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926" y="4852654"/>
            <a:ext cx="574694" cy="5569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5FDA53-B52F-4E1E-87F8-B98E1F3D54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72775" y="0"/>
            <a:ext cx="14192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48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77E3E5-2B80-43A6-BF40-C7E91F511259}"/>
              </a:ext>
            </a:extLst>
          </p:cNvPr>
          <p:cNvSpPr/>
          <p:nvPr/>
        </p:nvSpPr>
        <p:spPr>
          <a:xfrm>
            <a:off x="2249010" y="1704838"/>
            <a:ext cx="9362982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Covid-19 affected Zone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Emergency cases such as accidents, pregnancy deliveries, heart attack etc..,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Small &amp; medium level hospitals or clinics staff &amp; reputation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Infrastructure Business Areas </a:t>
            </a:r>
          </a:p>
          <a:p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25E417-AF86-4D8D-9305-A3EB18B149CB}"/>
              </a:ext>
            </a:extLst>
          </p:cNvPr>
          <p:cNvSpPr txBox="1"/>
          <p:nvPr/>
        </p:nvSpPr>
        <p:spPr>
          <a:xfrm>
            <a:off x="701336" y="532660"/>
            <a:ext cx="64540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cap="all" dirty="0">
                <a:latin typeface="Algerian" panose="04020705040A02060702" pitchFamily="82" charset="0"/>
              </a:rPr>
              <a:t>Impacted </a:t>
            </a:r>
            <a:r>
              <a:rPr lang="en-US" sz="3200" b="1" u="sng" cap="all" dirty="0" err="1">
                <a:latin typeface="Algerian" panose="04020705040A02060702" pitchFamily="82" charset="0"/>
              </a:rPr>
              <a:t>AreaS</a:t>
            </a:r>
            <a:endParaRPr lang="en-US" sz="3200" b="1" u="sng" cap="all" dirty="0">
              <a:latin typeface="Algerian" panose="04020705040A02060702" pitchFamily="82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8C0109-7F0C-48E8-8924-FF4F83C64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2775" y="0"/>
            <a:ext cx="14192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164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9486CA-4E27-4C67-B5F6-D88DCCEAB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623" y="2968540"/>
            <a:ext cx="2746419" cy="28900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27A537-9965-4209-A414-B9249FF5A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32" y="3726601"/>
            <a:ext cx="2677626" cy="22995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452476-5141-4746-98CA-3BDBF2775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800" y="2036196"/>
            <a:ext cx="2204140" cy="5972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8A073F-CF1C-42D4-8FDD-028FD188E8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0911" y="107946"/>
            <a:ext cx="3044099" cy="22866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F873FE-5245-4F58-8C0A-1451302FF1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420" y="6112869"/>
            <a:ext cx="2876550" cy="672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4C3319-1BFA-47E0-A47C-81D490C51E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674" y="52914"/>
            <a:ext cx="2609542" cy="9386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944A24-3EF8-450D-BABE-3BE50B51FB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545" y="1041286"/>
            <a:ext cx="2517538" cy="8758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0D1880-DD85-40E5-A5CF-BA36179459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19042" y="5651752"/>
            <a:ext cx="3034373" cy="5299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0CD733-1F06-4230-B443-B4A68E6C9F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7379" y="3920017"/>
            <a:ext cx="2909576" cy="16391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61B8CC-8535-4F5A-A45E-4D5CEE95193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6846" y="2681503"/>
            <a:ext cx="2424302" cy="9954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4FEE1F-59A1-490A-A0EA-15162F00A8E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44048" y="1501927"/>
            <a:ext cx="2876550" cy="13049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820317D-6900-4B6B-9521-4D4BAA2E64F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06963" y="2465365"/>
            <a:ext cx="2867025" cy="13620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B3A73A7-1D27-4989-9F63-32D7F6BEAA6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72623" y="107946"/>
            <a:ext cx="2819400" cy="12858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6E148F5-5D85-4925-91CA-5BAD060F87B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03240" y="107946"/>
            <a:ext cx="2867025" cy="32956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E10C6A8-DDFF-40C9-9B7E-60A4F1ADC4C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699936" y="3678576"/>
            <a:ext cx="3305175" cy="26955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2D86B76-CFD8-43B0-9B41-F47AF97DFFB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141485" y="6070522"/>
            <a:ext cx="2661904" cy="67953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8D1A2CC-A34B-4570-8FDE-707CC33623B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558125" y="6274276"/>
            <a:ext cx="14192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32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4892C7-D6F4-4606-9AFE-FCC4A8D80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700" y="1395782"/>
            <a:ext cx="4284678" cy="33894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62C131-183A-4278-9021-45C79C1E9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054" y="1023104"/>
            <a:ext cx="5634177" cy="41348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534FE5-BFEC-4457-A3D9-D74709DFD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2775" y="0"/>
            <a:ext cx="14192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481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77E3E5-2B80-43A6-BF40-C7E91F511259}"/>
              </a:ext>
            </a:extLst>
          </p:cNvPr>
          <p:cNvSpPr/>
          <p:nvPr/>
        </p:nvSpPr>
        <p:spPr>
          <a:xfrm>
            <a:off x="1494408" y="1562795"/>
            <a:ext cx="93629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25E417-AF86-4D8D-9305-A3EB18B149CB}"/>
              </a:ext>
            </a:extLst>
          </p:cNvPr>
          <p:cNvSpPr txBox="1"/>
          <p:nvPr/>
        </p:nvSpPr>
        <p:spPr>
          <a:xfrm>
            <a:off x="2573701" y="31415"/>
            <a:ext cx="64540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cap="all" dirty="0">
                <a:latin typeface="Algerian" panose="04020705040A02060702" pitchFamily="82" charset="0"/>
              </a:rPr>
              <a:t>SOLUTION 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02974C-2640-46C9-9F6D-776B67AEB1D6}"/>
              </a:ext>
            </a:extLst>
          </p:cNvPr>
          <p:cNvSpPr txBox="1"/>
          <p:nvPr/>
        </p:nvSpPr>
        <p:spPr>
          <a:xfrm>
            <a:off x="996094" y="1017616"/>
            <a:ext cx="1085675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Awareness  </a:t>
            </a:r>
          </a:p>
          <a:p>
            <a:endParaRPr lang="en-US" sz="1600" dirty="0">
              <a:solidFill>
                <a:schemeClr val="accent1">
                  <a:lumMod val="20000"/>
                  <a:lumOff val="8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0" lvl="3" indent="-34290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Centralized system to know about disease &amp; required infrastructure</a:t>
            </a:r>
          </a:p>
          <a:p>
            <a:pPr marL="1714500" lvl="3" indent="-342900">
              <a:buAutoNum type="arabicPeriod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Booking facility in advance for hospitals beds, infra or any tests</a:t>
            </a:r>
          </a:p>
          <a:p>
            <a:pPr marL="342900" indent="-342900">
              <a:buAutoNum type="arabicPeriod"/>
            </a:pPr>
            <a:endParaRPr lang="en-US" sz="1600" dirty="0">
              <a:solidFill>
                <a:schemeClr val="accent1">
                  <a:lumMod val="20000"/>
                  <a:lumOff val="8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Accessibility</a:t>
            </a:r>
          </a:p>
          <a:p>
            <a:endParaRPr lang="en-US" sz="1600" dirty="0">
              <a:solidFill>
                <a:schemeClr val="accent1">
                  <a:lumMod val="20000"/>
                  <a:lumOff val="8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0" lvl="3" indent="-342900">
              <a:buAutoNum type="arabicPeriod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Guaranteed Supported System with pre or post paid mechanisms for both consultation &amp; infrastructure</a:t>
            </a:r>
          </a:p>
          <a:p>
            <a:pPr marL="1714500" lvl="3" indent="-342900">
              <a:buAutoNum type="arabicPeriod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 hospital support system to search &amp; book infra or staff from one hospital to another using rental or buying mechanisms</a:t>
            </a:r>
          </a:p>
          <a:p>
            <a:endParaRPr lang="en-US" sz="1600" dirty="0">
              <a:solidFill>
                <a:schemeClr val="accent1">
                  <a:lumMod val="20000"/>
                  <a:lumOff val="8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Availability</a:t>
            </a:r>
          </a:p>
          <a:p>
            <a:endParaRPr lang="en-US" sz="1600" dirty="0">
              <a:solidFill>
                <a:schemeClr val="accent1">
                  <a:lumMod val="20000"/>
                  <a:lumOff val="8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0" lvl="3" indent="-342900">
              <a:buFontTx/>
              <a:buAutoNum type="arabicPeriod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Transparency on visibility of doctors &amp; other staff for any other emergencies</a:t>
            </a:r>
          </a:p>
          <a:p>
            <a:pPr marL="1714500" lvl="3" indent="-342900">
              <a:buFontTx/>
              <a:buAutoNum type="arabicPeriod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Stock availability and immediate booking facility in any situation</a:t>
            </a:r>
          </a:p>
          <a:p>
            <a:pPr marL="342900" indent="-342900">
              <a:buAutoNum type="arabicPeriod"/>
            </a:pPr>
            <a:endParaRPr lang="en-US" sz="1600" dirty="0">
              <a:solidFill>
                <a:schemeClr val="accent1">
                  <a:lumMod val="20000"/>
                  <a:lumOff val="8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142D56-0340-4BD7-9056-2EAE67CEE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248" y="689003"/>
            <a:ext cx="14192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17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43319E-F38D-440F-8F39-48BBE3ACF3B6}"/>
              </a:ext>
            </a:extLst>
          </p:cNvPr>
          <p:cNvSpPr txBox="1"/>
          <p:nvPr/>
        </p:nvSpPr>
        <p:spPr>
          <a:xfrm>
            <a:off x="2179239" y="27942"/>
            <a:ext cx="64540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cap="all" dirty="0">
                <a:latin typeface="Algerian" panose="04020705040A02060702" pitchFamily="82" charset="0"/>
              </a:rPr>
              <a:t>High Level Architecture</a:t>
            </a: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397E02-4B52-460A-BCC0-067E955BC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625" y="3012478"/>
            <a:ext cx="2781037" cy="16060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F2585F-3281-46A5-9A7A-AE14337DDC1C}"/>
              </a:ext>
            </a:extLst>
          </p:cNvPr>
          <p:cNvSpPr txBox="1"/>
          <p:nvPr/>
        </p:nvSpPr>
        <p:spPr>
          <a:xfrm>
            <a:off x="4318634" y="2550813"/>
            <a:ext cx="2449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Power Automate</a:t>
            </a: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B2AB22-5323-41E1-B2AF-92D268F92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250" y="1461404"/>
            <a:ext cx="1190625" cy="1123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31E51D-4DED-4F27-8266-4FFA6285F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0530" y="5248588"/>
            <a:ext cx="657225" cy="1162050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7946BD6-6B7B-45A5-8AE4-7D31FEC5B9D2}"/>
              </a:ext>
            </a:extLst>
          </p:cNvPr>
          <p:cNvCxnSpPr>
            <a:stCxn id="3" idx="2"/>
            <a:endCxn id="7" idx="0"/>
          </p:cNvCxnSpPr>
          <p:nvPr/>
        </p:nvCxnSpPr>
        <p:spPr>
          <a:xfrm rot="5400000">
            <a:off x="5144110" y="4933553"/>
            <a:ext cx="630069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54927DD-F439-4ED7-BF64-58CF9F76FE28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4237418" y="2023378"/>
            <a:ext cx="546833" cy="98909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BDF0510-F4C5-4C28-A712-A042BD2C8131}"/>
              </a:ext>
            </a:extLst>
          </p:cNvPr>
          <p:cNvCxnSpPr>
            <a:stCxn id="6" idx="3"/>
          </p:cNvCxnSpPr>
          <p:nvPr/>
        </p:nvCxnSpPr>
        <p:spPr>
          <a:xfrm>
            <a:off x="5974875" y="2023379"/>
            <a:ext cx="605034" cy="98909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B5FFBE94-237A-43AC-A255-B29529538C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3086" y="3012478"/>
            <a:ext cx="914400" cy="1143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4C1844-4CE7-4C96-956E-E93795E957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7412" y="1726912"/>
            <a:ext cx="546833" cy="7855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C43A45D-D239-46C6-8028-EC565B897C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5120" y="2626260"/>
            <a:ext cx="546833" cy="785591"/>
          </a:xfrm>
          <a:prstGeom prst="rect">
            <a:avLst/>
          </a:prstGeom>
        </p:spPr>
      </p:pic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E89C8C0-3ECD-43BB-A9EE-D074F799A529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5808736" y="4155478"/>
            <a:ext cx="2231550" cy="16971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FB4D432-9F54-48E4-A5B7-CE1CE434991A}"/>
              </a:ext>
            </a:extLst>
          </p:cNvPr>
          <p:cNvSpPr/>
          <p:nvPr/>
        </p:nvSpPr>
        <p:spPr>
          <a:xfrm>
            <a:off x="3676454" y="1329179"/>
            <a:ext cx="3459637" cy="3412503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6B8CA2C-A6C5-4438-B0EE-C2A7F38D595C}"/>
              </a:ext>
            </a:extLst>
          </p:cNvPr>
          <p:cNvCxnSpPr>
            <a:stCxn id="17" idx="3"/>
            <a:endCxn id="23" idx="1"/>
          </p:cNvCxnSpPr>
          <p:nvPr/>
        </p:nvCxnSpPr>
        <p:spPr>
          <a:xfrm>
            <a:off x="2844245" y="2119708"/>
            <a:ext cx="832209" cy="9157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07117B1-87C4-4E6E-86A5-A92364E3048F}"/>
              </a:ext>
            </a:extLst>
          </p:cNvPr>
          <p:cNvCxnSpPr>
            <a:cxnSpLocks/>
            <a:stCxn id="18" idx="3"/>
            <a:endCxn id="23" idx="1"/>
          </p:cNvCxnSpPr>
          <p:nvPr/>
        </p:nvCxnSpPr>
        <p:spPr>
          <a:xfrm>
            <a:off x="2851953" y="3019056"/>
            <a:ext cx="824501" cy="163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84EF21F-3CDE-42F7-9396-408F7AB6EE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0699" y="1344018"/>
            <a:ext cx="731931" cy="474952"/>
          </a:xfrm>
          <a:prstGeom prst="rect">
            <a:avLst/>
          </a:prstGeom>
        </p:spPr>
      </p:pic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5E284FD1-B9EF-44E6-9038-27D97AA8E96A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4422630" y="1581494"/>
            <a:ext cx="361619" cy="26873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B49FBB4-8623-4DFE-89C4-0DFEF509B6E7}"/>
              </a:ext>
            </a:extLst>
          </p:cNvPr>
          <p:cNvSpPr txBox="1"/>
          <p:nvPr/>
        </p:nvSpPr>
        <p:spPr>
          <a:xfrm>
            <a:off x="3515049" y="1126639"/>
            <a:ext cx="9957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IBM WATSON</a:t>
            </a:r>
            <a:endParaRPr lang="en-IN" sz="11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B8F7873-B0D8-44C6-8F1D-9BE9C41F11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39637" y="3542903"/>
            <a:ext cx="1090612" cy="819150"/>
          </a:xfrm>
          <a:prstGeom prst="rect">
            <a:avLst/>
          </a:prstGeom>
        </p:spPr>
      </p:pic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AD89652D-12D0-4F6C-A98B-6D7FF230D430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3230249" y="3542904"/>
            <a:ext cx="460450" cy="4095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5442E17-6C0D-407D-AC3B-539D25E0ECC1}"/>
              </a:ext>
            </a:extLst>
          </p:cNvPr>
          <p:cNvSpPr txBox="1"/>
          <p:nvPr/>
        </p:nvSpPr>
        <p:spPr>
          <a:xfrm>
            <a:off x="2095679" y="2094385"/>
            <a:ext cx="33246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US</a:t>
            </a:r>
          </a:p>
          <a:p>
            <a:r>
              <a:rPr lang="en-US" sz="11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E</a:t>
            </a:r>
          </a:p>
          <a:p>
            <a:r>
              <a:rPr lang="en-US" sz="11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R</a:t>
            </a:r>
          </a:p>
          <a:p>
            <a:r>
              <a:rPr lang="en-US" sz="11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S</a:t>
            </a:r>
            <a:endParaRPr lang="en-IN" sz="11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64E4D7A-D065-4168-A85B-FD6A5240DE9B}"/>
              </a:ext>
            </a:extLst>
          </p:cNvPr>
          <p:cNvSpPr txBox="1"/>
          <p:nvPr/>
        </p:nvSpPr>
        <p:spPr>
          <a:xfrm>
            <a:off x="2058515" y="4305230"/>
            <a:ext cx="1170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Health Care Units</a:t>
            </a:r>
            <a:endParaRPr lang="en-IN" sz="11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6F107C5-DF22-4D92-8C92-A18975A6F264}"/>
              </a:ext>
            </a:extLst>
          </p:cNvPr>
          <p:cNvSpPr txBox="1"/>
          <p:nvPr/>
        </p:nvSpPr>
        <p:spPr>
          <a:xfrm>
            <a:off x="4271656" y="4704890"/>
            <a:ext cx="117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 PORTAL</a:t>
            </a:r>
            <a:endParaRPr lang="en-IN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3B036D37-FE64-41AF-85AF-FBEA8A7AB2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6764" y="1726912"/>
            <a:ext cx="2138414" cy="831253"/>
          </a:xfrm>
          <a:prstGeom prst="rect">
            <a:avLst/>
          </a:prstGeom>
        </p:spPr>
      </p:pic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224CC124-090D-4B72-B0BA-0B43D2061EB5}"/>
              </a:ext>
            </a:extLst>
          </p:cNvPr>
          <p:cNvCxnSpPr>
            <a:stCxn id="16" idx="3"/>
          </p:cNvCxnSpPr>
          <p:nvPr/>
        </p:nvCxnSpPr>
        <p:spPr>
          <a:xfrm flipV="1">
            <a:off x="8497486" y="2626260"/>
            <a:ext cx="468485" cy="9577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7E901AB-7AD2-462C-94AA-3ECAA339EEF4}"/>
              </a:ext>
            </a:extLst>
          </p:cNvPr>
          <p:cNvSpPr txBox="1"/>
          <p:nvPr/>
        </p:nvSpPr>
        <p:spPr>
          <a:xfrm>
            <a:off x="7503303" y="2781645"/>
            <a:ext cx="9941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Trend Analysis</a:t>
            </a:r>
            <a:endParaRPr lang="en-IN" sz="11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2EA699D-240E-4D52-8747-8451C9C53E40}"/>
              </a:ext>
            </a:extLst>
          </p:cNvPr>
          <p:cNvSpPr txBox="1"/>
          <p:nvPr/>
        </p:nvSpPr>
        <p:spPr>
          <a:xfrm>
            <a:off x="7830150" y="1465551"/>
            <a:ext cx="12378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Report Generation</a:t>
            </a:r>
            <a:endParaRPr lang="en-IN" sz="11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D4856CA2-A3C0-432D-9A25-EAF317D94E8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62937" y="1362296"/>
            <a:ext cx="527475" cy="53792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16DF563A-0379-447E-BBAB-B94A33F48CDF}"/>
              </a:ext>
            </a:extLst>
          </p:cNvPr>
          <p:cNvSpPr txBox="1"/>
          <p:nvPr/>
        </p:nvSpPr>
        <p:spPr>
          <a:xfrm>
            <a:off x="6256125" y="1122671"/>
            <a:ext cx="10246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MAP SERVICES</a:t>
            </a:r>
            <a:endParaRPr lang="en-IN" sz="11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934B18A6-E7E2-4916-8290-77A644138E5D}"/>
              </a:ext>
            </a:extLst>
          </p:cNvPr>
          <p:cNvSpPr/>
          <p:nvPr/>
        </p:nvSpPr>
        <p:spPr>
          <a:xfrm>
            <a:off x="1687398" y="889716"/>
            <a:ext cx="8597245" cy="5709047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5EF90B0E-E4B1-40DD-8C0B-3DF699669E2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39142" y="4177426"/>
            <a:ext cx="502136" cy="564256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A0D75A2B-AD38-4AB8-AB94-9C998EC7B0AA}"/>
              </a:ext>
            </a:extLst>
          </p:cNvPr>
          <p:cNvSpPr txBox="1"/>
          <p:nvPr/>
        </p:nvSpPr>
        <p:spPr>
          <a:xfrm>
            <a:off x="6440117" y="4704890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Notifications</a:t>
            </a:r>
            <a:endParaRPr lang="en-IN" sz="11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CFE02B58-4A83-4AB5-A022-726257A284E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40494" y="752335"/>
            <a:ext cx="14192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415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77E3E5-2B80-43A6-BF40-C7E91F511259}"/>
              </a:ext>
            </a:extLst>
          </p:cNvPr>
          <p:cNvSpPr/>
          <p:nvPr/>
        </p:nvSpPr>
        <p:spPr>
          <a:xfrm>
            <a:off x="2275643" y="1562795"/>
            <a:ext cx="9362982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1" dirty="0"/>
              <a:t>Power Apps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1" dirty="0"/>
              <a:t>Power Automate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1" dirty="0"/>
              <a:t>IBM Cloudant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1" dirty="0"/>
              <a:t>IBM Watson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1" dirty="0"/>
              <a:t>IBM Discovery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800" b="1" dirty="0"/>
          </a:p>
          <a:p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25E417-AF86-4D8D-9305-A3EB18B149CB}"/>
              </a:ext>
            </a:extLst>
          </p:cNvPr>
          <p:cNvSpPr txBox="1"/>
          <p:nvPr/>
        </p:nvSpPr>
        <p:spPr>
          <a:xfrm>
            <a:off x="2023285" y="528267"/>
            <a:ext cx="64540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cap="all" dirty="0">
                <a:latin typeface="Algerian" panose="04020705040A02060702" pitchFamily="82" charset="0"/>
              </a:rPr>
              <a:t>Technology Terms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516B9D-E86D-4A42-A403-8B6122A2C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2775" y="0"/>
            <a:ext cx="1419225" cy="6572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72CD195-3ACB-4F52-BD38-39DD208F3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410" y="2026275"/>
            <a:ext cx="360045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273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77E3E5-2B80-43A6-BF40-C7E91F511259}"/>
              </a:ext>
            </a:extLst>
          </p:cNvPr>
          <p:cNvSpPr/>
          <p:nvPr/>
        </p:nvSpPr>
        <p:spPr>
          <a:xfrm>
            <a:off x="2098097" y="1562795"/>
            <a:ext cx="93629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25E417-AF86-4D8D-9305-A3EB18B149CB}"/>
              </a:ext>
            </a:extLst>
          </p:cNvPr>
          <p:cNvSpPr txBox="1"/>
          <p:nvPr/>
        </p:nvSpPr>
        <p:spPr>
          <a:xfrm>
            <a:off x="1299614" y="537752"/>
            <a:ext cx="64540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cap="all" dirty="0">
                <a:latin typeface="Algerian" panose="04020705040A02060702" pitchFamily="82" charset="0"/>
              </a:rPr>
              <a:t>What It does to CUSTOMERS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A30079-D631-4357-B6D4-C2E836390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6464" y="0"/>
            <a:ext cx="1419225" cy="6572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2D79378-E479-42CC-A73F-9E8F4369E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438" y="1453949"/>
            <a:ext cx="1632472" cy="17428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7290AC-DEDE-4577-8BB4-818ACA8739DE}"/>
              </a:ext>
            </a:extLst>
          </p:cNvPr>
          <p:cNvSpPr txBox="1"/>
          <p:nvPr/>
        </p:nvSpPr>
        <p:spPr>
          <a:xfrm>
            <a:off x="3417911" y="1319019"/>
            <a:ext cx="4089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single centralized system for every need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A723D7-EED5-4984-ABD7-2CA4FFE6810A}"/>
              </a:ext>
            </a:extLst>
          </p:cNvPr>
          <p:cNvSpPr txBox="1"/>
          <p:nvPr/>
        </p:nvSpPr>
        <p:spPr>
          <a:xfrm>
            <a:off x="3417910" y="1717906"/>
            <a:ext cx="4920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Simple way to connect to the world of infrastructure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02D313-64F6-41DF-A176-2201BF72B87A}"/>
              </a:ext>
            </a:extLst>
          </p:cNvPr>
          <p:cNvSpPr txBox="1"/>
          <p:nvPr/>
        </p:nvSpPr>
        <p:spPr>
          <a:xfrm>
            <a:off x="3417910" y="2113092"/>
            <a:ext cx="867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Awareness on any kind of disease and required equipment – Educates people in simple terms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7E0FA4-2F2B-49B3-803E-5A076B453153}"/>
              </a:ext>
            </a:extLst>
          </p:cNvPr>
          <p:cNvSpPr txBox="1"/>
          <p:nvPr/>
        </p:nvSpPr>
        <p:spPr>
          <a:xfrm>
            <a:off x="3417910" y="2509553"/>
            <a:ext cx="6955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Easy mechanisms to know the list of Authenticated hospitals &amp; information  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0EDF62-B4E3-4976-917E-3DF92F8202C7}"/>
              </a:ext>
            </a:extLst>
          </p:cNvPr>
          <p:cNvSpPr txBox="1"/>
          <p:nvPr/>
        </p:nvSpPr>
        <p:spPr>
          <a:xfrm>
            <a:off x="3417910" y="2878885"/>
            <a:ext cx="345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Notify mechanisms to be up to date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0B7D717-CD3E-43F1-9265-751447E04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5436" y="3566133"/>
            <a:ext cx="1632472" cy="14673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716F57-BD6A-4368-8215-153FCE5C9434}"/>
              </a:ext>
            </a:extLst>
          </p:cNvPr>
          <p:cNvSpPr txBox="1"/>
          <p:nvPr/>
        </p:nvSpPr>
        <p:spPr>
          <a:xfrm>
            <a:off x="3417910" y="3367473"/>
            <a:ext cx="3390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Provides secure &amp; accurate results 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14CE04-2D81-4D32-89B4-F89D09075EA9}"/>
              </a:ext>
            </a:extLst>
          </p:cNvPr>
          <p:cNvSpPr txBox="1"/>
          <p:nvPr/>
        </p:nvSpPr>
        <p:spPr>
          <a:xfrm>
            <a:off x="3417909" y="3733039"/>
            <a:ext cx="4872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Identify trend and foresee the risks &amp; future needs 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76CDCF-94F4-4993-81C1-1552C51F77B6}"/>
              </a:ext>
            </a:extLst>
          </p:cNvPr>
          <p:cNvSpPr txBox="1"/>
          <p:nvPr/>
        </p:nvSpPr>
        <p:spPr>
          <a:xfrm>
            <a:off x="3417909" y="4072656"/>
            <a:ext cx="515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Understands user needs and give accurate suggestions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ECA03D-01D7-43FA-BC05-8CB45CF53334}"/>
              </a:ext>
            </a:extLst>
          </p:cNvPr>
          <p:cNvSpPr txBox="1"/>
          <p:nvPr/>
        </p:nvSpPr>
        <p:spPr>
          <a:xfrm>
            <a:off x="3417909" y="4468002"/>
            <a:ext cx="4882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Guide people to right way on emergency situations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70FF23-1ADD-48F7-BA53-3D4549D2F624}"/>
              </a:ext>
            </a:extLst>
          </p:cNvPr>
          <p:cNvSpPr/>
          <p:nvPr/>
        </p:nvSpPr>
        <p:spPr>
          <a:xfrm>
            <a:off x="3417908" y="4861803"/>
            <a:ext cx="5799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Gives necessary actions before reaching to health care center</a:t>
            </a:r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2930A68-04A7-4CBD-9CC6-1DDE187DB1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5434" y="5409120"/>
            <a:ext cx="1632471" cy="109321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E693043-4F38-42C0-A68C-8261A76D9865}"/>
              </a:ext>
            </a:extLst>
          </p:cNvPr>
          <p:cNvSpPr/>
          <p:nvPr/>
        </p:nvSpPr>
        <p:spPr>
          <a:xfrm>
            <a:off x="3417908" y="5369313"/>
            <a:ext cx="6062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Consistent support between health cares on any kind of situation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58E40D-2731-4C1E-8BF6-F309860E77D1}"/>
              </a:ext>
            </a:extLst>
          </p:cNvPr>
          <p:cNvSpPr/>
          <p:nvPr/>
        </p:nvSpPr>
        <p:spPr>
          <a:xfrm>
            <a:off x="3437147" y="5677170"/>
            <a:ext cx="6009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Provides confidence to medical units incase of lack of medicines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C77040-335A-4279-83A7-ED603D65306F}"/>
              </a:ext>
            </a:extLst>
          </p:cNvPr>
          <p:cNvSpPr/>
          <p:nvPr/>
        </p:nvSpPr>
        <p:spPr>
          <a:xfrm>
            <a:off x="3430319" y="5985027"/>
            <a:ext cx="3548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Staff rotation would be made easier</a:t>
            </a:r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3C90C5-4B3A-4BFF-85E6-150E86B65973}"/>
              </a:ext>
            </a:extLst>
          </p:cNvPr>
          <p:cNvSpPr/>
          <p:nvPr/>
        </p:nvSpPr>
        <p:spPr>
          <a:xfrm>
            <a:off x="3442733" y="6266254"/>
            <a:ext cx="468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Reduces dependencies on single or few hospitals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38237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3165</TotalTime>
  <Words>493</Words>
  <Application>Microsoft Office PowerPoint</Application>
  <PresentationFormat>Widescreen</PresentationFormat>
  <Paragraphs>106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Algerian</vt:lpstr>
      <vt:lpstr>Arial</vt:lpstr>
      <vt:lpstr>Consolas</vt:lpstr>
      <vt:lpstr>Eras Light ITC</vt:lpstr>
      <vt:lpstr>Gabriola</vt:lpstr>
      <vt:lpstr>Open Sans</vt:lpstr>
      <vt:lpstr>Tw Cen MT</vt:lpstr>
      <vt:lpstr>Wingdings</vt:lpstr>
      <vt:lpstr>Circuit</vt:lpstr>
      <vt:lpstr>INFRA CENTRALIZATION (IC) System</vt:lpstr>
      <vt:lpstr>Problem Statement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 CENTRALIZATION</dc:title>
  <dc:creator>ram shakti</dc:creator>
  <cp:lastModifiedBy>ram shakti</cp:lastModifiedBy>
  <cp:revision>96</cp:revision>
  <dcterms:created xsi:type="dcterms:W3CDTF">2020-07-01T07:22:32Z</dcterms:created>
  <dcterms:modified xsi:type="dcterms:W3CDTF">2020-07-04T08:01:16Z</dcterms:modified>
</cp:coreProperties>
</file>