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3" r:id="rId4"/>
    <p:sldId id="259" r:id="rId5"/>
    <p:sldId id="262" r:id="rId6"/>
    <p:sldId id="264" r:id="rId7"/>
    <p:sldId id="265" r:id="rId8"/>
    <p:sldId id="257"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0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7B83DE-1019-4C64-B963-BC70F67EB2B4}" type="datetimeFigureOut">
              <a:rPr lang="en-GB" smtClean="0"/>
              <a:t>07/12/2018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343479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7B83DE-1019-4C64-B963-BC70F67EB2B4}" type="datetimeFigureOut">
              <a:rPr lang="en-GB" smtClean="0"/>
              <a:t>07/12/2018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25951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7B83DE-1019-4C64-B963-BC70F67EB2B4}" type="datetimeFigureOut">
              <a:rPr lang="en-GB" smtClean="0"/>
              <a:t>07/12/2018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23917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7B83DE-1019-4C64-B963-BC70F67EB2B4}" type="datetimeFigureOut">
              <a:rPr lang="en-GB" smtClean="0"/>
              <a:t>07/12/2018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210094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B83DE-1019-4C64-B963-BC70F67EB2B4}" type="datetimeFigureOut">
              <a:rPr lang="en-GB" smtClean="0"/>
              <a:t>07/12/2018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387038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7B83DE-1019-4C64-B963-BC70F67EB2B4}" type="datetimeFigureOut">
              <a:rPr lang="en-GB" smtClean="0"/>
              <a:t>07/12/2018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27983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7B83DE-1019-4C64-B963-BC70F67EB2B4}" type="datetimeFigureOut">
              <a:rPr lang="en-GB" smtClean="0"/>
              <a:t>07/12/2018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137950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7B83DE-1019-4C64-B963-BC70F67EB2B4}" type="datetimeFigureOut">
              <a:rPr lang="en-GB" smtClean="0"/>
              <a:t>07/12/2018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119592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B83DE-1019-4C64-B963-BC70F67EB2B4}" type="datetimeFigureOut">
              <a:rPr lang="en-GB" smtClean="0"/>
              <a:t>07/12/2018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304424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B83DE-1019-4C64-B963-BC70F67EB2B4}" type="datetimeFigureOut">
              <a:rPr lang="en-GB" smtClean="0"/>
              <a:t>07/12/2018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29253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7B83DE-1019-4C64-B963-BC70F67EB2B4}" type="datetimeFigureOut">
              <a:rPr lang="en-GB" smtClean="0"/>
              <a:t>07/12/2018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D5F1E1-74B1-4EA0-AD37-1E2AD25E48EC}" type="slidenum">
              <a:rPr lang="en-GB" smtClean="0"/>
              <a:t>‹#›</a:t>
            </a:fld>
            <a:endParaRPr lang="en-GB"/>
          </a:p>
        </p:txBody>
      </p:sp>
    </p:spTree>
    <p:extLst>
      <p:ext uri="{BB962C8B-B14F-4D97-AF65-F5344CB8AC3E}">
        <p14:creationId xmlns:p14="http://schemas.microsoft.com/office/powerpoint/2010/main" val="37718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67B83DE-1019-4C64-B963-BC70F67EB2B4}" type="datetimeFigureOut">
              <a:rPr lang="en-GB" smtClean="0"/>
              <a:t>07/12/2018</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9D5F1E1-74B1-4EA0-AD37-1E2AD25E48EC}" type="slidenum">
              <a:rPr lang="en-GB" smtClean="0"/>
              <a:t>‹#›</a:t>
            </a:fld>
            <a:endParaRPr lang="en-GB"/>
          </a:p>
        </p:txBody>
      </p:sp>
    </p:spTree>
    <p:extLst>
      <p:ext uri="{BB962C8B-B14F-4D97-AF65-F5344CB8AC3E}">
        <p14:creationId xmlns:p14="http://schemas.microsoft.com/office/powerpoint/2010/main" val="229294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jerome-prod.nq2ppyttrx.us-east-1.elasticbeanstalk.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bscloudday-405found/jeromeapp" TargetMode="External"/><Relationship Id="rId2" Type="http://schemas.openxmlformats.org/officeDocument/2006/relationships/hyperlink" Target="http://jerome-prod.nq2ppyttrx.us-east-1.elasticbeanstalk.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Jerome Application</a:t>
            </a:r>
            <a:r>
              <a:rPr lang="en-US" sz="900" dirty="0" smtClean="0"/>
              <a:t/>
            </a:r>
            <a:br>
              <a:rPr lang="en-US" sz="900" dirty="0" smtClean="0"/>
            </a:br>
            <a:r>
              <a:rPr lang="en-US" sz="1200" dirty="0" smtClean="0"/>
              <a:t>TEXT-TO-SPEECH TRANSLATOR AND CONVERTER</a:t>
            </a:r>
            <a:endParaRPr lang="en-GB" dirty="0"/>
          </a:p>
        </p:txBody>
      </p:sp>
      <p:sp>
        <p:nvSpPr>
          <p:cNvPr id="3" name="Subtitle 2"/>
          <p:cNvSpPr>
            <a:spLocks noGrp="1"/>
          </p:cNvSpPr>
          <p:nvPr>
            <p:ph type="subTitle" idx="1"/>
          </p:nvPr>
        </p:nvSpPr>
        <p:spPr/>
        <p:txBody>
          <a:bodyPr/>
          <a:lstStyle/>
          <a:p>
            <a:r>
              <a:rPr lang="en-US" dirty="0" smtClean="0"/>
              <a:t>Domain: AI and Machine Learning using AWS services</a:t>
            </a:r>
          </a:p>
          <a:p>
            <a:endParaRPr lang="en-GB" dirty="0"/>
          </a:p>
        </p:txBody>
      </p:sp>
      <p:sp>
        <p:nvSpPr>
          <p:cNvPr id="4" name="TextBox 3"/>
          <p:cNvSpPr txBox="1"/>
          <p:nvPr/>
        </p:nvSpPr>
        <p:spPr>
          <a:xfrm>
            <a:off x="6588224" y="4443958"/>
            <a:ext cx="2376264" cy="369332"/>
          </a:xfrm>
          <a:prstGeom prst="rect">
            <a:avLst/>
          </a:prstGeom>
          <a:noFill/>
        </p:spPr>
        <p:txBody>
          <a:bodyPr wrap="square" rtlCol="0">
            <a:spAutoFit/>
          </a:bodyPr>
          <a:lstStyle/>
          <a:p>
            <a:pPr algn="ctr"/>
            <a:r>
              <a:rPr lang="en-US" dirty="0" smtClean="0"/>
              <a:t>Team: 405found</a:t>
            </a:r>
            <a:endParaRPr lang="en-GB"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504" y="4451224"/>
            <a:ext cx="2376264" cy="369332"/>
          </a:xfrm>
          <a:prstGeom prst="rect">
            <a:avLst/>
          </a:prstGeom>
          <a:noFill/>
        </p:spPr>
        <p:txBody>
          <a:bodyPr wrap="square" rtlCol="0">
            <a:spAutoFit/>
          </a:bodyPr>
          <a:lstStyle/>
          <a:p>
            <a:pPr algn="ctr"/>
            <a:r>
              <a:rPr lang="en-US" dirty="0" smtClean="0">
                <a:hlinkClick r:id="rId3"/>
              </a:rPr>
              <a:t>Application </a:t>
            </a:r>
            <a:r>
              <a:rPr lang="en-US" dirty="0" err="1" smtClean="0">
                <a:hlinkClick r:id="rId3"/>
              </a:rPr>
              <a:t>URl</a:t>
            </a:r>
            <a:endParaRPr lang="en-GB" dirty="0"/>
          </a:p>
        </p:txBody>
      </p:sp>
    </p:spTree>
    <p:extLst>
      <p:ext uri="{BB962C8B-B14F-4D97-AF65-F5344CB8AC3E}">
        <p14:creationId xmlns:p14="http://schemas.microsoft.com/office/powerpoint/2010/main" val="282242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 y="1923678"/>
            <a:ext cx="779728" cy="62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1" y="1491630"/>
            <a:ext cx="1656184" cy="276999"/>
          </a:xfrm>
          <a:prstGeom prst="rect">
            <a:avLst/>
          </a:prstGeom>
          <a:noFill/>
        </p:spPr>
        <p:txBody>
          <a:bodyPr wrap="square" rtlCol="0">
            <a:spAutoFit/>
          </a:bodyPr>
          <a:lstStyle/>
          <a:p>
            <a:r>
              <a:rPr lang="en-IN" sz="1200" b="1" dirty="0" smtClean="0"/>
              <a:t>WEB APP – EBS hosted</a:t>
            </a:r>
            <a:endParaRPr lang="en-GB" sz="1200" b="1"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898" y="420276"/>
            <a:ext cx="723900" cy="55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898" y="3363838"/>
            <a:ext cx="723900" cy="55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339" y="1923678"/>
            <a:ext cx="723900" cy="55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713" y="377966"/>
            <a:ext cx="723900" cy="63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1902954"/>
            <a:ext cx="828675" cy="59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5976" y="3363838"/>
            <a:ext cx="733425" cy="62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1851670"/>
            <a:ext cx="958230" cy="710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3654" y="380985"/>
            <a:ext cx="1250158" cy="58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1923678"/>
            <a:ext cx="723900" cy="62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3186" y="1685416"/>
            <a:ext cx="1560609" cy="110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70" name="Straight Arrow Connector 1069"/>
          <p:cNvCxnSpPr>
            <a:stCxn id="1026" idx="3"/>
            <a:endCxn id="1041" idx="1"/>
          </p:cNvCxnSpPr>
          <p:nvPr/>
        </p:nvCxnSpPr>
        <p:spPr>
          <a:xfrm flipV="1">
            <a:off x="809266" y="2236595"/>
            <a:ext cx="243920" cy="197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76" name="Straight Arrow Connector 1075"/>
          <p:cNvCxnSpPr>
            <a:stCxn id="1041" idx="3"/>
            <a:endCxn id="1040" idx="1"/>
          </p:cNvCxnSpPr>
          <p:nvPr/>
        </p:nvCxnSpPr>
        <p:spPr>
          <a:xfrm flipV="1">
            <a:off x="2613795" y="2234431"/>
            <a:ext cx="518045" cy="21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81" name="Elbow Connector 1080"/>
          <p:cNvCxnSpPr>
            <a:stCxn id="149" idx="0"/>
            <a:endCxn id="1028" idx="1"/>
          </p:cNvCxnSpPr>
          <p:nvPr/>
        </p:nvCxnSpPr>
        <p:spPr>
          <a:xfrm rot="5400000" flipH="1" flipV="1">
            <a:off x="3484471" y="709816"/>
            <a:ext cx="1084931" cy="105592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83" name="Straight Arrow Connector 1082"/>
          <p:cNvCxnSpPr>
            <a:stCxn id="1028" idx="2"/>
          </p:cNvCxnSpPr>
          <p:nvPr/>
        </p:nvCxnSpPr>
        <p:spPr>
          <a:xfrm flipH="1">
            <a:off x="4914329" y="970345"/>
            <a:ext cx="2519" cy="7858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85" name="Straight Arrow Connector 1084"/>
          <p:cNvCxnSpPr>
            <a:stCxn id="1028" idx="3"/>
            <a:endCxn id="1032" idx="1"/>
          </p:cNvCxnSpPr>
          <p:nvPr/>
        </p:nvCxnSpPr>
        <p:spPr>
          <a:xfrm flipV="1">
            <a:off x="5278798" y="695310"/>
            <a:ext cx="743915"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6372200" y="1012653"/>
            <a:ext cx="14374" cy="8340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30" idx="3"/>
            <a:endCxn id="1039" idx="2"/>
          </p:cNvCxnSpPr>
          <p:nvPr/>
        </p:nvCxnSpPr>
        <p:spPr>
          <a:xfrm flipV="1">
            <a:off x="6732239" y="970345"/>
            <a:ext cx="1356494" cy="12283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30" idx="3"/>
            <a:endCxn id="1038" idx="1"/>
          </p:cNvCxnSpPr>
          <p:nvPr/>
        </p:nvCxnSpPr>
        <p:spPr>
          <a:xfrm>
            <a:off x="6732239" y="2198713"/>
            <a:ext cx="1008113" cy="80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030" idx="3"/>
            <a:endCxn id="1036" idx="1"/>
          </p:cNvCxnSpPr>
          <p:nvPr/>
        </p:nvCxnSpPr>
        <p:spPr>
          <a:xfrm>
            <a:off x="6732239" y="2198713"/>
            <a:ext cx="1063737" cy="147587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30" idx="1"/>
            <a:endCxn id="1034" idx="3"/>
          </p:cNvCxnSpPr>
          <p:nvPr/>
        </p:nvCxnSpPr>
        <p:spPr>
          <a:xfrm flipH="1">
            <a:off x="5328667" y="2198713"/>
            <a:ext cx="679672" cy="70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040" idx="2"/>
            <a:endCxn id="1029" idx="1"/>
          </p:cNvCxnSpPr>
          <p:nvPr/>
        </p:nvCxnSpPr>
        <p:spPr>
          <a:xfrm rot="16200000" flipH="1">
            <a:off x="3477500" y="2561474"/>
            <a:ext cx="1093689" cy="1061108"/>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029" idx="0"/>
            <a:endCxn id="1034" idx="2"/>
          </p:cNvCxnSpPr>
          <p:nvPr/>
        </p:nvCxnSpPr>
        <p:spPr>
          <a:xfrm flipH="1" flipV="1">
            <a:off x="4914330" y="2495885"/>
            <a:ext cx="2518" cy="8679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029" idx="2"/>
            <a:endCxn id="1036" idx="2"/>
          </p:cNvCxnSpPr>
          <p:nvPr/>
        </p:nvCxnSpPr>
        <p:spPr>
          <a:xfrm rot="16200000" flipH="1">
            <a:off x="6504050" y="2326704"/>
            <a:ext cx="71437" cy="3245841"/>
          </a:xfrm>
          <a:prstGeom prst="bentConnector3">
            <a:avLst>
              <a:gd name="adj1" fmla="val 42000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6200000">
            <a:off x="3155691" y="1035732"/>
            <a:ext cx="501941" cy="261610"/>
          </a:xfrm>
          <a:prstGeom prst="rect">
            <a:avLst/>
          </a:prstGeom>
          <a:noFill/>
        </p:spPr>
        <p:txBody>
          <a:bodyPr wrap="square" rtlCol="0">
            <a:spAutoFit/>
          </a:bodyPr>
          <a:lstStyle/>
          <a:p>
            <a:r>
              <a:rPr lang="en-IN" sz="1100" b="1" dirty="0" smtClean="0"/>
              <a:t>POST</a:t>
            </a:r>
            <a:endParaRPr lang="en-GB" sz="1100" b="1" dirty="0"/>
          </a:p>
        </p:txBody>
      </p:sp>
      <p:sp>
        <p:nvSpPr>
          <p:cNvPr id="83" name="Oval 82"/>
          <p:cNvSpPr/>
          <p:nvPr/>
        </p:nvSpPr>
        <p:spPr>
          <a:xfrm>
            <a:off x="3855740" y="430853"/>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a:t>
            </a:r>
            <a:endParaRPr lang="en-GB" sz="1200" dirty="0"/>
          </a:p>
        </p:txBody>
      </p:sp>
      <p:sp>
        <p:nvSpPr>
          <p:cNvPr id="116" name="Oval 115"/>
          <p:cNvSpPr/>
          <p:nvPr/>
        </p:nvSpPr>
        <p:spPr>
          <a:xfrm>
            <a:off x="5508649" y="439089"/>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4</a:t>
            </a:r>
            <a:endParaRPr lang="en-GB" sz="1100" dirty="0"/>
          </a:p>
        </p:txBody>
      </p:sp>
      <p:sp>
        <p:nvSpPr>
          <p:cNvPr id="117" name="Oval 116"/>
          <p:cNvSpPr/>
          <p:nvPr/>
        </p:nvSpPr>
        <p:spPr>
          <a:xfrm>
            <a:off x="6411726" y="1309495"/>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5</a:t>
            </a:r>
            <a:endParaRPr lang="en-GB" sz="1200" dirty="0"/>
          </a:p>
        </p:txBody>
      </p:sp>
      <p:sp>
        <p:nvSpPr>
          <p:cNvPr id="118" name="Oval 117"/>
          <p:cNvSpPr/>
          <p:nvPr/>
        </p:nvSpPr>
        <p:spPr>
          <a:xfrm>
            <a:off x="7264107" y="1217963"/>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6</a:t>
            </a:r>
            <a:endParaRPr lang="en-GB" sz="1100" dirty="0"/>
          </a:p>
        </p:txBody>
      </p:sp>
      <p:sp>
        <p:nvSpPr>
          <p:cNvPr id="119" name="Oval 118"/>
          <p:cNvSpPr/>
          <p:nvPr/>
        </p:nvSpPr>
        <p:spPr>
          <a:xfrm>
            <a:off x="7222244" y="1923678"/>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7</a:t>
            </a:r>
            <a:endParaRPr lang="en-GB" sz="1100" dirty="0"/>
          </a:p>
        </p:txBody>
      </p:sp>
      <p:sp>
        <p:nvSpPr>
          <p:cNvPr id="120" name="Oval 119"/>
          <p:cNvSpPr/>
          <p:nvPr/>
        </p:nvSpPr>
        <p:spPr>
          <a:xfrm>
            <a:off x="7222244" y="2681925"/>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8</a:t>
            </a:r>
            <a:endParaRPr lang="en-GB" sz="1100" dirty="0"/>
          </a:p>
        </p:txBody>
      </p:sp>
      <p:sp>
        <p:nvSpPr>
          <p:cNvPr id="121" name="Oval 120"/>
          <p:cNvSpPr/>
          <p:nvPr/>
        </p:nvSpPr>
        <p:spPr>
          <a:xfrm>
            <a:off x="5526397" y="2323615"/>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9</a:t>
            </a:r>
            <a:endParaRPr lang="en-GB" sz="1100" dirty="0"/>
          </a:p>
        </p:txBody>
      </p:sp>
      <p:sp>
        <p:nvSpPr>
          <p:cNvPr id="124" name="Oval 123"/>
          <p:cNvSpPr/>
          <p:nvPr/>
        </p:nvSpPr>
        <p:spPr>
          <a:xfrm>
            <a:off x="3825659" y="3225570"/>
            <a:ext cx="442279" cy="3817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10</a:t>
            </a:r>
            <a:endParaRPr lang="en-GB" sz="900" dirty="0"/>
          </a:p>
        </p:txBody>
      </p:sp>
      <p:sp>
        <p:nvSpPr>
          <p:cNvPr id="125" name="Oval 124"/>
          <p:cNvSpPr/>
          <p:nvPr/>
        </p:nvSpPr>
        <p:spPr>
          <a:xfrm>
            <a:off x="5013123" y="2876446"/>
            <a:ext cx="442279" cy="35394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11</a:t>
            </a:r>
            <a:endParaRPr lang="en-GB" sz="900" dirty="0"/>
          </a:p>
        </p:txBody>
      </p:sp>
      <p:sp>
        <p:nvSpPr>
          <p:cNvPr id="126" name="Oval 125"/>
          <p:cNvSpPr/>
          <p:nvPr/>
        </p:nvSpPr>
        <p:spPr>
          <a:xfrm>
            <a:off x="6190586" y="3758769"/>
            <a:ext cx="442279" cy="3817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12</a:t>
            </a:r>
            <a:endParaRPr lang="en-GB" sz="900" dirty="0"/>
          </a:p>
        </p:txBody>
      </p:sp>
      <p:sp>
        <p:nvSpPr>
          <p:cNvPr id="127" name="Oval 126"/>
          <p:cNvSpPr/>
          <p:nvPr/>
        </p:nvSpPr>
        <p:spPr>
          <a:xfrm>
            <a:off x="789120" y="1924279"/>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a:t>
            </a:r>
            <a:endParaRPr lang="en-GB" sz="1200" dirty="0"/>
          </a:p>
        </p:txBody>
      </p:sp>
      <p:sp>
        <p:nvSpPr>
          <p:cNvPr id="128" name="Oval 127"/>
          <p:cNvSpPr/>
          <p:nvPr/>
        </p:nvSpPr>
        <p:spPr>
          <a:xfrm>
            <a:off x="2730711" y="1974111"/>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endParaRPr lang="en-GB" sz="1200" dirty="0"/>
          </a:p>
        </p:txBody>
      </p:sp>
      <p:sp>
        <p:nvSpPr>
          <p:cNvPr id="129" name="TextBox 128"/>
          <p:cNvSpPr txBox="1"/>
          <p:nvPr/>
        </p:nvSpPr>
        <p:spPr>
          <a:xfrm rot="16200000">
            <a:off x="3155691" y="2907938"/>
            <a:ext cx="501941" cy="261610"/>
          </a:xfrm>
          <a:prstGeom prst="rect">
            <a:avLst/>
          </a:prstGeom>
          <a:noFill/>
        </p:spPr>
        <p:txBody>
          <a:bodyPr wrap="square" rtlCol="0">
            <a:spAutoFit/>
          </a:bodyPr>
          <a:lstStyle/>
          <a:p>
            <a:r>
              <a:rPr lang="en-IN" sz="1100" b="1" dirty="0" smtClean="0"/>
              <a:t>GET</a:t>
            </a:r>
            <a:endParaRPr lang="en-GB" sz="1100" b="1" dirty="0"/>
          </a:p>
        </p:txBody>
      </p:sp>
      <p:sp>
        <p:nvSpPr>
          <p:cNvPr id="84" name="TextBox 83"/>
          <p:cNvSpPr txBox="1"/>
          <p:nvPr/>
        </p:nvSpPr>
        <p:spPr>
          <a:xfrm>
            <a:off x="4572000" y="229602"/>
            <a:ext cx="773768" cy="253916"/>
          </a:xfrm>
          <a:prstGeom prst="rect">
            <a:avLst/>
          </a:prstGeom>
          <a:noFill/>
        </p:spPr>
        <p:txBody>
          <a:bodyPr wrap="square" rtlCol="0">
            <a:spAutoFit/>
          </a:bodyPr>
          <a:lstStyle/>
          <a:p>
            <a:r>
              <a:rPr lang="en-IN" sz="1050" b="1" dirty="0" smtClean="0"/>
              <a:t>New Post</a:t>
            </a:r>
            <a:endParaRPr lang="en-GB" sz="1050" b="1" dirty="0"/>
          </a:p>
        </p:txBody>
      </p:sp>
      <p:sp>
        <p:nvSpPr>
          <p:cNvPr id="133" name="TextBox 132"/>
          <p:cNvSpPr txBox="1"/>
          <p:nvPr/>
        </p:nvSpPr>
        <p:spPr>
          <a:xfrm>
            <a:off x="5880589" y="2522503"/>
            <a:ext cx="1453498" cy="707886"/>
          </a:xfrm>
          <a:prstGeom prst="rect">
            <a:avLst/>
          </a:prstGeom>
          <a:noFill/>
        </p:spPr>
        <p:txBody>
          <a:bodyPr wrap="square" rtlCol="0">
            <a:spAutoFit/>
          </a:bodyPr>
          <a:lstStyle/>
          <a:p>
            <a:pPr marL="228600" indent="-228600">
              <a:buFont typeface="+mj-lt"/>
              <a:buAutoNum type="arabicPeriod" startAt="6"/>
            </a:pPr>
            <a:r>
              <a:rPr lang="en-IN" sz="1000" b="1" dirty="0" smtClean="0"/>
              <a:t>Text Translate</a:t>
            </a:r>
          </a:p>
          <a:p>
            <a:pPr marL="228600" indent="-228600">
              <a:buAutoNum type="arabicPeriod" startAt="6"/>
            </a:pPr>
            <a:r>
              <a:rPr lang="en-IN" sz="1000" b="1" dirty="0" smtClean="0"/>
              <a:t>Audio Convertor</a:t>
            </a:r>
            <a:endParaRPr lang="en-GB" sz="1000" b="1" dirty="0" smtClean="0"/>
          </a:p>
          <a:p>
            <a:pPr marL="228600" indent="-228600">
              <a:buAutoNum type="arabicPeriod" startAt="6"/>
            </a:pPr>
            <a:r>
              <a:rPr lang="en-IN" sz="1000" b="1" dirty="0" smtClean="0"/>
              <a:t>Store in S3</a:t>
            </a:r>
            <a:endParaRPr lang="en-IN" sz="1000" b="1" dirty="0"/>
          </a:p>
          <a:p>
            <a:pPr marL="228600" indent="-228600">
              <a:buAutoNum type="arabicPeriod" startAt="6"/>
            </a:pPr>
            <a:r>
              <a:rPr lang="en-IN" sz="1000" b="1" dirty="0" smtClean="0"/>
              <a:t>Update Dynamo DB</a:t>
            </a:r>
          </a:p>
        </p:txBody>
      </p:sp>
      <p:sp>
        <p:nvSpPr>
          <p:cNvPr id="134" name="TextBox 133"/>
          <p:cNvSpPr txBox="1"/>
          <p:nvPr/>
        </p:nvSpPr>
        <p:spPr>
          <a:xfrm>
            <a:off x="5166384" y="3431123"/>
            <a:ext cx="773768" cy="415498"/>
          </a:xfrm>
          <a:prstGeom prst="rect">
            <a:avLst/>
          </a:prstGeom>
          <a:noFill/>
        </p:spPr>
        <p:txBody>
          <a:bodyPr wrap="square" rtlCol="0">
            <a:spAutoFit/>
          </a:bodyPr>
          <a:lstStyle/>
          <a:p>
            <a:r>
              <a:rPr lang="en-IN" sz="1050" b="1" dirty="0" smtClean="0"/>
              <a:t>New</a:t>
            </a:r>
          </a:p>
          <a:p>
            <a:r>
              <a:rPr lang="en-IN" sz="1050" b="1" dirty="0" smtClean="0"/>
              <a:t> Get</a:t>
            </a:r>
            <a:endParaRPr lang="en-GB" sz="1050" b="1" dirty="0"/>
          </a:p>
        </p:txBody>
      </p:sp>
      <p:sp>
        <p:nvSpPr>
          <p:cNvPr id="135" name="TextBox 134"/>
          <p:cNvSpPr txBox="1"/>
          <p:nvPr/>
        </p:nvSpPr>
        <p:spPr>
          <a:xfrm>
            <a:off x="6228184" y="4227934"/>
            <a:ext cx="773768" cy="253916"/>
          </a:xfrm>
          <a:prstGeom prst="rect">
            <a:avLst/>
          </a:prstGeom>
          <a:noFill/>
        </p:spPr>
        <p:txBody>
          <a:bodyPr wrap="square" rtlCol="0">
            <a:spAutoFit/>
          </a:bodyPr>
          <a:lstStyle/>
          <a:p>
            <a:r>
              <a:rPr lang="en-IN" sz="1050" b="1" dirty="0" smtClean="0"/>
              <a:t>Fetch mp3</a:t>
            </a:r>
            <a:endParaRPr lang="en-GB" sz="1050" b="1" dirty="0"/>
          </a:p>
        </p:txBody>
      </p:sp>
      <p:cxnSp>
        <p:nvCxnSpPr>
          <p:cNvPr id="87" name="Elbow Connector 86"/>
          <p:cNvCxnSpPr/>
          <p:nvPr/>
        </p:nvCxnSpPr>
        <p:spPr>
          <a:xfrm rot="5400000" flipH="1">
            <a:off x="2812103" y="1835156"/>
            <a:ext cx="1126133" cy="3083357"/>
          </a:xfrm>
          <a:prstGeom prst="bentConnector3">
            <a:avLst>
              <a:gd name="adj1" fmla="val -2542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2682022" y="3760136"/>
            <a:ext cx="442279" cy="3817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smtClean="0"/>
              <a:t>13</a:t>
            </a:r>
            <a:endParaRPr lang="en-GB" sz="900" dirty="0"/>
          </a:p>
        </p:txBody>
      </p:sp>
      <p:sp>
        <p:nvSpPr>
          <p:cNvPr id="142" name="TextBox 141"/>
          <p:cNvSpPr txBox="1"/>
          <p:nvPr/>
        </p:nvSpPr>
        <p:spPr>
          <a:xfrm>
            <a:off x="1691680" y="4731990"/>
            <a:ext cx="5961504" cy="338554"/>
          </a:xfrm>
          <a:prstGeom prst="rect">
            <a:avLst/>
          </a:prstGeom>
          <a:noFill/>
        </p:spPr>
        <p:txBody>
          <a:bodyPr wrap="none" rtlCol="0">
            <a:spAutoFit/>
          </a:bodyPr>
          <a:lstStyle/>
          <a:p>
            <a:r>
              <a:rPr lang="en-IN" sz="1600" b="1" dirty="0" smtClean="0">
                <a:solidFill>
                  <a:srgbClr val="0070C0"/>
                </a:solidFill>
              </a:rPr>
              <a:t>Text to Speech Convertor &amp; Translator using </a:t>
            </a:r>
            <a:r>
              <a:rPr lang="en-IN" sz="1600" b="1" dirty="0" err="1" smtClean="0">
                <a:solidFill>
                  <a:srgbClr val="0070C0"/>
                </a:solidFill>
              </a:rPr>
              <a:t>Serverless</a:t>
            </a:r>
            <a:r>
              <a:rPr lang="en-IN" sz="1600" b="1" dirty="0" smtClean="0">
                <a:solidFill>
                  <a:srgbClr val="0070C0"/>
                </a:solidFill>
              </a:rPr>
              <a:t> Architecture </a:t>
            </a:r>
            <a:endParaRPr lang="en-GB" sz="1600" b="1" dirty="0">
              <a:solidFill>
                <a:srgbClr val="0070C0"/>
              </a:solidFill>
            </a:endParaRPr>
          </a:p>
        </p:txBody>
      </p:sp>
      <p:sp>
        <p:nvSpPr>
          <p:cNvPr id="143" name="Oval 142"/>
          <p:cNvSpPr/>
          <p:nvPr/>
        </p:nvSpPr>
        <p:spPr>
          <a:xfrm>
            <a:off x="4976883" y="1291384"/>
            <a:ext cx="284212" cy="211697"/>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4</a:t>
            </a:r>
            <a:endParaRPr lang="en-GB" sz="1100" dirty="0"/>
          </a:p>
        </p:txBody>
      </p:sp>
      <p:sp>
        <p:nvSpPr>
          <p:cNvPr id="91" name="TextBox 90"/>
          <p:cNvSpPr txBox="1"/>
          <p:nvPr/>
        </p:nvSpPr>
        <p:spPr>
          <a:xfrm>
            <a:off x="7852754" y="3289714"/>
            <a:ext cx="733425" cy="215444"/>
          </a:xfrm>
          <a:prstGeom prst="rect">
            <a:avLst/>
          </a:prstGeom>
          <a:noFill/>
        </p:spPr>
        <p:txBody>
          <a:bodyPr wrap="square" rtlCol="0">
            <a:spAutoFit/>
          </a:bodyPr>
          <a:lstStyle/>
          <a:p>
            <a:r>
              <a:rPr lang="en-IN" sz="800" b="1" dirty="0" smtClean="0"/>
              <a:t>Amazon S3</a:t>
            </a:r>
            <a:endParaRPr lang="en-GB" sz="800" b="1" dirty="0"/>
          </a:p>
        </p:txBody>
      </p:sp>
      <p:sp>
        <p:nvSpPr>
          <p:cNvPr id="145" name="TextBox 144"/>
          <p:cNvSpPr txBox="1"/>
          <p:nvPr/>
        </p:nvSpPr>
        <p:spPr>
          <a:xfrm>
            <a:off x="6189315" y="273263"/>
            <a:ext cx="361950" cy="215444"/>
          </a:xfrm>
          <a:prstGeom prst="rect">
            <a:avLst/>
          </a:prstGeom>
          <a:noFill/>
        </p:spPr>
        <p:txBody>
          <a:bodyPr wrap="square" rtlCol="0">
            <a:spAutoFit/>
          </a:bodyPr>
          <a:lstStyle/>
          <a:p>
            <a:r>
              <a:rPr lang="en-IN" sz="800" b="1" dirty="0" smtClean="0"/>
              <a:t>SNS</a:t>
            </a:r>
            <a:endParaRPr lang="en-GB" sz="800" b="1" dirty="0"/>
          </a:p>
        </p:txBody>
      </p:sp>
      <p:sp>
        <p:nvSpPr>
          <p:cNvPr id="147" name="TextBox 146"/>
          <p:cNvSpPr txBox="1"/>
          <p:nvPr/>
        </p:nvSpPr>
        <p:spPr>
          <a:xfrm>
            <a:off x="4609748" y="1756193"/>
            <a:ext cx="734270" cy="215444"/>
          </a:xfrm>
          <a:prstGeom prst="rect">
            <a:avLst/>
          </a:prstGeom>
          <a:noFill/>
        </p:spPr>
        <p:txBody>
          <a:bodyPr wrap="square" rtlCol="0">
            <a:spAutoFit/>
          </a:bodyPr>
          <a:lstStyle/>
          <a:p>
            <a:r>
              <a:rPr lang="en-IN" sz="800" b="1" dirty="0" smtClean="0"/>
              <a:t>Dynamo DB</a:t>
            </a:r>
            <a:endParaRPr lang="en-GB" sz="800" b="1" dirty="0"/>
          </a:p>
        </p:txBody>
      </p:sp>
      <p:sp>
        <p:nvSpPr>
          <p:cNvPr id="149" name="TextBox 148"/>
          <p:cNvSpPr txBox="1"/>
          <p:nvPr/>
        </p:nvSpPr>
        <p:spPr>
          <a:xfrm>
            <a:off x="3131840" y="1780242"/>
            <a:ext cx="734270" cy="215444"/>
          </a:xfrm>
          <a:prstGeom prst="rect">
            <a:avLst/>
          </a:prstGeom>
          <a:noFill/>
        </p:spPr>
        <p:txBody>
          <a:bodyPr wrap="square" rtlCol="0">
            <a:spAutoFit/>
          </a:bodyPr>
          <a:lstStyle/>
          <a:p>
            <a:r>
              <a:rPr lang="en-IN" sz="800" b="1" dirty="0" smtClean="0"/>
              <a:t>API Gateway</a:t>
            </a:r>
            <a:endParaRPr lang="en-GB" sz="800" b="1" dirty="0"/>
          </a:p>
        </p:txBody>
      </p:sp>
      <p:sp>
        <p:nvSpPr>
          <p:cNvPr id="2" name="Rectangle 1"/>
          <p:cNvSpPr/>
          <p:nvPr/>
        </p:nvSpPr>
        <p:spPr>
          <a:xfrm>
            <a:off x="1187625" y="1846668"/>
            <a:ext cx="648072" cy="582795"/>
          </a:xfrm>
          <a:prstGeom prst="rect">
            <a:avLst/>
          </a:prstGeom>
          <a:solidFill>
            <a:srgbClr val="0070C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1833491" y="1855001"/>
            <a:ext cx="650277" cy="582795"/>
          </a:xfrm>
          <a:prstGeom prst="rect">
            <a:avLst/>
          </a:prstGeom>
          <a:solidFill>
            <a:srgbClr val="00B050">
              <a:alpha val="60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 name="TextBox 2"/>
          <p:cNvSpPr txBox="1"/>
          <p:nvPr/>
        </p:nvSpPr>
        <p:spPr>
          <a:xfrm>
            <a:off x="179511" y="2787774"/>
            <a:ext cx="1332149" cy="369332"/>
          </a:xfrm>
          <a:prstGeom prst="rect">
            <a:avLst/>
          </a:prstGeom>
          <a:noFill/>
        </p:spPr>
        <p:txBody>
          <a:bodyPr wrap="square" rtlCol="0">
            <a:spAutoFit/>
          </a:bodyPr>
          <a:lstStyle/>
          <a:p>
            <a:r>
              <a:rPr lang="en-US" dirty="0" smtClean="0">
                <a:solidFill>
                  <a:srgbClr val="0070C0"/>
                </a:solidFill>
              </a:rPr>
              <a:t>Blue</a:t>
            </a:r>
            <a:r>
              <a:rPr lang="en-US" dirty="0" smtClean="0"/>
              <a:t>/</a:t>
            </a:r>
            <a:r>
              <a:rPr lang="en-US" dirty="0" smtClean="0">
                <a:solidFill>
                  <a:srgbClr val="00B050"/>
                </a:solidFill>
              </a:rPr>
              <a:t>Green</a:t>
            </a:r>
            <a:endParaRPr lang="en-GB" dirty="0">
              <a:solidFill>
                <a:srgbClr val="00B050"/>
              </a:solidFill>
            </a:endParaRPr>
          </a:p>
        </p:txBody>
      </p:sp>
      <p:cxnSp>
        <p:nvCxnSpPr>
          <p:cNvPr id="6" name="Straight Arrow Connector 5"/>
          <p:cNvCxnSpPr>
            <a:stCxn id="3" idx="0"/>
          </p:cNvCxnSpPr>
          <p:nvPr/>
        </p:nvCxnSpPr>
        <p:spPr>
          <a:xfrm flipV="1">
            <a:off x="845586" y="2238568"/>
            <a:ext cx="954107" cy="549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070"/>
                                        </p:tgtEl>
                                        <p:attrNameLst>
                                          <p:attrName>style.visibility</p:attrName>
                                        </p:attrNameLst>
                                      </p:cBhvr>
                                      <p:to>
                                        <p:strVal val="visible"/>
                                      </p:to>
                                    </p:set>
                                    <p:animEffect transition="in" filter="fade">
                                      <p:cBhvr>
                                        <p:cTn id="10" dur="500"/>
                                        <p:tgtEl>
                                          <p:spTgt spid="1070"/>
                                        </p:tgtEl>
                                      </p:cBhvr>
                                    </p:animEffect>
                                  </p:childTnLst>
                                </p:cTn>
                              </p:par>
                              <p:par>
                                <p:cTn id="11" presetID="10" presetClass="entr" presetSubtype="0" fill="hold" nodeType="withEffect">
                                  <p:stCondLst>
                                    <p:cond delay="0"/>
                                  </p:stCondLst>
                                  <p:childTnLst>
                                    <p:set>
                                      <p:cBhvr>
                                        <p:cTn id="12" dur="1" fill="hold">
                                          <p:stCondLst>
                                            <p:cond delay="0"/>
                                          </p:stCondLst>
                                        </p:cTn>
                                        <p:tgtEl>
                                          <p:spTgt spid="1041"/>
                                        </p:tgtEl>
                                        <p:attrNameLst>
                                          <p:attrName>style.visibility</p:attrName>
                                        </p:attrNameLst>
                                      </p:cBhvr>
                                      <p:to>
                                        <p:strVal val="visible"/>
                                      </p:to>
                                    </p:set>
                                    <p:animEffect transition="in" filter="fade">
                                      <p:cBhvr>
                                        <p:cTn id="13" dur="500"/>
                                        <p:tgtEl>
                                          <p:spTgt spid="10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76"/>
                                        </p:tgtEl>
                                        <p:attrNameLst>
                                          <p:attrName>style.visibility</p:attrName>
                                        </p:attrNameLst>
                                      </p:cBhvr>
                                      <p:to>
                                        <p:strVal val="visible"/>
                                      </p:to>
                                    </p:set>
                                    <p:animEffect transition="in" filter="fade">
                                      <p:cBhvr>
                                        <p:cTn id="21" dur="500"/>
                                        <p:tgtEl>
                                          <p:spTgt spid="10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fade">
                                      <p:cBhvr>
                                        <p:cTn id="24" dur="500"/>
                                        <p:tgtEl>
                                          <p:spTgt spid="128"/>
                                        </p:tgtEl>
                                      </p:cBhvr>
                                    </p:animEffect>
                                  </p:childTnLst>
                                </p:cTn>
                              </p:par>
                              <p:par>
                                <p:cTn id="25" presetID="10" presetClass="entr" presetSubtype="0" fill="hold" nodeType="withEffect">
                                  <p:stCondLst>
                                    <p:cond delay="0"/>
                                  </p:stCondLst>
                                  <p:childTnLst>
                                    <p:set>
                                      <p:cBhvr>
                                        <p:cTn id="26" dur="1" fill="hold">
                                          <p:stCondLst>
                                            <p:cond delay="0"/>
                                          </p:stCondLst>
                                        </p:cTn>
                                        <p:tgtEl>
                                          <p:spTgt spid="1040"/>
                                        </p:tgtEl>
                                        <p:attrNameLst>
                                          <p:attrName>style.visibility</p:attrName>
                                        </p:attrNameLst>
                                      </p:cBhvr>
                                      <p:to>
                                        <p:strVal val="visible"/>
                                      </p:to>
                                    </p:set>
                                    <p:animEffect transition="in" filter="fade">
                                      <p:cBhvr>
                                        <p:cTn id="27" dur="500"/>
                                        <p:tgtEl>
                                          <p:spTgt spid="10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fade">
                                      <p:cBhvr>
                                        <p:cTn id="30" dur="500"/>
                                        <p:tgtEl>
                                          <p:spTgt spid="1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81"/>
                                        </p:tgtEl>
                                        <p:attrNameLst>
                                          <p:attrName>style.visibility</p:attrName>
                                        </p:attrNameLst>
                                      </p:cBhvr>
                                      <p:to>
                                        <p:strVal val="visible"/>
                                      </p:to>
                                    </p:set>
                                    <p:animEffect transition="in" filter="fade">
                                      <p:cBhvr>
                                        <p:cTn id="35" dur="500"/>
                                        <p:tgtEl>
                                          <p:spTgt spid="108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500"/>
                                        <p:tgtEl>
                                          <p:spTgt spid="8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par>
                                <p:cTn id="42" presetID="10" presetClass="entr" presetSubtype="0" fill="hold" nodeType="withEffect">
                                  <p:stCondLst>
                                    <p:cond delay="0"/>
                                  </p:stCondLst>
                                  <p:childTnLst>
                                    <p:set>
                                      <p:cBhvr>
                                        <p:cTn id="43" dur="1" fill="hold">
                                          <p:stCondLst>
                                            <p:cond delay="0"/>
                                          </p:stCondLst>
                                        </p:cTn>
                                        <p:tgtEl>
                                          <p:spTgt spid="1028"/>
                                        </p:tgtEl>
                                        <p:attrNameLst>
                                          <p:attrName>style.visibility</p:attrName>
                                        </p:attrNameLst>
                                      </p:cBhvr>
                                      <p:to>
                                        <p:strVal val="visible"/>
                                      </p:to>
                                    </p:set>
                                    <p:animEffect transition="in" filter="fade">
                                      <p:cBhvr>
                                        <p:cTn id="44" dur="500"/>
                                        <p:tgtEl>
                                          <p:spTgt spid="10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85"/>
                                        </p:tgtEl>
                                        <p:attrNameLst>
                                          <p:attrName>style.visibility</p:attrName>
                                        </p:attrNameLst>
                                      </p:cBhvr>
                                      <p:to>
                                        <p:strVal val="visible"/>
                                      </p:to>
                                    </p:set>
                                    <p:animEffect transition="in" filter="fade">
                                      <p:cBhvr>
                                        <p:cTn id="52" dur="500"/>
                                        <p:tgtEl>
                                          <p:spTgt spid="108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par>
                                <p:cTn id="56" presetID="10" presetClass="entr" presetSubtype="0" fill="hold" nodeType="withEffect">
                                  <p:stCondLst>
                                    <p:cond delay="0"/>
                                  </p:stCondLst>
                                  <p:childTnLst>
                                    <p:set>
                                      <p:cBhvr>
                                        <p:cTn id="57" dur="1" fill="hold">
                                          <p:stCondLst>
                                            <p:cond delay="0"/>
                                          </p:stCondLst>
                                        </p:cTn>
                                        <p:tgtEl>
                                          <p:spTgt spid="1032"/>
                                        </p:tgtEl>
                                        <p:attrNameLst>
                                          <p:attrName>style.visibility</p:attrName>
                                        </p:attrNameLst>
                                      </p:cBhvr>
                                      <p:to>
                                        <p:strVal val="visible"/>
                                      </p:to>
                                    </p:set>
                                    <p:animEffect transition="in" filter="fade">
                                      <p:cBhvr>
                                        <p:cTn id="58" dur="500"/>
                                        <p:tgtEl>
                                          <p:spTgt spid="10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Effect transition="in" filter="fade">
                                      <p:cBhvr>
                                        <p:cTn id="61" dur="500"/>
                                        <p:tgtEl>
                                          <p:spTgt spid="145"/>
                                        </p:tgtEl>
                                      </p:cBhvr>
                                    </p:animEffect>
                                  </p:childTnLst>
                                </p:cTn>
                              </p:par>
                              <p:par>
                                <p:cTn id="62" presetID="10" presetClass="entr" presetSubtype="0" fill="hold" nodeType="withEffect">
                                  <p:stCondLst>
                                    <p:cond delay="0"/>
                                  </p:stCondLst>
                                  <p:childTnLst>
                                    <p:set>
                                      <p:cBhvr>
                                        <p:cTn id="63" dur="1" fill="hold">
                                          <p:stCondLst>
                                            <p:cond delay="0"/>
                                          </p:stCondLst>
                                        </p:cTn>
                                        <p:tgtEl>
                                          <p:spTgt spid="1083"/>
                                        </p:tgtEl>
                                        <p:attrNameLst>
                                          <p:attrName>style.visibility</p:attrName>
                                        </p:attrNameLst>
                                      </p:cBhvr>
                                      <p:to>
                                        <p:strVal val="visible"/>
                                      </p:to>
                                    </p:set>
                                    <p:animEffect transition="in" filter="fade">
                                      <p:cBhvr>
                                        <p:cTn id="64" dur="500"/>
                                        <p:tgtEl>
                                          <p:spTgt spid="108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fade">
                                      <p:cBhvr>
                                        <p:cTn id="67" dur="500"/>
                                        <p:tgtEl>
                                          <p:spTgt spid="1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fade">
                                      <p:cBhvr>
                                        <p:cTn id="70" dur="500"/>
                                        <p:tgtEl>
                                          <p:spTgt spid="147"/>
                                        </p:tgtEl>
                                      </p:cBhvr>
                                    </p:animEffect>
                                  </p:childTnLst>
                                </p:cTn>
                              </p:par>
                              <p:par>
                                <p:cTn id="71" presetID="10" presetClass="entr" presetSubtype="0" fill="hold" nodeType="withEffect">
                                  <p:stCondLst>
                                    <p:cond delay="0"/>
                                  </p:stCondLst>
                                  <p:childTnLst>
                                    <p:set>
                                      <p:cBhvr>
                                        <p:cTn id="72" dur="1" fill="hold">
                                          <p:stCondLst>
                                            <p:cond delay="0"/>
                                          </p:stCondLst>
                                        </p:cTn>
                                        <p:tgtEl>
                                          <p:spTgt spid="1034"/>
                                        </p:tgtEl>
                                        <p:attrNameLst>
                                          <p:attrName>style.visibility</p:attrName>
                                        </p:attrNameLst>
                                      </p:cBhvr>
                                      <p:to>
                                        <p:strVal val="visible"/>
                                      </p:to>
                                    </p:set>
                                    <p:animEffect transition="in" filter="fade">
                                      <p:cBhvr>
                                        <p:cTn id="73" dur="500"/>
                                        <p:tgtEl>
                                          <p:spTgt spid="10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7"/>
                                        </p:tgtEl>
                                        <p:attrNameLst>
                                          <p:attrName>style.visibility</p:attrName>
                                        </p:attrNameLst>
                                      </p:cBhvr>
                                      <p:to>
                                        <p:strVal val="visible"/>
                                      </p:to>
                                    </p:set>
                                    <p:animEffect transition="in" filter="fade">
                                      <p:cBhvr>
                                        <p:cTn id="81" dur="500"/>
                                        <p:tgtEl>
                                          <p:spTgt spid="117"/>
                                        </p:tgtEl>
                                      </p:cBhvr>
                                    </p:animEffect>
                                  </p:childTnLst>
                                </p:cTn>
                              </p:par>
                              <p:par>
                                <p:cTn id="82" presetID="10" presetClass="entr" presetSubtype="0" fill="hold" nodeType="withEffect">
                                  <p:stCondLst>
                                    <p:cond delay="0"/>
                                  </p:stCondLst>
                                  <p:childTnLst>
                                    <p:set>
                                      <p:cBhvr>
                                        <p:cTn id="83" dur="1" fill="hold">
                                          <p:stCondLst>
                                            <p:cond delay="0"/>
                                          </p:stCondLst>
                                        </p:cTn>
                                        <p:tgtEl>
                                          <p:spTgt spid="1030"/>
                                        </p:tgtEl>
                                        <p:attrNameLst>
                                          <p:attrName>style.visibility</p:attrName>
                                        </p:attrNameLst>
                                      </p:cBhvr>
                                      <p:to>
                                        <p:strVal val="visible"/>
                                      </p:to>
                                    </p:set>
                                    <p:animEffect transition="in" filter="fade">
                                      <p:cBhvr>
                                        <p:cTn id="84" dur="500"/>
                                        <p:tgtEl>
                                          <p:spTgt spid="103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fade">
                                      <p:cBhvr>
                                        <p:cTn id="89" dur="500"/>
                                        <p:tgtEl>
                                          <p:spTgt spid="118"/>
                                        </p:tgtEl>
                                      </p:cBhvr>
                                    </p:animEffect>
                                  </p:childTnLst>
                                </p:cTn>
                              </p:par>
                              <p:par>
                                <p:cTn id="90" presetID="10"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par>
                                <p:cTn id="93" presetID="10" presetClass="entr" presetSubtype="0" fill="hold" nodeType="withEffect">
                                  <p:stCondLst>
                                    <p:cond delay="0"/>
                                  </p:stCondLst>
                                  <p:childTnLst>
                                    <p:set>
                                      <p:cBhvr>
                                        <p:cTn id="94" dur="1" fill="hold">
                                          <p:stCondLst>
                                            <p:cond delay="0"/>
                                          </p:stCondLst>
                                        </p:cTn>
                                        <p:tgtEl>
                                          <p:spTgt spid="1039"/>
                                        </p:tgtEl>
                                        <p:attrNameLst>
                                          <p:attrName>style.visibility</p:attrName>
                                        </p:attrNameLst>
                                      </p:cBhvr>
                                      <p:to>
                                        <p:strVal val="visible"/>
                                      </p:to>
                                    </p:set>
                                    <p:animEffect transition="in" filter="fade">
                                      <p:cBhvr>
                                        <p:cTn id="95" dur="500"/>
                                        <p:tgtEl>
                                          <p:spTgt spid="103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fade">
                                      <p:cBhvr>
                                        <p:cTn id="100" dur="500"/>
                                        <p:tgtEl>
                                          <p:spTgt spid="6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8"/>
                                        </p:tgtEl>
                                        <p:attrNameLst>
                                          <p:attrName>style.visibility</p:attrName>
                                        </p:attrNameLst>
                                      </p:cBhvr>
                                      <p:to>
                                        <p:strVal val="visible"/>
                                      </p:to>
                                    </p:set>
                                    <p:animEffect transition="in" filter="fade">
                                      <p:cBhvr>
                                        <p:cTn id="106" dur="500"/>
                                        <p:tgtEl>
                                          <p:spTgt spid="103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fade">
                                      <p:cBhvr>
                                        <p:cTn id="111" dur="500"/>
                                        <p:tgtEl>
                                          <p:spTgt spid="7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20"/>
                                        </p:tgtEl>
                                        <p:attrNameLst>
                                          <p:attrName>style.visibility</p:attrName>
                                        </p:attrNameLst>
                                      </p:cBhvr>
                                      <p:to>
                                        <p:strVal val="visible"/>
                                      </p:to>
                                    </p:set>
                                    <p:animEffect transition="in" filter="fade">
                                      <p:cBhvr>
                                        <p:cTn id="114" dur="500"/>
                                        <p:tgtEl>
                                          <p:spTgt spid="12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1"/>
                                        </p:tgtEl>
                                        <p:attrNameLst>
                                          <p:attrName>style.visibility</p:attrName>
                                        </p:attrNameLst>
                                      </p:cBhvr>
                                      <p:to>
                                        <p:strVal val="visible"/>
                                      </p:to>
                                    </p:set>
                                    <p:animEffect transition="in" filter="fade">
                                      <p:cBhvr>
                                        <p:cTn id="117" dur="500"/>
                                        <p:tgtEl>
                                          <p:spTgt spid="91"/>
                                        </p:tgtEl>
                                      </p:cBhvr>
                                    </p:animEffect>
                                  </p:childTnLst>
                                </p:cTn>
                              </p:par>
                              <p:par>
                                <p:cTn id="118" presetID="10" presetClass="entr" presetSubtype="0" fill="hold" nodeType="withEffect">
                                  <p:stCondLst>
                                    <p:cond delay="0"/>
                                  </p:stCondLst>
                                  <p:childTnLst>
                                    <p:set>
                                      <p:cBhvr>
                                        <p:cTn id="119" dur="1" fill="hold">
                                          <p:stCondLst>
                                            <p:cond delay="0"/>
                                          </p:stCondLst>
                                        </p:cTn>
                                        <p:tgtEl>
                                          <p:spTgt spid="1036"/>
                                        </p:tgtEl>
                                        <p:attrNameLst>
                                          <p:attrName>style.visibility</p:attrName>
                                        </p:attrNameLst>
                                      </p:cBhvr>
                                      <p:to>
                                        <p:strVal val="visible"/>
                                      </p:to>
                                    </p:set>
                                    <p:animEffect transition="in" filter="fade">
                                      <p:cBhvr>
                                        <p:cTn id="120" dur="500"/>
                                        <p:tgtEl>
                                          <p:spTgt spid="1036"/>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fade">
                                      <p:cBhvr>
                                        <p:cTn id="125" dur="500"/>
                                        <p:tgtEl>
                                          <p:spTgt spid="7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21"/>
                                        </p:tgtEl>
                                        <p:attrNameLst>
                                          <p:attrName>style.visibility</p:attrName>
                                        </p:attrNameLst>
                                      </p:cBhvr>
                                      <p:to>
                                        <p:strVal val="visible"/>
                                      </p:to>
                                    </p:set>
                                    <p:animEffect transition="in" filter="fade">
                                      <p:cBhvr>
                                        <p:cTn id="128" dur="500"/>
                                        <p:tgtEl>
                                          <p:spTgt spid="12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33"/>
                                        </p:tgtEl>
                                        <p:attrNameLst>
                                          <p:attrName>style.visibility</p:attrName>
                                        </p:attrNameLst>
                                      </p:cBhvr>
                                      <p:to>
                                        <p:strVal val="visible"/>
                                      </p:to>
                                    </p:set>
                                    <p:animEffect transition="in" filter="fade">
                                      <p:cBhvr>
                                        <p:cTn id="131" dur="500"/>
                                        <p:tgtEl>
                                          <p:spTgt spid="13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29"/>
                                        </p:tgtEl>
                                        <p:attrNameLst>
                                          <p:attrName>style.visibility</p:attrName>
                                        </p:attrNameLst>
                                      </p:cBhvr>
                                      <p:to>
                                        <p:strVal val="visible"/>
                                      </p:to>
                                    </p:set>
                                    <p:animEffect transition="in" filter="fade">
                                      <p:cBhvr>
                                        <p:cTn id="136" dur="500"/>
                                        <p:tgtEl>
                                          <p:spTgt spid="129"/>
                                        </p:tgtEl>
                                      </p:cBhvr>
                                    </p:animEffect>
                                  </p:childTnLst>
                                </p:cTn>
                              </p:par>
                              <p:par>
                                <p:cTn id="137" presetID="10" presetClass="entr" presetSubtype="0" fill="hold"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4"/>
                                        </p:tgtEl>
                                        <p:attrNameLst>
                                          <p:attrName>style.visibility</p:attrName>
                                        </p:attrNameLst>
                                      </p:cBhvr>
                                      <p:to>
                                        <p:strVal val="visible"/>
                                      </p:to>
                                    </p:set>
                                    <p:animEffect transition="in" filter="fade">
                                      <p:cBhvr>
                                        <p:cTn id="142" dur="500"/>
                                        <p:tgtEl>
                                          <p:spTgt spid="124"/>
                                        </p:tgtEl>
                                      </p:cBhvr>
                                    </p:animEffect>
                                  </p:childTnLst>
                                </p:cTn>
                              </p:par>
                              <p:par>
                                <p:cTn id="143" presetID="10" presetClass="entr" presetSubtype="0" fill="hold" nodeType="withEffect">
                                  <p:stCondLst>
                                    <p:cond delay="0"/>
                                  </p:stCondLst>
                                  <p:childTnLst>
                                    <p:set>
                                      <p:cBhvr>
                                        <p:cTn id="144" dur="1" fill="hold">
                                          <p:stCondLst>
                                            <p:cond delay="0"/>
                                          </p:stCondLst>
                                        </p:cTn>
                                        <p:tgtEl>
                                          <p:spTgt spid="1029"/>
                                        </p:tgtEl>
                                        <p:attrNameLst>
                                          <p:attrName>style.visibility</p:attrName>
                                        </p:attrNameLst>
                                      </p:cBhvr>
                                      <p:to>
                                        <p:strVal val="visible"/>
                                      </p:to>
                                    </p:set>
                                    <p:animEffect transition="in" filter="fade">
                                      <p:cBhvr>
                                        <p:cTn id="145" dur="500"/>
                                        <p:tgtEl>
                                          <p:spTgt spid="102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fade">
                                      <p:cBhvr>
                                        <p:cTn id="148" dur="500"/>
                                        <p:tgtEl>
                                          <p:spTgt spid="13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76"/>
                                        </p:tgtEl>
                                        <p:attrNameLst>
                                          <p:attrName>style.visibility</p:attrName>
                                        </p:attrNameLst>
                                      </p:cBhvr>
                                      <p:to>
                                        <p:strVal val="visible"/>
                                      </p:to>
                                    </p:set>
                                    <p:animEffect transition="in" filter="fade">
                                      <p:cBhvr>
                                        <p:cTn id="153" dur="500"/>
                                        <p:tgtEl>
                                          <p:spTgt spid="7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25"/>
                                        </p:tgtEl>
                                        <p:attrNameLst>
                                          <p:attrName>style.visibility</p:attrName>
                                        </p:attrNameLst>
                                      </p:cBhvr>
                                      <p:to>
                                        <p:strVal val="visible"/>
                                      </p:to>
                                    </p:set>
                                    <p:animEffect transition="in" filter="fade">
                                      <p:cBhvr>
                                        <p:cTn id="156" dur="500"/>
                                        <p:tgtEl>
                                          <p:spTgt spid="12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81"/>
                                        </p:tgtEl>
                                        <p:attrNameLst>
                                          <p:attrName>style.visibility</p:attrName>
                                        </p:attrNameLst>
                                      </p:cBhvr>
                                      <p:to>
                                        <p:strVal val="visible"/>
                                      </p:to>
                                    </p:set>
                                    <p:animEffect transition="in" filter="fade">
                                      <p:cBhvr>
                                        <p:cTn id="161" dur="500"/>
                                        <p:tgtEl>
                                          <p:spTgt spid="8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26"/>
                                        </p:tgtEl>
                                        <p:attrNameLst>
                                          <p:attrName>style.visibility</p:attrName>
                                        </p:attrNameLst>
                                      </p:cBhvr>
                                      <p:to>
                                        <p:strVal val="visible"/>
                                      </p:to>
                                    </p:set>
                                    <p:animEffect transition="in" filter="fade">
                                      <p:cBhvr>
                                        <p:cTn id="164" dur="500"/>
                                        <p:tgtEl>
                                          <p:spTgt spid="12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35"/>
                                        </p:tgtEl>
                                        <p:attrNameLst>
                                          <p:attrName>style.visibility</p:attrName>
                                        </p:attrNameLst>
                                      </p:cBhvr>
                                      <p:to>
                                        <p:strVal val="visible"/>
                                      </p:to>
                                    </p:set>
                                    <p:animEffect transition="in" filter="fade">
                                      <p:cBhvr>
                                        <p:cTn id="167" dur="500"/>
                                        <p:tgtEl>
                                          <p:spTgt spid="1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fade">
                                      <p:cBhvr>
                                        <p:cTn id="172" dur="500"/>
                                        <p:tgtEl>
                                          <p:spTgt spid="8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39"/>
                                        </p:tgtEl>
                                        <p:attrNameLst>
                                          <p:attrName>style.visibility</p:attrName>
                                        </p:attrNameLst>
                                      </p:cBhvr>
                                      <p:to>
                                        <p:strVal val="visible"/>
                                      </p:to>
                                    </p:set>
                                    <p:animEffect transition="in" filter="fade">
                                      <p:cBhvr>
                                        <p:cTn id="175" dur="500"/>
                                        <p:tgtEl>
                                          <p:spTgt spid="139"/>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fade">
                                      <p:cBhvr>
                                        <p:cTn id="180" dur="500"/>
                                        <p:tgtEl>
                                          <p:spTgt spid="3"/>
                                        </p:tgtEl>
                                      </p:cBhvr>
                                    </p:animEffect>
                                  </p:childTnLst>
                                </p:cTn>
                              </p:par>
                              <p:par>
                                <p:cTn id="181" presetID="10" presetClass="entr" presetSubtype="0" fill="hold" nodeType="withEffect">
                                  <p:stCondLst>
                                    <p:cond delay="0"/>
                                  </p:stCondLst>
                                  <p:childTnLst>
                                    <p:set>
                                      <p:cBhvr>
                                        <p:cTn id="182" dur="1" fill="hold">
                                          <p:stCondLst>
                                            <p:cond delay="0"/>
                                          </p:stCondLst>
                                        </p:cTn>
                                        <p:tgtEl>
                                          <p:spTgt spid="6"/>
                                        </p:tgtEl>
                                        <p:attrNameLst>
                                          <p:attrName>style.visibility</p:attrName>
                                        </p:attrNameLst>
                                      </p:cBhvr>
                                      <p:to>
                                        <p:strVal val="visible"/>
                                      </p:to>
                                    </p:set>
                                    <p:animEffect transition="in" filter="fade">
                                      <p:cBhvr>
                                        <p:cTn id="183" dur="500"/>
                                        <p:tgtEl>
                                          <p:spTgt spid="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
                                        </p:tgtEl>
                                        <p:attrNameLst>
                                          <p:attrName>style.visibility</p:attrName>
                                        </p:attrNameLst>
                                      </p:cBhvr>
                                      <p:to>
                                        <p:strVal val="visible"/>
                                      </p:to>
                                    </p:set>
                                    <p:animEffect transition="in" filter="fade">
                                      <p:cBhvr>
                                        <p:cTn id="186" dur="500"/>
                                        <p:tgtEl>
                                          <p:spTgt spid="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4"/>
                                        </p:tgtEl>
                                        <p:attrNameLst>
                                          <p:attrName>style.visibility</p:attrName>
                                        </p:attrNameLst>
                                      </p:cBhvr>
                                      <p:to>
                                        <p:strVal val="visible"/>
                                      </p:to>
                                    </p:set>
                                    <p:animEffect transition="in" filter="fade">
                                      <p:cBhvr>
                                        <p:cTn id="18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2" grpId="0"/>
      <p:bldP spid="83" grpId="0" animBg="1"/>
      <p:bldP spid="116" grpId="0" animBg="1"/>
      <p:bldP spid="117" grpId="0" animBg="1"/>
      <p:bldP spid="118" grpId="0" animBg="1"/>
      <p:bldP spid="119" grpId="0" animBg="1"/>
      <p:bldP spid="120" grpId="0" animBg="1"/>
      <p:bldP spid="121" grpId="0" animBg="1"/>
      <p:bldP spid="124" grpId="0" animBg="1"/>
      <p:bldP spid="125" grpId="0" animBg="1"/>
      <p:bldP spid="126" grpId="0" animBg="1"/>
      <p:bldP spid="127" grpId="0" animBg="1"/>
      <p:bldP spid="128" grpId="0" animBg="1"/>
      <p:bldP spid="129" grpId="0"/>
      <p:bldP spid="84" grpId="0"/>
      <p:bldP spid="133" grpId="0"/>
      <p:bldP spid="134" grpId="0"/>
      <p:bldP spid="135" grpId="0"/>
      <p:bldP spid="139" grpId="0" animBg="1"/>
      <p:bldP spid="143" grpId="0" animBg="1"/>
      <p:bldP spid="91" grpId="0"/>
      <p:bldP spid="145" grpId="0"/>
      <p:bldP spid="147" grpId="0"/>
      <p:bldP spid="149" grpId="0"/>
      <p:bldP spid="2" grpId="0" animBg="1"/>
      <p:bldP spid="54"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workflow</a:t>
            </a:r>
            <a:endParaRPr lang="en-GB" dirty="0"/>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GB" sz="1000" dirty="0" smtClean="0"/>
              <a:t>User </a:t>
            </a:r>
            <a:r>
              <a:rPr lang="en-GB" sz="1000" dirty="0"/>
              <a:t>inputs text in the textbox , select language from drop-down and Click on “Process” using the </a:t>
            </a:r>
            <a:r>
              <a:rPr lang="en-GB" sz="1000" dirty="0" err="1"/>
              <a:t>WebApp</a:t>
            </a:r>
            <a:r>
              <a:rPr lang="en-GB" sz="1000" dirty="0"/>
              <a:t> hosted on Elastic Bean </a:t>
            </a:r>
            <a:r>
              <a:rPr lang="en-GB" sz="1000" dirty="0" smtClean="0"/>
              <a:t>Stalk</a:t>
            </a:r>
          </a:p>
          <a:p>
            <a:pPr marL="228600" indent="-228600">
              <a:buFont typeface="+mj-lt"/>
              <a:buAutoNum type="arabicPeriod"/>
            </a:pPr>
            <a:r>
              <a:rPr lang="en-GB" sz="1000" dirty="0"/>
              <a:t>The information is submit to RESTful web service using POST protocol exposed by Amazon API </a:t>
            </a:r>
            <a:r>
              <a:rPr lang="en-GB" sz="1000" dirty="0" smtClean="0"/>
              <a:t>Gateway</a:t>
            </a:r>
          </a:p>
          <a:p>
            <a:pPr marL="228600" indent="-228600">
              <a:buFont typeface="+mj-lt"/>
              <a:buAutoNum type="arabicPeriod"/>
            </a:pPr>
            <a:r>
              <a:rPr lang="en-GB" sz="1000" dirty="0" smtClean="0"/>
              <a:t>Amazon </a:t>
            </a:r>
            <a:r>
              <a:rPr lang="en-GB" sz="1000" dirty="0"/>
              <a:t>API Gateway sets off a dedicated Lambda function, “New Post,” which is responsible for initializing the process of generating MP3 </a:t>
            </a:r>
            <a:r>
              <a:rPr lang="en-GB" sz="1000" dirty="0" smtClean="0"/>
              <a:t>files</a:t>
            </a:r>
          </a:p>
          <a:p>
            <a:pPr marL="228600" indent="-228600">
              <a:buFont typeface="+mj-lt"/>
              <a:buAutoNum type="arabicPeriod"/>
            </a:pPr>
            <a:r>
              <a:rPr lang="en-US" sz="1000" dirty="0" smtClean="0"/>
              <a:t>At trigger of lambda, following actions are taken:</a:t>
            </a:r>
            <a:endParaRPr lang="en-GB" sz="1000" dirty="0" smtClean="0"/>
          </a:p>
          <a:p>
            <a:pPr marL="628650" lvl="1" indent="-228600">
              <a:buFont typeface="+mj-lt"/>
              <a:buAutoNum type="arabicPeriod"/>
            </a:pPr>
            <a:r>
              <a:rPr lang="en-GB" sz="800" dirty="0"/>
              <a:t>Lambda function inserts </a:t>
            </a:r>
            <a:r>
              <a:rPr lang="en-GB" sz="800" dirty="0" smtClean="0"/>
              <a:t>Information </a:t>
            </a:r>
            <a:r>
              <a:rPr lang="en-GB" sz="800" dirty="0"/>
              <a:t>about the post into a </a:t>
            </a:r>
            <a:r>
              <a:rPr lang="en-GB" sz="800" dirty="0" err="1"/>
              <a:t>DynamoDB</a:t>
            </a:r>
            <a:r>
              <a:rPr lang="en-GB" sz="800" dirty="0"/>
              <a:t> table, where information about all posts is </a:t>
            </a:r>
            <a:r>
              <a:rPr lang="en-GB" sz="800" dirty="0" smtClean="0"/>
              <a:t>stored</a:t>
            </a:r>
          </a:p>
          <a:p>
            <a:pPr marL="628650" lvl="1" indent="-228600">
              <a:buFont typeface="+mj-lt"/>
              <a:buAutoNum type="arabicPeriod"/>
            </a:pPr>
            <a:r>
              <a:rPr lang="en-GB" sz="800" dirty="0"/>
              <a:t>To run the whole process asynchronously, we use Amazon SNS to decouple the process of receiving information about new posts and starting their </a:t>
            </a:r>
            <a:r>
              <a:rPr lang="en-GB" sz="800" dirty="0" smtClean="0"/>
              <a:t>conversion</a:t>
            </a:r>
            <a:endParaRPr lang="en-GB" sz="600" dirty="0" smtClean="0"/>
          </a:p>
          <a:p>
            <a:pPr marL="228600" indent="-228600">
              <a:buFont typeface="+mj-lt"/>
              <a:buAutoNum type="arabicPeriod"/>
            </a:pPr>
            <a:r>
              <a:rPr lang="en-GB" sz="1000" dirty="0"/>
              <a:t>Another Lambda function, “Convert to Speech,” is subscribed to our SNS topic whenever a new message appears (which means that a new post should be converted into an audio file). This is the trigger</a:t>
            </a:r>
            <a:r>
              <a:rPr lang="en-GB" sz="1000" dirty="0" smtClean="0"/>
              <a:t>.</a:t>
            </a:r>
          </a:p>
          <a:p>
            <a:pPr marL="228600" indent="-228600">
              <a:buFont typeface="+mj-lt"/>
              <a:buAutoNum type="arabicPeriod"/>
            </a:pPr>
            <a:r>
              <a:rPr lang="en-GB" sz="1000" dirty="0"/>
              <a:t>The “Convert to Speech” Lambda function uses Amazon Translator to translate the text into the language specified in the </a:t>
            </a:r>
            <a:r>
              <a:rPr lang="en-GB" sz="1000" dirty="0" err="1" smtClean="0"/>
              <a:t>WebApp</a:t>
            </a:r>
            <a:endParaRPr lang="en-GB" sz="1000" dirty="0" smtClean="0"/>
          </a:p>
          <a:p>
            <a:pPr marL="228600" indent="-228600">
              <a:buFont typeface="+mj-lt"/>
              <a:buAutoNum type="arabicPeriod"/>
            </a:pPr>
            <a:r>
              <a:rPr lang="en-GB" sz="1000" dirty="0"/>
              <a:t>The “Convert to Speech” Lambda function uses Amazon Polly to convert the text into an audio file in the </a:t>
            </a:r>
            <a:r>
              <a:rPr lang="en-GB" sz="1000" dirty="0" smtClean="0"/>
              <a:t>specified</a:t>
            </a:r>
          </a:p>
          <a:p>
            <a:pPr marL="228600" indent="-228600">
              <a:buFont typeface="+mj-lt"/>
              <a:buAutoNum type="arabicPeriod"/>
            </a:pPr>
            <a:r>
              <a:rPr lang="en-GB" sz="1000" dirty="0"/>
              <a:t>The new MP3 file is saved in a dedicated S3 </a:t>
            </a:r>
            <a:r>
              <a:rPr lang="en-GB" sz="1000" dirty="0" smtClean="0"/>
              <a:t>bucket</a:t>
            </a:r>
          </a:p>
          <a:p>
            <a:pPr marL="228600" indent="-228600">
              <a:buFont typeface="+mj-lt"/>
              <a:buAutoNum type="arabicPeriod"/>
            </a:pPr>
            <a:r>
              <a:rPr lang="en-GB" sz="1000" dirty="0"/>
              <a:t>Information about the post is updated in the </a:t>
            </a:r>
            <a:r>
              <a:rPr lang="en-GB" sz="1000" dirty="0" err="1"/>
              <a:t>DynamoDB</a:t>
            </a:r>
            <a:r>
              <a:rPr lang="en-GB" sz="1000" dirty="0"/>
              <a:t> table. Then, the reference (URL) to the S3 bucket is saved with the previously stored </a:t>
            </a:r>
            <a:r>
              <a:rPr lang="en-GB" sz="1000" dirty="0" smtClean="0"/>
              <a:t>data</a:t>
            </a:r>
          </a:p>
          <a:p>
            <a:pPr marL="228600" indent="-228600">
              <a:buFont typeface="+mj-lt"/>
              <a:buAutoNum type="arabicPeriod"/>
            </a:pPr>
            <a:r>
              <a:rPr lang="en-GB" sz="1000" dirty="0"/>
              <a:t>The RESTful web service is deployed using Amazon API Gateway, internally triggers Lambda function “GET Post” to  retrieves information about </a:t>
            </a:r>
            <a:r>
              <a:rPr lang="en-GB" sz="1000" dirty="0" smtClean="0"/>
              <a:t>posts</a:t>
            </a:r>
          </a:p>
          <a:p>
            <a:pPr marL="228600" indent="-228600">
              <a:buFont typeface="+mj-lt"/>
              <a:buAutoNum type="arabicPeriod"/>
            </a:pPr>
            <a:r>
              <a:rPr lang="en-GB" sz="1000" dirty="0"/>
              <a:t>The Lambda function Amazon API Gateway exposes the method for retrieving information about posts. These methods contain the text of the post and the link to the S3 bucket where the MP3 file is stored. In our scenario, this web service is invoked by a static webpage hosted on </a:t>
            </a:r>
            <a:r>
              <a:rPr lang="en-GB" sz="1000" dirty="0" smtClean="0"/>
              <a:t>EBS</a:t>
            </a:r>
          </a:p>
          <a:p>
            <a:pPr marL="228600" indent="-228600">
              <a:buFont typeface="+mj-lt"/>
              <a:buAutoNum type="arabicPeriod"/>
            </a:pPr>
            <a:r>
              <a:rPr lang="en-GB" sz="1000" dirty="0"/>
              <a:t>Amazon API Gateway invokes the “Get Post” Lambda function, which deploys the logic for retrieving the post </a:t>
            </a:r>
            <a:r>
              <a:rPr lang="en-GB" sz="1000" dirty="0" smtClean="0"/>
              <a:t>data</a:t>
            </a:r>
          </a:p>
          <a:p>
            <a:pPr marL="228600" indent="-228600">
              <a:buFont typeface="+mj-lt"/>
              <a:buAutoNum type="arabicPeriod"/>
            </a:pPr>
            <a:r>
              <a:rPr lang="en-GB" sz="1000" dirty="0"/>
              <a:t>The “Get Post” Lambda function retrieves information about the post (including the reference to Amazon S3) from the </a:t>
            </a:r>
            <a:r>
              <a:rPr lang="en-GB" sz="1000" dirty="0" err="1"/>
              <a:t>DynamoDB</a:t>
            </a:r>
            <a:r>
              <a:rPr lang="en-GB" sz="1000" dirty="0"/>
              <a:t> table and show the mp3 file stored in S3  </a:t>
            </a:r>
            <a:r>
              <a:rPr lang="en-GB" sz="1000" dirty="0" smtClean="0"/>
              <a:t>Bucket</a:t>
            </a:r>
          </a:p>
          <a:p>
            <a:pPr marL="228600" indent="-228600">
              <a:buFont typeface="+mj-lt"/>
              <a:buAutoNum type="arabicPeriod"/>
            </a:pPr>
            <a:r>
              <a:rPr lang="en-GB" sz="1000" dirty="0"/>
              <a:t>We also used State of Art technologies based on Blue/Green model </a:t>
            </a:r>
            <a:r>
              <a:rPr lang="en-GB" sz="1000" dirty="0" err="1"/>
              <a:t>resuting</a:t>
            </a:r>
            <a:r>
              <a:rPr lang="en-GB" sz="1000" dirty="0"/>
              <a:t> Zero Downtime while deployment of new version of Application</a:t>
            </a:r>
            <a:endParaRPr lang="en-GB" sz="1000" dirty="0" smtClean="0"/>
          </a:p>
          <a:p>
            <a:pPr marL="0" indent="0">
              <a:buNone/>
            </a:pPr>
            <a:endParaRPr lang="en-GB" sz="1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41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Jerome capabilities</a:t>
            </a:r>
            <a:endParaRPr lang="en-GB" dirty="0"/>
          </a:p>
        </p:txBody>
      </p:sp>
      <p:sp>
        <p:nvSpPr>
          <p:cNvPr id="3" name="Content Placeholder 2"/>
          <p:cNvSpPr>
            <a:spLocks noGrp="1"/>
          </p:cNvSpPr>
          <p:nvPr>
            <p:ph idx="1"/>
          </p:nvPr>
        </p:nvSpPr>
        <p:spPr/>
        <p:txBody>
          <a:bodyPr>
            <a:normAutofit/>
          </a:bodyPr>
          <a:lstStyle/>
          <a:p>
            <a:r>
              <a:rPr lang="en-US" sz="1400" b="1" dirty="0" smtClean="0"/>
              <a:t>One click </a:t>
            </a:r>
            <a:r>
              <a:rPr lang="en-US" sz="1400" dirty="0" smtClean="0"/>
              <a:t>text-to-speech conversion to multiple global accents</a:t>
            </a:r>
          </a:p>
          <a:p>
            <a:r>
              <a:rPr lang="en-US" sz="1400" b="1" dirty="0" smtClean="0"/>
              <a:t>SSML</a:t>
            </a:r>
            <a:r>
              <a:rPr lang="en-US" sz="1400" dirty="0" smtClean="0"/>
              <a:t> (Speech Synthesize Markup Language) used in premium products like Amazon Alexa, Google Home</a:t>
            </a:r>
          </a:p>
          <a:p>
            <a:r>
              <a:rPr lang="en-US" sz="1400" dirty="0" smtClean="0"/>
              <a:t>Provides </a:t>
            </a:r>
            <a:r>
              <a:rPr lang="en-US" sz="1400" b="1" dirty="0" smtClean="0"/>
              <a:t>run-time translation </a:t>
            </a:r>
            <a:r>
              <a:rPr lang="en-US" sz="1400" dirty="0" smtClean="0"/>
              <a:t>service to multiple languages before converting to speech</a:t>
            </a:r>
          </a:p>
          <a:p>
            <a:pPr lvl="1"/>
            <a:r>
              <a:rPr lang="en-US" sz="1000" dirty="0" smtClean="0"/>
              <a:t>“Hello” in English (</a:t>
            </a:r>
            <a:r>
              <a:rPr lang="en-US" sz="1000" dirty="0" err="1" smtClean="0"/>
              <a:t>en</a:t>
            </a:r>
            <a:r>
              <a:rPr lang="en-US" sz="1000" dirty="0" smtClean="0"/>
              <a:t>) -&gt; “</a:t>
            </a:r>
            <a:r>
              <a:rPr lang="en-US" sz="1000" dirty="0" err="1" smtClean="0"/>
              <a:t>Hola</a:t>
            </a:r>
            <a:r>
              <a:rPr lang="en-US" sz="1000" dirty="0" smtClean="0"/>
              <a:t>” in Spanish (</a:t>
            </a:r>
            <a:r>
              <a:rPr lang="en-US" sz="1000" dirty="0" err="1" smtClean="0"/>
              <a:t>es</a:t>
            </a:r>
            <a:r>
              <a:rPr lang="en-US" sz="1000" dirty="0" smtClean="0"/>
              <a:t>)</a:t>
            </a:r>
          </a:p>
          <a:p>
            <a:r>
              <a:rPr lang="en-US" sz="1400" dirty="0" smtClean="0"/>
              <a:t>Built on </a:t>
            </a:r>
            <a:r>
              <a:rPr lang="en-US" sz="1400" b="1" dirty="0" smtClean="0"/>
              <a:t>serverless</a:t>
            </a:r>
            <a:r>
              <a:rPr lang="en-US" sz="1400" dirty="0" smtClean="0"/>
              <a:t> architecture! (No worries of maintaining costly infrastructure)</a:t>
            </a:r>
          </a:p>
          <a:p>
            <a:r>
              <a:rPr lang="en-US" sz="1400" dirty="0" smtClean="0"/>
              <a:t>Utilize </a:t>
            </a:r>
            <a:r>
              <a:rPr lang="en-US" sz="1400" b="1" dirty="0" smtClean="0"/>
              <a:t>power of cloud </a:t>
            </a:r>
            <a:r>
              <a:rPr lang="en-US" sz="1400" dirty="0" smtClean="0"/>
              <a:t>computing</a:t>
            </a:r>
          </a:p>
          <a:p>
            <a:r>
              <a:rPr lang="en-US" sz="1400" b="1" dirty="0" smtClean="0"/>
              <a:t>Cost efficient </a:t>
            </a:r>
            <a:r>
              <a:rPr lang="en-US" sz="1400" dirty="0" smtClean="0"/>
              <a:t>(only charged for the actual execution time of lambda which is in </a:t>
            </a:r>
            <a:r>
              <a:rPr lang="en-US" sz="1400" dirty="0" err="1" smtClean="0"/>
              <a:t>millisec</a:t>
            </a:r>
            <a:r>
              <a:rPr lang="en-US" sz="1400" dirty="0" smtClean="0"/>
              <a:t>, generally)</a:t>
            </a:r>
          </a:p>
          <a:p>
            <a:r>
              <a:rPr lang="en-US" sz="1400" dirty="0" smtClean="0"/>
              <a:t>Can be </a:t>
            </a:r>
            <a:r>
              <a:rPr lang="en-US" sz="1400" b="1" dirty="0" smtClean="0"/>
              <a:t>easily adapted </a:t>
            </a:r>
            <a:r>
              <a:rPr lang="en-US" sz="1400" dirty="0" smtClean="0"/>
              <a:t>to take any language in input before translation</a:t>
            </a:r>
          </a:p>
          <a:p>
            <a:r>
              <a:rPr lang="en-US" sz="1400" b="1" dirty="0" smtClean="0"/>
              <a:t>No</a:t>
            </a:r>
            <a:r>
              <a:rPr lang="en-US" sz="1400" dirty="0" smtClean="0"/>
              <a:t> need to </a:t>
            </a:r>
            <a:r>
              <a:rPr lang="en-US" sz="1400" b="1" dirty="0" smtClean="0"/>
              <a:t>install</a:t>
            </a:r>
            <a:r>
              <a:rPr lang="en-US" sz="1400" dirty="0" smtClean="0"/>
              <a:t> desktop/mobile applications</a:t>
            </a:r>
          </a:p>
          <a:p>
            <a:r>
              <a:rPr lang="en-US" sz="1400" dirty="0" smtClean="0"/>
              <a:t>Additionally, supports of </a:t>
            </a:r>
            <a:r>
              <a:rPr lang="en-US" sz="1400" b="1" dirty="0" smtClean="0"/>
              <a:t>Blue/Green</a:t>
            </a:r>
            <a:r>
              <a:rPr lang="en-US" sz="1400" dirty="0" smtClean="0"/>
              <a:t> implementation (using Elastic Bean Stalk( for maintaining of web application (zero downtime deployments)) </a:t>
            </a:r>
            <a:endParaRPr lang="en-GB" sz="1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30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and </a:t>
            </a:r>
            <a:r>
              <a:rPr lang="en-US" dirty="0" err="1" smtClean="0"/>
              <a:t>TechStack</a:t>
            </a:r>
            <a:endParaRPr lang="en-GB" dirty="0"/>
          </a:p>
        </p:txBody>
      </p:sp>
      <p:sp>
        <p:nvSpPr>
          <p:cNvPr id="3" name="Content Placeholder 2"/>
          <p:cNvSpPr>
            <a:spLocks noGrp="1"/>
          </p:cNvSpPr>
          <p:nvPr>
            <p:ph idx="1"/>
          </p:nvPr>
        </p:nvSpPr>
        <p:spPr/>
        <p:txBody>
          <a:bodyPr>
            <a:normAutofit/>
          </a:bodyPr>
          <a:lstStyle/>
          <a:p>
            <a:r>
              <a:rPr lang="en-US" sz="1400" dirty="0" smtClean="0"/>
              <a:t>Amazon </a:t>
            </a:r>
            <a:r>
              <a:rPr lang="en-US" sz="1400" b="1" dirty="0" smtClean="0"/>
              <a:t>Polly</a:t>
            </a:r>
            <a:r>
              <a:rPr lang="en-US" sz="1400" dirty="0" smtClean="0"/>
              <a:t>: Standard Text-to-speech service generating audio files for input text</a:t>
            </a:r>
          </a:p>
          <a:p>
            <a:r>
              <a:rPr lang="en-US" sz="1400" dirty="0" smtClean="0"/>
              <a:t>Amazon </a:t>
            </a:r>
            <a:r>
              <a:rPr lang="en-US" sz="1400" b="1" dirty="0" smtClean="0"/>
              <a:t>Translate</a:t>
            </a:r>
            <a:r>
              <a:rPr lang="en-US" sz="1400" dirty="0" smtClean="0"/>
              <a:t>: Translator service for language text translation</a:t>
            </a:r>
          </a:p>
          <a:p>
            <a:r>
              <a:rPr lang="en-US" sz="1400" b="1" dirty="0" smtClean="0"/>
              <a:t>SSML</a:t>
            </a:r>
            <a:r>
              <a:rPr lang="en-US" sz="1400" dirty="0" smtClean="0"/>
              <a:t>: Speech Synthesize Markup Language (life like speech with better clarity and usage of punctuation marks than “plain text” type)</a:t>
            </a:r>
          </a:p>
          <a:p>
            <a:r>
              <a:rPr lang="en-US" sz="1400" dirty="0" smtClean="0"/>
              <a:t>Amazon </a:t>
            </a:r>
            <a:r>
              <a:rPr lang="en-US" sz="1400" b="1" dirty="0" smtClean="0"/>
              <a:t>Lambda</a:t>
            </a:r>
            <a:r>
              <a:rPr lang="en-US" sz="1400" dirty="0" smtClean="0"/>
              <a:t>: Technology that supports </a:t>
            </a:r>
            <a:r>
              <a:rPr lang="en-US" sz="1400" dirty="0" err="1" smtClean="0"/>
              <a:t>FaaS</a:t>
            </a:r>
            <a:r>
              <a:rPr lang="en-US" sz="1400" dirty="0" smtClean="0"/>
              <a:t> (Function as a Service) and serverless architecture</a:t>
            </a:r>
          </a:p>
          <a:p>
            <a:r>
              <a:rPr lang="en-US" sz="1400" dirty="0" smtClean="0"/>
              <a:t>Amazon </a:t>
            </a:r>
            <a:r>
              <a:rPr lang="en-US" sz="1400" b="1" dirty="0" err="1" smtClean="0"/>
              <a:t>DynamoDB</a:t>
            </a:r>
            <a:r>
              <a:rPr lang="en-US" sz="1400" dirty="0" smtClean="0"/>
              <a:t>: NoSQL Database</a:t>
            </a:r>
          </a:p>
          <a:p>
            <a:r>
              <a:rPr lang="en-US" sz="1400" dirty="0" smtClean="0"/>
              <a:t>Amazon </a:t>
            </a:r>
            <a:r>
              <a:rPr lang="en-US" sz="1400" b="1" dirty="0" smtClean="0"/>
              <a:t>S3</a:t>
            </a:r>
            <a:r>
              <a:rPr lang="en-US" sz="1400" dirty="0" smtClean="0"/>
              <a:t>: Simple Storage Service providing support of storing data and hosting static web content</a:t>
            </a:r>
          </a:p>
          <a:p>
            <a:r>
              <a:rPr lang="en-US" sz="1400" dirty="0" smtClean="0"/>
              <a:t>Amazon </a:t>
            </a:r>
            <a:r>
              <a:rPr lang="en-US" sz="1400" b="1" dirty="0" smtClean="0"/>
              <a:t>SNS</a:t>
            </a:r>
            <a:r>
              <a:rPr lang="en-US" sz="1400" dirty="0" smtClean="0"/>
              <a:t>: Simple Notification Service supporting  trigger of lambda functions and other notifications</a:t>
            </a:r>
          </a:p>
          <a:p>
            <a:r>
              <a:rPr lang="en-US" sz="1400" dirty="0" smtClean="0"/>
              <a:t>Amazon </a:t>
            </a:r>
            <a:r>
              <a:rPr lang="en-US" sz="1400" b="1" dirty="0" smtClean="0"/>
              <a:t>API Gateway</a:t>
            </a:r>
            <a:r>
              <a:rPr lang="en-US" sz="1400" dirty="0" smtClean="0"/>
              <a:t>: API gateway service interacting with RESTful APIs/</a:t>
            </a:r>
            <a:r>
              <a:rPr lang="en-US" sz="1400" dirty="0" err="1" smtClean="0"/>
              <a:t>Microservices</a:t>
            </a:r>
            <a:r>
              <a:rPr lang="en-US" sz="1400" dirty="0" smtClean="0"/>
              <a:t>.</a:t>
            </a:r>
          </a:p>
          <a:p>
            <a:r>
              <a:rPr lang="en-US" sz="1400" dirty="0" smtClean="0"/>
              <a:t>Language used in Lambda: </a:t>
            </a:r>
            <a:r>
              <a:rPr lang="en-US" sz="1400" b="1" dirty="0" smtClean="0"/>
              <a:t>Python</a:t>
            </a:r>
            <a:r>
              <a:rPr lang="en-US" sz="1400" dirty="0" smtClean="0"/>
              <a:t> (open source scripting language build to support AI/ML)</a:t>
            </a:r>
          </a:p>
          <a:p>
            <a:r>
              <a:rPr lang="en-US" sz="1400" dirty="0" smtClean="0"/>
              <a:t>Programming language for web-app: HTML5, JavaScript, Ajax, jQuery</a:t>
            </a:r>
          </a:p>
          <a:p>
            <a:r>
              <a:rPr lang="en-US" sz="1400" dirty="0" smtClean="0"/>
              <a:t>Amazon </a:t>
            </a:r>
            <a:r>
              <a:rPr lang="en-US" sz="1400" b="1" dirty="0" smtClean="0"/>
              <a:t>EBS</a:t>
            </a:r>
            <a:r>
              <a:rPr lang="en-US" sz="1400" dirty="0" smtClean="0"/>
              <a:t> (Elastic Bean Stalk): Provides run-time environment to host front-end of applications</a:t>
            </a:r>
          </a:p>
          <a:p>
            <a:endParaRPr lang="en-GB" sz="1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17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a:t>
            </a:r>
            <a:endParaRPr lang="en-GB" dirty="0"/>
          </a:p>
        </p:txBody>
      </p:sp>
      <p:sp>
        <p:nvSpPr>
          <p:cNvPr id="3" name="Content Placeholder 2"/>
          <p:cNvSpPr>
            <a:spLocks noGrp="1"/>
          </p:cNvSpPr>
          <p:nvPr>
            <p:ph idx="1"/>
          </p:nvPr>
        </p:nvSpPr>
        <p:spPr/>
        <p:txBody>
          <a:bodyPr>
            <a:normAutofit/>
          </a:bodyPr>
          <a:lstStyle/>
          <a:p>
            <a:r>
              <a:rPr lang="en-US" sz="1800" dirty="0" smtClean="0"/>
              <a:t>Abhishek Sharma</a:t>
            </a:r>
          </a:p>
          <a:p>
            <a:r>
              <a:rPr lang="en-US" sz="1800" dirty="0" smtClean="0"/>
              <a:t>Bharat Bhushan</a:t>
            </a:r>
          </a:p>
          <a:p>
            <a:r>
              <a:rPr lang="en-US" sz="1800" dirty="0" smtClean="0"/>
              <a:t>Mohit Bansal</a:t>
            </a:r>
          </a:p>
          <a:p>
            <a:r>
              <a:rPr lang="en-US" sz="1800" dirty="0" smtClean="0"/>
              <a:t>Sourav Anand</a:t>
            </a:r>
          </a:p>
          <a:p>
            <a:r>
              <a:rPr lang="en-US" sz="1800" dirty="0" smtClean="0"/>
              <a:t>Sunil Aggarwal</a:t>
            </a:r>
            <a:endParaRPr lang="en-GB"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3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GB" dirty="0"/>
          </a:p>
        </p:txBody>
      </p:sp>
      <p:sp>
        <p:nvSpPr>
          <p:cNvPr id="3" name="Content Placeholder 2"/>
          <p:cNvSpPr>
            <a:spLocks noGrp="1"/>
          </p:cNvSpPr>
          <p:nvPr>
            <p:ph idx="1"/>
          </p:nvPr>
        </p:nvSpPr>
        <p:spPr/>
        <p:txBody>
          <a:bodyPr>
            <a:normAutofit/>
          </a:bodyPr>
          <a:lstStyle/>
          <a:p>
            <a:r>
              <a:rPr lang="en-US" sz="1200" dirty="0" smtClean="0">
                <a:hlinkClick r:id="rId2"/>
              </a:rPr>
              <a:t>Jerome Application </a:t>
            </a:r>
            <a:r>
              <a:rPr lang="en-US" sz="1200" dirty="0" err="1" smtClean="0">
                <a:hlinkClick r:id="rId2"/>
              </a:rPr>
              <a:t>URl</a:t>
            </a:r>
            <a:endParaRPr lang="en-US" sz="1200" dirty="0" smtClean="0"/>
          </a:p>
          <a:p>
            <a:r>
              <a:rPr lang="en-US" sz="1200" dirty="0" smtClean="0">
                <a:hlinkClick r:id="rId3"/>
              </a:rPr>
              <a:t>GitHub </a:t>
            </a:r>
            <a:r>
              <a:rPr lang="en-US" sz="1200" dirty="0" err="1" smtClean="0">
                <a:hlinkClick r:id="rId3"/>
              </a:rPr>
              <a:t>URl</a:t>
            </a:r>
            <a:endParaRPr lang="en-US" sz="1200" dirty="0" smtClean="0"/>
          </a:p>
          <a:p>
            <a:r>
              <a:rPr lang="en-US" sz="1200" dirty="0" smtClean="0">
                <a:hlinkClick r:id="rId3"/>
              </a:rPr>
              <a:t>Demo </a:t>
            </a:r>
            <a:r>
              <a:rPr lang="en-US" sz="1200" dirty="0" err="1" smtClean="0">
                <a:hlinkClick r:id="rId3"/>
              </a:rPr>
              <a:t>URl</a:t>
            </a:r>
            <a:endParaRPr lang="en-GB" sz="1200"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4992" y="123478"/>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767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1496617"/>
            <a:ext cx="3276600" cy="2150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5" y="1923679"/>
            <a:ext cx="1704975" cy="792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0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GB" dirty="0"/>
          </a:p>
        </p:txBody>
      </p:sp>
      <p:pic>
        <p:nvPicPr>
          <p:cNvPr id="1026" name="Picture 2" descr="im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059582"/>
            <a:ext cx="7749409"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059582"/>
            <a:ext cx="7758443"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059582"/>
            <a:ext cx="8118482" cy="387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08" y="1061973"/>
            <a:ext cx="8197928" cy="39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7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780</Words>
  <Application>Microsoft Office PowerPoint</Application>
  <PresentationFormat>On-screen Show (16:9)</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Jerome Application TEXT-TO-SPEECH TRANSLATOR AND CONVERTER</vt:lpstr>
      <vt:lpstr>PowerPoint Presentation</vt:lpstr>
      <vt:lpstr>Application workflow</vt:lpstr>
      <vt:lpstr>Jerome capabilities</vt:lpstr>
      <vt:lpstr>Services and TechStack</vt:lpstr>
      <vt:lpstr>Team Formation</vt:lpstr>
      <vt:lpstr>Important links</vt:lpstr>
      <vt:lpstr>Thank You</vt:lpstr>
      <vt:lpstr>Snapshots</vt:lpstr>
    </vt:vector>
  </TitlesOfParts>
  <Company>The 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Bhushan</dc:creator>
  <cp:lastModifiedBy>Sourav Anand</cp:lastModifiedBy>
  <cp:revision>46</cp:revision>
  <dcterms:created xsi:type="dcterms:W3CDTF">2018-12-07T07:11:39Z</dcterms:created>
  <dcterms:modified xsi:type="dcterms:W3CDTF">2018-12-07T12:04:44Z</dcterms:modified>
</cp:coreProperties>
</file>