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  <p:sldMasterId id="2147483669" r:id="rId2"/>
  </p:sldMasterIdLst>
  <p:notesMasterIdLst>
    <p:notesMasterId r:id="rId16"/>
  </p:notesMasterIdLst>
  <p:sldIdLst>
    <p:sldId id="709" r:id="rId3"/>
    <p:sldId id="710" r:id="rId4"/>
    <p:sldId id="711" r:id="rId5"/>
    <p:sldId id="722" r:id="rId6"/>
    <p:sldId id="721" r:id="rId7"/>
    <p:sldId id="712" r:id="rId8"/>
    <p:sldId id="713" r:id="rId9"/>
    <p:sldId id="714" r:id="rId10"/>
    <p:sldId id="715" r:id="rId11"/>
    <p:sldId id="716" r:id="rId12"/>
    <p:sldId id="717" r:id="rId13"/>
    <p:sldId id="718" r:id="rId14"/>
    <p:sldId id="720" r:id="rId15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5304" autoAdjust="0"/>
  </p:normalViewPr>
  <p:slideViewPr>
    <p:cSldViewPr>
      <p:cViewPr>
        <p:scale>
          <a:sx n="79" d="100"/>
          <a:sy n="79" d="100"/>
        </p:scale>
        <p:origin x="1456" y="51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2/5/17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45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32037"/>
            <a:ext cx="4038600" cy="4144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6480"/>
            <a:ext cx="8229600" cy="3931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596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7" y="8553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27846"/>
            <a:ext cx="5111750" cy="54015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7" y="2135506"/>
            <a:ext cx="3008313" cy="4189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05400"/>
            <a:ext cx="5486400" cy="5676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4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673090"/>
            <a:ext cx="5486400" cy="8039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6637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40280"/>
            <a:ext cx="82296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9963"/>
            <a:ext cx="822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74676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Conceptualization and Measurement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Network Analysis Reading Group</a:t>
            </a:r>
          </a:p>
          <a:p>
            <a:r>
              <a:rPr lang="en-US" dirty="0" smtClean="0"/>
              <a:t>February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0"/>
            <a:ext cx="908200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1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85635" y="-523635"/>
            <a:ext cx="6191732" cy="8458202"/>
          </a:xfrm>
        </p:spPr>
      </p:pic>
    </p:spTree>
    <p:extLst>
      <p:ext uri="{BB962C8B-B14F-4D97-AF65-F5344CB8AC3E}">
        <p14:creationId xmlns:p14="http://schemas.microsoft.com/office/powerpoint/2010/main" val="1410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Practicum: </a:t>
            </a:r>
            <a:r>
              <a:rPr lang="en-US" dirty="0" smtClean="0"/>
              <a:t>Terrorism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4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dirty="0" smtClean="0"/>
              <a:t>Why do we care about networks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960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Levels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343400"/>
          </a:xfrm>
        </p:spPr>
        <p:txBody>
          <a:bodyPr>
            <a:normAutofit/>
          </a:bodyPr>
          <a:lstStyle/>
          <a:p>
            <a:r>
              <a:rPr lang="sk-SK" b="1" dirty="0" err="1" smtClean="0"/>
              <a:t>Actor</a:t>
            </a:r>
            <a:r>
              <a:rPr lang="sk-SK" b="1" dirty="0" smtClean="0"/>
              <a:t> level: </a:t>
            </a:r>
            <a:r>
              <a:rPr lang="sk-SK" dirty="0" err="1" smtClean="0"/>
              <a:t>centrality</a:t>
            </a:r>
            <a:r>
              <a:rPr lang="sk-SK" dirty="0" smtClean="0"/>
              <a:t>, </a:t>
            </a:r>
            <a:r>
              <a:rPr lang="sk-SK" dirty="0" err="1" smtClean="0"/>
              <a:t>prestige</a:t>
            </a:r>
            <a:r>
              <a:rPr lang="sk-SK" dirty="0" smtClean="0"/>
              <a:t> and </a:t>
            </a:r>
            <a:r>
              <a:rPr lang="sk-SK" dirty="0" err="1" smtClean="0"/>
              <a:t>roles</a:t>
            </a:r>
            <a:r>
              <a:rPr lang="sk-SK" dirty="0" smtClean="0"/>
              <a:t> </a:t>
            </a:r>
            <a:r>
              <a:rPr lang="sk-SK" dirty="0" err="1" smtClean="0"/>
              <a:t>such</a:t>
            </a:r>
            <a:r>
              <a:rPr lang="sk-SK" dirty="0" smtClean="0"/>
              <a:t> as </a:t>
            </a:r>
            <a:r>
              <a:rPr lang="sk-SK" dirty="0" err="1" smtClean="0"/>
              <a:t>isolates</a:t>
            </a:r>
            <a:r>
              <a:rPr lang="sk-SK" dirty="0" smtClean="0"/>
              <a:t>, </a:t>
            </a:r>
            <a:r>
              <a:rPr lang="sk-SK" dirty="0" err="1" smtClean="0"/>
              <a:t>liaisons</a:t>
            </a:r>
            <a:r>
              <a:rPr lang="sk-SK" dirty="0" smtClean="0"/>
              <a:t>, </a:t>
            </a:r>
            <a:r>
              <a:rPr lang="sk-SK" dirty="0" err="1" smtClean="0"/>
              <a:t>bridges</a:t>
            </a:r>
            <a:r>
              <a:rPr lang="sk-SK" dirty="0" smtClean="0"/>
              <a:t>, </a:t>
            </a:r>
            <a:r>
              <a:rPr lang="sk-SK" dirty="0" err="1" smtClean="0"/>
              <a:t>etc</a:t>
            </a:r>
            <a:r>
              <a:rPr lang="sk-SK" dirty="0" smtClean="0"/>
              <a:t>.</a:t>
            </a:r>
          </a:p>
          <a:p>
            <a:pPr lvl="1"/>
            <a:r>
              <a:rPr lang="sk-SK" dirty="0" err="1" smtClean="0"/>
              <a:t>Example</a:t>
            </a:r>
            <a:r>
              <a:rPr lang="sk-SK" dirty="0" smtClean="0"/>
              <a:t>: </a:t>
            </a:r>
            <a:r>
              <a:rPr lang="sk-SK" dirty="0" err="1" smtClean="0"/>
              <a:t>Who</a:t>
            </a:r>
            <a:r>
              <a:rPr lang="sk-SK" dirty="0" smtClean="0"/>
              <a:t> </a:t>
            </a:r>
            <a:r>
              <a:rPr lang="sk-SK" dirty="0" err="1" smtClean="0"/>
              <a:t>is</a:t>
            </a:r>
            <a:r>
              <a:rPr lang="sk-SK" dirty="0" smtClean="0"/>
              <a:t> </a:t>
            </a:r>
            <a:r>
              <a:rPr lang="sk-SK" dirty="0" err="1" smtClean="0"/>
              <a:t>the</a:t>
            </a:r>
            <a:r>
              <a:rPr lang="sk-SK" dirty="0" smtClean="0"/>
              <a:t> most </a:t>
            </a:r>
            <a:r>
              <a:rPr lang="sk-SK" dirty="0" err="1" smtClean="0"/>
              <a:t>influential</a:t>
            </a:r>
            <a:r>
              <a:rPr lang="sk-SK" dirty="0" smtClean="0"/>
              <a:t> </a:t>
            </a:r>
            <a:r>
              <a:rPr lang="sk-SK" dirty="0" err="1" smtClean="0"/>
              <a:t>opinion-maker</a:t>
            </a:r>
            <a:r>
              <a:rPr lang="sk-SK" dirty="0" smtClean="0"/>
              <a:t> on Twitter?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	</a:t>
            </a:r>
            <a:r>
              <a:rPr lang="sk-SK" dirty="0" err="1" smtClean="0"/>
              <a:t>Wasserman</a:t>
            </a:r>
            <a:r>
              <a:rPr lang="sk-SK" dirty="0"/>
              <a:t>, S. and K. </a:t>
            </a:r>
            <a:r>
              <a:rPr lang="sk-SK" dirty="0" err="1"/>
              <a:t>Faust</a:t>
            </a:r>
            <a:r>
              <a:rPr lang="sk-SK" dirty="0"/>
              <a:t>, 1994, </a:t>
            </a:r>
            <a:r>
              <a:rPr lang="sk-SK" i="1" dirty="0" err="1"/>
              <a:t>Social</a:t>
            </a:r>
            <a:r>
              <a:rPr lang="sk-SK" i="1" dirty="0"/>
              <a:t> </a:t>
            </a:r>
            <a:r>
              <a:rPr lang="sk-SK" i="1" dirty="0" smtClean="0"/>
              <a:t>	</a:t>
            </a:r>
            <a:r>
              <a:rPr lang="sk-SK" i="1" dirty="0" err="1" smtClean="0"/>
              <a:t>Network</a:t>
            </a:r>
            <a:r>
              <a:rPr lang="sk-SK" i="1" dirty="0" smtClean="0"/>
              <a:t> </a:t>
            </a:r>
            <a:r>
              <a:rPr lang="sk-SK" i="1" dirty="0" err="1"/>
              <a:t>Analysis</a:t>
            </a:r>
            <a:r>
              <a:rPr lang="sk-SK" i="1" dirty="0"/>
              <a:t>.</a:t>
            </a:r>
            <a:r>
              <a:rPr lang="sk-SK" dirty="0"/>
              <a:t> </a:t>
            </a:r>
            <a:r>
              <a:rPr lang="sk-SK" dirty="0" err="1"/>
              <a:t>Cambridge</a:t>
            </a:r>
            <a:r>
              <a:rPr lang="sk-SK" dirty="0"/>
              <a:t>: </a:t>
            </a:r>
            <a:r>
              <a:rPr lang="sk-SK" dirty="0" err="1"/>
              <a:t>Cambridge</a:t>
            </a:r>
            <a:r>
              <a:rPr lang="sk-SK" dirty="0"/>
              <a:t> </a:t>
            </a:r>
            <a:r>
              <a:rPr lang="sk-SK" dirty="0" smtClean="0"/>
              <a:t>	</a:t>
            </a:r>
            <a:r>
              <a:rPr lang="sk-SK" dirty="0" err="1" smtClean="0"/>
              <a:t>University</a:t>
            </a:r>
            <a:r>
              <a:rPr lang="sk-SK" dirty="0" smtClean="0"/>
              <a:t> </a:t>
            </a:r>
            <a:r>
              <a:rPr lang="sk-SK" dirty="0"/>
              <a:t>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Analysis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Dyadic</a:t>
            </a:r>
            <a:r>
              <a:rPr lang="sk-SK" b="1" dirty="0"/>
              <a:t> level: </a:t>
            </a:r>
            <a:r>
              <a:rPr lang="sk-SK" dirty="0" err="1"/>
              <a:t>distance</a:t>
            </a:r>
            <a:r>
              <a:rPr lang="sk-SK" dirty="0"/>
              <a:t> and </a:t>
            </a:r>
            <a:r>
              <a:rPr lang="sk-SK" dirty="0" err="1"/>
              <a:t>reachability</a:t>
            </a:r>
            <a:r>
              <a:rPr lang="sk-SK" dirty="0"/>
              <a:t>, </a:t>
            </a:r>
            <a:r>
              <a:rPr lang="sk-SK" dirty="0" err="1"/>
              <a:t>structural</a:t>
            </a:r>
            <a:r>
              <a:rPr lang="sk-SK" dirty="0"/>
              <a:t> and </a:t>
            </a:r>
            <a:r>
              <a:rPr lang="sk-SK" dirty="0" err="1"/>
              <a:t>other</a:t>
            </a:r>
            <a:r>
              <a:rPr lang="sk-SK" dirty="0"/>
              <a:t> </a:t>
            </a:r>
            <a:r>
              <a:rPr lang="sk-SK" dirty="0" err="1"/>
              <a:t>notions</a:t>
            </a:r>
            <a:r>
              <a:rPr lang="sk-SK" dirty="0"/>
              <a:t> of </a:t>
            </a:r>
            <a:r>
              <a:rPr lang="sk-SK" dirty="0" err="1"/>
              <a:t>equivalence</a:t>
            </a:r>
            <a:r>
              <a:rPr lang="sk-SK" dirty="0"/>
              <a:t>, and </a:t>
            </a:r>
            <a:r>
              <a:rPr lang="sk-SK" dirty="0" err="1"/>
              <a:t>tendencies</a:t>
            </a:r>
            <a:r>
              <a:rPr lang="sk-SK" dirty="0"/>
              <a:t> </a:t>
            </a:r>
            <a:r>
              <a:rPr lang="sk-SK" dirty="0" err="1"/>
              <a:t>toward</a:t>
            </a:r>
            <a:r>
              <a:rPr lang="sk-SK" dirty="0"/>
              <a:t> reciprocity.</a:t>
            </a:r>
          </a:p>
          <a:p>
            <a:r>
              <a:rPr lang="sk-SK" b="1" dirty="0" err="1"/>
              <a:t>Triadic</a:t>
            </a:r>
            <a:r>
              <a:rPr lang="sk-SK" b="1" dirty="0"/>
              <a:t> level: </a:t>
            </a:r>
            <a:r>
              <a:rPr lang="sk-SK" dirty="0" err="1"/>
              <a:t>balance</a:t>
            </a:r>
            <a:r>
              <a:rPr lang="sk-SK" dirty="0"/>
              <a:t> and </a:t>
            </a:r>
            <a:r>
              <a:rPr lang="sk-SK" dirty="0" err="1"/>
              <a:t>transitivity</a:t>
            </a:r>
            <a:endParaRPr lang="sk-SK" dirty="0"/>
          </a:p>
          <a:p>
            <a:endParaRPr lang="en-US" dirty="0" smtClean="0"/>
          </a:p>
          <a:p>
            <a:pPr lvl="1"/>
            <a:r>
              <a:rPr lang="en-US" dirty="0" smtClean="0"/>
              <a:t>Example: Do people change their preferences to match their network of friends?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Analysis, </a:t>
            </a:r>
            <a:r>
              <a:rPr lang="en-US" dirty="0" err="1" smtClean="0"/>
              <a:t>Ctd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Subset</a:t>
            </a:r>
            <a:r>
              <a:rPr lang="sk-SK" b="1" dirty="0"/>
              <a:t> level: </a:t>
            </a:r>
            <a:r>
              <a:rPr lang="sk-SK" dirty="0" err="1"/>
              <a:t>cliques</a:t>
            </a:r>
            <a:r>
              <a:rPr lang="sk-SK" dirty="0"/>
              <a:t>, </a:t>
            </a:r>
            <a:r>
              <a:rPr lang="sk-SK" dirty="0" err="1"/>
              <a:t>cohesive</a:t>
            </a:r>
            <a:r>
              <a:rPr lang="sk-SK" dirty="0"/>
              <a:t> </a:t>
            </a:r>
            <a:r>
              <a:rPr lang="sk-SK" dirty="0" err="1"/>
              <a:t>subgroups</a:t>
            </a:r>
            <a:r>
              <a:rPr lang="sk-SK" dirty="0"/>
              <a:t>, </a:t>
            </a:r>
            <a:r>
              <a:rPr lang="sk-SK" dirty="0" err="1"/>
              <a:t>components</a:t>
            </a:r>
            <a:endParaRPr lang="sk-SK" dirty="0"/>
          </a:p>
          <a:p>
            <a:r>
              <a:rPr lang="sk-SK" b="1" dirty="0" err="1"/>
              <a:t>Network</a:t>
            </a:r>
            <a:r>
              <a:rPr lang="sk-SK" b="1" dirty="0"/>
              <a:t> level: </a:t>
            </a:r>
            <a:r>
              <a:rPr lang="sk-SK" dirty="0" err="1"/>
              <a:t>connectedness</a:t>
            </a:r>
            <a:r>
              <a:rPr lang="sk-SK" dirty="0"/>
              <a:t>, diameter, </a:t>
            </a:r>
            <a:r>
              <a:rPr lang="sk-SK" dirty="0" err="1"/>
              <a:t>centralization</a:t>
            </a:r>
            <a:r>
              <a:rPr lang="sk-SK" dirty="0"/>
              <a:t>, </a:t>
            </a:r>
            <a:r>
              <a:rPr lang="sk-SK" dirty="0" err="1"/>
              <a:t>density</a:t>
            </a:r>
            <a:r>
              <a:rPr lang="sk-SK" dirty="0"/>
              <a:t>, </a:t>
            </a:r>
            <a:r>
              <a:rPr lang="sk-SK" dirty="0" err="1"/>
              <a:t>prestige</a:t>
            </a:r>
            <a:r>
              <a:rPr lang="sk-SK" dirty="0"/>
              <a:t>, </a:t>
            </a:r>
            <a:r>
              <a:rPr lang="sk-SK" dirty="0" err="1"/>
              <a:t>etc</a:t>
            </a:r>
            <a:r>
              <a:rPr lang="sk-SK" dirty="0" smtClean="0"/>
              <a:t>.</a:t>
            </a:r>
          </a:p>
          <a:p>
            <a:pPr marL="0" indent="0">
              <a:buNone/>
            </a:pPr>
            <a:endParaRPr lang="sk-SK" dirty="0" smtClean="0"/>
          </a:p>
          <a:p>
            <a:pPr lvl="1"/>
            <a:r>
              <a:rPr lang="sk-SK" dirty="0" err="1" smtClean="0"/>
              <a:t>Example</a:t>
            </a:r>
            <a:r>
              <a:rPr lang="sk-SK" dirty="0" smtClean="0"/>
              <a:t>: Are </a:t>
            </a:r>
            <a:r>
              <a:rPr lang="sk-SK" dirty="0" err="1" smtClean="0"/>
              <a:t>Democratic</a:t>
            </a:r>
            <a:r>
              <a:rPr lang="sk-SK" dirty="0" smtClean="0"/>
              <a:t> or </a:t>
            </a:r>
            <a:r>
              <a:rPr lang="sk-SK" dirty="0" err="1" smtClean="0"/>
              <a:t>Republican</a:t>
            </a:r>
            <a:r>
              <a:rPr lang="sk-SK" dirty="0" smtClean="0"/>
              <a:t> </a:t>
            </a:r>
            <a:r>
              <a:rPr lang="sk-SK" dirty="0" err="1" smtClean="0"/>
              <a:t>activists</a:t>
            </a:r>
            <a:r>
              <a:rPr lang="sk-SK" dirty="0" smtClean="0"/>
              <a:t> more </a:t>
            </a:r>
            <a:r>
              <a:rPr lang="sk-SK" dirty="0" err="1" smtClean="0"/>
              <a:t>connected</a:t>
            </a:r>
            <a:r>
              <a:rPr lang="sk-SK" dirty="0" smtClean="0"/>
              <a:t> to </a:t>
            </a:r>
            <a:r>
              <a:rPr lang="sk-SK" dirty="0" err="1" smtClean="0"/>
              <a:t>each</a:t>
            </a:r>
            <a:r>
              <a:rPr lang="sk-SK" dirty="0" smtClean="0"/>
              <a:t> </a:t>
            </a:r>
            <a:r>
              <a:rPr lang="sk-SK" dirty="0" err="1" smtClean="0"/>
              <a:t>other</a:t>
            </a:r>
            <a:r>
              <a:rPr lang="sk-SK" dirty="0" smtClean="0"/>
              <a:t>?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sampling</a:t>
            </a:r>
          </a:p>
          <a:p>
            <a:endParaRPr lang="en-US" dirty="0"/>
          </a:p>
          <a:p>
            <a:r>
              <a:rPr lang="en-US" dirty="0" smtClean="0"/>
              <a:t>Sampling a network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/>
              <a:t>Okay to sample cases. Not okay to sample edges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Loss of information roughly equal to (100 </a:t>
            </a:r>
            <a:r>
              <a:rPr lang="mr-IN" dirty="0" smtClean="0"/>
              <a:t>–</a:t>
            </a:r>
            <a:r>
              <a:rPr lang="en-US" dirty="0" smtClean="0"/>
              <a:t> k)% (Burt 1983)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9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Focus on networks where all relations are </a:t>
            </a:r>
            <a:r>
              <a:rPr lang="en-US" dirty="0" smtClean="0"/>
              <a:t>known</a:t>
            </a:r>
          </a:p>
          <a:p>
            <a:endParaRPr lang="en-US" dirty="0" smtClean="0"/>
          </a:p>
          <a:p>
            <a:r>
              <a:rPr lang="en-US" dirty="0" smtClean="0"/>
              <a:t>Focus on ego-centered networks</a:t>
            </a:r>
          </a:p>
          <a:p>
            <a:r>
              <a:rPr lang="en-US" dirty="0" smtClean="0"/>
              <a:t>Work qualitatively</a:t>
            </a:r>
          </a:p>
          <a:p>
            <a:endParaRPr lang="en-US" dirty="0"/>
          </a:p>
          <a:p>
            <a:r>
              <a:rPr lang="en-US" dirty="0" smtClean="0"/>
              <a:t>Snowball 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11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Koger</a:t>
            </a:r>
            <a:r>
              <a:rPr lang="en-US" dirty="0" smtClean="0"/>
              <a:t>, </a:t>
            </a:r>
            <a:r>
              <a:rPr lang="en-US" dirty="0" err="1" smtClean="0"/>
              <a:t>Masket</a:t>
            </a:r>
            <a:r>
              <a:rPr lang="en-US" dirty="0" smtClean="0"/>
              <a:t> and Noel (2009)</a:t>
            </a:r>
          </a:p>
          <a:p>
            <a:r>
              <a:rPr lang="en-US" dirty="0" smtClean="0"/>
              <a:t>Level of analysis: network</a:t>
            </a:r>
          </a:p>
          <a:p>
            <a:r>
              <a:rPr lang="en-US" dirty="0" smtClean="0"/>
              <a:t>Single-mode directed network</a:t>
            </a:r>
          </a:p>
          <a:p>
            <a:pPr lvl="1"/>
            <a:r>
              <a:rPr lang="en-US" dirty="0" smtClean="0"/>
              <a:t>Node = 1 organization</a:t>
            </a:r>
          </a:p>
          <a:p>
            <a:pPr lvl="1"/>
            <a:r>
              <a:rPr lang="en-US" dirty="0" smtClean="0"/>
              <a:t>Edge = 1 shared email solicitation</a:t>
            </a:r>
          </a:p>
          <a:p>
            <a:r>
              <a:rPr lang="en-US" dirty="0" smtClean="0"/>
              <a:t>Snowball sample</a:t>
            </a:r>
          </a:p>
          <a:p>
            <a:pPr lvl="1"/>
            <a:r>
              <a:rPr lang="en-US" dirty="0" smtClean="0"/>
              <a:t>Initial sample of 50 organizations, 2</a:t>
            </a:r>
            <a:r>
              <a:rPr lang="en-US" baseline="30000" dirty="0" smtClean="0"/>
              <a:t>nd</a:t>
            </a:r>
            <a:r>
              <a:rPr lang="en-US" dirty="0" smtClean="0"/>
              <a:t>/3</a:t>
            </a:r>
            <a:r>
              <a:rPr lang="en-US" baseline="30000" dirty="0" smtClean="0"/>
              <a:t>rd</a:t>
            </a:r>
            <a:r>
              <a:rPr lang="en-US" dirty="0" smtClean="0"/>
              <a:t> waves of 110 and 170</a:t>
            </a:r>
          </a:p>
          <a:p>
            <a:pPr lvl="1"/>
            <a:r>
              <a:rPr lang="en-US" dirty="0" smtClean="0"/>
              <a:t>433 edges out of a 81,510 possible edges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7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5510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4860"/>
      </p:ext>
    </p:extLst>
  </p:cSld>
  <p:clrMapOvr>
    <a:masterClrMapping/>
  </p:clrMapOvr>
</p:sld>
</file>

<file path=ppt/theme/theme1.xml><?xml version="1.0" encoding="utf-8"?>
<a:theme xmlns:a="http://schemas.openxmlformats.org/drawingml/2006/main" name="4-3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TPPT" id="{EE63E465-A1CF-D548-B81B-456F38539185}" vid="{CE3C4AE8-87C4-1340-9B6E-3DCB5AC7A27E}"/>
    </a:ext>
  </a:extLst>
</a:theme>
</file>

<file path=ppt/theme/theme2.xml><?xml version="1.0" encoding="utf-8"?>
<a:theme xmlns:a="http://schemas.openxmlformats.org/drawingml/2006/main" name="4-3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TPPT" id="{EE63E465-A1CF-D548-B81B-456F38539185}" vid="{04AAE06A-210F-3C42-B5D9-0DC5B7ED44D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UTPPT</Template>
  <TotalTime>502</TotalTime>
  <Words>242</Words>
  <Application>Microsoft Macintosh PowerPoint</Application>
  <PresentationFormat>On-screen Show (4:3)</PresentationFormat>
  <Paragraphs>44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Mangal</vt:lpstr>
      <vt:lpstr>ヒラギノ角ゴ Pro W3</vt:lpstr>
      <vt:lpstr>Arial</vt:lpstr>
      <vt:lpstr>4-3 Light Background</vt:lpstr>
      <vt:lpstr>4-3 White Backgroud</vt:lpstr>
      <vt:lpstr>Conceptualization and Measurement</vt:lpstr>
      <vt:lpstr>PowerPoint Presentation</vt:lpstr>
      <vt:lpstr>Levels of Analysis</vt:lpstr>
      <vt:lpstr>Levels of Analysis Ctd.</vt:lpstr>
      <vt:lpstr>Levels of Analysis, Ctd.</vt:lpstr>
      <vt:lpstr>Sampling</vt:lpstr>
      <vt:lpstr>Sampling Solutions</vt:lpstr>
      <vt:lpstr>Example Analysis</vt:lpstr>
      <vt:lpstr>PowerPoint Presentation</vt:lpstr>
      <vt:lpstr>PowerPoint Presentation</vt:lpstr>
      <vt:lpstr>PowerPoint Presentation</vt:lpstr>
      <vt:lpstr>Practicum: Terrorism Network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Conceptualization and Measurement</dc:title>
  <dc:subject/>
  <dc:creator>Microsoft Office User</dc:creator>
  <cp:keywords/>
  <dc:description/>
  <cp:lastModifiedBy>Microsoft Office User</cp:lastModifiedBy>
  <cp:revision>11</cp:revision>
  <cp:lastPrinted>2016-04-06T17:53:58Z</cp:lastPrinted>
  <dcterms:created xsi:type="dcterms:W3CDTF">2017-02-05T17:11:02Z</dcterms:created>
  <dcterms:modified xsi:type="dcterms:W3CDTF">2017-02-06T02:04:43Z</dcterms:modified>
  <cp:category/>
</cp:coreProperties>
</file>