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7" r:id="rId5"/>
    <p:sldId id="257" r:id="rId6"/>
    <p:sldId id="259" r:id="rId7"/>
    <p:sldId id="261" r:id="rId8"/>
    <p:sldId id="258" r:id="rId9"/>
    <p:sldId id="26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3A8C-D9E3-4544-B7CF-C997C1A57F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9172-EF46-48AF-8B4D-680E9C500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3A8C-D9E3-4544-B7CF-C997C1A57F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9172-EF46-48AF-8B4D-680E9C500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4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3A8C-D9E3-4544-B7CF-C997C1A57F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9172-EF46-48AF-8B4D-680E9C500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2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3A8C-D9E3-4544-B7CF-C997C1A57F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9172-EF46-48AF-8B4D-680E9C500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8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3A8C-D9E3-4544-B7CF-C997C1A57F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9172-EF46-48AF-8B4D-680E9C500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1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3A8C-D9E3-4544-B7CF-C997C1A57F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9172-EF46-48AF-8B4D-680E9C500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3A8C-D9E3-4544-B7CF-C997C1A57F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9172-EF46-48AF-8B4D-680E9C500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4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3A8C-D9E3-4544-B7CF-C997C1A57F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9172-EF46-48AF-8B4D-680E9C500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0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3A8C-D9E3-4544-B7CF-C997C1A57F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9172-EF46-48AF-8B4D-680E9C500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2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3A8C-D9E3-4544-B7CF-C997C1A57F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9172-EF46-48AF-8B4D-680E9C500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1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3A8C-D9E3-4544-B7CF-C997C1A57F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9172-EF46-48AF-8B4D-680E9C500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0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23A8C-D9E3-4544-B7CF-C997C1A57F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99172-EF46-48AF-8B4D-680E9C500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5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Community Detection &amp; Local Structures</a:t>
            </a:r>
            <a:br>
              <a:rPr lang="en-US" dirty="0"/>
            </a:br>
            <a:r>
              <a:rPr lang="en-US" dirty="0"/>
              <a:t>(i.e. triad 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Ross Buchanan</a:t>
            </a:r>
          </a:p>
          <a:p>
            <a:r>
              <a:rPr lang="en-US" dirty="0"/>
              <a:t>NARG</a:t>
            </a:r>
          </a:p>
          <a:p>
            <a:r>
              <a:rPr lang="en-US" dirty="0"/>
              <a:t>March 9, 2017</a:t>
            </a:r>
          </a:p>
        </p:txBody>
      </p:sp>
    </p:spTree>
    <p:extLst>
      <p:ext uri="{BB962C8B-B14F-4D97-AF65-F5344CB8AC3E}">
        <p14:creationId xmlns:p14="http://schemas.microsoft.com/office/powerpoint/2010/main" val="263748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Newman, M. E. J. 2006. “Modularity and Community Structure in Networks.” Proceedings of the National Academy of Sciences of the United States of America 103(23): 8577–82. </a:t>
            </a:r>
          </a:p>
          <a:p>
            <a:r>
              <a:rPr lang="en-US" dirty="0" err="1"/>
              <a:t>Opsahl</a:t>
            </a:r>
            <a:r>
              <a:rPr lang="en-US" dirty="0"/>
              <a:t>, Tore, and Pietro </a:t>
            </a:r>
            <a:r>
              <a:rPr lang="en-US" dirty="0" err="1"/>
              <a:t>Panzarasa</a:t>
            </a:r>
            <a:r>
              <a:rPr lang="en-US" dirty="0"/>
              <a:t>. 2009. “Clustering in Weighted Networks.” </a:t>
            </a:r>
            <a:r>
              <a:rPr lang="en-US" i="1" dirty="0"/>
              <a:t>Social Networks</a:t>
            </a:r>
            <a:r>
              <a:rPr lang="en-US" dirty="0"/>
              <a:t> 31(2): 155–63.</a:t>
            </a:r>
          </a:p>
          <a:p>
            <a:r>
              <a:rPr lang="en-US" dirty="0"/>
              <a:t>Fortunato, Santo. 2010. “Community Detection in Graphs.” </a:t>
            </a:r>
            <a:r>
              <a:rPr lang="en-US" i="1" dirty="0"/>
              <a:t>Physics Reports</a:t>
            </a:r>
            <a:r>
              <a:rPr lang="en-US" dirty="0"/>
              <a:t> 486(3–5): 75–174. http://dx.doi.org/10.1016/j.physrep.2009.11.002.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8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425323"/>
            <a:ext cx="9639300" cy="6429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local structures</a:t>
            </a:r>
          </a:p>
        </p:txBody>
      </p:sp>
    </p:spTree>
    <p:extLst>
      <p:ext uri="{BB962C8B-B14F-4D97-AF65-F5344CB8AC3E}">
        <p14:creationId xmlns:p14="http://schemas.microsoft.com/office/powerpoint/2010/main" val="410876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228" y="0"/>
            <a:ext cx="883754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182708" cy="1325563"/>
          </a:xfrm>
        </p:spPr>
        <p:txBody>
          <a:bodyPr/>
          <a:lstStyle/>
          <a:p>
            <a:r>
              <a:rPr lang="en-US" dirty="0"/>
              <a:t>Multiple high centrality scores suggest clustering, but…</a:t>
            </a:r>
          </a:p>
        </p:txBody>
      </p:sp>
    </p:spTree>
    <p:extLst>
      <p:ext uri="{BB962C8B-B14F-4D97-AF65-F5344CB8AC3E}">
        <p14:creationId xmlns:p14="http://schemas.microsoft.com/office/powerpoint/2010/main" val="231414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 local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for modularity:</a:t>
            </a:r>
          </a:p>
          <a:p>
            <a:pPr lvl="1"/>
            <a:r>
              <a:rPr lang="en-US" dirty="0"/>
              <a:t># of edges in a group  -  # of edges expected from random placement</a:t>
            </a:r>
          </a:p>
          <a:p>
            <a:pPr lvl="2"/>
            <a:r>
              <a:rPr lang="en-US" dirty="0"/>
              <a:t>Positive: suggests cluster</a:t>
            </a:r>
          </a:p>
          <a:p>
            <a:pPr lvl="2"/>
            <a:r>
              <a:rPr lang="en-US" dirty="0"/>
              <a:t>Negative: suggests division between clusters</a:t>
            </a:r>
          </a:p>
          <a:p>
            <a:pPr lvl="2"/>
            <a:endParaRPr lang="en-US" dirty="0"/>
          </a:p>
          <a:p>
            <a:r>
              <a:rPr lang="en-US" dirty="0"/>
              <a:t>How do you know the # of edges expected from random placement? </a:t>
            </a:r>
          </a:p>
        </p:txBody>
      </p:sp>
    </p:spTree>
    <p:extLst>
      <p:ext uri="{BB962C8B-B14F-4D97-AF65-F5344CB8AC3E}">
        <p14:creationId xmlns:p14="http://schemas.microsoft.com/office/powerpoint/2010/main" val="65133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Unweighted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337" y="2140988"/>
            <a:ext cx="4505325" cy="1047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154" y="3844578"/>
            <a:ext cx="5285690" cy="167654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38199" y="3504100"/>
            <a:ext cx="10515600" cy="280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Weighted</a:t>
            </a:r>
          </a:p>
        </p:txBody>
      </p:sp>
    </p:spTree>
    <p:extLst>
      <p:ext uri="{BB962C8B-B14F-4D97-AF65-F5344CB8AC3E}">
        <p14:creationId xmlns:p14="http://schemas.microsoft.com/office/powerpoint/2010/main" val="11563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Characteristics of Both Clustering Coefficients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Possible C values: [0, 1]</a:t>
            </a:r>
          </a:p>
          <a:p>
            <a:r>
              <a:rPr lang="en-US" i="1" dirty="0"/>
              <a:t>C</a:t>
            </a:r>
            <a:r>
              <a:rPr lang="en-US" dirty="0"/>
              <a:t>=0 means no closed triangles, and 1 means all nodes are in closed triangles.</a:t>
            </a:r>
          </a:p>
          <a:p>
            <a:r>
              <a:rPr lang="en-US" i="1" dirty="0"/>
              <a:t>C</a:t>
            </a:r>
            <a:r>
              <a:rPr lang="en-US" dirty="0"/>
              <a:t> -&gt; 0 as the size of a network increases, if the edges are generated at random. </a:t>
            </a:r>
          </a:p>
        </p:txBody>
      </p:sp>
    </p:spTree>
    <p:extLst>
      <p:ext uri="{BB962C8B-B14F-4D97-AF65-F5344CB8AC3E}">
        <p14:creationId xmlns:p14="http://schemas.microsoft.com/office/powerpoint/2010/main" val="252913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(a) has a higher weighted cluster coefficient than (b).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2700338"/>
            <a:ext cx="76866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1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Triplet Values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937" y="2275788"/>
            <a:ext cx="7632854" cy="334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preform these tests in practice?</a:t>
            </a:r>
          </a:p>
          <a:p>
            <a:r>
              <a:rPr lang="en-US" dirty="0"/>
              <a:t>Procedures are mathematically complex (see Fortunato and Newman readings for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6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258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Community Detection &amp; Local Structures (i.e. triad analysis)</vt:lpstr>
      <vt:lpstr>How to find local structures</vt:lpstr>
      <vt:lpstr>Multiple high centrality scores suggest clustering, but…</vt:lpstr>
      <vt:lpstr>Looking for local structures</vt:lpstr>
      <vt:lpstr>Clustering Coefficient</vt:lpstr>
      <vt:lpstr>Characteristics of Both Clustering Coefficients</vt:lpstr>
      <vt:lpstr>Example</vt:lpstr>
      <vt:lpstr>Calculating Triplet Values</vt:lpstr>
      <vt:lpstr>Mathematical Procedures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Buchanan</dc:creator>
  <cp:lastModifiedBy>Ross Buchanan</cp:lastModifiedBy>
  <cp:revision>4</cp:revision>
  <dcterms:created xsi:type="dcterms:W3CDTF">2017-03-09T00:22:41Z</dcterms:created>
  <dcterms:modified xsi:type="dcterms:W3CDTF">2017-03-09T19:42:30Z</dcterms:modified>
</cp:coreProperties>
</file>