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4897280b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4897280b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4897280b7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4897280b7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4897280b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4897280b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4897280b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4897280b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4897280b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4897280b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4897280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4897280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4897280b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4897280b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4897280b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4897280b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4897280b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4897280b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4897280b7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4897280b7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4897280b7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4897280b7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181225"/>
            <a:ext cx="8520600" cy="14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Roberto Ramírez Monroy A01366943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Alitzel Macías Infante       A01373166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562" y="485000"/>
            <a:ext cx="4340875" cy="257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ML Techniques to apply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5626200" cy="36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The first proposal of technique to apply in order to answer the question we are targeting, is to use an </a:t>
            </a:r>
            <a:r>
              <a:rPr b="1" lang="es"/>
              <a:t>Artificial Neural Network,</a:t>
            </a:r>
            <a:r>
              <a:rPr lang="es"/>
              <a:t> where the input would be some information of the subject, the sentiment of the evaluation and more data we could get or create, to predict the </a:t>
            </a:r>
            <a:r>
              <a:rPr b="1" lang="es"/>
              <a:t>category/subcategory</a:t>
            </a:r>
            <a:r>
              <a:rPr lang="es"/>
              <a:t> of the evaluation, so then we could know the opportunity areas of improvement or the strengths of the teacher, helping them improve the way they teach.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4700" y="734750"/>
            <a:ext cx="6760925" cy="380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ML Techniques to apply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4468300" y="1152475"/>
            <a:ext cx="436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Also we could implement some kind of </a:t>
            </a:r>
            <a:r>
              <a:rPr b="1" lang="es"/>
              <a:t>clusterization </a:t>
            </a:r>
            <a:r>
              <a:rPr lang="es"/>
              <a:t>to know if there are more </a:t>
            </a:r>
            <a:r>
              <a:rPr b="1" lang="es"/>
              <a:t>categories </a:t>
            </a:r>
            <a:r>
              <a:rPr lang="es"/>
              <a:t>that the comments could be categorized in, as right now we only have 3 predefined categories.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 rotWithShape="1">
          <a:blip r:embed="rId3">
            <a:alphaModFix/>
          </a:blip>
          <a:srcRect b="4053" l="23282" r="23266" t="18149"/>
          <a:stretch/>
        </p:blipFill>
        <p:spPr>
          <a:xfrm>
            <a:off x="774500" y="1610325"/>
            <a:ext cx="3098026" cy="28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References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[</a:t>
            </a:r>
            <a:r>
              <a:rPr lang="es" sz="1400"/>
              <a:t>1] A. Mohamed, A. Rizaner, and A. Hakan,  Using data mining to predict instructor performance, Procedia Computer Science 102, pp. 137-142, 2016, DOI:10.1016/j.procs.2016.09.380.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[2] N. Gündüz and E. Fokoué, Pattern Discovery in Students’ Evaluations of Professors A Statistical Data Mining Approach, Journal of Applied Statistics, 2015, http://arxiv.org/abs/1501.02263v1.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[3] I. Kandhro, S. Wasi, K. Kumar, M. Rind, and M. Ameen, Sentiment Analysis of Students’ Comment by using Long-Short Term Model, Indian Journal of Science and Technology, vol 12(8) pp. 1-16, 2019, DOI:10.17485/ijst/2019/v12i8/141741.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[4] </a:t>
            </a:r>
            <a:r>
              <a:rPr lang="es" sz="1400"/>
              <a:t>H. Ceballos, M. Chavez, and F. Cantu, A Data Analytics Approach to Contrast the Performance of Teaching (only) vs Research Professors, International Journal on Interactive Design and Manufacturing, Unpublished.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Business Understanding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750000" y="1152475"/>
            <a:ext cx="6238500" cy="3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 </a:t>
            </a:r>
            <a:r>
              <a:rPr lang="es"/>
              <a:t>key in students learning is the teacher’s knowledge of the subject, the ability to implement new strategies, to design appropriate tools, and to address different learning styles.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The analysis of feedback from students about professor’s methods of teaching can give insights in weaknesses and strengths of specific subjects.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s" u="sng"/>
              <a:t>Stakeholders</a:t>
            </a:r>
            <a:r>
              <a:rPr lang="es"/>
              <a:t>: Tecnológico de Monterrey, other academic institutions, and educational investigation researchers.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4281" r="4436" t="0"/>
          <a:stretch/>
        </p:blipFill>
        <p:spPr>
          <a:xfrm>
            <a:off x="260750" y="1325725"/>
            <a:ext cx="3046800" cy="249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 amt="22000"/>
          </a:blip>
          <a:srcRect b="12629" l="13221" r="10482" t="12374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Related Work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Mohamed et al. use 4 classifiers: Decision Trees, Multilayer Perception, Naive Bayes, and Sequential Minimal Optimization to predict the instructor performance and investigate the factors that affect students’ achievements. [1]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s"/>
              <a:t>Gündüz et al. use techniques such as SVM, classification and regression trees, random forest, KMeans clustering, among others, to investigate the relationship between the difficulty of a course and the rating students give to the instructor. They found a correlation between the student’s dedication and the scores they tend to assign to their instructors. [2]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Related Work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Kandhro et al. used sentiment analysis to analyze students’ evaluations through a LSTM model. Although they did not use the obtained model to find correlations between the data, this model is useful for this future kind of analysis. [3]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s"/>
              <a:t>Ceballos et al. used ECOAs to compare the teaching performance of only teachers vs research teachers. The results were that  both groups perform similarly; however, there were differences depending on attributes such as the professor’s age, gender, and research level. [4]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Proposal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13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000"/>
              <a:t>Analyze w</a:t>
            </a:r>
            <a:r>
              <a:rPr lang="es" sz="2000"/>
              <a:t>hat teachers’ </a:t>
            </a:r>
            <a:r>
              <a:rPr lang="es" sz="2000"/>
              <a:t>competences </a:t>
            </a:r>
            <a:r>
              <a:rPr lang="es" sz="2000"/>
              <a:t>students care more about, and whether these competences depend on factors such as the campus of the school, the taught subject, or the department or group of the teacher.</a:t>
            </a:r>
            <a:endParaRPr sz="2000"/>
          </a:p>
        </p:txBody>
      </p:sp>
      <p:sp>
        <p:nvSpPr>
          <p:cNvPr id="82" name="Google Shape;82;p17"/>
          <p:cNvSpPr txBox="1"/>
          <p:nvPr/>
        </p:nvSpPr>
        <p:spPr>
          <a:xfrm>
            <a:off x="942100" y="2508175"/>
            <a:ext cx="3462900" cy="16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2"/>
                </a:solidFill>
              </a:rPr>
              <a:t>Independent Variables:</a:t>
            </a:r>
            <a:endParaRPr b="1"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s" sz="1700">
                <a:solidFill>
                  <a:schemeClr val="dk2"/>
                </a:solidFill>
              </a:rPr>
              <a:t>Campus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s" sz="1700">
                <a:solidFill>
                  <a:schemeClr val="dk2"/>
                </a:solidFill>
              </a:rPr>
              <a:t>Department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s" sz="1700">
                <a:solidFill>
                  <a:schemeClr val="dk2"/>
                </a:solidFill>
              </a:rPr>
              <a:t>Subject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s" sz="1700">
                <a:solidFill>
                  <a:schemeClr val="dk2"/>
                </a:solidFill>
              </a:rPr>
              <a:t>Sentiment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4341025" y="2508175"/>
            <a:ext cx="4010400" cy="16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2"/>
                </a:solidFill>
              </a:rPr>
              <a:t>D</a:t>
            </a:r>
            <a:r>
              <a:rPr b="1" lang="es" sz="1700">
                <a:solidFill>
                  <a:schemeClr val="dk2"/>
                </a:solidFill>
              </a:rPr>
              <a:t>ependent Variable:</a:t>
            </a:r>
            <a:endParaRPr b="1"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s" sz="1700" u="sng">
                <a:solidFill>
                  <a:schemeClr val="dk2"/>
                </a:solidFill>
              </a:rPr>
              <a:t>Subcategory</a:t>
            </a:r>
            <a:r>
              <a:rPr lang="es" sz="1700">
                <a:solidFill>
                  <a:schemeClr val="dk2"/>
                </a:solidFill>
              </a:rPr>
              <a:t>: It is related to the aspect  of  the  professor’s way  of  teaching that the student is commenting on.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331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Datasource Description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Data preparation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98" y="3064473"/>
            <a:ext cx="6343575" cy="200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7925" y="0"/>
            <a:ext cx="3064475" cy="36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Descriptive Analysis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75" y="1330550"/>
            <a:ext cx="3735475" cy="28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6200" y="106050"/>
            <a:ext cx="3623850" cy="246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9500" y="2628900"/>
            <a:ext cx="36957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513" y="2267400"/>
            <a:ext cx="4257984" cy="214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3214" y="2267400"/>
            <a:ext cx="4257963" cy="214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 rotWithShape="1">
          <a:blip r:embed="rId5">
            <a:alphaModFix/>
          </a:blip>
          <a:srcRect b="10738" l="0" r="50034" t="19438"/>
          <a:stretch/>
        </p:blipFill>
        <p:spPr>
          <a:xfrm>
            <a:off x="1466225" y="341075"/>
            <a:ext cx="1837850" cy="192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 rotWithShape="1">
          <a:blip r:embed="rId5">
            <a:alphaModFix/>
          </a:blip>
          <a:srcRect b="10738" l="50034" r="0" t="19438"/>
          <a:stretch/>
        </p:blipFill>
        <p:spPr>
          <a:xfrm>
            <a:off x="6003275" y="341075"/>
            <a:ext cx="1837849" cy="192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New score?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58202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775" y="3166875"/>
            <a:ext cx="8334375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