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5"/>
  </p:notesMasterIdLst>
  <p:handoutMasterIdLst>
    <p:handoutMasterId r:id="rId6"/>
  </p:handoutMasterIdLst>
  <p:sldIdLst>
    <p:sldId id="262" r:id="rId2"/>
    <p:sldId id="263" r:id="rId3"/>
    <p:sldId id="264" r:id="rId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4" autoAdjust="0"/>
    <p:restoredTop sz="94711" autoAdjust="0"/>
  </p:normalViewPr>
  <p:slideViewPr>
    <p:cSldViewPr>
      <p:cViewPr varScale="1">
        <p:scale>
          <a:sx n="78" d="100"/>
          <a:sy n="78" d="100"/>
        </p:scale>
        <p:origin x="-102" y="-2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4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3.wmf"/><Relationship Id="rId2" Type="http://schemas.openxmlformats.org/officeDocument/2006/relationships/image" Target="../media/image1.wmf"/><Relationship Id="rId1" Type="http://schemas.openxmlformats.org/officeDocument/2006/relationships/image" Target="../media/image12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6.wmf"/><Relationship Id="rId18" Type="http://schemas.openxmlformats.org/officeDocument/2006/relationships/image" Target="../media/image21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3.wmf"/><Relationship Id="rId17" Type="http://schemas.openxmlformats.org/officeDocument/2006/relationships/image" Target="../media/image20.wmf"/><Relationship Id="rId2" Type="http://schemas.openxmlformats.org/officeDocument/2006/relationships/image" Target="../media/image1.wmf"/><Relationship Id="rId16" Type="http://schemas.openxmlformats.org/officeDocument/2006/relationships/image" Target="../media/image19.wmf"/><Relationship Id="rId20" Type="http://schemas.openxmlformats.org/officeDocument/2006/relationships/image" Target="../media/image23.wmf"/><Relationship Id="rId1" Type="http://schemas.openxmlformats.org/officeDocument/2006/relationships/image" Target="../media/image15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5" Type="http://schemas.openxmlformats.org/officeDocument/2006/relationships/image" Target="../media/image18.wmf"/><Relationship Id="rId10" Type="http://schemas.openxmlformats.org/officeDocument/2006/relationships/image" Target="../media/image10.wmf"/><Relationship Id="rId19" Type="http://schemas.openxmlformats.org/officeDocument/2006/relationships/image" Target="../media/image22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Times New Roman" pitchFamily="18" charset="0"/>
              </a:defRPr>
            </a:lvl1pPr>
          </a:lstStyle>
          <a:p>
            <a:fld id="{E4CDB6B9-5669-471B-9861-0AA4E5E6477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264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Times New Roman" pitchFamily="18" charset="0"/>
              </a:defRPr>
            </a:lvl1pPr>
          </a:lstStyle>
          <a:p>
            <a:fld id="{B276C725-A878-4AEC-97C8-ED483D0194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1020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23146F-1518-4257-8B72-69EE94681EEB}" type="slidenum">
              <a:rPr lang="en-US"/>
              <a:pPr/>
              <a:t>1</a:t>
            </a:fld>
            <a:endParaRPr lang="en-US"/>
          </a:p>
        </p:txBody>
      </p:sp>
      <p:sp>
        <p:nvSpPr>
          <p:cNvPr id="421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E5A86B-9971-4C02-AA82-7BE919360D9D}" type="slidenum">
              <a:rPr lang="en-US"/>
              <a:pPr/>
              <a:t>2</a:t>
            </a:fld>
            <a:endParaRPr lang="en-US"/>
          </a:p>
        </p:txBody>
      </p:sp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B370E4-5862-4A71-AAA4-3D622F30B57E}" type="slidenum">
              <a:rPr lang="en-US"/>
              <a:pPr/>
              <a:t>3</a:t>
            </a:fld>
            <a:endParaRPr lang="en-US"/>
          </a:p>
        </p:txBody>
      </p:sp>
      <p:sp>
        <p:nvSpPr>
          <p:cNvPr id="423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508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800"/>
            </a:lvl1pPr>
          </a:lstStyle>
          <a:p>
            <a:r>
              <a:rPr lang="en-US"/>
              <a:t>Union College</a:t>
            </a:r>
          </a:p>
          <a:p>
            <a:r>
              <a:rPr lang="en-US"/>
              <a:t>Mechanical Engineering</a:t>
            </a:r>
          </a:p>
        </p:txBody>
      </p:sp>
      <p:sp>
        <p:nvSpPr>
          <p:cNvPr id="25088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MER311: Machine Design</a:t>
            </a:r>
          </a:p>
        </p:txBody>
      </p:sp>
      <p:sp>
        <p:nvSpPr>
          <p:cNvPr id="25088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B83110C-7FAC-4DB6-8920-C034ABA3CAF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50887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MER311: Advanced Mechanics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9690746-D017-46E7-8812-1096725C9B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MER311: Advanced Mechanics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54698EA-4C93-4BC0-A5D3-76B7920EC9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MER311: Advanced Mechanics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E72038E-723F-49AD-B336-3986820F75F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MER311: Advanced Mechanics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F6234AF-BC75-495A-A0F7-F90D9F66F6B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MER311: Advanced Mechanics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243B74C-0973-4430-851F-59D8C2A283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MER311: Advanced Mechanics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C45326B-88CA-4674-9699-3E3019F348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MER311: Advanced Mechanics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88305F7-CE8F-4287-B45F-E194599F862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MER311: Advanced Mechanics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5B51C27-623A-44C5-91C8-2CDC40583DD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MER311: Advanced Mechanics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4DFEC0B-4DBB-49A7-90D3-17761FBCF49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MER311: Advanced Mechanics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A6AF4B4-8404-42DD-8C0D-9C81C3A0374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9860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249861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9865" name="Rectangle 9"/>
          <p:cNvSpPr>
            <a:spLocks noChangeArrowheads="1"/>
          </p:cNvSpPr>
          <p:nvPr/>
        </p:nvSpPr>
        <p:spPr bwMode="auto">
          <a:xfrm>
            <a:off x="609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/>
            <a:r>
              <a:rPr lang="en-US" sz="800"/>
              <a:t>Union College</a:t>
            </a:r>
          </a:p>
          <a:p>
            <a:pPr eaLnBrk="1" hangingPunct="1"/>
            <a:r>
              <a:rPr lang="en-US" sz="800"/>
              <a:t>Mechanical Engineering</a:t>
            </a:r>
          </a:p>
        </p:txBody>
      </p:sp>
      <p:sp>
        <p:nvSpPr>
          <p:cNvPr id="24986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800"/>
            </a:lvl1pPr>
          </a:lstStyle>
          <a:p>
            <a:r>
              <a:rPr lang="en-US"/>
              <a:t>MER311: Advanced Mechanics</a:t>
            </a:r>
          </a:p>
        </p:txBody>
      </p:sp>
      <p:sp>
        <p:nvSpPr>
          <p:cNvPr id="24986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/>
            </a:lvl1pPr>
          </a:lstStyle>
          <a:p>
            <a:fld id="{C555F8BF-D5F9-4ADC-B276-E545836AC9D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.wmf"/><Relationship Id="rId18" Type="http://schemas.openxmlformats.org/officeDocument/2006/relationships/oleObject" Target="../embeddings/oleObject8.bin"/><Relationship Id="rId26" Type="http://schemas.openxmlformats.org/officeDocument/2006/relationships/oleObject" Target="../embeddings/oleObject13.bin"/><Relationship Id="rId3" Type="http://schemas.openxmlformats.org/officeDocument/2006/relationships/notesSlide" Target="../notesSlides/notesSlide1.xml"/><Relationship Id="rId21" Type="http://schemas.openxmlformats.org/officeDocument/2006/relationships/oleObject" Target="../embeddings/oleObject10.bin"/><Relationship Id="rId7" Type="http://schemas.openxmlformats.org/officeDocument/2006/relationships/image" Target="../media/image2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7.wmf"/><Relationship Id="rId25" Type="http://schemas.openxmlformats.org/officeDocument/2006/relationships/oleObject" Target="../embeddings/oleObject12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7.bin"/><Relationship Id="rId20" Type="http://schemas.openxmlformats.org/officeDocument/2006/relationships/image" Target="../media/image8.wmf"/><Relationship Id="rId29" Type="http://schemas.openxmlformats.org/officeDocument/2006/relationships/oleObject" Target="../embeddings/oleObject16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24" Type="http://schemas.openxmlformats.org/officeDocument/2006/relationships/image" Target="../media/image10.wmf"/><Relationship Id="rId5" Type="http://schemas.openxmlformats.org/officeDocument/2006/relationships/image" Target="../media/image1.wmf"/><Relationship Id="rId15" Type="http://schemas.openxmlformats.org/officeDocument/2006/relationships/image" Target="../media/image6.wmf"/><Relationship Id="rId23" Type="http://schemas.openxmlformats.org/officeDocument/2006/relationships/oleObject" Target="../embeddings/oleObject11.bin"/><Relationship Id="rId28" Type="http://schemas.openxmlformats.org/officeDocument/2006/relationships/oleObject" Target="../embeddings/oleObject15.bin"/><Relationship Id="rId10" Type="http://schemas.openxmlformats.org/officeDocument/2006/relationships/oleObject" Target="../embeddings/oleObject4.bin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7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Relationship Id="rId14" Type="http://schemas.openxmlformats.org/officeDocument/2006/relationships/oleObject" Target="../embeddings/oleObject6.bin"/><Relationship Id="rId22" Type="http://schemas.openxmlformats.org/officeDocument/2006/relationships/image" Target="../media/image9.wmf"/><Relationship Id="rId27" Type="http://schemas.openxmlformats.org/officeDocument/2006/relationships/oleObject" Target="../embeddings/oleObject14.bin"/><Relationship Id="rId30" Type="http://schemas.openxmlformats.org/officeDocument/2006/relationships/image" Target="../media/image11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image" Target="../media/image5.wmf"/><Relationship Id="rId18" Type="http://schemas.openxmlformats.org/officeDocument/2006/relationships/oleObject" Target="../embeddings/oleObject25.bin"/><Relationship Id="rId26" Type="http://schemas.openxmlformats.org/officeDocument/2006/relationships/oleObject" Target="../embeddings/oleObject30.bin"/><Relationship Id="rId3" Type="http://schemas.openxmlformats.org/officeDocument/2006/relationships/notesSlide" Target="../notesSlides/notesSlide2.xml"/><Relationship Id="rId21" Type="http://schemas.openxmlformats.org/officeDocument/2006/relationships/oleObject" Target="../embeddings/oleObject27.bin"/><Relationship Id="rId34" Type="http://schemas.openxmlformats.org/officeDocument/2006/relationships/oleObject" Target="../embeddings/oleObject36.bin"/><Relationship Id="rId7" Type="http://schemas.openxmlformats.org/officeDocument/2006/relationships/image" Target="../media/image1.wmf"/><Relationship Id="rId12" Type="http://schemas.openxmlformats.org/officeDocument/2006/relationships/oleObject" Target="../embeddings/oleObject22.bin"/><Relationship Id="rId17" Type="http://schemas.openxmlformats.org/officeDocument/2006/relationships/image" Target="../media/image7.wmf"/><Relationship Id="rId25" Type="http://schemas.openxmlformats.org/officeDocument/2006/relationships/oleObject" Target="../embeddings/oleObject29.bin"/><Relationship Id="rId33" Type="http://schemas.openxmlformats.org/officeDocument/2006/relationships/image" Target="../media/image13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24.bin"/><Relationship Id="rId20" Type="http://schemas.openxmlformats.org/officeDocument/2006/relationships/image" Target="../media/image8.wmf"/><Relationship Id="rId29" Type="http://schemas.openxmlformats.org/officeDocument/2006/relationships/oleObject" Target="../embeddings/oleObject33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4.wmf"/><Relationship Id="rId24" Type="http://schemas.openxmlformats.org/officeDocument/2006/relationships/image" Target="../media/image10.wmf"/><Relationship Id="rId32" Type="http://schemas.openxmlformats.org/officeDocument/2006/relationships/oleObject" Target="../embeddings/oleObject35.bin"/><Relationship Id="rId5" Type="http://schemas.openxmlformats.org/officeDocument/2006/relationships/image" Target="../media/image12.wmf"/><Relationship Id="rId15" Type="http://schemas.openxmlformats.org/officeDocument/2006/relationships/image" Target="../media/image6.wmf"/><Relationship Id="rId23" Type="http://schemas.openxmlformats.org/officeDocument/2006/relationships/oleObject" Target="../embeddings/oleObject28.bin"/><Relationship Id="rId28" Type="http://schemas.openxmlformats.org/officeDocument/2006/relationships/oleObject" Target="../embeddings/oleObject32.bin"/><Relationship Id="rId36" Type="http://schemas.openxmlformats.org/officeDocument/2006/relationships/image" Target="../media/image14.wmf"/><Relationship Id="rId10" Type="http://schemas.openxmlformats.org/officeDocument/2006/relationships/oleObject" Target="../embeddings/oleObject21.bin"/><Relationship Id="rId19" Type="http://schemas.openxmlformats.org/officeDocument/2006/relationships/oleObject" Target="../embeddings/oleObject26.bin"/><Relationship Id="rId31" Type="http://schemas.openxmlformats.org/officeDocument/2006/relationships/oleObject" Target="../embeddings/oleObject34.bin"/><Relationship Id="rId4" Type="http://schemas.openxmlformats.org/officeDocument/2006/relationships/oleObject" Target="../embeddings/oleObject18.bin"/><Relationship Id="rId9" Type="http://schemas.openxmlformats.org/officeDocument/2006/relationships/image" Target="../media/image3.wmf"/><Relationship Id="rId14" Type="http://schemas.openxmlformats.org/officeDocument/2006/relationships/oleObject" Target="../embeddings/oleObject23.bin"/><Relationship Id="rId22" Type="http://schemas.openxmlformats.org/officeDocument/2006/relationships/image" Target="../media/image9.wmf"/><Relationship Id="rId27" Type="http://schemas.openxmlformats.org/officeDocument/2006/relationships/oleObject" Target="../embeddings/oleObject31.bin"/><Relationship Id="rId30" Type="http://schemas.openxmlformats.org/officeDocument/2006/relationships/image" Target="../media/image11.wmf"/><Relationship Id="rId35" Type="http://schemas.openxmlformats.org/officeDocument/2006/relationships/oleObject" Target="../embeddings/oleObject37.bin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.wmf"/><Relationship Id="rId18" Type="http://schemas.openxmlformats.org/officeDocument/2006/relationships/oleObject" Target="../embeddings/oleObject45.bin"/><Relationship Id="rId26" Type="http://schemas.openxmlformats.org/officeDocument/2006/relationships/oleObject" Target="../embeddings/oleObject50.bin"/><Relationship Id="rId39" Type="http://schemas.openxmlformats.org/officeDocument/2006/relationships/oleObject" Target="../embeddings/oleObject59.bin"/><Relationship Id="rId3" Type="http://schemas.openxmlformats.org/officeDocument/2006/relationships/notesSlide" Target="../notesSlides/notesSlide3.xml"/><Relationship Id="rId21" Type="http://schemas.openxmlformats.org/officeDocument/2006/relationships/oleObject" Target="../embeddings/oleObject47.bin"/><Relationship Id="rId34" Type="http://schemas.openxmlformats.org/officeDocument/2006/relationships/oleObject" Target="../embeddings/oleObject56.bin"/><Relationship Id="rId42" Type="http://schemas.openxmlformats.org/officeDocument/2006/relationships/oleObject" Target="../embeddings/oleObject61.bin"/><Relationship Id="rId47" Type="http://schemas.openxmlformats.org/officeDocument/2006/relationships/image" Target="../media/image21.wmf"/><Relationship Id="rId50" Type="http://schemas.openxmlformats.org/officeDocument/2006/relationships/oleObject" Target="../embeddings/oleObject66.bin"/><Relationship Id="rId7" Type="http://schemas.openxmlformats.org/officeDocument/2006/relationships/image" Target="../media/image1.wmf"/><Relationship Id="rId12" Type="http://schemas.openxmlformats.org/officeDocument/2006/relationships/oleObject" Target="../embeddings/oleObject42.bin"/><Relationship Id="rId17" Type="http://schemas.openxmlformats.org/officeDocument/2006/relationships/image" Target="../media/image7.wmf"/><Relationship Id="rId25" Type="http://schemas.openxmlformats.org/officeDocument/2006/relationships/oleObject" Target="../embeddings/oleObject49.bin"/><Relationship Id="rId33" Type="http://schemas.openxmlformats.org/officeDocument/2006/relationships/image" Target="../media/image13.wmf"/><Relationship Id="rId38" Type="http://schemas.openxmlformats.org/officeDocument/2006/relationships/image" Target="../media/image17.wmf"/><Relationship Id="rId46" Type="http://schemas.openxmlformats.org/officeDocument/2006/relationships/oleObject" Target="../embeddings/oleObject63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44.bin"/><Relationship Id="rId20" Type="http://schemas.openxmlformats.org/officeDocument/2006/relationships/image" Target="../media/image8.wmf"/><Relationship Id="rId29" Type="http://schemas.openxmlformats.org/officeDocument/2006/relationships/oleObject" Target="../embeddings/oleObject53.bin"/><Relationship Id="rId41" Type="http://schemas.openxmlformats.org/officeDocument/2006/relationships/oleObject" Target="../embeddings/oleObject60.bin"/><Relationship Id="rId54" Type="http://schemas.openxmlformats.org/officeDocument/2006/relationships/image" Target="../media/image23.wmf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9.bin"/><Relationship Id="rId11" Type="http://schemas.openxmlformats.org/officeDocument/2006/relationships/image" Target="../media/image4.wmf"/><Relationship Id="rId24" Type="http://schemas.openxmlformats.org/officeDocument/2006/relationships/image" Target="../media/image10.wmf"/><Relationship Id="rId32" Type="http://schemas.openxmlformats.org/officeDocument/2006/relationships/oleObject" Target="../embeddings/oleObject55.bin"/><Relationship Id="rId37" Type="http://schemas.openxmlformats.org/officeDocument/2006/relationships/oleObject" Target="../embeddings/oleObject58.bin"/><Relationship Id="rId40" Type="http://schemas.openxmlformats.org/officeDocument/2006/relationships/image" Target="../media/image18.wmf"/><Relationship Id="rId45" Type="http://schemas.openxmlformats.org/officeDocument/2006/relationships/image" Target="../media/image20.wmf"/><Relationship Id="rId53" Type="http://schemas.openxmlformats.org/officeDocument/2006/relationships/oleObject" Target="../embeddings/oleObject68.bin"/><Relationship Id="rId5" Type="http://schemas.openxmlformats.org/officeDocument/2006/relationships/image" Target="../media/image15.wmf"/><Relationship Id="rId15" Type="http://schemas.openxmlformats.org/officeDocument/2006/relationships/image" Target="../media/image6.wmf"/><Relationship Id="rId23" Type="http://schemas.openxmlformats.org/officeDocument/2006/relationships/oleObject" Target="../embeddings/oleObject48.bin"/><Relationship Id="rId28" Type="http://schemas.openxmlformats.org/officeDocument/2006/relationships/oleObject" Target="../embeddings/oleObject52.bin"/><Relationship Id="rId36" Type="http://schemas.openxmlformats.org/officeDocument/2006/relationships/image" Target="../media/image16.wmf"/><Relationship Id="rId49" Type="http://schemas.openxmlformats.org/officeDocument/2006/relationships/oleObject" Target="../embeddings/oleObject65.bin"/><Relationship Id="rId10" Type="http://schemas.openxmlformats.org/officeDocument/2006/relationships/oleObject" Target="../embeddings/oleObject41.bin"/><Relationship Id="rId19" Type="http://schemas.openxmlformats.org/officeDocument/2006/relationships/oleObject" Target="../embeddings/oleObject46.bin"/><Relationship Id="rId31" Type="http://schemas.openxmlformats.org/officeDocument/2006/relationships/oleObject" Target="../embeddings/oleObject54.bin"/><Relationship Id="rId44" Type="http://schemas.openxmlformats.org/officeDocument/2006/relationships/oleObject" Target="../embeddings/oleObject62.bin"/><Relationship Id="rId52" Type="http://schemas.openxmlformats.org/officeDocument/2006/relationships/image" Target="../media/image22.wmf"/><Relationship Id="rId4" Type="http://schemas.openxmlformats.org/officeDocument/2006/relationships/oleObject" Target="../embeddings/oleObject38.bin"/><Relationship Id="rId9" Type="http://schemas.openxmlformats.org/officeDocument/2006/relationships/image" Target="../media/image3.wmf"/><Relationship Id="rId14" Type="http://schemas.openxmlformats.org/officeDocument/2006/relationships/oleObject" Target="../embeddings/oleObject43.bin"/><Relationship Id="rId22" Type="http://schemas.openxmlformats.org/officeDocument/2006/relationships/image" Target="../media/image9.wmf"/><Relationship Id="rId27" Type="http://schemas.openxmlformats.org/officeDocument/2006/relationships/oleObject" Target="../embeddings/oleObject51.bin"/><Relationship Id="rId30" Type="http://schemas.openxmlformats.org/officeDocument/2006/relationships/image" Target="../media/image11.wmf"/><Relationship Id="rId35" Type="http://schemas.openxmlformats.org/officeDocument/2006/relationships/oleObject" Target="../embeddings/oleObject57.bin"/><Relationship Id="rId43" Type="http://schemas.openxmlformats.org/officeDocument/2006/relationships/image" Target="../media/image19.wmf"/><Relationship Id="rId48" Type="http://schemas.openxmlformats.org/officeDocument/2006/relationships/oleObject" Target="../embeddings/oleObject64.bin"/><Relationship Id="rId8" Type="http://schemas.openxmlformats.org/officeDocument/2006/relationships/oleObject" Target="../embeddings/oleObject40.bin"/><Relationship Id="rId51" Type="http://schemas.openxmlformats.org/officeDocument/2006/relationships/oleObject" Target="../embeddings/oleObject6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8077200" y="2057400"/>
          <a:ext cx="69215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47" name="Equation" r:id="rId4" imgW="406080" imgH="241200" progId="Equation.DSMT4">
                  <p:embed/>
                </p:oleObj>
              </mc:Choice>
              <mc:Fallback>
                <p:oleObj name="Equation" r:id="rId4" imgW="406080" imgH="2412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2057400"/>
                        <a:ext cx="692150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3" name="Straight Connector 72"/>
          <p:cNvCxnSpPr/>
          <p:nvPr/>
        </p:nvCxnSpPr>
        <p:spPr bwMode="auto">
          <a:xfrm rot="10800000" flipH="1">
            <a:off x="4732020" y="4914900"/>
            <a:ext cx="4114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sp>
        <p:nvSpPr>
          <p:cNvPr id="89" name="Arc 88"/>
          <p:cNvSpPr/>
          <p:nvPr/>
        </p:nvSpPr>
        <p:spPr bwMode="auto">
          <a:xfrm>
            <a:off x="4572000" y="4114800"/>
            <a:ext cx="3657600" cy="1143000"/>
          </a:xfrm>
          <a:prstGeom prst="arc">
            <a:avLst>
              <a:gd name="adj1" fmla="val 8964254"/>
              <a:gd name="adj2" fmla="val 10352231"/>
            </a:avLst>
          </a:prstGeom>
          <a:noFill/>
          <a:ln w="19050" cap="flat" cmpd="sng" algn="ctr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MER311: Advanced Mechanics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D537B5-233A-449D-94E5-C6E94408DC00}" type="slidenum">
              <a:rPr lang="en-US"/>
              <a:pPr/>
              <a:t>1</a:t>
            </a:fld>
            <a:endParaRPr lang="en-US"/>
          </a:p>
        </p:txBody>
      </p:sp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51165" cy="1216025"/>
          </a:xfrm>
        </p:spPr>
        <p:txBody>
          <a:bodyPr anchor="t"/>
          <a:lstStyle/>
          <a:p>
            <a:r>
              <a:rPr lang="en-US" sz="1800" b="1" dirty="0" smtClean="0"/>
              <a:t>HOMEWORK PROBLEM: </a:t>
            </a:r>
            <a:r>
              <a:rPr lang="en-US" sz="1600" b="1" dirty="0" smtClean="0"/>
              <a:t>Following the procedure used during the class lecture, set up and solve the differential equation to find an expression for P</a:t>
            </a:r>
            <a:r>
              <a:rPr lang="en-US" sz="1600" b="1" baseline="-25000" dirty="0" smtClean="0"/>
              <a:t>CR</a:t>
            </a:r>
            <a:r>
              <a:rPr lang="en-US" sz="1600" b="1" dirty="0" smtClean="0"/>
              <a:t> for the case of a with Pin-Pin constraints.</a:t>
            </a:r>
            <a:endParaRPr lang="en-US" sz="1600" b="1" dirty="0"/>
          </a:p>
        </p:txBody>
      </p:sp>
      <p:graphicFrame>
        <p:nvGraphicFramePr>
          <p:cNvPr id="409605" name="Object 5"/>
          <p:cNvGraphicFramePr>
            <a:graphicFrameLocks noChangeAspect="1"/>
          </p:cNvGraphicFramePr>
          <p:nvPr/>
        </p:nvGraphicFramePr>
        <p:xfrm>
          <a:off x="381000" y="3124200"/>
          <a:ext cx="3200400" cy="15094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48" name="Equation" r:id="rId6" imgW="888840" imgH="419040" progId="Equation.3">
                  <p:embed/>
                </p:oleObj>
              </mc:Choice>
              <mc:Fallback>
                <p:oleObj name="Equation" r:id="rId6" imgW="888840" imgH="4190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124200"/>
                        <a:ext cx="3200400" cy="150940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Arrow Connector 6"/>
          <p:cNvCxnSpPr/>
          <p:nvPr/>
        </p:nvCxnSpPr>
        <p:spPr bwMode="auto">
          <a:xfrm rot="5400000">
            <a:off x="5163883" y="5138732"/>
            <a:ext cx="305562" cy="45300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rot="5400000">
            <a:off x="5026723" y="5237792"/>
            <a:ext cx="305562" cy="45300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4716780" y="2438400"/>
            <a:ext cx="33528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11" name="Straight Arrow Connector 10"/>
          <p:cNvCxnSpPr>
            <a:cxnSpLocks/>
          </p:cNvCxnSpPr>
          <p:nvPr/>
        </p:nvCxnSpPr>
        <p:spPr bwMode="auto">
          <a:xfrm>
            <a:off x="4716780" y="2575560"/>
            <a:ext cx="0" cy="329184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rot="10800000" flipH="1">
            <a:off x="4724400" y="2552700"/>
            <a:ext cx="4114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rot="5400000">
            <a:off x="5935980" y="3749040"/>
            <a:ext cx="429768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rot="5400000" flipH="1" flipV="1">
            <a:off x="7894320" y="2202180"/>
            <a:ext cx="36576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4724400" y="2133600"/>
            <a:ext cx="33528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sm" len="lg"/>
            <a:tailEnd type="stealth" w="sm" len="lg"/>
          </a:ln>
          <a:effectLst/>
        </p:spPr>
      </p:cxnSp>
      <p:sp useBgFill="1">
        <p:nvSpPr>
          <p:cNvPr id="16" name="TextBox 15"/>
          <p:cNvSpPr txBox="1"/>
          <p:nvPr/>
        </p:nvSpPr>
        <p:spPr>
          <a:xfrm>
            <a:off x="6096000" y="1981200"/>
            <a:ext cx="30489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dirty="0" smtClean="0"/>
              <a:t>L</a:t>
            </a:r>
            <a:endParaRPr lang="en-US" sz="1400" dirty="0"/>
          </a:p>
        </p:txBody>
      </p:sp>
      <p:cxnSp>
        <p:nvCxnSpPr>
          <p:cNvPr id="17" name="Straight Connector 16"/>
          <p:cNvCxnSpPr/>
          <p:nvPr/>
        </p:nvCxnSpPr>
        <p:spPr bwMode="auto">
          <a:xfrm rot="5400000">
            <a:off x="3413760" y="3825240"/>
            <a:ext cx="429768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Arrow Connector 17"/>
          <p:cNvCxnSpPr>
            <a:cxnSpLocks/>
          </p:cNvCxnSpPr>
          <p:nvPr/>
        </p:nvCxnSpPr>
        <p:spPr bwMode="auto">
          <a:xfrm>
            <a:off x="4716780" y="5867400"/>
            <a:ext cx="0" cy="18288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 rot="10800000" flipH="1">
            <a:off x="8845445" y="2553325"/>
            <a:ext cx="18288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8077200" y="2559570"/>
            <a:ext cx="54864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med" len="lg"/>
            <a:tailEnd type="none"/>
          </a:ln>
          <a:effectLst/>
        </p:spPr>
      </p:cxnSp>
      <p:sp>
        <p:nvSpPr>
          <p:cNvPr id="23" name="Oval 22"/>
          <p:cNvSpPr>
            <a:spLocks noChangeAspect="1"/>
          </p:cNvSpPr>
          <p:nvPr/>
        </p:nvSpPr>
        <p:spPr bwMode="auto">
          <a:xfrm>
            <a:off x="5523875" y="4884295"/>
            <a:ext cx="67818" cy="6781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724400" y="3048000"/>
            <a:ext cx="13117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Elastic Curve</a:t>
            </a:r>
            <a:endParaRPr lang="en-US" sz="1200" dirty="0"/>
          </a:p>
        </p:txBody>
      </p:sp>
      <p:cxnSp>
        <p:nvCxnSpPr>
          <p:cNvPr id="25" name="Straight Arrow Connector 24"/>
          <p:cNvCxnSpPr/>
          <p:nvPr/>
        </p:nvCxnSpPr>
        <p:spPr bwMode="auto">
          <a:xfrm rot="5400000" flipH="1" flipV="1">
            <a:off x="6110974" y="2804426"/>
            <a:ext cx="228600" cy="4109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5334000" y="4953000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8686800" y="2362200"/>
          <a:ext cx="1397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49" name="Equation" r:id="rId8" imgW="139680" imgH="164880" progId="Equation.DSMT4">
                  <p:embed/>
                </p:oleObj>
              </mc:Choice>
              <mc:Fallback>
                <p:oleObj name="Equation" r:id="rId8" imgW="139680" imgH="1648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2362200"/>
                        <a:ext cx="139700" cy="165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8"/>
          <p:cNvGraphicFramePr>
            <a:graphicFrameLocks noChangeAspect="1"/>
          </p:cNvGraphicFramePr>
          <p:nvPr/>
        </p:nvGraphicFramePr>
        <p:xfrm>
          <a:off x="4495800" y="5727700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50" name="Equation" r:id="rId10" imgW="139680" imgH="139680" progId="Equation.DSMT4">
                  <p:embed/>
                </p:oleObj>
              </mc:Choice>
              <mc:Fallback>
                <p:oleObj name="Equation" r:id="rId10" imgW="139680" imgH="13968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727700"/>
                        <a:ext cx="139700" cy="13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9"/>
          <p:cNvGraphicFramePr>
            <a:graphicFrameLocks noChangeAspect="1"/>
          </p:cNvGraphicFramePr>
          <p:nvPr/>
        </p:nvGraphicFramePr>
        <p:xfrm>
          <a:off x="8915400" y="2286000"/>
          <a:ext cx="127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51" name="Equation" r:id="rId12" imgW="126720" imgH="241200" progId="Equation.DSMT4">
                  <p:embed/>
                </p:oleObj>
              </mc:Choice>
              <mc:Fallback>
                <p:oleObj name="Equation" r:id="rId12" imgW="126720" imgH="2412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15400" y="2286000"/>
                        <a:ext cx="1270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10"/>
          <p:cNvGraphicFramePr>
            <a:graphicFrameLocks noChangeAspect="1"/>
          </p:cNvGraphicFramePr>
          <p:nvPr/>
        </p:nvGraphicFramePr>
        <p:xfrm>
          <a:off x="4502150" y="588010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52" name="Equation" r:id="rId14" imgW="114120" imgH="215640" progId="Equation.DSMT4">
                  <p:embed/>
                </p:oleObj>
              </mc:Choice>
              <mc:Fallback>
                <p:oleObj name="Equation" r:id="rId14" imgW="114120" imgH="21564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150" y="588010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Oval 34"/>
          <p:cNvSpPr>
            <a:spLocks noChangeAspect="1"/>
          </p:cNvSpPr>
          <p:nvPr/>
        </p:nvSpPr>
        <p:spPr bwMode="auto">
          <a:xfrm>
            <a:off x="5525125" y="2522095"/>
            <a:ext cx="67818" cy="6781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275342" y="2743200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cxnSp>
        <p:nvCxnSpPr>
          <p:cNvPr id="42" name="Straight Arrow Connector 41"/>
          <p:cNvCxnSpPr/>
          <p:nvPr/>
        </p:nvCxnSpPr>
        <p:spPr bwMode="auto">
          <a:xfrm>
            <a:off x="4107180" y="3771900"/>
            <a:ext cx="6096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lg"/>
            <a:tailEnd type="stealth" w="med" len="lg"/>
          </a:ln>
          <a:effectLst/>
        </p:spPr>
      </p:cxnSp>
      <p:graphicFrame>
        <p:nvGraphicFramePr>
          <p:cNvPr id="43" name="Object 15"/>
          <p:cNvGraphicFramePr>
            <a:graphicFrameLocks noChangeAspect="1"/>
          </p:cNvGraphicFramePr>
          <p:nvPr/>
        </p:nvGraphicFramePr>
        <p:xfrm>
          <a:off x="4114800" y="3352800"/>
          <a:ext cx="53975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53" name="Equation" r:id="rId16" imgW="317160" imgH="241200" progId="Equation.DSMT4">
                  <p:embed/>
                </p:oleObj>
              </mc:Choice>
              <mc:Fallback>
                <p:oleObj name="Equation" r:id="rId16" imgW="317160" imgH="24120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52800"/>
                        <a:ext cx="539750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0" name="Straight Arrow Connector 49"/>
          <p:cNvCxnSpPr/>
          <p:nvPr/>
        </p:nvCxnSpPr>
        <p:spPr bwMode="auto">
          <a:xfrm>
            <a:off x="5562600" y="5196590"/>
            <a:ext cx="54864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med" len="lg"/>
            <a:tailEnd type="none"/>
          </a:ln>
          <a:effectLst/>
        </p:spPr>
      </p:cxnSp>
      <p:graphicFrame>
        <p:nvGraphicFramePr>
          <p:cNvPr id="51" name="Object 50"/>
          <p:cNvGraphicFramePr>
            <a:graphicFrameLocks noChangeAspect="1"/>
          </p:cNvGraphicFramePr>
          <p:nvPr/>
        </p:nvGraphicFramePr>
        <p:xfrm>
          <a:off x="8077200" y="3352800"/>
          <a:ext cx="69215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54" name="Equation" r:id="rId18" imgW="406080" imgH="241200" progId="Equation.DSMT4">
                  <p:embed/>
                </p:oleObj>
              </mc:Choice>
              <mc:Fallback>
                <p:oleObj name="Equation" r:id="rId18" imgW="406080" imgH="24120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3352800"/>
                        <a:ext cx="692150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7" name="Straight Arrow Connector 56"/>
          <p:cNvCxnSpPr/>
          <p:nvPr/>
        </p:nvCxnSpPr>
        <p:spPr bwMode="auto">
          <a:xfrm>
            <a:off x="4101465" y="4914900"/>
            <a:ext cx="6096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lg"/>
            <a:tailEnd type="stealth" w="med" len="lg"/>
          </a:ln>
          <a:effectLst/>
        </p:spPr>
      </p:cxnSp>
      <p:graphicFrame>
        <p:nvGraphicFramePr>
          <p:cNvPr id="58" name="Object 15"/>
          <p:cNvGraphicFramePr>
            <a:graphicFrameLocks noChangeAspect="1"/>
          </p:cNvGraphicFramePr>
          <p:nvPr/>
        </p:nvGraphicFramePr>
        <p:xfrm>
          <a:off x="4106863" y="4495800"/>
          <a:ext cx="541337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55" name="Equation" r:id="rId19" imgW="317160" imgH="241200" progId="Equation.DSMT4">
                  <p:embed/>
                </p:oleObj>
              </mc:Choice>
              <mc:Fallback>
                <p:oleObj name="Equation" r:id="rId19" imgW="317160" imgH="241200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6863" y="4495800"/>
                        <a:ext cx="541337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Oval 58"/>
          <p:cNvSpPr>
            <a:spLocks noChangeAspect="1"/>
          </p:cNvSpPr>
          <p:nvPr/>
        </p:nvSpPr>
        <p:spPr bwMode="auto">
          <a:xfrm>
            <a:off x="4680585" y="4884420"/>
            <a:ext cx="67818" cy="6781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63" name="Straight Arrow Connector 62"/>
          <p:cNvCxnSpPr/>
          <p:nvPr/>
        </p:nvCxnSpPr>
        <p:spPr bwMode="auto">
          <a:xfrm rot="5400000" flipH="1" flipV="1">
            <a:off x="5715794" y="5333206"/>
            <a:ext cx="3048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64" name="Straight Arrow Connector 63"/>
          <p:cNvCxnSpPr/>
          <p:nvPr/>
        </p:nvCxnSpPr>
        <p:spPr bwMode="auto">
          <a:xfrm rot="5400000" flipH="1" flipV="1">
            <a:off x="5715794" y="4761081"/>
            <a:ext cx="3048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sm" len="lg"/>
            <a:tailEnd type="none" w="sm" len="lg"/>
          </a:ln>
          <a:effectLst/>
        </p:spPr>
      </p:cxnSp>
      <p:graphicFrame>
        <p:nvGraphicFramePr>
          <p:cNvPr id="65" name="Object 23"/>
          <p:cNvGraphicFramePr>
            <a:graphicFrameLocks noChangeAspect="1"/>
          </p:cNvGraphicFramePr>
          <p:nvPr/>
        </p:nvGraphicFramePr>
        <p:xfrm>
          <a:off x="5791200" y="4953000"/>
          <a:ext cx="177800" cy="19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56" name="Equation" r:id="rId21" imgW="126720" imgH="139680" progId="Equation.DSMT4">
                  <p:embed/>
                </p:oleObj>
              </mc:Choice>
              <mc:Fallback>
                <p:oleObj name="Equation" r:id="rId21" imgW="126720" imgH="139680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4953000"/>
                        <a:ext cx="177800" cy="193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Object 24"/>
          <p:cNvGraphicFramePr>
            <a:graphicFrameLocks noChangeAspect="1"/>
          </p:cNvGraphicFramePr>
          <p:nvPr/>
        </p:nvGraphicFramePr>
        <p:xfrm>
          <a:off x="4876800" y="5638800"/>
          <a:ext cx="647700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57" name="Equation" r:id="rId23" imgW="380880" imgH="215640" progId="Equation.DSMT4">
                  <p:embed/>
                </p:oleObj>
              </mc:Choice>
              <mc:Fallback>
                <p:oleObj name="Equation" r:id="rId23" imgW="380880" imgH="215640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5638800"/>
                        <a:ext cx="647700" cy="369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8" name="Straight Connector 67"/>
          <p:cNvCxnSpPr/>
          <p:nvPr/>
        </p:nvCxnSpPr>
        <p:spPr bwMode="auto">
          <a:xfrm rot="10800000" flipH="1">
            <a:off x="4732020" y="3771900"/>
            <a:ext cx="4114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69" name="Straight Connector 68"/>
          <p:cNvCxnSpPr/>
          <p:nvPr/>
        </p:nvCxnSpPr>
        <p:spPr bwMode="auto">
          <a:xfrm rot="10800000" flipH="1">
            <a:off x="8853065" y="3772525"/>
            <a:ext cx="18288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graphicFrame>
        <p:nvGraphicFramePr>
          <p:cNvPr id="70" name="Object 69"/>
          <p:cNvGraphicFramePr>
            <a:graphicFrameLocks noChangeAspect="1"/>
          </p:cNvGraphicFramePr>
          <p:nvPr/>
        </p:nvGraphicFramePr>
        <p:xfrm>
          <a:off x="8694420" y="3581400"/>
          <a:ext cx="1397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58" name="Equation" r:id="rId25" imgW="139680" imgH="164880" progId="Equation.DSMT4">
                  <p:embed/>
                </p:oleObj>
              </mc:Choice>
              <mc:Fallback>
                <p:oleObj name="Equation" r:id="rId25" imgW="139680" imgH="164880" progId="Equation.DSMT4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4420" y="3581400"/>
                        <a:ext cx="139700" cy="165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ct 9"/>
          <p:cNvGraphicFramePr>
            <a:graphicFrameLocks noChangeAspect="1"/>
          </p:cNvGraphicFramePr>
          <p:nvPr/>
        </p:nvGraphicFramePr>
        <p:xfrm>
          <a:off x="8923020" y="3505200"/>
          <a:ext cx="127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59" name="Equation" r:id="rId26" imgW="126720" imgH="241200" progId="Equation.DSMT4">
                  <p:embed/>
                </p:oleObj>
              </mc:Choice>
              <mc:Fallback>
                <p:oleObj name="Equation" r:id="rId26" imgW="126720" imgH="241200" progId="Equation.DSMT4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3020" y="3505200"/>
                        <a:ext cx="1270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4" name="Straight Connector 73"/>
          <p:cNvCxnSpPr/>
          <p:nvPr/>
        </p:nvCxnSpPr>
        <p:spPr bwMode="auto">
          <a:xfrm rot="10800000" flipH="1">
            <a:off x="8853065" y="4915525"/>
            <a:ext cx="18288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graphicFrame>
        <p:nvGraphicFramePr>
          <p:cNvPr id="75" name="Object 74"/>
          <p:cNvGraphicFramePr>
            <a:graphicFrameLocks noChangeAspect="1"/>
          </p:cNvGraphicFramePr>
          <p:nvPr/>
        </p:nvGraphicFramePr>
        <p:xfrm>
          <a:off x="8694420" y="4724400"/>
          <a:ext cx="1397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60" name="Equation" r:id="rId27" imgW="139680" imgH="164880" progId="Equation.DSMT4">
                  <p:embed/>
                </p:oleObj>
              </mc:Choice>
              <mc:Fallback>
                <p:oleObj name="Equation" r:id="rId27" imgW="139680" imgH="164880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4420" y="4724400"/>
                        <a:ext cx="139700" cy="165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Object 9"/>
          <p:cNvGraphicFramePr>
            <a:graphicFrameLocks noChangeAspect="1"/>
          </p:cNvGraphicFramePr>
          <p:nvPr/>
        </p:nvGraphicFramePr>
        <p:xfrm>
          <a:off x="8923020" y="4648200"/>
          <a:ext cx="127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61" name="Equation" r:id="rId28" imgW="126720" imgH="241200" progId="Equation.DSMT4">
                  <p:embed/>
                </p:oleObj>
              </mc:Choice>
              <mc:Fallback>
                <p:oleObj name="Equation" r:id="rId28" imgW="126720" imgH="241200" progId="Equation.DSMT4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3020" y="4648200"/>
                        <a:ext cx="1270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" name="Oval 76"/>
          <p:cNvSpPr/>
          <p:nvPr/>
        </p:nvSpPr>
        <p:spPr bwMode="auto">
          <a:xfrm>
            <a:off x="4633210" y="2667000"/>
            <a:ext cx="152400" cy="152400"/>
          </a:xfrm>
          <a:prstGeom prst="ellipse">
            <a:avLst/>
          </a:prstGeom>
          <a:solidFill>
            <a:srgbClr val="0066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78" name="Oval 77"/>
          <p:cNvSpPr/>
          <p:nvPr/>
        </p:nvSpPr>
        <p:spPr bwMode="auto">
          <a:xfrm>
            <a:off x="8001000" y="2667000"/>
            <a:ext cx="152400" cy="152400"/>
          </a:xfrm>
          <a:prstGeom prst="ellipse">
            <a:avLst/>
          </a:prstGeom>
          <a:solidFill>
            <a:srgbClr val="0066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4525780" y="2828145"/>
            <a:ext cx="381000" cy="45719"/>
          </a:xfrm>
          <a:prstGeom prst="rect">
            <a:avLst/>
          </a:prstGeom>
          <a:solidFill>
            <a:srgbClr val="0066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7893570" y="2819400"/>
            <a:ext cx="381000" cy="45719"/>
          </a:xfrm>
          <a:prstGeom prst="rect">
            <a:avLst/>
          </a:prstGeom>
          <a:solidFill>
            <a:srgbClr val="0066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81" name="Straight Arrow Connector 80"/>
          <p:cNvCxnSpPr/>
          <p:nvPr/>
        </p:nvCxnSpPr>
        <p:spPr bwMode="auto">
          <a:xfrm>
            <a:off x="4152275" y="2553325"/>
            <a:ext cx="54864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lg"/>
            <a:tailEnd type="stealth" w="med" len="lg"/>
          </a:ln>
          <a:effectLst/>
        </p:spPr>
      </p:cxnSp>
      <p:graphicFrame>
        <p:nvGraphicFramePr>
          <p:cNvPr id="409628" name="Object 28"/>
          <p:cNvGraphicFramePr>
            <a:graphicFrameLocks noChangeAspect="1"/>
          </p:cNvGraphicFramePr>
          <p:nvPr/>
        </p:nvGraphicFramePr>
        <p:xfrm>
          <a:off x="4108450" y="2133600"/>
          <a:ext cx="53975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62" name="Equation" r:id="rId29" imgW="317160" imgH="241200" progId="Equation.DSMT4">
                  <p:embed/>
                </p:oleObj>
              </mc:Choice>
              <mc:Fallback>
                <p:oleObj name="Equation" r:id="rId29" imgW="317160" imgH="241200" progId="Equation.DSMT4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8450" y="2133600"/>
                        <a:ext cx="539750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3" name="Straight Arrow Connector 82"/>
          <p:cNvCxnSpPr/>
          <p:nvPr/>
        </p:nvCxnSpPr>
        <p:spPr bwMode="auto">
          <a:xfrm>
            <a:off x="8077200" y="3763780"/>
            <a:ext cx="54864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med" len="lg"/>
            <a:tailEnd type="none"/>
          </a:ln>
          <a:effectLst/>
        </p:spPr>
      </p:cxnSp>
      <p:sp>
        <p:nvSpPr>
          <p:cNvPr id="84" name="Arc 83"/>
          <p:cNvSpPr/>
          <p:nvPr/>
        </p:nvSpPr>
        <p:spPr bwMode="auto">
          <a:xfrm>
            <a:off x="4572000" y="2971800"/>
            <a:ext cx="3657600" cy="1143000"/>
          </a:xfrm>
          <a:prstGeom prst="arc">
            <a:avLst>
              <a:gd name="adj1" fmla="val 440530"/>
              <a:gd name="adj2" fmla="val 10352231"/>
            </a:avLst>
          </a:prstGeom>
          <a:noFill/>
          <a:ln w="19050" cap="flat" cmpd="sng" algn="ctr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85" name="Arc 84"/>
          <p:cNvSpPr/>
          <p:nvPr/>
        </p:nvSpPr>
        <p:spPr bwMode="auto">
          <a:xfrm>
            <a:off x="4572000" y="1752600"/>
            <a:ext cx="3657600" cy="1143000"/>
          </a:xfrm>
          <a:prstGeom prst="arc">
            <a:avLst>
              <a:gd name="adj1" fmla="val 440530"/>
              <a:gd name="adj2" fmla="val 10352231"/>
            </a:avLst>
          </a:prstGeom>
          <a:noFill/>
          <a:ln w="19050" cap="flat" cmpd="sng" algn="ctr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6" name="Oval 35"/>
          <p:cNvSpPr>
            <a:spLocks noChangeAspect="1"/>
          </p:cNvSpPr>
          <p:nvPr/>
        </p:nvSpPr>
        <p:spPr bwMode="auto">
          <a:xfrm>
            <a:off x="5523875" y="2797540"/>
            <a:ext cx="67818" cy="6781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86" name="Oval 85"/>
          <p:cNvSpPr>
            <a:spLocks noChangeAspect="1"/>
          </p:cNvSpPr>
          <p:nvPr/>
        </p:nvSpPr>
        <p:spPr bwMode="auto">
          <a:xfrm>
            <a:off x="5523875" y="3734687"/>
            <a:ext cx="67818" cy="6781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87" name="Oval 86"/>
          <p:cNvSpPr>
            <a:spLocks noChangeAspect="1"/>
          </p:cNvSpPr>
          <p:nvPr/>
        </p:nvSpPr>
        <p:spPr bwMode="auto">
          <a:xfrm>
            <a:off x="5525125" y="4017002"/>
            <a:ext cx="67818" cy="6781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334000" y="3962400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22" name="Oval 21"/>
          <p:cNvSpPr>
            <a:spLocks noChangeAspect="1"/>
          </p:cNvSpPr>
          <p:nvPr/>
        </p:nvSpPr>
        <p:spPr bwMode="auto">
          <a:xfrm>
            <a:off x="5523875" y="5166610"/>
            <a:ext cx="67818" cy="6781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graphicFrame>
        <p:nvGraphicFramePr>
          <p:cNvPr id="409629" name="Object 29"/>
          <p:cNvGraphicFramePr>
            <a:graphicFrameLocks noChangeAspect="1"/>
          </p:cNvGraphicFramePr>
          <p:nvPr/>
        </p:nvGraphicFramePr>
        <p:xfrm>
          <a:off x="6019800" y="5181600"/>
          <a:ext cx="69215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63" name="Equation" r:id="rId31" imgW="406080" imgH="241200" progId="Equation.DSMT4">
                  <p:embed/>
                </p:oleObj>
              </mc:Choice>
              <mc:Fallback>
                <p:oleObj name="Equation" r:id="rId31" imgW="406080" imgH="241200" progId="Equation.DSMT4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181600"/>
                        <a:ext cx="692150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1" name="Straight Connector 90"/>
          <p:cNvCxnSpPr/>
          <p:nvPr/>
        </p:nvCxnSpPr>
        <p:spPr bwMode="auto">
          <a:xfrm rot="5400000" flipH="1" flipV="1">
            <a:off x="4541520" y="2179320"/>
            <a:ext cx="36576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2" name="Oval 91"/>
          <p:cNvSpPr>
            <a:spLocks noChangeAspect="1"/>
          </p:cNvSpPr>
          <p:nvPr/>
        </p:nvSpPr>
        <p:spPr bwMode="auto">
          <a:xfrm>
            <a:off x="8048107" y="3737187"/>
            <a:ext cx="67818" cy="6781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93" name="Oval 92"/>
          <p:cNvSpPr>
            <a:spLocks noChangeAspect="1"/>
          </p:cNvSpPr>
          <p:nvPr/>
        </p:nvSpPr>
        <p:spPr bwMode="auto">
          <a:xfrm>
            <a:off x="4680317" y="2514600"/>
            <a:ext cx="67818" cy="6781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94" name="Oval 93"/>
          <p:cNvSpPr>
            <a:spLocks noChangeAspect="1"/>
          </p:cNvSpPr>
          <p:nvPr/>
        </p:nvSpPr>
        <p:spPr bwMode="auto">
          <a:xfrm>
            <a:off x="8048107" y="2514600"/>
            <a:ext cx="67818" cy="6781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44" name="Oval 43"/>
          <p:cNvSpPr>
            <a:spLocks noChangeAspect="1"/>
          </p:cNvSpPr>
          <p:nvPr/>
        </p:nvSpPr>
        <p:spPr bwMode="auto">
          <a:xfrm>
            <a:off x="4686300" y="3741420"/>
            <a:ext cx="67818" cy="6781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/>
          <p:cNvSpPr/>
          <p:nvPr/>
        </p:nvSpPr>
        <p:spPr bwMode="auto">
          <a:xfrm>
            <a:off x="4564380" y="2118360"/>
            <a:ext cx="152400" cy="1066800"/>
          </a:xfrm>
          <a:prstGeom prst="rect">
            <a:avLst/>
          </a:prstGeom>
          <a:solidFill>
            <a:srgbClr val="0066CC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MER311: Advanced Mechanics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BA6716-FF65-47B0-AF74-4F28DCE4FFAB}" type="slidenum">
              <a:rPr lang="en-US"/>
              <a:pPr/>
              <a:t>2</a:t>
            </a:fld>
            <a:endParaRPr lang="en-US"/>
          </a:p>
        </p:txBody>
      </p:sp>
      <p:graphicFrame>
        <p:nvGraphicFramePr>
          <p:cNvPr id="411653" name="Object 5"/>
          <p:cNvGraphicFramePr>
            <a:graphicFrameLocks noChangeAspect="1"/>
          </p:cNvGraphicFramePr>
          <p:nvPr/>
        </p:nvGraphicFramePr>
        <p:xfrm>
          <a:off x="304800" y="3124200"/>
          <a:ext cx="3278187" cy="13202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95" name="Equation" r:id="rId4" imgW="1041120" imgH="419040" progId="Equation.3">
                  <p:embed/>
                </p:oleObj>
              </mc:Choice>
              <mc:Fallback>
                <p:oleObj name="Equation" r:id="rId4" imgW="1041120" imgH="4190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124200"/>
                        <a:ext cx="3278187" cy="132020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8077200" y="2133600"/>
          <a:ext cx="69215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96" name="Equation" r:id="rId6" imgW="406080" imgH="241200" progId="Equation.DSMT4">
                  <p:embed/>
                </p:oleObj>
              </mc:Choice>
              <mc:Fallback>
                <p:oleObj name="Equation" r:id="rId6" imgW="406080" imgH="2412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2133600"/>
                        <a:ext cx="692150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Connector 7"/>
          <p:cNvCxnSpPr/>
          <p:nvPr/>
        </p:nvCxnSpPr>
        <p:spPr bwMode="auto">
          <a:xfrm rot="10800000" flipH="1">
            <a:off x="4732020" y="4991100"/>
            <a:ext cx="4114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sp>
        <p:nvSpPr>
          <p:cNvPr id="10" name="Slide Number Placeholder 3"/>
          <p:cNvSpPr txBox="1">
            <a:spLocks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AD537B5-233A-449D-94E5-C6E94408DC00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rot="5400000">
            <a:off x="5163883" y="5096001"/>
            <a:ext cx="305562" cy="45300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rot="5400000">
            <a:off x="5026723" y="5183185"/>
            <a:ext cx="305562" cy="45300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13" name="Rectangle 12"/>
          <p:cNvSpPr/>
          <p:nvPr/>
        </p:nvSpPr>
        <p:spPr bwMode="auto">
          <a:xfrm>
            <a:off x="4716780" y="2514600"/>
            <a:ext cx="33528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14" name="Straight Arrow Connector 13"/>
          <p:cNvCxnSpPr>
            <a:cxnSpLocks/>
          </p:cNvCxnSpPr>
          <p:nvPr/>
        </p:nvCxnSpPr>
        <p:spPr bwMode="auto">
          <a:xfrm>
            <a:off x="4716780" y="2651760"/>
            <a:ext cx="0" cy="329184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rot="10800000" flipH="1">
            <a:off x="4724400" y="2628900"/>
            <a:ext cx="4114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rot="5400000">
            <a:off x="6347460" y="4373880"/>
            <a:ext cx="347472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rot="5400000" flipH="1" flipV="1">
            <a:off x="7757160" y="2072640"/>
            <a:ext cx="64008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4724400" y="2209800"/>
            <a:ext cx="33528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sm" len="lg"/>
            <a:tailEnd type="stealth" w="sm" len="lg"/>
          </a:ln>
          <a:effectLst/>
        </p:spPr>
      </p:cxnSp>
      <p:sp useBgFill="1">
        <p:nvSpPr>
          <p:cNvPr id="19" name="TextBox 18"/>
          <p:cNvSpPr txBox="1"/>
          <p:nvPr/>
        </p:nvSpPr>
        <p:spPr>
          <a:xfrm>
            <a:off x="6248400" y="2057400"/>
            <a:ext cx="30489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dirty="0" smtClean="0"/>
              <a:t>L</a:t>
            </a:r>
            <a:endParaRPr lang="en-US" sz="1400" dirty="0"/>
          </a:p>
        </p:txBody>
      </p:sp>
      <p:cxnSp>
        <p:nvCxnSpPr>
          <p:cNvPr id="20" name="Straight Connector 19"/>
          <p:cNvCxnSpPr/>
          <p:nvPr/>
        </p:nvCxnSpPr>
        <p:spPr bwMode="auto">
          <a:xfrm rot="5400000">
            <a:off x="3825240" y="4373880"/>
            <a:ext cx="347472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Arrow Connector 20"/>
          <p:cNvCxnSpPr>
            <a:cxnSpLocks/>
          </p:cNvCxnSpPr>
          <p:nvPr/>
        </p:nvCxnSpPr>
        <p:spPr bwMode="auto">
          <a:xfrm>
            <a:off x="4716780" y="5943600"/>
            <a:ext cx="0" cy="18288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 rot="10800000" flipH="1">
            <a:off x="8845445" y="2629525"/>
            <a:ext cx="18288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8077200" y="2635770"/>
            <a:ext cx="54864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med" len="lg"/>
            <a:tailEnd type="none"/>
          </a:ln>
          <a:effectLst/>
        </p:spPr>
      </p:cxnSp>
      <p:sp>
        <p:nvSpPr>
          <p:cNvPr id="24" name="Oval 23"/>
          <p:cNvSpPr>
            <a:spLocks noChangeAspect="1"/>
          </p:cNvSpPr>
          <p:nvPr/>
        </p:nvSpPr>
        <p:spPr bwMode="auto">
          <a:xfrm>
            <a:off x="5523875" y="4960495"/>
            <a:ext cx="67818" cy="6781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24400" y="3124200"/>
            <a:ext cx="13117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Elastic Curve</a:t>
            </a:r>
            <a:endParaRPr lang="en-US" sz="1200" dirty="0"/>
          </a:p>
        </p:txBody>
      </p:sp>
      <p:cxnSp>
        <p:nvCxnSpPr>
          <p:cNvPr id="26" name="Straight Arrow Connector 25"/>
          <p:cNvCxnSpPr/>
          <p:nvPr/>
        </p:nvCxnSpPr>
        <p:spPr bwMode="auto">
          <a:xfrm rot="5400000" flipH="1" flipV="1">
            <a:off x="5806174" y="2880626"/>
            <a:ext cx="228600" cy="4109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5316186" y="4922316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graphicFrame>
        <p:nvGraphicFramePr>
          <p:cNvPr id="28" name="Object 27"/>
          <p:cNvGraphicFramePr>
            <a:graphicFrameLocks noChangeAspect="1"/>
          </p:cNvGraphicFramePr>
          <p:nvPr/>
        </p:nvGraphicFramePr>
        <p:xfrm>
          <a:off x="8686800" y="2438400"/>
          <a:ext cx="1397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97" name="Equation" r:id="rId8" imgW="139680" imgH="164880" progId="Equation.DSMT4">
                  <p:embed/>
                </p:oleObj>
              </mc:Choice>
              <mc:Fallback>
                <p:oleObj name="Equation" r:id="rId8" imgW="139680" imgH="1648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2438400"/>
                        <a:ext cx="139700" cy="165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8"/>
          <p:cNvGraphicFramePr>
            <a:graphicFrameLocks noChangeAspect="1"/>
          </p:cNvGraphicFramePr>
          <p:nvPr/>
        </p:nvGraphicFramePr>
        <p:xfrm>
          <a:off x="4495800" y="5803900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98" name="Equation" r:id="rId10" imgW="139680" imgH="139680" progId="Equation.DSMT4">
                  <p:embed/>
                </p:oleObj>
              </mc:Choice>
              <mc:Fallback>
                <p:oleObj name="Equation" r:id="rId10" imgW="139680" imgH="13968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803900"/>
                        <a:ext cx="139700" cy="13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9"/>
          <p:cNvGraphicFramePr>
            <a:graphicFrameLocks noChangeAspect="1"/>
          </p:cNvGraphicFramePr>
          <p:nvPr/>
        </p:nvGraphicFramePr>
        <p:xfrm>
          <a:off x="8915400" y="2362200"/>
          <a:ext cx="127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99" name="Equation" r:id="rId12" imgW="126720" imgH="241200" progId="Equation.DSMT4">
                  <p:embed/>
                </p:oleObj>
              </mc:Choice>
              <mc:Fallback>
                <p:oleObj name="Equation" r:id="rId12" imgW="126720" imgH="2412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15400" y="2362200"/>
                        <a:ext cx="1270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10"/>
          <p:cNvGraphicFramePr>
            <a:graphicFrameLocks noChangeAspect="1"/>
          </p:cNvGraphicFramePr>
          <p:nvPr/>
        </p:nvGraphicFramePr>
        <p:xfrm>
          <a:off x="4502150" y="595630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00" name="Equation" r:id="rId14" imgW="114120" imgH="215640" progId="Equation.DSMT4">
                  <p:embed/>
                </p:oleObj>
              </mc:Choice>
              <mc:Fallback>
                <p:oleObj name="Equation" r:id="rId14" imgW="114120" imgH="21564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150" y="595630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Oval 31"/>
          <p:cNvSpPr>
            <a:spLocks noChangeAspect="1"/>
          </p:cNvSpPr>
          <p:nvPr/>
        </p:nvSpPr>
        <p:spPr bwMode="auto">
          <a:xfrm>
            <a:off x="5525125" y="2598295"/>
            <a:ext cx="67818" cy="6781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319368" y="2703580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cxnSp>
        <p:nvCxnSpPr>
          <p:cNvPr id="34" name="Straight Arrow Connector 33"/>
          <p:cNvCxnSpPr/>
          <p:nvPr/>
        </p:nvCxnSpPr>
        <p:spPr bwMode="auto">
          <a:xfrm>
            <a:off x="4107180" y="3848100"/>
            <a:ext cx="6096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lg"/>
            <a:tailEnd type="stealth" w="med" len="lg"/>
          </a:ln>
          <a:effectLst/>
        </p:spPr>
      </p:cxnSp>
      <p:graphicFrame>
        <p:nvGraphicFramePr>
          <p:cNvPr id="35" name="Object 15"/>
          <p:cNvGraphicFramePr>
            <a:graphicFrameLocks noChangeAspect="1"/>
          </p:cNvGraphicFramePr>
          <p:nvPr/>
        </p:nvGraphicFramePr>
        <p:xfrm>
          <a:off x="4114800" y="3429000"/>
          <a:ext cx="53975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01" name="Equation" r:id="rId16" imgW="317160" imgH="241200" progId="Equation.DSMT4">
                  <p:embed/>
                </p:oleObj>
              </mc:Choice>
              <mc:Fallback>
                <p:oleObj name="Equation" r:id="rId16" imgW="317160" imgH="2412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429000"/>
                        <a:ext cx="539750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6" name="Straight Arrow Connector 35"/>
          <p:cNvCxnSpPr/>
          <p:nvPr/>
        </p:nvCxnSpPr>
        <p:spPr bwMode="auto">
          <a:xfrm>
            <a:off x="5562600" y="5159968"/>
            <a:ext cx="54864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med" len="lg"/>
            <a:tailEnd type="none"/>
          </a:ln>
          <a:effectLst/>
        </p:spPr>
      </p:cxnSp>
      <p:graphicFrame>
        <p:nvGraphicFramePr>
          <p:cNvPr id="37" name="Object 36"/>
          <p:cNvGraphicFramePr>
            <a:graphicFrameLocks noChangeAspect="1"/>
          </p:cNvGraphicFramePr>
          <p:nvPr/>
        </p:nvGraphicFramePr>
        <p:xfrm>
          <a:off x="8077200" y="3429000"/>
          <a:ext cx="69215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02" name="Equation" r:id="rId18" imgW="406080" imgH="241200" progId="Equation.DSMT4">
                  <p:embed/>
                </p:oleObj>
              </mc:Choice>
              <mc:Fallback>
                <p:oleObj name="Equation" r:id="rId18" imgW="406080" imgH="2412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3429000"/>
                        <a:ext cx="692150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8" name="Straight Arrow Connector 37"/>
          <p:cNvCxnSpPr/>
          <p:nvPr/>
        </p:nvCxnSpPr>
        <p:spPr bwMode="auto">
          <a:xfrm>
            <a:off x="4101465" y="4991100"/>
            <a:ext cx="6096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lg"/>
            <a:tailEnd type="stealth" w="med" len="lg"/>
          </a:ln>
          <a:effectLst/>
        </p:spPr>
      </p:cxnSp>
      <p:graphicFrame>
        <p:nvGraphicFramePr>
          <p:cNvPr id="39" name="Object 15"/>
          <p:cNvGraphicFramePr>
            <a:graphicFrameLocks noChangeAspect="1"/>
          </p:cNvGraphicFramePr>
          <p:nvPr/>
        </p:nvGraphicFramePr>
        <p:xfrm>
          <a:off x="4106863" y="4572000"/>
          <a:ext cx="541337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03" name="Equation" r:id="rId19" imgW="317160" imgH="241200" progId="Equation.DSMT4">
                  <p:embed/>
                </p:oleObj>
              </mc:Choice>
              <mc:Fallback>
                <p:oleObj name="Equation" r:id="rId19" imgW="317160" imgH="24120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6863" y="4572000"/>
                        <a:ext cx="541337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Oval 39"/>
          <p:cNvSpPr>
            <a:spLocks noChangeAspect="1"/>
          </p:cNvSpPr>
          <p:nvPr/>
        </p:nvSpPr>
        <p:spPr bwMode="auto">
          <a:xfrm>
            <a:off x="4680585" y="4960620"/>
            <a:ext cx="67818" cy="6781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 bwMode="auto">
          <a:xfrm rot="5400000" flipH="1" flipV="1">
            <a:off x="5715794" y="5333206"/>
            <a:ext cx="3048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42" name="Straight Arrow Connector 41"/>
          <p:cNvCxnSpPr/>
          <p:nvPr/>
        </p:nvCxnSpPr>
        <p:spPr bwMode="auto">
          <a:xfrm rot="5400000" flipH="1" flipV="1">
            <a:off x="5715794" y="4837281"/>
            <a:ext cx="3048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sm" len="lg"/>
            <a:tailEnd type="none" w="sm" len="lg"/>
          </a:ln>
          <a:effectLst/>
        </p:spPr>
      </p:cxnSp>
      <p:graphicFrame>
        <p:nvGraphicFramePr>
          <p:cNvPr id="43" name="Object 23"/>
          <p:cNvGraphicFramePr>
            <a:graphicFrameLocks noChangeAspect="1"/>
          </p:cNvGraphicFramePr>
          <p:nvPr/>
        </p:nvGraphicFramePr>
        <p:xfrm>
          <a:off x="5791200" y="4979974"/>
          <a:ext cx="177800" cy="19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04" name="Equation" r:id="rId21" imgW="126720" imgH="139680" progId="Equation.DSMT4">
                  <p:embed/>
                </p:oleObj>
              </mc:Choice>
              <mc:Fallback>
                <p:oleObj name="Equation" r:id="rId21" imgW="126720" imgH="13968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4979974"/>
                        <a:ext cx="177800" cy="193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24"/>
          <p:cNvGraphicFramePr>
            <a:graphicFrameLocks noChangeAspect="1"/>
          </p:cNvGraphicFramePr>
          <p:nvPr/>
        </p:nvGraphicFramePr>
        <p:xfrm>
          <a:off x="4800600" y="5486400"/>
          <a:ext cx="647700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05" name="Equation" r:id="rId23" imgW="380880" imgH="215640" progId="Equation.DSMT4">
                  <p:embed/>
                </p:oleObj>
              </mc:Choice>
              <mc:Fallback>
                <p:oleObj name="Equation" r:id="rId23" imgW="380880" imgH="21564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5486400"/>
                        <a:ext cx="647700" cy="369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5" name="Straight Connector 44"/>
          <p:cNvCxnSpPr/>
          <p:nvPr/>
        </p:nvCxnSpPr>
        <p:spPr bwMode="auto">
          <a:xfrm rot="10800000" flipH="1">
            <a:off x="4732020" y="3848100"/>
            <a:ext cx="4114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46" name="Straight Connector 45"/>
          <p:cNvCxnSpPr/>
          <p:nvPr/>
        </p:nvCxnSpPr>
        <p:spPr bwMode="auto">
          <a:xfrm rot="10800000" flipH="1">
            <a:off x="8853065" y="3848725"/>
            <a:ext cx="18288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graphicFrame>
        <p:nvGraphicFramePr>
          <p:cNvPr id="47" name="Object 46"/>
          <p:cNvGraphicFramePr>
            <a:graphicFrameLocks noChangeAspect="1"/>
          </p:cNvGraphicFramePr>
          <p:nvPr/>
        </p:nvGraphicFramePr>
        <p:xfrm>
          <a:off x="8694420" y="3657600"/>
          <a:ext cx="1397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06" name="Equation" r:id="rId25" imgW="139680" imgH="164880" progId="Equation.DSMT4">
                  <p:embed/>
                </p:oleObj>
              </mc:Choice>
              <mc:Fallback>
                <p:oleObj name="Equation" r:id="rId25" imgW="139680" imgH="16488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4420" y="3657600"/>
                        <a:ext cx="139700" cy="165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9"/>
          <p:cNvGraphicFramePr>
            <a:graphicFrameLocks noChangeAspect="1"/>
          </p:cNvGraphicFramePr>
          <p:nvPr/>
        </p:nvGraphicFramePr>
        <p:xfrm>
          <a:off x="8923020" y="3581400"/>
          <a:ext cx="127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07" name="Equation" r:id="rId26" imgW="126720" imgH="241200" progId="Equation.DSMT4">
                  <p:embed/>
                </p:oleObj>
              </mc:Choice>
              <mc:Fallback>
                <p:oleObj name="Equation" r:id="rId26" imgW="126720" imgH="24120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3020" y="3581400"/>
                        <a:ext cx="1270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9" name="Straight Connector 48"/>
          <p:cNvCxnSpPr/>
          <p:nvPr/>
        </p:nvCxnSpPr>
        <p:spPr bwMode="auto">
          <a:xfrm rot="10800000" flipH="1">
            <a:off x="8853065" y="4991725"/>
            <a:ext cx="18288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graphicFrame>
        <p:nvGraphicFramePr>
          <p:cNvPr id="50" name="Object 49"/>
          <p:cNvGraphicFramePr>
            <a:graphicFrameLocks noChangeAspect="1"/>
          </p:cNvGraphicFramePr>
          <p:nvPr/>
        </p:nvGraphicFramePr>
        <p:xfrm>
          <a:off x="8694420" y="4800600"/>
          <a:ext cx="1397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08" name="Equation" r:id="rId27" imgW="139680" imgH="164880" progId="Equation.DSMT4">
                  <p:embed/>
                </p:oleObj>
              </mc:Choice>
              <mc:Fallback>
                <p:oleObj name="Equation" r:id="rId27" imgW="139680" imgH="16488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4420" y="4800600"/>
                        <a:ext cx="139700" cy="165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9"/>
          <p:cNvGraphicFramePr>
            <a:graphicFrameLocks noChangeAspect="1"/>
          </p:cNvGraphicFramePr>
          <p:nvPr/>
        </p:nvGraphicFramePr>
        <p:xfrm>
          <a:off x="8923020" y="4724400"/>
          <a:ext cx="127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09" name="Equation" r:id="rId28" imgW="126720" imgH="241200" progId="Equation.DSMT4">
                  <p:embed/>
                </p:oleObj>
              </mc:Choice>
              <mc:Fallback>
                <p:oleObj name="Equation" r:id="rId28" imgW="126720" imgH="24120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3020" y="4724400"/>
                        <a:ext cx="1270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6" name="Straight Arrow Connector 55"/>
          <p:cNvCxnSpPr/>
          <p:nvPr/>
        </p:nvCxnSpPr>
        <p:spPr bwMode="auto">
          <a:xfrm>
            <a:off x="4152275" y="2629525"/>
            <a:ext cx="54864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lg"/>
            <a:tailEnd type="stealth" w="med" len="lg"/>
          </a:ln>
          <a:effectLst/>
        </p:spPr>
      </p:cxnSp>
      <p:graphicFrame>
        <p:nvGraphicFramePr>
          <p:cNvPr id="57" name="Object 28"/>
          <p:cNvGraphicFramePr>
            <a:graphicFrameLocks noChangeAspect="1"/>
          </p:cNvGraphicFramePr>
          <p:nvPr/>
        </p:nvGraphicFramePr>
        <p:xfrm>
          <a:off x="4108450" y="2209800"/>
          <a:ext cx="53975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10" name="Equation" r:id="rId29" imgW="317160" imgH="241200" progId="Equation.DSMT4">
                  <p:embed/>
                </p:oleObj>
              </mc:Choice>
              <mc:Fallback>
                <p:oleObj name="Equation" r:id="rId29" imgW="317160" imgH="241200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8450" y="2209800"/>
                        <a:ext cx="539750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8" name="Straight Arrow Connector 57"/>
          <p:cNvCxnSpPr/>
          <p:nvPr/>
        </p:nvCxnSpPr>
        <p:spPr bwMode="auto">
          <a:xfrm>
            <a:off x="8077200" y="3839980"/>
            <a:ext cx="54864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med" len="lg"/>
            <a:tailEnd type="none"/>
          </a:ln>
          <a:effectLst/>
        </p:spPr>
      </p:cxnSp>
      <p:sp>
        <p:nvSpPr>
          <p:cNvPr id="61" name="Oval 60"/>
          <p:cNvSpPr>
            <a:spLocks noChangeAspect="1"/>
          </p:cNvSpPr>
          <p:nvPr/>
        </p:nvSpPr>
        <p:spPr bwMode="auto">
          <a:xfrm>
            <a:off x="5530296" y="2750516"/>
            <a:ext cx="67818" cy="6781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62" name="Oval 61"/>
          <p:cNvSpPr>
            <a:spLocks noChangeAspect="1"/>
          </p:cNvSpPr>
          <p:nvPr/>
        </p:nvSpPr>
        <p:spPr bwMode="auto">
          <a:xfrm>
            <a:off x="5523875" y="3810887"/>
            <a:ext cx="67818" cy="6781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graphicFrame>
        <p:nvGraphicFramePr>
          <p:cNvPr id="66" name="Object 29"/>
          <p:cNvGraphicFramePr>
            <a:graphicFrameLocks noChangeAspect="1"/>
          </p:cNvGraphicFramePr>
          <p:nvPr/>
        </p:nvGraphicFramePr>
        <p:xfrm>
          <a:off x="5943600" y="5073650"/>
          <a:ext cx="69215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11" name="Equation" r:id="rId31" imgW="406080" imgH="241200" progId="Equation.DSMT4">
                  <p:embed/>
                </p:oleObj>
              </mc:Choice>
              <mc:Fallback>
                <p:oleObj name="Equation" r:id="rId31" imgW="406080" imgH="241200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5073650"/>
                        <a:ext cx="692150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7" name="Straight Connector 66"/>
          <p:cNvCxnSpPr/>
          <p:nvPr/>
        </p:nvCxnSpPr>
        <p:spPr bwMode="auto">
          <a:xfrm rot="5400000" flipH="1" flipV="1">
            <a:off x="4404360" y="2072640"/>
            <a:ext cx="64008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Oval 67"/>
          <p:cNvSpPr>
            <a:spLocks noChangeAspect="1"/>
          </p:cNvSpPr>
          <p:nvPr/>
        </p:nvSpPr>
        <p:spPr bwMode="auto">
          <a:xfrm>
            <a:off x="8048107" y="3813387"/>
            <a:ext cx="67818" cy="6781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69" name="Oval 68"/>
          <p:cNvSpPr>
            <a:spLocks noChangeAspect="1"/>
          </p:cNvSpPr>
          <p:nvPr/>
        </p:nvSpPr>
        <p:spPr bwMode="auto">
          <a:xfrm>
            <a:off x="4680317" y="2590800"/>
            <a:ext cx="67818" cy="6781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70" name="Oval 69"/>
          <p:cNvSpPr>
            <a:spLocks noChangeAspect="1"/>
          </p:cNvSpPr>
          <p:nvPr/>
        </p:nvSpPr>
        <p:spPr bwMode="auto">
          <a:xfrm>
            <a:off x="8048107" y="2590800"/>
            <a:ext cx="67818" cy="6781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71" name="Oval 70"/>
          <p:cNvSpPr>
            <a:spLocks noChangeAspect="1"/>
          </p:cNvSpPr>
          <p:nvPr/>
        </p:nvSpPr>
        <p:spPr bwMode="auto">
          <a:xfrm>
            <a:off x="4686300" y="3817620"/>
            <a:ext cx="67818" cy="6781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8077200" y="2133600"/>
            <a:ext cx="152400" cy="1066800"/>
          </a:xfrm>
          <a:prstGeom prst="rect">
            <a:avLst/>
          </a:prstGeom>
          <a:solidFill>
            <a:srgbClr val="0066CC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74" name="Freeform 73"/>
          <p:cNvSpPr/>
          <p:nvPr/>
        </p:nvSpPr>
        <p:spPr bwMode="auto">
          <a:xfrm>
            <a:off x="4724400" y="2630420"/>
            <a:ext cx="3352801" cy="381000"/>
          </a:xfrm>
          <a:custGeom>
            <a:avLst/>
            <a:gdLst>
              <a:gd name="connsiteX0" fmla="*/ 0 w 3394022"/>
              <a:gd name="connsiteY0" fmla="*/ 11243 h 389745"/>
              <a:gd name="connsiteX1" fmla="*/ 434714 w 3394022"/>
              <a:gd name="connsiteY1" fmla="*/ 63708 h 389745"/>
              <a:gd name="connsiteX2" fmla="*/ 1618937 w 3394022"/>
              <a:gd name="connsiteY2" fmla="*/ 385997 h 389745"/>
              <a:gd name="connsiteX3" fmla="*/ 3013023 w 3394022"/>
              <a:gd name="connsiteY3" fmla="*/ 86194 h 389745"/>
              <a:gd name="connsiteX4" fmla="*/ 3335311 w 3394022"/>
              <a:gd name="connsiteY4" fmla="*/ 11243 h 389745"/>
              <a:gd name="connsiteX5" fmla="*/ 3365291 w 3394022"/>
              <a:gd name="connsiteY5" fmla="*/ 18738 h 389745"/>
              <a:gd name="connsiteX6" fmla="*/ 3365291 w 3394022"/>
              <a:gd name="connsiteY6" fmla="*/ 11243 h 389745"/>
              <a:gd name="connsiteX0" fmla="*/ 0 w 3394022"/>
              <a:gd name="connsiteY0" fmla="*/ 11243 h 389745"/>
              <a:gd name="connsiteX1" fmla="*/ 434714 w 3394022"/>
              <a:gd name="connsiteY1" fmla="*/ 63708 h 389745"/>
              <a:gd name="connsiteX2" fmla="*/ 1618937 w 3394022"/>
              <a:gd name="connsiteY2" fmla="*/ 385997 h 389745"/>
              <a:gd name="connsiteX3" fmla="*/ 3013023 w 3394022"/>
              <a:gd name="connsiteY3" fmla="*/ 86194 h 389745"/>
              <a:gd name="connsiteX4" fmla="*/ 3335311 w 3394022"/>
              <a:gd name="connsiteY4" fmla="*/ 11243 h 389745"/>
              <a:gd name="connsiteX5" fmla="*/ 3365291 w 3394022"/>
              <a:gd name="connsiteY5" fmla="*/ 18738 h 389745"/>
              <a:gd name="connsiteX0" fmla="*/ 0 w 3335311"/>
              <a:gd name="connsiteY0" fmla="*/ 9994 h 388496"/>
              <a:gd name="connsiteX1" fmla="*/ 434714 w 3335311"/>
              <a:gd name="connsiteY1" fmla="*/ 62459 h 388496"/>
              <a:gd name="connsiteX2" fmla="*/ 1618937 w 3335311"/>
              <a:gd name="connsiteY2" fmla="*/ 384748 h 388496"/>
              <a:gd name="connsiteX3" fmla="*/ 3013023 w 3335311"/>
              <a:gd name="connsiteY3" fmla="*/ 84945 h 388496"/>
              <a:gd name="connsiteX4" fmla="*/ 3335311 w 3335311"/>
              <a:gd name="connsiteY4" fmla="*/ 9994 h 388496"/>
              <a:gd name="connsiteX0" fmla="*/ 0 w 3352801"/>
              <a:gd name="connsiteY0" fmla="*/ 11244 h 389746"/>
              <a:gd name="connsiteX1" fmla="*/ 434714 w 3352801"/>
              <a:gd name="connsiteY1" fmla="*/ 63709 h 389746"/>
              <a:gd name="connsiteX2" fmla="*/ 1618937 w 3352801"/>
              <a:gd name="connsiteY2" fmla="*/ 385998 h 389746"/>
              <a:gd name="connsiteX3" fmla="*/ 3013023 w 3352801"/>
              <a:gd name="connsiteY3" fmla="*/ 86195 h 389746"/>
              <a:gd name="connsiteX4" fmla="*/ 3352801 w 3352801"/>
              <a:gd name="connsiteY4" fmla="*/ 0 h 389746"/>
              <a:gd name="connsiteX0" fmla="*/ 0 w 3352801"/>
              <a:gd name="connsiteY0" fmla="*/ 11244 h 384748"/>
              <a:gd name="connsiteX1" fmla="*/ 434714 w 3352801"/>
              <a:gd name="connsiteY1" fmla="*/ 63709 h 384748"/>
              <a:gd name="connsiteX2" fmla="*/ 1676401 w 3352801"/>
              <a:gd name="connsiteY2" fmla="*/ 381000 h 384748"/>
              <a:gd name="connsiteX3" fmla="*/ 3013023 w 3352801"/>
              <a:gd name="connsiteY3" fmla="*/ 86195 h 384748"/>
              <a:gd name="connsiteX4" fmla="*/ 3352801 w 3352801"/>
              <a:gd name="connsiteY4" fmla="*/ 0 h 384748"/>
              <a:gd name="connsiteX0" fmla="*/ 0 w 3352801"/>
              <a:gd name="connsiteY0" fmla="*/ 11244 h 392034"/>
              <a:gd name="connsiteX1" fmla="*/ 838201 w 3352801"/>
              <a:gd name="connsiteY1" fmla="*/ 152400 h 392034"/>
              <a:gd name="connsiteX2" fmla="*/ 1676401 w 3352801"/>
              <a:gd name="connsiteY2" fmla="*/ 381000 h 392034"/>
              <a:gd name="connsiteX3" fmla="*/ 3013023 w 3352801"/>
              <a:gd name="connsiteY3" fmla="*/ 86195 h 392034"/>
              <a:gd name="connsiteX4" fmla="*/ 3352801 w 3352801"/>
              <a:gd name="connsiteY4" fmla="*/ 0 h 392034"/>
              <a:gd name="connsiteX0" fmla="*/ 0 w 3352801"/>
              <a:gd name="connsiteY0" fmla="*/ 11244 h 381000"/>
              <a:gd name="connsiteX1" fmla="*/ 838201 w 3352801"/>
              <a:gd name="connsiteY1" fmla="*/ 152400 h 381000"/>
              <a:gd name="connsiteX2" fmla="*/ 1676401 w 3352801"/>
              <a:gd name="connsiteY2" fmla="*/ 381000 h 381000"/>
              <a:gd name="connsiteX3" fmla="*/ 2514601 w 3352801"/>
              <a:gd name="connsiteY3" fmla="*/ 152400 h 381000"/>
              <a:gd name="connsiteX4" fmla="*/ 3352801 w 3352801"/>
              <a:gd name="connsiteY4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1" h="381000">
                <a:moveTo>
                  <a:pt x="0" y="11244"/>
                </a:moveTo>
                <a:cubicBezTo>
                  <a:pt x="82445" y="6247"/>
                  <a:pt x="558801" y="90774"/>
                  <a:pt x="838201" y="152400"/>
                </a:cubicBezTo>
                <a:cubicBezTo>
                  <a:pt x="1117601" y="214026"/>
                  <a:pt x="1397001" y="381000"/>
                  <a:pt x="1676401" y="381000"/>
                </a:cubicBezTo>
                <a:cubicBezTo>
                  <a:pt x="1955801" y="381000"/>
                  <a:pt x="2235201" y="215900"/>
                  <a:pt x="2514601" y="152400"/>
                </a:cubicBezTo>
                <a:cubicBezTo>
                  <a:pt x="2794001" y="88900"/>
                  <a:pt x="3294090" y="11243"/>
                  <a:pt x="3352801" y="0"/>
                </a:cubicBezTo>
              </a:path>
            </a:pathLst>
          </a:custGeom>
          <a:noFill/>
          <a:ln w="19050" cap="flat" cmpd="sng" algn="ctr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84" name="Freeform 83"/>
          <p:cNvSpPr/>
          <p:nvPr/>
        </p:nvSpPr>
        <p:spPr bwMode="auto">
          <a:xfrm>
            <a:off x="4724400" y="3845628"/>
            <a:ext cx="3352801" cy="381000"/>
          </a:xfrm>
          <a:custGeom>
            <a:avLst/>
            <a:gdLst>
              <a:gd name="connsiteX0" fmla="*/ 0 w 3394022"/>
              <a:gd name="connsiteY0" fmla="*/ 11243 h 389745"/>
              <a:gd name="connsiteX1" fmla="*/ 434714 w 3394022"/>
              <a:gd name="connsiteY1" fmla="*/ 63708 h 389745"/>
              <a:gd name="connsiteX2" fmla="*/ 1618937 w 3394022"/>
              <a:gd name="connsiteY2" fmla="*/ 385997 h 389745"/>
              <a:gd name="connsiteX3" fmla="*/ 3013023 w 3394022"/>
              <a:gd name="connsiteY3" fmla="*/ 86194 h 389745"/>
              <a:gd name="connsiteX4" fmla="*/ 3335311 w 3394022"/>
              <a:gd name="connsiteY4" fmla="*/ 11243 h 389745"/>
              <a:gd name="connsiteX5" fmla="*/ 3365291 w 3394022"/>
              <a:gd name="connsiteY5" fmla="*/ 18738 h 389745"/>
              <a:gd name="connsiteX6" fmla="*/ 3365291 w 3394022"/>
              <a:gd name="connsiteY6" fmla="*/ 11243 h 389745"/>
              <a:gd name="connsiteX0" fmla="*/ 0 w 3394022"/>
              <a:gd name="connsiteY0" fmla="*/ 11243 h 389745"/>
              <a:gd name="connsiteX1" fmla="*/ 434714 w 3394022"/>
              <a:gd name="connsiteY1" fmla="*/ 63708 h 389745"/>
              <a:gd name="connsiteX2" fmla="*/ 1618937 w 3394022"/>
              <a:gd name="connsiteY2" fmla="*/ 385997 h 389745"/>
              <a:gd name="connsiteX3" fmla="*/ 3013023 w 3394022"/>
              <a:gd name="connsiteY3" fmla="*/ 86194 h 389745"/>
              <a:gd name="connsiteX4" fmla="*/ 3335311 w 3394022"/>
              <a:gd name="connsiteY4" fmla="*/ 11243 h 389745"/>
              <a:gd name="connsiteX5" fmla="*/ 3365291 w 3394022"/>
              <a:gd name="connsiteY5" fmla="*/ 18738 h 389745"/>
              <a:gd name="connsiteX0" fmla="*/ 0 w 3335311"/>
              <a:gd name="connsiteY0" fmla="*/ 9994 h 388496"/>
              <a:gd name="connsiteX1" fmla="*/ 434714 w 3335311"/>
              <a:gd name="connsiteY1" fmla="*/ 62459 h 388496"/>
              <a:gd name="connsiteX2" fmla="*/ 1618937 w 3335311"/>
              <a:gd name="connsiteY2" fmla="*/ 384748 h 388496"/>
              <a:gd name="connsiteX3" fmla="*/ 3013023 w 3335311"/>
              <a:gd name="connsiteY3" fmla="*/ 84945 h 388496"/>
              <a:gd name="connsiteX4" fmla="*/ 3335311 w 3335311"/>
              <a:gd name="connsiteY4" fmla="*/ 9994 h 388496"/>
              <a:gd name="connsiteX0" fmla="*/ 0 w 3352801"/>
              <a:gd name="connsiteY0" fmla="*/ 11244 h 389746"/>
              <a:gd name="connsiteX1" fmla="*/ 434714 w 3352801"/>
              <a:gd name="connsiteY1" fmla="*/ 63709 h 389746"/>
              <a:gd name="connsiteX2" fmla="*/ 1618937 w 3352801"/>
              <a:gd name="connsiteY2" fmla="*/ 385998 h 389746"/>
              <a:gd name="connsiteX3" fmla="*/ 3013023 w 3352801"/>
              <a:gd name="connsiteY3" fmla="*/ 86195 h 389746"/>
              <a:gd name="connsiteX4" fmla="*/ 3352801 w 3352801"/>
              <a:gd name="connsiteY4" fmla="*/ 0 h 389746"/>
              <a:gd name="connsiteX0" fmla="*/ 0 w 3352801"/>
              <a:gd name="connsiteY0" fmla="*/ 11244 h 384748"/>
              <a:gd name="connsiteX1" fmla="*/ 434714 w 3352801"/>
              <a:gd name="connsiteY1" fmla="*/ 63709 h 384748"/>
              <a:gd name="connsiteX2" fmla="*/ 1676401 w 3352801"/>
              <a:gd name="connsiteY2" fmla="*/ 381000 h 384748"/>
              <a:gd name="connsiteX3" fmla="*/ 3013023 w 3352801"/>
              <a:gd name="connsiteY3" fmla="*/ 86195 h 384748"/>
              <a:gd name="connsiteX4" fmla="*/ 3352801 w 3352801"/>
              <a:gd name="connsiteY4" fmla="*/ 0 h 384748"/>
              <a:gd name="connsiteX0" fmla="*/ 0 w 3352801"/>
              <a:gd name="connsiteY0" fmla="*/ 11244 h 392034"/>
              <a:gd name="connsiteX1" fmla="*/ 838201 w 3352801"/>
              <a:gd name="connsiteY1" fmla="*/ 152400 h 392034"/>
              <a:gd name="connsiteX2" fmla="*/ 1676401 w 3352801"/>
              <a:gd name="connsiteY2" fmla="*/ 381000 h 392034"/>
              <a:gd name="connsiteX3" fmla="*/ 3013023 w 3352801"/>
              <a:gd name="connsiteY3" fmla="*/ 86195 h 392034"/>
              <a:gd name="connsiteX4" fmla="*/ 3352801 w 3352801"/>
              <a:gd name="connsiteY4" fmla="*/ 0 h 392034"/>
              <a:gd name="connsiteX0" fmla="*/ 0 w 3352801"/>
              <a:gd name="connsiteY0" fmla="*/ 11244 h 381000"/>
              <a:gd name="connsiteX1" fmla="*/ 838201 w 3352801"/>
              <a:gd name="connsiteY1" fmla="*/ 152400 h 381000"/>
              <a:gd name="connsiteX2" fmla="*/ 1676401 w 3352801"/>
              <a:gd name="connsiteY2" fmla="*/ 381000 h 381000"/>
              <a:gd name="connsiteX3" fmla="*/ 2514601 w 3352801"/>
              <a:gd name="connsiteY3" fmla="*/ 152400 h 381000"/>
              <a:gd name="connsiteX4" fmla="*/ 3352801 w 3352801"/>
              <a:gd name="connsiteY4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1" h="381000">
                <a:moveTo>
                  <a:pt x="0" y="11244"/>
                </a:moveTo>
                <a:cubicBezTo>
                  <a:pt x="82445" y="6247"/>
                  <a:pt x="558801" y="90774"/>
                  <a:pt x="838201" y="152400"/>
                </a:cubicBezTo>
                <a:cubicBezTo>
                  <a:pt x="1117601" y="214026"/>
                  <a:pt x="1397001" y="381000"/>
                  <a:pt x="1676401" y="381000"/>
                </a:cubicBezTo>
                <a:cubicBezTo>
                  <a:pt x="1955801" y="381000"/>
                  <a:pt x="2235201" y="215900"/>
                  <a:pt x="2514601" y="152400"/>
                </a:cubicBezTo>
                <a:cubicBezTo>
                  <a:pt x="2794001" y="88900"/>
                  <a:pt x="3294090" y="11243"/>
                  <a:pt x="3352801" y="0"/>
                </a:cubicBezTo>
              </a:path>
            </a:pathLst>
          </a:custGeom>
          <a:noFill/>
          <a:ln w="19050" cap="flat" cmpd="sng" algn="ctr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85" name="Freeform 84"/>
          <p:cNvSpPr/>
          <p:nvPr/>
        </p:nvSpPr>
        <p:spPr bwMode="auto">
          <a:xfrm>
            <a:off x="4724400" y="5000813"/>
            <a:ext cx="838200" cy="146153"/>
          </a:xfrm>
          <a:custGeom>
            <a:avLst/>
            <a:gdLst>
              <a:gd name="connsiteX0" fmla="*/ 0 w 3394022"/>
              <a:gd name="connsiteY0" fmla="*/ 11243 h 389745"/>
              <a:gd name="connsiteX1" fmla="*/ 434714 w 3394022"/>
              <a:gd name="connsiteY1" fmla="*/ 63708 h 389745"/>
              <a:gd name="connsiteX2" fmla="*/ 1618937 w 3394022"/>
              <a:gd name="connsiteY2" fmla="*/ 385997 h 389745"/>
              <a:gd name="connsiteX3" fmla="*/ 3013023 w 3394022"/>
              <a:gd name="connsiteY3" fmla="*/ 86194 h 389745"/>
              <a:gd name="connsiteX4" fmla="*/ 3335311 w 3394022"/>
              <a:gd name="connsiteY4" fmla="*/ 11243 h 389745"/>
              <a:gd name="connsiteX5" fmla="*/ 3365291 w 3394022"/>
              <a:gd name="connsiteY5" fmla="*/ 18738 h 389745"/>
              <a:gd name="connsiteX6" fmla="*/ 3365291 w 3394022"/>
              <a:gd name="connsiteY6" fmla="*/ 11243 h 389745"/>
              <a:gd name="connsiteX0" fmla="*/ 0 w 3394022"/>
              <a:gd name="connsiteY0" fmla="*/ 11243 h 389745"/>
              <a:gd name="connsiteX1" fmla="*/ 434714 w 3394022"/>
              <a:gd name="connsiteY1" fmla="*/ 63708 h 389745"/>
              <a:gd name="connsiteX2" fmla="*/ 1618937 w 3394022"/>
              <a:gd name="connsiteY2" fmla="*/ 385997 h 389745"/>
              <a:gd name="connsiteX3" fmla="*/ 3013023 w 3394022"/>
              <a:gd name="connsiteY3" fmla="*/ 86194 h 389745"/>
              <a:gd name="connsiteX4" fmla="*/ 3335311 w 3394022"/>
              <a:gd name="connsiteY4" fmla="*/ 11243 h 389745"/>
              <a:gd name="connsiteX5" fmla="*/ 3365291 w 3394022"/>
              <a:gd name="connsiteY5" fmla="*/ 18738 h 389745"/>
              <a:gd name="connsiteX0" fmla="*/ 0 w 3335311"/>
              <a:gd name="connsiteY0" fmla="*/ 9994 h 388496"/>
              <a:gd name="connsiteX1" fmla="*/ 434714 w 3335311"/>
              <a:gd name="connsiteY1" fmla="*/ 62459 h 388496"/>
              <a:gd name="connsiteX2" fmla="*/ 1618937 w 3335311"/>
              <a:gd name="connsiteY2" fmla="*/ 384748 h 388496"/>
              <a:gd name="connsiteX3" fmla="*/ 3013023 w 3335311"/>
              <a:gd name="connsiteY3" fmla="*/ 84945 h 388496"/>
              <a:gd name="connsiteX4" fmla="*/ 3335311 w 3335311"/>
              <a:gd name="connsiteY4" fmla="*/ 9994 h 388496"/>
              <a:gd name="connsiteX0" fmla="*/ 0 w 3352801"/>
              <a:gd name="connsiteY0" fmla="*/ 11244 h 389746"/>
              <a:gd name="connsiteX1" fmla="*/ 434714 w 3352801"/>
              <a:gd name="connsiteY1" fmla="*/ 63709 h 389746"/>
              <a:gd name="connsiteX2" fmla="*/ 1618937 w 3352801"/>
              <a:gd name="connsiteY2" fmla="*/ 385998 h 389746"/>
              <a:gd name="connsiteX3" fmla="*/ 3013023 w 3352801"/>
              <a:gd name="connsiteY3" fmla="*/ 86195 h 389746"/>
              <a:gd name="connsiteX4" fmla="*/ 3352801 w 3352801"/>
              <a:gd name="connsiteY4" fmla="*/ 0 h 389746"/>
              <a:gd name="connsiteX0" fmla="*/ 0 w 3352801"/>
              <a:gd name="connsiteY0" fmla="*/ 11244 h 384748"/>
              <a:gd name="connsiteX1" fmla="*/ 434714 w 3352801"/>
              <a:gd name="connsiteY1" fmla="*/ 63709 h 384748"/>
              <a:gd name="connsiteX2" fmla="*/ 1676401 w 3352801"/>
              <a:gd name="connsiteY2" fmla="*/ 381000 h 384748"/>
              <a:gd name="connsiteX3" fmla="*/ 3013023 w 3352801"/>
              <a:gd name="connsiteY3" fmla="*/ 86195 h 384748"/>
              <a:gd name="connsiteX4" fmla="*/ 3352801 w 3352801"/>
              <a:gd name="connsiteY4" fmla="*/ 0 h 384748"/>
              <a:gd name="connsiteX0" fmla="*/ 0 w 3352801"/>
              <a:gd name="connsiteY0" fmla="*/ 11244 h 392034"/>
              <a:gd name="connsiteX1" fmla="*/ 838201 w 3352801"/>
              <a:gd name="connsiteY1" fmla="*/ 152400 h 392034"/>
              <a:gd name="connsiteX2" fmla="*/ 1676401 w 3352801"/>
              <a:gd name="connsiteY2" fmla="*/ 381000 h 392034"/>
              <a:gd name="connsiteX3" fmla="*/ 3013023 w 3352801"/>
              <a:gd name="connsiteY3" fmla="*/ 86195 h 392034"/>
              <a:gd name="connsiteX4" fmla="*/ 3352801 w 3352801"/>
              <a:gd name="connsiteY4" fmla="*/ 0 h 392034"/>
              <a:gd name="connsiteX0" fmla="*/ 0 w 3352801"/>
              <a:gd name="connsiteY0" fmla="*/ 11244 h 381000"/>
              <a:gd name="connsiteX1" fmla="*/ 838201 w 3352801"/>
              <a:gd name="connsiteY1" fmla="*/ 152400 h 381000"/>
              <a:gd name="connsiteX2" fmla="*/ 1676401 w 3352801"/>
              <a:gd name="connsiteY2" fmla="*/ 381000 h 381000"/>
              <a:gd name="connsiteX3" fmla="*/ 2514601 w 3352801"/>
              <a:gd name="connsiteY3" fmla="*/ 152400 h 381000"/>
              <a:gd name="connsiteX4" fmla="*/ 3352801 w 3352801"/>
              <a:gd name="connsiteY4" fmla="*/ 0 h 381000"/>
              <a:gd name="connsiteX0" fmla="*/ 0 w 3352800"/>
              <a:gd name="connsiteY0" fmla="*/ 52810 h 422566"/>
              <a:gd name="connsiteX1" fmla="*/ 838201 w 3352800"/>
              <a:gd name="connsiteY1" fmla="*/ 193966 h 422566"/>
              <a:gd name="connsiteX2" fmla="*/ 1676401 w 3352800"/>
              <a:gd name="connsiteY2" fmla="*/ 422566 h 422566"/>
              <a:gd name="connsiteX3" fmla="*/ 2514601 w 3352800"/>
              <a:gd name="connsiteY3" fmla="*/ 193966 h 422566"/>
              <a:gd name="connsiteX4" fmla="*/ 3352800 w 3352800"/>
              <a:gd name="connsiteY4" fmla="*/ 0 h 422566"/>
              <a:gd name="connsiteX0" fmla="*/ 0 w 2514601"/>
              <a:gd name="connsiteY0" fmla="*/ 4997 h 374753"/>
              <a:gd name="connsiteX1" fmla="*/ 838201 w 2514601"/>
              <a:gd name="connsiteY1" fmla="*/ 146153 h 374753"/>
              <a:gd name="connsiteX2" fmla="*/ 1676401 w 2514601"/>
              <a:gd name="connsiteY2" fmla="*/ 374753 h 374753"/>
              <a:gd name="connsiteX3" fmla="*/ 2514601 w 2514601"/>
              <a:gd name="connsiteY3" fmla="*/ 146153 h 374753"/>
              <a:gd name="connsiteX0" fmla="*/ 0 w 1676401"/>
              <a:gd name="connsiteY0" fmla="*/ 4997 h 374753"/>
              <a:gd name="connsiteX1" fmla="*/ 838201 w 1676401"/>
              <a:gd name="connsiteY1" fmla="*/ 146153 h 374753"/>
              <a:gd name="connsiteX2" fmla="*/ 1676401 w 1676401"/>
              <a:gd name="connsiteY2" fmla="*/ 374753 h 374753"/>
              <a:gd name="connsiteX0" fmla="*/ 0 w 838201"/>
              <a:gd name="connsiteY0" fmla="*/ 4997 h 146153"/>
              <a:gd name="connsiteX1" fmla="*/ 838201 w 838201"/>
              <a:gd name="connsiteY1" fmla="*/ 146153 h 146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38201" h="146153">
                <a:moveTo>
                  <a:pt x="0" y="4997"/>
                </a:moveTo>
                <a:cubicBezTo>
                  <a:pt x="82445" y="0"/>
                  <a:pt x="558801" y="84527"/>
                  <a:pt x="838201" y="146153"/>
                </a:cubicBezTo>
              </a:path>
            </a:pathLst>
          </a:custGeom>
          <a:noFill/>
          <a:ln w="19050" cap="flat" cmpd="sng" algn="ctr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86" name="Oval 85"/>
          <p:cNvSpPr>
            <a:spLocks noChangeAspect="1"/>
          </p:cNvSpPr>
          <p:nvPr/>
        </p:nvSpPr>
        <p:spPr bwMode="auto">
          <a:xfrm>
            <a:off x="5524472" y="3963287"/>
            <a:ext cx="67818" cy="6781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65" name="Oval 64"/>
          <p:cNvSpPr>
            <a:spLocks noChangeAspect="1"/>
          </p:cNvSpPr>
          <p:nvPr/>
        </p:nvSpPr>
        <p:spPr bwMode="auto">
          <a:xfrm>
            <a:off x="5523875" y="5123214"/>
            <a:ext cx="67818" cy="6781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87" name="Straight Arrow Connector 86"/>
          <p:cNvCxnSpPr/>
          <p:nvPr/>
        </p:nvCxnSpPr>
        <p:spPr bwMode="auto">
          <a:xfrm rot="5400000">
            <a:off x="4333634" y="3785591"/>
            <a:ext cx="305562" cy="45300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88" name="Straight Arrow Connector 87"/>
          <p:cNvCxnSpPr/>
          <p:nvPr/>
        </p:nvCxnSpPr>
        <p:spPr bwMode="auto">
          <a:xfrm rot="5400000">
            <a:off x="4196474" y="3880726"/>
            <a:ext cx="305562" cy="45300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91" name="Straight Arrow Connector 90"/>
          <p:cNvCxnSpPr/>
          <p:nvPr/>
        </p:nvCxnSpPr>
        <p:spPr bwMode="auto">
          <a:xfrm rot="5400000">
            <a:off x="4333634" y="4920640"/>
            <a:ext cx="305562" cy="45300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92" name="Straight Arrow Connector 91"/>
          <p:cNvCxnSpPr/>
          <p:nvPr/>
        </p:nvCxnSpPr>
        <p:spPr bwMode="auto">
          <a:xfrm rot="5400000">
            <a:off x="4196474" y="5015775"/>
            <a:ext cx="305562" cy="45300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95" name="Straight Arrow Connector 94"/>
          <p:cNvCxnSpPr/>
          <p:nvPr/>
        </p:nvCxnSpPr>
        <p:spPr bwMode="auto">
          <a:xfrm rot="5400000">
            <a:off x="7678483" y="3793542"/>
            <a:ext cx="305562" cy="45300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med" len="lg"/>
            <a:tailEnd type="none" w="med" len="lg"/>
          </a:ln>
          <a:effectLst/>
        </p:spPr>
      </p:cxnSp>
      <p:cxnSp>
        <p:nvCxnSpPr>
          <p:cNvPr id="96" name="Straight Arrow Connector 95"/>
          <p:cNvCxnSpPr/>
          <p:nvPr/>
        </p:nvCxnSpPr>
        <p:spPr bwMode="auto">
          <a:xfrm rot="5400000">
            <a:off x="7541323" y="3888677"/>
            <a:ext cx="305562" cy="45300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med" len="lg"/>
            <a:tailEnd type="none" w="med" len="lg"/>
          </a:ln>
          <a:effectLst/>
        </p:spPr>
      </p:cxnSp>
      <p:graphicFrame>
        <p:nvGraphicFramePr>
          <p:cNvPr id="411670" name="Object 22"/>
          <p:cNvGraphicFramePr>
            <a:graphicFrameLocks noChangeAspect="1"/>
          </p:cNvGraphicFramePr>
          <p:nvPr/>
        </p:nvGraphicFramePr>
        <p:xfrm>
          <a:off x="3843338" y="5300663"/>
          <a:ext cx="735012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12" name="Equation" r:id="rId32" imgW="431640" imgH="253800" progId="Equation.DSMT4">
                  <p:embed/>
                </p:oleObj>
              </mc:Choice>
              <mc:Fallback>
                <p:oleObj name="Equation" r:id="rId32" imgW="431640" imgH="253800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3338" y="5300663"/>
                        <a:ext cx="735012" cy="436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671" name="Object 23"/>
          <p:cNvGraphicFramePr>
            <a:graphicFrameLocks noChangeAspect="1"/>
          </p:cNvGraphicFramePr>
          <p:nvPr/>
        </p:nvGraphicFramePr>
        <p:xfrm>
          <a:off x="3810000" y="4191000"/>
          <a:ext cx="735012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13" name="Equation" r:id="rId34" imgW="431640" imgH="253800" progId="Equation.DSMT4">
                  <p:embed/>
                </p:oleObj>
              </mc:Choice>
              <mc:Fallback>
                <p:oleObj name="Equation" r:id="rId34" imgW="431640" imgH="253800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191000"/>
                        <a:ext cx="735012" cy="436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674" name="Object 26"/>
          <p:cNvGraphicFramePr>
            <a:graphicFrameLocks noChangeAspect="1"/>
          </p:cNvGraphicFramePr>
          <p:nvPr/>
        </p:nvGraphicFramePr>
        <p:xfrm>
          <a:off x="7086600" y="4267200"/>
          <a:ext cx="885825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14" name="Equation" r:id="rId35" imgW="520560" imgH="253800" progId="Equation.DSMT4">
                  <p:embed/>
                </p:oleObj>
              </mc:Choice>
              <mc:Fallback>
                <p:oleObj name="Equation" r:id="rId35" imgW="520560" imgH="253800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4267200"/>
                        <a:ext cx="885825" cy="436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TextBox 101"/>
          <p:cNvSpPr txBox="1"/>
          <p:nvPr/>
        </p:nvSpPr>
        <p:spPr>
          <a:xfrm>
            <a:off x="5334000" y="3914001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cxnSp>
        <p:nvCxnSpPr>
          <p:cNvPr id="109" name="Straight Connector 108"/>
          <p:cNvCxnSpPr/>
          <p:nvPr/>
        </p:nvCxnSpPr>
        <p:spPr bwMode="auto">
          <a:xfrm rot="5400000" flipH="1" flipV="1">
            <a:off x="5425440" y="1889760"/>
            <a:ext cx="27432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0" name="Straight Connector 109"/>
          <p:cNvCxnSpPr/>
          <p:nvPr/>
        </p:nvCxnSpPr>
        <p:spPr bwMode="auto">
          <a:xfrm rot="5400000" flipH="1" flipV="1">
            <a:off x="7101840" y="1889760"/>
            <a:ext cx="27432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2" name="Straight Arrow Connector 111"/>
          <p:cNvCxnSpPr/>
          <p:nvPr/>
        </p:nvCxnSpPr>
        <p:spPr bwMode="auto">
          <a:xfrm>
            <a:off x="4724400" y="1905000"/>
            <a:ext cx="8382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sm" len="lg"/>
            <a:tailEnd type="stealth" w="sm" len="lg"/>
          </a:ln>
          <a:effectLst/>
        </p:spPr>
      </p:cxnSp>
      <p:cxnSp>
        <p:nvCxnSpPr>
          <p:cNvPr id="113" name="Straight Arrow Connector 112"/>
          <p:cNvCxnSpPr/>
          <p:nvPr/>
        </p:nvCxnSpPr>
        <p:spPr bwMode="auto">
          <a:xfrm>
            <a:off x="7239000" y="1905000"/>
            <a:ext cx="8382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sm" len="lg"/>
            <a:tailEnd type="stealth" w="sm" len="lg"/>
          </a:ln>
          <a:effectLst/>
        </p:spPr>
      </p:cxnSp>
      <p:cxnSp>
        <p:nvCxnSpPr>
          <p:cNvPr id="114" name="Straight Arrow Connector 113"/>
          <p:cNvCxnSpPr/>
          <p:nvPr/>
        </p:nvCxnSpPr>
        <p:spPr bwMode="auto">
          <a:xfrm>
            <a:off x="5576248" y="1905000"/>
            <a:ext cx="164592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sm" len="lg"/>
            <a:tailEnd type="stealth" w="sm" len="lg"/>
          </a:ln>
          <a:effectLst/>
        </p:spPr>
      </p:cxnSp>
      <p:sp useBgFill="1">
        <p:nvSpPr>
          <p:cNvPr id="115" name="TextBox 114"/>
          <p:cNvSpPr txBox="1"/>
          <p:nvPr/>
        </p:nvSpPr>
        <p:spPr>
          <a:xfrm>
            <a:off x="6158552" y="1766248"/>
            <a:ext cx="433132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200" dirty="0" smtClean="0"/>
              <a:t>L/2</a:t>
            </a:r>
            <a:endParaRPr lang="en-US" sz="1200" dirty="0"/>
          </a:p>
        </p:txBody>
      </p:sp>
      <p:sp useBgFill="1">
        <p:nvSpPr>
          <p:cNvPr id="116" name="TextBox 115"/>
          <p:cNvSpPr txBox="1"/>
          <p:nvPr/>
        </p:nvSpPr>
        <p:spPr>
          <a:xfrm>
            <a:off x="7453952" y="1767384"/>
            <a:ext cx="433132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200" dirty="0" smtClean="0"/>
              <a:t>L/4</a:t>
            </a:r>
            <a:endParaRPr lang="en-US" sz="1200" dirty="0"/>
          </a:p>
        </p:txBody>
      </p:sp>
      <p:sp useBgFill="1">
        <p:nvSpPr>
          <p:cNvPr id="117" name="TextBox 116"/>
          <p:cNvSpPr txBox="1"/>
          <p:nvPr/>
        </p:nvSpPr>
        <p:spPr>
          <a:xfrm>
            <a:off x="4946176" y="1773072"/>
            <a:ext cx="433132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200" dirty="0" smtClean="0"/>
              <a:t>L/4</a:t>
            </a:r>
            <a:endParaRPr lang="en-US" sz="1200" dirty="0"/>
          </a:p>
        </p:txBody>
      </p:sp>
      <p:sp>
        <p:nvSpPr>
          <p:cNvPr id="90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1800" b="1" dirty="0" smtClean="0"/>
              <a:t>BONUS:  </a:t>
            </a:r>
            <a:r>
              <a:rPr lang="en-US" sz="1600" b="1" dirty="0" smtClean="0"/>
              <a:t>Following the procedure used during the class lecture, set up and solve the differential equation to find an expression for P</a:t>
            </a:r>
            <a:r>
              <a:rPr lang="en-US" sz="1600" b="1" baseline="-25000" dirty="0" smtClean="0"/>
              <a:t>CR</a:t>
            </a:r>
            <a:r>
              <a:rPr lang="en-US" sz="1600" b="1" dirty="0" smtClean="0"/>
              <a:t> for the case of a with Fixed-Fixed constraints.</a:t>
            </a:r>
            <a:endParaRPr lang="en-US" sz="16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 bwMode="auto">
          <a:xfrm>
            <a:off x="4564380" y="1813560"/>
            <a:ext cx="152400" cy="1066800"/>
          </a:xfrm>
          <a:prstGeom prst="rect">
            <a:avLst/>
          </a:prstGeom>
          <a:solidFill>
            <a:srgbClr val="0066CC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MER311: Advanced Mechanics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ED567F-FF63-416D-AA6B-FA3136805292}" type="slidenum">
              <a:rPr lang="en-US"/>
              <a:pPr/>
              <a:t>3</a:t>
            </a:fld>
            <a:endParaRPr lang="en-US"/>
          </a:p>
        </p:txBody>
      </p:sp>
      <p:graphicFrame>
        <p:nvGraphicFramePr>
          <p:cNvPr id="413702" name="Object 6"/>
          <p:cNvGraphicFramePr>
            <a:graphicFrameLocks noChangeAspect="1"/>
          </p:cNvGraphicFramePr>
          <p:nvPr/>
        </p:nvGraphicFramePr>
        <p:xfrm>
          <a:off x="304800" y="3276600"/>
          <a:ext cx="2841171" cy="1053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67" name="Equation" r:id="rId4" imgW="1130040" imgH="419040" progId="Equation.DSMT4">
                  <p:embed/>
                </p:oleObj>
              </mc:Choice>
              <mc:Fallback>
                <p:oleObj name="Equation" r:id="rId4" imgW="1130040" imgH="4190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276600"/>
                        <a:ext cx="2841171" cy="10536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8077200" y="1905000"/>
          <a:ext cx="564368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68" name="Equation" r:id="rId6" imgW="406080" imgH="241200" progId="Equation.DSMT4">
                  <p:embed/>
                </p:oleObj>
              </mc:Choice>
              <mc:Fallback>
                <p:oleObj name="Equation" r:id="rId6" imgW="406080" imgH="2412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1905000"/>
                        <a:ext cx="564368" cy="336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Connector 7"/>
          <p:cNvCxnSpPr/>
          <p:nvPr/>
        </p:nvCxnSpPr>
        <p:spPr bwMode="auto">
          <a:xfrm rot="10800000" flipH="1">
            <a:off x="4732020" y="4457700"/>
            <a:ext cx="4114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rot="5400000">
            <a:off x="5544883" y="4603876"/>
            <a:ext cx="305562" cy="45300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rot="5400000">
            <a:off x="5407723" y="4691060"/>
            <a:ext cx="305562" cy="45300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11" name="Rectangle 10"/>
          <p:cNvSpPr/>
          <p:nvPr/>
        </p:nvSpPr>
        <p:spPr bwMode="auto">
          <a:xfrm>
            <a:off x="4716780" y="2209800"/>
            <a:ext cx="33528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 bwMode="auto">
          <a:xfrm rot="16200000" flipH="1">
            <a:off x="2922270" y="4141470"/>
            <a:ext cx="3596640" cy="762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rot="10800000" flipH="1">
            <a:off x="4724400" y="2324100"/>
            <a:ext cx="4114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rot="5400000">
            <a:off x="6522720" y="3882560"/>
            <a:ext cx="310896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rot="5400000" flipH="1" flipV="1">
            <a:off x="7848600" y="1905000"/>
            <a:ext cx="4572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4724400" y="1979612"/>
            <a:ext cx="33528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sm" len="lg"/>
            <a:tailEnd type="stealth" w="sm" len="lg"/>
          </a:ln>
          <a:effectLst/>
        </p:spPr>
      </p:cxnSp>
      <p:sp useBgFill="1">
        <p:nvSpPr>
          <p:cNvPr id="17" name="TextBox 16"/>
          <p:cNvSpPr txBox="1"/>
          <p:nvPr/>
        </p:nvSpPr>
        <p:spPr>
          <a:xfrm>
            <a:off x="6096000" y="1825823"/>
            <a:ext cx="30489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dirty="0" smtClean="0"/>
              <a:t>L</a:t>
            </a:r>
            <a:endParaRPr lang="en-US" sz="1400" dirty="0"/>
          </a:p>
        </p:txBody>
      </p:sp>
      <p:cxnSp>
        <p:nvCxnSpPr>
          <p:cNvPr id="18" name="Straight Connector 17"/>
          <p:cNvCxnSpPr/>
          <p:nvPr/>
        </p:nvCxnSpPr>
        <p:spPr bwMode="auto">
          <a:xfrm rot="5400000">
            <a:off x="4336576" y="3928280"/>
            <a:ext cx="32004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Arrow Connector 18"/>
          <p:cNvCxnSpPr>
            <a:cxnSpLocks/>
          </p:cNvCxnSpPr>
          <p:nvPr/>
        </p:nvCxnSpPr>
        <p:spPr bwMode="auto">
          <a:xfrm>
            <a:off x="4724400" y="5943600"/>
            <a:ext cx="0" cy="18288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 rot="10800000" flipH="1">
            <a:off x="8845445" y="2324725"/>
            <a:ext cx="18288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8077200" y="2330970"/>
            <a:ext cx="54864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med" len="lg"/>
            <a:tailEnd type="none"/>
          </a:ln>
          <a:effectLst/>
        </p:spPr>
      </p:cxnSp>
      <p:sp>
        <p:nvSpPr>
          <p:cNvPr id="22" name="Oval 21"/>
          <p:cNvSpPr>
            <a:spLocks noChangeAspect="1"/>
          </p:cNvSpPr>
          <p:nvPr/>
        </p:nvSpPr>
        <p:spPr bwMode="auto">
          <a:xfrm>
            <a:off x="5899204" y="4419600"/>
            <a:ext cx="67818" cy="6781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24400" y="2590800"/>
            <a:ext cx="13117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Elastic Curve</a:t>
            </a:r>
            <a:endParaRPr lang="en-US" sz="1200" dirty="0"/>
          </a:p>
        </p:txBody>
      </p:sp>
      <p:cxnSp>
        <p:nvCxnSpPr>
          <p:cNvPr id="24" name="Straight Arrow Connector 23"/>
          <p:cNvCxnSpPr/>
          <p:nvPr/>
        </p:nvCxnSpPr>
        <p:spPr bwMode="auto">
          <a:xfrm rot="5400000" flipH="1" flipV="1">
            <a:off x="6005222" y="2521227"/>
            <a:ext cx="182880" cy="27432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5638800" y="4419600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8686800" y="2133600"/>
          <a:ext cx="1397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69" name="Equation" r:id="rId8" imgW="139680" imgH="164880" progId="Equation.DSMT4">
                  <p:embed/>
                </p:oleObj>
              </mc:Choice>
              <mc:Fallback>
                <p:oleObj name="Equation" r:id="rId8" imgW="139680" imgH="16488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2133600"/>
                        <a:ext cx="139700" cy="165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8"/>
          <p:cNvGraphicFramePr>
            <a:graphicFrameLocks noChangeAspect="1"/>
          </p:cNvGraphicFramePr>
          <p:nvPr/>
        </p:nvGraphicFramePr>
        <p:xfrm>
          <a:off x="4495800" y="5791200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70" name="Equation" r:id="rId10" imgW="139680" imgH="139680" progId="Equation.DSMT4">
                  <p:embed/>
                </p:oleObj>
              </mc:Choice>
              <mc:Fallback>
                <p:oleObj name="Equation" r:id="rId10" imgW="139680" imgH="13968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791200"/>
                        <a:ext cx="139700" cy="13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9"/>
          <p:cNvGraphicFramePr>
            <a:graphicFrameLocks noChangeAspect="1"/>
          </p:cNvGraphicFramePr>
          <p:nvPr/>
        </p:nvGraphicFramePr>
        <p:xfrm>
          <a:off x="8915400" y="2057400"/>
          <a:ext cx="127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71" name="Equation" r:id="rId12" imgW="126720" imgH="241200" progId="Equation.DSMT4">
                  <p:embed/>
                </p:oleObj>
              </mc:Choice>
              <mc:Fallback>
                <p:oleObj name="Equation" r:id="rId12" imgW="126720" imgH="2412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15400" y="2057400"/>
                        <a:ext cx="1270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0"/>
          <p:cNvGraphicFramePr>
            <a:graphicFrameLocks noChangeAspect="1"/>
          </p:cNvGraphicFramePr>
          <p:nvPr/>
        </p:nvGraphicFramePr>
        <p:xfrm>
          <a:off x="4572000" y="594360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72" name="Equation" r:id="rId14" imgW="114120" imgH="215640" progId="Equation.DSMT4">
                  <p:embed/>
                </p:oleObj>
              </mc:Choice>
              <mc:Fallback>
                <p:oleObj name="Equation" r:id="rId14" imgW="114120" imgH="21564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94360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Oval 29"/>
          <p:cNvSpPr>
            <a:spLocks noChangeAspect="1"/>
          </p:cNvSpPr>
          <p:nvPr/>
        </p:nvSpPr>
        <p:spPr bwMode="auto">
          <a:xfrm>
            <a:off x="5899204" y="2286000"/>
            <a:ext cx="67818" cy="6781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15000" y="2438400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cxnSp>
        <p:nvCxnSpPr>
          <p:cNvPr id="32" name="Straight Arrow Connector 31"/>
          <p:cNvCxnSpPr/>
          <p:nvPr/>
        </p:nvCxnSpPr>
        <p:spPr bwMode="auto">
          <a:xfrm>
            <a:off x="4107180" y="3543300"/>
            <a:ext cx="6096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lg"/>
            <a:tailEnd type="stealth" w="med" len="lg"/>
          </a:ln>
          <a:effectLst/>
        </p:spPr>
      </p:cxnSp>
      <p:graphicFrame>
        <p:nvGraphicFramePr>
          <p:cNvPr id="33" name="Object 15"/>
          <p:cNvGraphicFramePr>
            <a:graphicFrameLocks noChangeAspect="1"/>
          </p:cNvGraphicFramePr>
          <p:nvPr/>
        </p:nvGraphicFramePr>
        <p:xfrm>
          <a:off x="4062046" y="3200400"/>
          <a:ext cx="440104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73" name="Equation" r:id="rId16" imgW="317160" imgH="241200" progId="Equation.DSMT4">
                  <p:embed/>
                </p:oleObj>
              </mc:Choice>
              <mc:Fallback>
                <p:oleObj name="Equation" r:id="rId16" imgW="317160" imgH="2412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2046" y="3200400"/>
                        <a:ext cx="440104" cy="336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4" name="Straight Arrow Connector 33"/>
          <p:cNvCxnSpPr/>
          <p:nvPr/>
        </p:nvCxnSpPr>
        <p:spPr bwMode="auto">
          <a:xfrm>
            <a:off x="5943600" y="4667843"/>
            <a:ext cx="54864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med" len="lg"/>
            <a:tailEnd type="none"/>
          </a:ln>
          <a:effectLst/>
        </p:spPr>
      </p:cxnSp>
      <p:graphicFrame>
        <p:nvGraphicFramePr>
          <p:cNvPr id="35" name="Object 34"/>
          <p:cNvGraphicFramePr>
            <a:graphicFrameLocks noChangeAspect="1"/>
          </p:cNvGraphicFramePr>
          <p:nvPr/>
        </p:nvGraphicFramePr>
        <p:xfrm>
          <a:off x="8077200" y="3200400"/>
          <a:ext cx="564368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74" name="Equation" r:id="rId18" imgW="406080" imgH="241200" progId="Equation.DSMT4">
                  <p:embed/>
                </p:oleObj>
              </mc:Choice>
              <mc:Fallback>
                <p:oleObj name="Equation" r:id="rId18" imgW="406080" imgH="24120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3200400"/>
                        <a:ext cx="564368" cy="336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6" name="Straight Arrow Connector 35"/>
          <p:cNvCxnSpPr/>
          <p:nvPr/>
        </p:nvCxnSpPr>
        <p:spPr bwMode="auto">
          <a:xfrm>
            <a:off x="4101465" y="4457700"/>
            <a:ext cx="6096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lg"/>
            <a:tailEnd type="stealth" w="med" len="lg"/>
          </a:ln>
          <a:effectLst/>
        </p:spPr>
      </p:cxnSp>
      <p:graphicFrame>
        <p:nvGraphicFramePr>
          <p:cNvPr id="37" name="Object 15"/>
          <p:cNvGraphicFramePr>
            <a:graphicFrameLocks noChangeAspect="1"/>
          </p:cNvGraphicFramePr>
          <p:nvPr/>
        </p:nvGraphicFramePr>
        <p:xfrm>
          <a:off x="4206802" y="4114800"/>
          <a:ext cx="441398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75" name="Equation" r:id="rId19" imgW="317160" imgH="241200" progId="Equation.DSMT4">
                  <p:embed/>
                </p:oleObj>
              </mc:Choice>
              <mc:Fallback>
                <p:oleObj name="Equation" r:id="rId19" imgW="317160" imgH="24120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6802" y="4114800"/>
                        <a:ext cx="441398" cy="336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9" name="Straight Arrow Connector 38"/>
          <p:cNvCxnSpPr/>
          <p:nvPr/>
        </p:nvCxnSpPr>
        <p:spPr bwMode="auto">
          <a:xfrm rot="5400000" flipH="1" flipV="1">
            <a:off x="6096794" y="4841081"/>
            <a:ext cx="3048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40" name="Straight Arrow Connector 39"/>
          <p:cNvCxnSpPr/>
          <p:nvPr/>
        </p:nvCxnSpPr>
        <p:spPr bwMode="auto">
          <a:xfrm rot="5400000" flipH="1" flipV="1">
            <a:off x="6096794" y="4290259"/>
            <a:ext cx="3048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sm" len="lg"/>
            <a:tailEnd type="none" w="sm" len="lg"/>
          </a:ln>
          <a:effectLst/>
        </p:spPr>
      </p:cxnSp>
      <p:graphicFrame>
        <p:nvGraphicFramePr>
          <p:cNvPr id="41" name="Object 23"/>
          <p:cNvGraphicFramePr>
            <a:graphicFrameLocks noChangeAspect="1"/>
          </p:cNvGraphicFramePr>
          <p:nvPr/>
        </p:nvGraphicFramePr>
        <p:xfrm>
          <a:off x="6172200" y="4479898"/>
          <a:ext cx="177800" cy="19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76" name="Equation" r:id="rId21" imgW="126720" imgH="139680" progId="Equation.DSMT4">
                  <p:embed/>
                </p:oleObj>
              </mc:Choice>
              <mc:Fallback>
                <p:oleObj name="Equation" r:id="rId21" imgW="126720" imgH="13968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479898"/>
                        <a:ext cx="177800" cy="193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24"/>
          <p:cNvGraphicFramePr>
            <a:graphicFrameLocks noChangeAspect="1"/>
          </p:cNvGraphicFramePr>
          <p:nvPr/>
        </p:nvGraphicFramePr>
        <p:xfrm>
          <a:off x="5105400" y="4602349"/>
          <a:ext cx="533400" cy="3046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77" name="Equation" r:id="rId23" imgW="380880" imgH="215640" progId="Equation.DSMT4">
                  <p:embed/>
                </p:oleObj>
              </mc:Choice>
              <mc:Fallback>
                <p:oleObj name="Equation" r:id="rId23" imgW="380880" imgH="21564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602349"/>
                        <a:ext cx="533400" cy="3046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3" name="Straight Connector 42"/>
          <p:cNvCxnSpPr/>
          <p:nvPr/>
        </p:nvCxnSpPr>
        <p:spPr bwMode="auto">
          <a:xfrm rot="10800000" flipH="1">
            <a:off x="4732020" y="3543300"/>
            <a:ext cx="4114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 rot="10800000" flipH="1">
            <a:off x="8853065" y="3543925"/>
            <a:ext cx="18288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graphicFrame>
        <p:nvGraphicFramePr>
          <p:cNvPr id="45" name="Object 44"/>
          <p:cNvGraphicFramePr>
            <a:graphicFrameLocks noChangeAspect="1"/>
          </p:cNvGraphicFramePr>
          <p:nvPr/>
        </p:nvGraphicFramePr>
        <p:xfrm>
          <a:off x="8694420" y="3352800"/>
          <a:ext cx="1397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78" name="Equation" r:id="rId25" imgW="139680" imgH="164880" progId="Equation.DSMT4">
                  <p:embed/>
                </p:oleObj>
              </mc:Choice>
              <mc:Fallback>
                <p:oleObj name="Equation" r:id="rId25" imgW="139680" imgH="16488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4420" y="3352800"/>
                        <a:ext cx="139700" cy="165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9"/>
          <p:cNvGraphicFramePr>
            <a:graphicFrameLocks noChangeAspect="1"/>
          </p:cNvGraphicFramePr>
          <p:nvPr/>
        </p:nvGraphicFramePr>
        <p:xfrm>
          <a:off x="8923020" y="3276600"/>
          <a:ext cx="127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79" name="Equation" r:id="rId26" imgW="126720" imgH="241200" progId="Equation.DSMT4">
                  <p:embed/>
                </p:oleObj>
              </mc:Choice>
              <mc:Fallback>
                <p:oleObj name="Equation" r:id="rId26" imgW="126720" imgH="24120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3020" y="3276600"/>
                        <a:ext cx="1270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7" name="Straight Connector 46"/>
          <p:cNvCxnSpPr/>
          <p:nvPr/>
        </p:nvCxnSpPr>
        <p:spPr bwMode="auto">
          <a:xfrm rot="10800000" flipH="1">
            <a:off x="8853065" y="4458325"/>
            <a:ext cx="18288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graphicFrame>
        <p:nvGraphicFramePr>
          <p:cNvPr id="48" name="Object 47"/>
          <p:cNvGraphicFramePr>
            <a:graphicFrameLocks noChangeAspect="1"/>
          </p:cNvGraphicFramePr>
          <p:nvPr/>
        </p:nvGraphicFramePr>
        <p:xfrm>
          <a:off x="8694420" y="4267200"/>
          <a:ext cx="1397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80" name="Equation" r:id="rId27" imgW="139680" imgH="164880" progId="Equation.DSMT4">
                  <p:embed/>
                </p:oleObj>
              </mc:Choice>
              <mc:Fallback>
                <p:oleObj name="Equation" r:id="rId27" imgW="139680" imgH="16488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4420" y="4267200"/>
                        <a:ext cx="139700" cy="165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9"/>
          <p:cNvGraphicFramePr>
            <a:graphicFrameLocks noChangeAspect="1"/>
          </p:cNvGraphicFramePr>
          <p:nvPr/>
        </p:nvGraphicFramePr>
        <p:xfrm>
          <a:off x="8923020" y="4191000"/>
          <a:ext cx="127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81" name="Equation" r:id="rId28" imgW="126720" imgH="241200" progId="Equation.DSMT4">
                  <p:embed/>
                </p:oleObj>
              </mc:Choice>
              <mc:Fallback>
                <p:oleObj name="Equation" r:id="rId28" imgW="126720" imgH="241200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3020" y="4191000"/>
                        <a:ext cx="1270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0" name="Straight Arrow Connector 49"/>
          <p:cNvCxnSpPr/>
          <p:nvPr/>
        </p:nvCxnSpPr>
        <p:spPr bwMode="auto">
          <a:xfrm>
            <a:off x="4152275" y="2324725"/>
            <a:ext cx="54864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lg"/>
            <a:tailEnd type="stealth" w="med" len="lg"/>
          </a:ln>
          <a:effectLst/>
        </p:spPr>
      </p:cxnSp>
      <p:graphicFrame>
        <p:nvGraphicFramePr>
          <p:cNvPr id="51" name="Object 28"/>
          <p:cNvGraphicFramePr>
            <a:graphicFrameLocks noChangeAspect="1"/>
          </p:cNvGraphicFramePr>
          <p:nvPr/>
        </p:nvGraphicFramePr>
        <p:xfrm>
          <a:off x="4191000" y="1968126"/>
          <a:ext cx="457200" cy="349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82" name="Equation" r:id="rId29" imgW="317160" imgH="241200" progId="Equation.DSMT4">
                  <p:embed/>
                </p:oleObj>
              </mc:Choice>
              <mc:Fallback>
                <p:oleObj name="Equation" r:id="rId29" imgW="317160" imgH="241200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1968126"/>
                        <a:ext cx="457200" cy="34962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2" name="Straight Arrow Connector 51"/>
          <p:cNvCxnSpPr/>
          <p:nvPr/>
        </p:nvCxnSpPr>
        <p:spPr bwMode="auto">
          <a:xfrm>
            <a:off x="8077200" y="3535180"/>
            <a:ext cx="54864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med" len="lg"/>
            <a:tailEnd type="none"/>
          </a:ln>
          <a:effectLst/>
        </p:spPr>
      </p:cxnSp>
      <p:sp>
        <p:nvSpPr>
          <p:cNvPr id="54" name="Oval 53"/>
          <p:cNvSpPr>
            <a:spLocks noChangeAspect="1"/>
          </p:cNvSpPr>
          <p:nvPr/>
        </p:nvSpPr>
        <p:spPr bwMode="auto">
          <a:xfrm>
            <a:off x="5903845" y="3505200"/>
            <a:ext cx="67818" cy="6781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graphicFrame>
        <p:nvGraphicFramePr>
          <p:cNvPr id="55" name="Object 29"/>
          <p:cNvGraphicFramePr>
            <a:graphicFrameLocks noChangeAspect="1"/>
          </p:cNvGraphicFramePr>
          <p:nvPr/>
        </p:nvGraphicFramePr>
        <p:xfrm>
          <a:off x="6553200" y="4495800"/>
          <a:ext cx="533400" cy="318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83" name="Equation" r:id="rId31" imgW="406080" imgH="241200" progId="Equation.DSMT4">
                  <p:embed/>
                </p:oleObj>
              </mc:Choice>
              <mc:Fallback>
                <p:oleObj name="Equation" r:id="rId31" imgW="406080" imgH="241200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4495800"/>
                        <a:ext cx="533400" cy="3180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6" name="Straight Connector 55"/>
          <p:cNvCxnSpPr/>
          <p:nvPr/>
        </p:nvCxnSpPr>
        <p:spPr bwMode="auto">
          <a:xfrm rot="5400000" flipH="1" flipV="1">
            <a:off x="4495800" y="1905000"/>
            <a:ext cx="4572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Oval 56"/>
          <p:cNvSpPr>
            <a:spLocks noChangeAspect="1"/>
          </p:cNvSpPr>
          <p:nvPr/>
        </p:nvSpPr>
        <p:spPr bwMode="auto">
          <a:xfrm>
            <a:off x="8048107" y="3508587"/>
            <a:ext cx="67818" cy="6781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58" name="Oval 57"/>
          <p:cNvSpPr>
            <a:spLocks noChangeAspect="1"/>
          </p:cNvSpPr>
          <p:nvPr/>
        </p:nvSpPr>
        <p:spPr bwMode="auto">
          <a:xfrm>
            <a:off x="4680317" y="2286000"/>
            <a:ext cx="67818" cy="6781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59" name="Oval 58"/>
          <p:cNvSpPr>
            <a:spLocks noChangeAspect="1"/>
          </p:cNvSpPr>
          <p:nvPr/>
        </p:nvSpPr>
        <p:spPr bwMode="auto">
          <a:xfrm>
            <a:off x="8048107" y="2286000"/>
            <a:ext cx="67818" cy="6781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60" name="Oval 59"/>
          <p:cNvSpPr>
            <a:spLocks noChangeAspect="1"/>
          </p:cNvSpPr>
          <p:nvPr/>
        </p:nvSpPr>
        <p:spPr bwMode="auto">
          <a:xfrm>
            <a:off x="4686300" y="3512820"/>
            <a:ext cx="67818" cy="6781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63" name="Freeform 62"/>
          <p:cNvSpPr/>
          <p:nvPr/>
        </p:nvSpPr>
        <p:spPr bwMode="auto">
          <a:xfrm>
            <a:off x="4724400" y="2314495"/>
            <a:ext cx="3352799" cy="369954"/>
          </a:xfrm>
          <a:custGeom>
            <a:avLst/>
            <a:gdLst>
              <a:gd name="connsiteX0" fmla="*/ 0 w 3394022"/>
              <a:gd name="connsiteY0" fmla="*/ 11243 h 389745"/>
              <a:gd name="connsiteX1" fmla="*/ 434714 w 3394022"/>
              <a:gd name="connsiteY1" fmla="*/ 63708 h 389745"/>
              <a:gd name="connsiteX2" fmla="*/ 1618937 w 3394022"/>
              <a:gd name="connsiteY2" fmla="*/ 385997 h 389745"/>
              <a:gd name="connsiteX3" fmla="*/ 3013023 w 3394022"/>
              <a:gd name="connsiteY3" fmla="*/ 86194 h 389745"/>
              <a:gd name="connsiteX4" fmla="*/ 3335311 w 3394022"/>
              <a:gd name="connsiteY4" fmla="*/ 11243 h 389745"/>
              <a:gd name="connsiteX5" fmla="*/ 3365291 w 3394022"/>
              <a:gd name="connsiteY5" fmla="*/ 18738 h 389745"/>
              <a:gd name="connsiteX6" fmla="*/ 3365291 w 3394022"/>
              <a:gd name="connsiteY6" fmla="*/ 11243 h 389745"/>
              <a:gd name="connsiteX0" fmla="*/ 0 w 3394022"/>
              <a:gd name="connsiteY0" fmla="*/ 11243 h 389745"/>
              <a:gd name="connsiteX1" fmla="*/ 434714 w 3394022"/>
              <a:gd name="connsiteY1" fmla="*/ 63708 h 389745"/>
              <a:gd name="connsiteX2" fmla="*/ 1618937 w 3394022"/>
              <a:gd name="connsiteY2" fmla="*/ 385997 h 389745"/>
              <a:gd name="connsiteX3" fmla="*/ 3013023 w 3394022"/>
              <a:gd name="connsiteY3" fmla="*/ 86194 h 389745"/>
              <a:gd name="connsiteX4" fmla="*/ 3335311 w 3394022"/>
              <a:gd name="connsiteY4" fmla="*/ 11243 h 389745"/>
              <a:gd name="connsiteX5" fmla="*/ 3365291 w 3394022"/>
              <a:gd name="connsiteY5" fmla="*/ 18738 h 389745"/>
              <a:gd name="connsiteX0" fmla="*/ 0 w 3335311"/>
              <a:gd name="connsiteY0" fmla="*/ 9994 h 388496"/>
              <a:gd name="connsiteX1" fmla="*/ 434714 w 3335311"/>
              <a:gd name="connsiteY1" fmla="*/ 62459 h 388496"/>
              <a:gd name="connsiteX2" fmla="*/ 1618937 w 3335311"/>
              <a:gd name="connsiteY2" fmla="*/ 384748 h 388496"/>
              <a:gd name="connsiteX3" fmla="*/ 3013023 w 3335311"/>
              <a:gd name="connsiteY3" fmla="*/ 84945 h 388496"/>
              <a:gd name="connsiteX4" fmla="*/ 3335311 w 3335311"/>
              <a:gd name="connsiteY4" fmla="*/ 9994 h 388496"/>
              <a:gd name="connsiteX0" fmla="*/ 0 w 3352801"/>
              <a:gd name="connsiteY0" fmla="*/ 11244 h 389746"/>
              <a:gd name="connsiteX1" fmla="*/ 434714 w 3352801"/>
              <a:gd name="connsiteY1" fmla="*/ 63709 h 389746"/>
              <a:gd name="connsiteX2" fmla="*/ 1618937 w 3352801"/>
              <a:gd name="connsiteY2" fmla="*/ 385998 h 389746"/>
              <a:gd name="connsiteX3" fmla="*/ 3013023 w 3352801"/>
              <a:gd name="connsiteY3" fmla="*/ 86195 h 389746"/>
              <a:gd name="connsiteX4" fmla="*/ 3352801 w 3352801"/>
              <a:gd name="connsiteY4" fmla="*/ 0 h 389746"/>
              <a:gd name="connsiteX0" fmla="*/ 0 w 3352801"/>
              <a:gd name="connsiteY0" fmla="*/ 11244 h 384748"/>
              <a:gd name="connsiteX1" fmla="*/ 434714 w 3352801"/>
              <a:gd name="connsiteY1" fmla="*/ 63709 h 384748"/>
              <a:gd name="connsiteX2" fmla="*/ 1676401 w 3352801"/>
              <a:gd name="connsiteY2" fmla="*/ 381000 h 384748"/>
              <a:gd name="connsiteX3" fmla="*/ 3013023 w 3352801"/>
              <a:gd name="connsiteY3" fmla="*/ 86195 h 384748"/>
              <a:gd name="connsiteX4" fmla="*/ 3352801 w 3352801"/>
              <a:gd name="connsiteY4" fmla="*/ 0 h 384748"/>
              <a:gd name="connsiteX0" fmla="*/ 0 w 3352801"/>
              <a:gd name="connsiteY0" fmla="*/ 11244 h 392034"/>
              <a:gd name="connsiteX1" fmla="*/ 838201 w 3352801"/>
              <a:gd name="connsiteY1" fmla="*/ 152400 h 392034"/>
              <a:gd name="connsiteX2" fmla="*/ 1676401 w 3352801"/>
              <a:gd name="connsiteY2" fmla="*/ 381000 h 392034"/>
              <a:gd name="connsiteX3" fmla="*/ 3013023 w 3352801"/>
              <a:gd name="connsiteY3" fmla="*/ 86195 h 392034"/>
              <a:gd name="connsiteX4" fmla="*/ 3352801 w 3352801"/>
              <a:gd name="connsiteY4" fmla="*/ 0 h 392034"/>
              <a:gd name="connsiteX0" fmla="*/ 0 w 3352801"/>
              <a:gd name="connsiteY0" fmla="*/ 11244 h 381000"/>
              <a:gd name="connsiteX1" fmla="*/ 838201 w 3352801"/>
              <a:gd name="connsiteY1" fmla="*/ 152400 h 381000"/>
              <a:gd name="connsiteX2" fmla="*/ 1676401 w 3352801"/>
              <a:gd name="connsiteY2" fmla="*/ 381000 h 381000"/>
              <a:gd name="connsiteX3" fmla="*/ 2514601 w 3352801"/>
              <a:gd name="connsiteY3" fmla="*/ 152400 h 381000"/>
              <a:gd name="connsiteX4" fmla="*/ 3352801 w 3352801"/>
              <a:gd name="connsiteY4" fmla="*/ 0 h 381000"/>
              <a:gd name="connsiteX0" fmla="*/ 0 w 2514601"/>
              <a:gd name="connsiteY0" fmla="*/ 4997 h 374753"/>
              <a:gd name="connsiteX1" fmla="*/ 838201 w 2514601"/>
              <a:gd name="connsiteY1" fmla="*/ 146153 h 374753"/>
              <a:gd name="connsiteX2" fmla="*/ 1676401 w 2514601"/>
              <a:gd name="connsiteY2" fmla="*/ 374753 h 374753"/>
              <a:gd name="connsiteX3" fmla="*/ 2514601 w 2514601"/>
              <a:gd name="connsiteY3" fmla="*/ 146153 h 374753"/>
              <a:gd name="connsiteX0" fmla="*/ 0 w 3352800"/>
              <a:gd name="connsiteY0" fmla="*/ 4997 h 392486"/>
              <a:gd name="connsiteX1" fmla="*/ 838201 w 3352800"/>
              <a:gd name="connsiteY1" fmla="*/ 146153 h 392486"/>
              <a:gd name="connsiteX2" fmla="*/ 1676401 w 3352800"/>
              <a:gd name="connsiteY2" fmla="*/ 374753 h 392486"/>
              <a:gd name="connsiteX3" fmla="*/ 3352800 w 3352800"/>
              <a:gd name="connsiteY3" fmla="*/ 39755 h 392486"/>
              <a:gd name="connsiteX0" fmla="*/ 0 w 3352800"/>
              <a:gd name="connsiteY0" fmla="*/ 4997 h 400153"/>
              <a:gd name="connsiteX1" fmla="*/ 1295399 w 3352800"/>
              <a:gd name="connsiteY1" fmla="*/ 192154 h 400153"/>
              <a:gd name="connsiteX2" fmla="*/ 1676401 w 3352800"/>
              <a:gd name="connsiteY2" fmla="*/ 374753 h 400153"/>
              <a:gd name="connsiteX3" fmla="*/ 3352800 w 3352800"/>
              <a:gd name="connsiteY3" fmla="*/ 39755 h 400153"/>
              <a:gd name="connsiteX0" fmla="*/ 0 w 3352800"/>
              <a:gd name="connsiteY0" fmla="*/ 4997 h 369954"/>
              <a:gd name="connsiteX1" fmla="*/ 1295399 w 3352800"/>
              <a:gd name="connsiteY1" fmla="*/ 192154 h 369954"/>
              <a:gd name="connsiteX2" fmla="*/ 2209799 w 3352800"/>
              <a:gd name="connsiteY2" fmla="*/ 344554 h 369954"/>
              <a:gd name="connsiteX3" fmla="*/ 3352800 w 3352800"/>
              <a:gd name="connsiteY3" fmla="*/ 39755 h 369954"/>
              <a:gd name="connsiteX0" fmla="*/ 0 w 3352800"/>
              <a:gd name="connsiteY0" fmla="*/ 4997 h 357254"/>
              <a:gd name="connsiteX1" fmla="*/ 1295399 w 3352800"/>
              <a:gd name="connsiteY1" fmla="*/ 115954 h 357254"/>
              <a:gd name="connsiteX2" fmla="*/ 2209799 w 3352800"/>
              <a:gd name="connsiteY2" fmla="*/ 344554 h 357254"/>
              <a:gd name="connsiteX3" fmla="*/ 3352800 w 3352800"/>
              <a:gd name="connsiteY3" fmla="*/ 39755 h 357254"/>
              <a:gd name="connsiteX0" fmla="*/ 0 w 3352800"/>
              <a:gd name="connsiteY0" fmla="*/ 4997 h 369954"/>
              <a:gd name="connsiteX1" fmla="*/ 1295399 w 3352800"/>
              <a:gd name="connsiteY1" fmla="*/ 192154 h 369954"/>
              <a:gd name="connsiteX2" fmla="*/ 2209799 w 3352800"/>
              <a:gd name="connsiteY2" fmla="*/ 344554 h 369954"/>
              <a:gd name="connsiteX3" fmla="*/ 3352800 w 3352800"/>
              <a:gd name="connsiteY3" fmla="*/ 39755 h 369954"/>
              <a:gd name="connsiteX0" fmla="*/ 0 w 3352799"/>
              <a:gd name="connsiteY0" fmla="*/ 4997 h 369954"/>
              <a:gd name="connsiteX1" fmla="*/ 1295399 w 3352799"/>
              <a:gd name="connsiteY1" fmla="*/ 192154 h 369954"/>
              <a:gd name="connsiteX2" fmla="*/ 2209799 w 3352799"/>
              <a:gd name="connsiteY2" fmla="*/ 344554 h 369954"/>
              <a:gd name="connsiteX3" fmla="*/ 3352799 w 3352799"/>
              <a:gd name="connsiteY3" fmla="*/ 39754 h 369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52799" h="369954">
                <a:moveTo>
                  <a:pt x="0" y="4997"/>
                </a:moveTo>
                <a:cubicBezTo>
                  <a:pt x="82445" y="0"/>
                  <a:pt x="927099" y="135561"/>
                  <a:pt x="1295399" y="192154"/>
                </a:cubicBezTo>
                <a:cubicBezTo>
                  <a:pt x="1663699" y="248747"/>
                  <a:pt x="1866899" y="369954"/>
                  <a:pt x="2209799" y="344554"/>
                </a:cubicBezTo>
                <a:cubicBezTo>
                  <a:pt x="2552699" y="319154"/>
                  <a:pt x="3073399" y="103254"/>
                  <a:pt x="3352799" y="39754"/>
                </a:cubicBezTo>
              </a:path>
            </a:pathLst>
          </a:custGeom>
          <a:noFill/>
          <a:ln w="19050" cap="flat" cmpd="sng" algn="ctr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67" name="Oval 66"/>
          <p:cNvSpPr>
            <a:spLocks noChangeAspect="1"/>
          </p:cNvSpPr>
          <p:nvPr/>
        </p:nvSpPr>
        <p:spPr bwMode="auto">
          <a:xfrm>
            <a:off x="5904875" y="4631089"/>
            <a:ext cx="67818" cy="6781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68" name="Straight Arrow Connector 67"/>
          <p:cNvCxnSpPr/>
          <p:nvPr/>
        </p:nvCxnSpPr>
        <p:spPr bwMode="auto">
          <a:xfrm rot="5400000">
            <a:off x="4333634" y="3480791"/>
            <a:ext cx="305562" cy="45300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69" name="Straight Arrow Connector 68"/>
          <p:cNvCxnSpPr/>
          <p:nvPr/>
        </p:nvCxnSpPr>
        <p:spPr bwMode="auto">
          <a:xfrm rot="5400000">
            <a:off x="4196474" y="3575926"/>
            <a:ext cx="305562" cy="45300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72" name="Straight Arrow Connector 71"/>
          <p:cNvCxnSpPr/>
          <p:nvPr/>
        </p:nvCxnSpPr>
        <p:spPr bwMode="auto">
          <a:xfrm rot="5400000">
            <a:off x="4333634" y="4387240"/>
            <a:ext cx="305562" cy="45300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73" name="Straight Arrow Connector 72"/>
          <p:cNvCxnSpPr/>
          <p:nvPr/>
        </p:nvCxnSpPr>
        <p:spPr bwMode="auto">
          <a:xfrm rot="5400000">
            <a:off x="4196474" y="4482375"/>
            <a:ext cx="305562" cy="45300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graphicFrame>
        <p:nvGraphicFramePr>
          <p:cNvPr id="78" name="Object 22"/>
          <p:cNvGraphicFramePr>
            <a:graphicFrameLocks noChangeAspect="1"/>
          </p:cNvGraphicFramePr>
          <p:nvPr/>
        </p:nvGraphicFramePr>
        <p:xfrm>
          <a:off x="3581400" y="4495800"/>
          <a:ext cx="576262" cy="342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84" name="Equation" r:id="rId32" imgW="431640" imgH="253800" progId="Equation.DSMT4">
                  <p:embed/>
                </p:oleObj>
              </mc:Choice>
              <mc:Fallback>
                <p:oleObj name="Equation" r:id="rId32" imgW="431640" imgH="253800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495800"/>
                        <a:ext cx="576262" cy="3422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Object 23"/>
          <p:cNvGraphicFramePr>
            <a:graphicFrameLocks noChangeAspect="1"/>
          </p:cNvGraphicFramePr>
          <p:nvPr/>
        </p:nvGraphicFramePr>
        <p:xfrm>
          <a:off x="3657600" y="3581400"/>
          <a:ext cx="533400" cy="3168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85" name="Equation" r:id="rId34" imgW="431640" imgH="253800" progId="Equation.DSMT4">
                  <p:embed/>
                </p:oleObj>
              </mc:Choice>
              <mc:Fallback>
                <p:oleObj name="Equation" r:id="rId34" imgW="431640" imgH="253800" progId="Equation.DSMT4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581400"/>
                        <a:ext cx="533400" cy="3168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" name="TextBox 82"/>
          <p:cNvSpPr txBox="1"/>
          <p:nvPr/>
        </p:nvSpPr>
        <p:spPr>
          <a:xfrm>
            <a:off x="5715000" y="3657600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53" name="Oval 52"/>
          <p:cNvSpPr>
            <a:spLocks noChangeAspect="1"/>
          </p:cNvSpPr>
          <p:nvPr/>
        </p:nvSpPr>
        <p:spPr bwMode="auto">
          <a:xfrm>
            <a:off x="5903845" y="2454302"/>
            <a:ext cx="67818" cy="6781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89" name="Freeform 88"/>
          <p:cNvSpPr/>
          <p:nvPr/>
        </p:nvSpPr>
        <p:spPr bwMode="auto">
          <a:xfrm>
            <a:off x="4724400" y="3544955"/>
            <a:ext cx="3352799" cy="369954"/>
          </a:xfrm>
          <a:custGeom>
            <a:avLst/>
            <a:gdLst>
              <a:gd name="connsiteX0" fmla="*/ 0 w 3394022"/>
              <a:gd name="connsiteY0" fmla="*/ 11243 h 389745"/>
              <a:gd name="connsiteX1" fmla="*/ 434714 w 3394022"/>
              <a:gd name="connsiteY1" fmla="*/ 63708 h 389745"/>
              <a:gd name="connsiteX2" fmla="*/ 1618937 w 3394022"/>
              <a:gd name="connsiteY2" fmla="*/ 385997 h 389745"/>
              <a:gd name="connsiteX3" fmla="*/ 3013023 w 3394022"/>
              <a:gd name="connsiteY3" fmla="*/ 86194 h 389745"/>
              <a:gd name="connsiteX4" fmla="*/ 3335311 w 3394022"/>
              <a:gd name="connsiteY4" fmla="*/ 11243 h 389745"/>
              <a:gd name="connsiteX5" fmla="*/ 3365291 w 3394022"/>
              <a:gd name="connsiteY5" fmla="*/ 18738 h 389745"/>
              <a:gd name="connsiteX6" fmla="*/ 3365291 w 3394022"/>
              <a:gd name="connsiteY6" fmla="*/ 11243 h 389745"/>
              <a:gd name="connsiteX0" fmla="*/ 0 w 3394022"/>
              <a:gd name="connsiteY0" fmla="*/ 11243 h 389745"/>
              <a:gd name="connsiteX1" fmla="*/ 434714 w 3394022"/>
              <a:gd name="connsiteY1" fmla="*/ 63708 h 389745"/>
              <a:gd name="connsiteX2" fmla="*/ 1618937 w 3394022"/>
              <a:gd name="connsiteY2" fmla="*/ 385997 h 389745"/>
              <a:gd name="connsiteX3" fmla="*/ 3013023 w 3394022"/>
              <a:gd name="connsiteY3" fmla="*/ 86194 h 389745"/>
              <a:gd name="connsiteX4" fmla="*/ 3335311 w 3394022"/>
              <a:gd name="connsiteY4" fmla="*/ 11243 h 389745"/>
              <a:gd name="connsiteX5" fmla="*/ 3365291 w 3394022"/>
              <a:gd name="connsiteY5" fmla="*/ 18738 h 389745"/>
              <a:gd name="connsiteX0" fmla="*/ 0 w 3335311"/>
              <a:gd name="connsiteY0" fmla="*/ 9994 h 388496"/>
              <a:gd name="connsiteX1" fmla="*/ 434714 w 3335311"/>
              <a:gd name="connsiteY1" fmla="*/ 62459 h 388496"/>
              <a:gd name="connsiteX2" fmla="*/ 1618937 w 3335311"/>
              <a:gd name="connsiteY2" fmla="*/ 384748 h 388496"/>
              <a:gd name="connsiteX3" fmla="*/ 3013023 w 3335311"/>
              <a:gd name="connsiteY3" fmla="*/ 84945 h 388496"/>
              <a:gd name="connsiteX4" fmla="*/ 3335311 w 3335311"/>
              <a:gd name="connsiteY4" fmla="*/ 9994 h 388496"/>
              <a:gd name="connsiteX0" fmla="*/ 0 w 3352801"/>
              <a:gd name="connsiteY0" fmla="*/ 11244 h 389746"/>
              <a:gd name="connsiteX1" fmla="*/ 434714 w 3352801"/>
              <a:gd name="connsiteY1" fmla="*/ 63709 h 389746"/>
              <a:gd name="connsiteX2" fmla="*/ 1618937 w 3352801"/>
              <a:gd name="connsiteY2" fmla="*/ 385998 h 389746"/>
              <a:gd name="connsiteX3" fmla="*/ 3013023 w 3352801"/>
              <a:gd name="connsiteY3" fmla="*/ 86195 h 389746"/>
              <a:gd name="connsiteX4" fmla="*/ 3352801 w 3352801"/>
              <a:gd name="connsiteY4" fmla="*/ 0 h 389746"/>
              <a:gd name="connsiteX0" fmla="*/ 0 w 3352801"/>
              <a:gd name="connsiteY0" fmla="*/ 11244 h 384748"/>
              <a:gd name="connsiteX1" fmla="*/ 434714 w 3352801"/>
              <a:gd name="connsiteY1" fmla="*/ 63709 h 384748"/>
              <a:gd name="connsiteX2" fmla="*/ 1676401 w 3352801"/>
              <a:gd name="connsiteY2" fmla="*/ 381000 h 384748"/>
              <a:gd name="connsiteX3" fmla="*/ 3013023 w 3352801"/>
              <a:gd name="connsiteY3" fmla="*/ 86195 h 384748"/>
              <a:gd name="connsiteX4" fmla="*/ 3352801 w 3352801"/>
              <a:gd name="connsiteY4" fmla="*/ 0 h 384748"/>
              <a:gd name="connsiteX0" fmla="*/ 0 w 3352801"/>
              <a:gd name="connsiteY0" fmla="*/ 11244 h 392034"/>
              <a:gd name="connsiteX1" fmla="*/ 838201 w 3352801"/>
              <a:gd name="connsiteY1" fmla="*/ 152400 h 392034"/>
              <a:gd name="connsiteX2" fmla="*/ 1676401 w 3352801"/>
              <a:gd name="connsiteY2" fmla="*/ 381000 h 392034"/>
              <a:gd name="connsiteX3" fmla="*/ 3013023 w 3352801"/>
              <a:gd name="connsiteY3" fmla="*/ 86195 h 392034"/>
              <a:gd name="connsiteX4" fmla="*/ 3352801 w 3352801"/>
              <a:gd name="connsiteY4" fmla="*/ 0 h 392034"/>
              <a:gd name="connsiteX0" fmla="*/ 0 w 3352801"/>
              <a:gd name="connsiteY0" fmla="*/ 11244 h 381000"/>
              <a:gd name="connsiteX1" fmla="*/ 838201 w 3352801"/>
              <a:gd name="connsiteY1" fmla="*/ 152400 h 381000"/>
              <a:gd name="connsiteX2" fmla="*/ 1676401 w 3352801"/>
              <a:gd name="connsiteY2" fmla="*/ 381000 h 381000"/>
              <a:gd name="connsiteX3" fmla="*/ 2514601 w 3352801"/>
              <a:gd name="connsiteY3" fmla="*/ 152400 h 381000"/>
              <a:gd name="connsiteX4" fmla="*/ 3352801 w 3352801"/>
              <a:gd name="connsiteY4" fmla="*/ 0 h 381000"/>
              <a:gd name="connsiteX0" fmla="*/ 0 w 2514601"/>
              <a:gd name="connsiteY0" fmla="*/ 4997 h 374753"/>
              <a:gd name="connsiteX1" fmla="*/ 838201 w 2514601"/>
              <a:gd name="connsiteY1" fmla="*/ 146153 h 374753"/>
              <a:gd name="connsiteX2" fmla="*/ 1676401 w 2514601"/>
              <a:gd name="connsiteY2" fmla="*/ 374753 h 374753"/>
              <a:gd name="connsiteX3" fmla="*/ 2514601 w 2514601"/>
              <a:gd name="connsiteY3" fmla="*/ 146153 h 374753"/>
              <a:gd name="connsiteX0" fmla="*/ 0 w 3352800"/>
              <a:gd name="connsiteY0" fmla="*/ 4997 h 392486"/>
              <a:gd name="connsiteX1" fmla="*/ 838201 w 3352800"/>
              <a:gd name="connsiteY1" fmla="*/ 146153 h 392486"/>
              <a:gd name="connsiteX2" fmla="*/ 1676401 w 3352800"/>
              <a:gd name="connsiteY2" fmla="*/ 374753 h 392486"/>
              <a:gd name="connsiteX3" fmla="*/ 3352800 w 3352800"/>
              <a:gd name="connsiteY3" fmla="*/ 39755 h 392486"/>
              <a:gd name="connsiteX0" fmla="*/ 0 w 3352800"/>
              <a:gd name="connsiteY0" fmla="*/ 4997 h 400153"/>
              <a:gd name="connsiteX1" fmla="*/ 1295399 w 3352800"/>
              <a:gd name="connsiteY1" fmla="*/ 192154 h 400153"/>
              <a:gd name="connsiteX2" fmla="*/ 1676401 w 3352800"/>
              <a:gd name="connsiteY2" fmla="*/ 374753 h 400153"/>
              <a:gd name="connsiteX3" fmla="*/ 3352800 w 3352800"/>
              <a:gd name="connsiteY3" fmla="*/ 39755 h 400153"/>
              <a:gd name="connsiteX0" fmla="*/ 0 w 3352800"/>
              <a:gd name="connsiteY0" fmla="*/ 4997 h 369954"/>
              <a:gd name="connsiteX1" fmla="*/ 1295399 w 3352800"/>
              <a:gd name="connsiteY1" fmla="*/ 192154 h 369954"/>
              <a:gd name="connsiteX2" fmla="*/ 2209799 w 3352800"/>
              <a:gd name="connsiteY2" fmla="*/ 344554 h 369954"/>
              <a:gd name="connsiteX3" fmla="*/ 3352800 w 3352800"/>
              <a:gd name="connsiteY3" fmla="*/ 39755 h 369954"/>
              <a:gd name="connsiteX0" fmla="*/ 0 w 3352800"/>
              <a:gd name="connsiteY0" fmla="*/ 4997 h 357254"/>
              <a:gd name="connsiteX1" fmla="*/ 1295399 w 3352800"/>
              <a:gd name="connsiteY1" fmla="*/ 115954 h 357254"/>
              <a:gd name="connsiteX2" fmla="*/ 2209799 w 3352800"/>
              <a:gd name="connsiteY2" fmla="*/ 344554 h 357254"/>
              <a:gd name="connsiteX3" fmla="*/ 3352800 w 3352800"/>
              <a:gd name="connsiteY3" fmla="*/ 39755 h 357254"/>
              <a:gd name="connsiteX0" fmla="*/ 0 w 3352800"/>
              <a:gd name="connsiteY0" fmla="*/ 4997 h 369954"/>
              <a:gd name="connsiteX1" fmla="*/ 1295399 w 3352800"/>
              <a:gd name="connsiteY1" fmla="*/ 192154 h 369954"/>
              <a:gd name="connsiteX2" fmla="*/ 2209799 w 3352800"/>
              <a:gd name="connsiteY2" fmla="*/ 344554 h 369954"/>
              <a:gd name="connsiteX3" fmla="*/ 3352800 w 3352800"/>
              <a:gd name="connsiteY3" fmla="*/ 39755 h 369954"/>
              <a:gd name="connsiteX0" fmla="*/ 0 w 3352799"/>
              <a:gd name="connsiteY0" fmla="*/ 4997 h 369954"/>
              <a:gd name="connsiteX1" fmla="*/ 1295399 w 3352799"/>
              <a:gd name="connsiteY1" fmla="*/ 192154 h 369954"/>
              <a:gd name="connsiteX2" fmla="*/ 2209799 w 3352799"/>
              <a:gd name="connsiteY2" fmla="*/ 344554 h 369954"/>
              <a:gd name="connsiteX3" fmla="*/ 3352799 w 3352799"/>
              <a:gd name="connsiteY3" fmla="*/ 39754 h 369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52799" h="369954">
                <a:moveTo>
                  <a:pt x="0" y="4997"/>
                </a:moveTo>
                <a:cubicBezTo>
                  <a:pt x="82445" y="0"/>
                  <a:pt x="927099" y="135561"/>
                  <a:pt x="1295399" y="192154"/>
                </a:cubicBezTo>
                <a:cubicBezTo>
                  <a:pt x="1663699" y="248747"/>
                  <a:pt x="1866899" y="369954"/>
                  <a:pt x="2209799" y="344554"/>
                </a:cubicBezTo>
                <a:cubicBezTo>
                  <a:pt x="2552699" y="319154"/>
                  <a:pt x="3073399" y="103254"/>
                  <a:pt x="3352799" y="39754"/>
                </a:cubicBezTo>
              </a:path>
            </a:pathLst>
          </a:custGeom>
          <a:noFill/>
          <a:ln w="19050" cap="flat" cmpd="sng" algn="ctr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90" name="Oval 89"/>
          <p:cNvSpPr/>
          <p:nvPr/>
        </p:nvSpPr>
        <p:spPr bwMode="auto">
          <a:xfrm>
            <a:off x="8001000" y="2450992"/>
            <a:ext cx="152400" cy="152400"/>
          </a:xfrm>
          <a:prstGeom prst="ellipse">
            <a:avLst/>
          </a:prstGeom>
          <a:solidFill>
            <a:srgbClr val="0066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7893570" y="2603392"/>
            <a:ext cx="381000" cy="45719"/>
          </a:xfrm>
          <a:prstGeom prst="rect">
            <a:avLst/>
          </a:prstGeom>
          <a:solidFill>
            <a:srgbClr val="0066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92" name="Straight Arrow Connector 91"/>
          <p:cNvCxnSpPr/>
          <p:nvPr/>
        </p:nvCxnSpPr>
        <p:spPr bwMode="auto">
          <a:xfrm>
            <a:off x="4724400" y="3124200"/>
            <a:ext cx="118872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sm" len="lg"/>
            <a:tailEnd type="stealth" w="sm" len="lg"/>
          </a:ln>
          <a:effectLst/>
        </p:spPr>
      </p:cxnSp>
      <p:cxnSp>
        <p:nvCxnSpPr>
          <p:cNvPr id="93" name="Straight Arrow Connector 92"/>
          <p:cNvCxnSpPr/>
          <p:nvPr/>
        </p:nvCxnSpPr>
        <p:spPr bwMode="auto">
          <a:xfrm>
            <a:off x="5943600" y="3124200"/>
            <a:ext cx="210312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sm" len="lg"/>
            <a:tailEnd type="stealth" w="sm" len="lg"/>
          </a:ln>
          <a:effectLst/>
        </p:spPr>
      </p:cxnSp>
      <p:sp useBgFill="1">
        <p:nvSpPr>
          <p:cNvPr id="94" name="TextBox 93"/>
          <p:cNvSpPr txBox="1"/>
          <p:nvPr/>
        </p:nvSpPr>
        <p:spPr>
          <a:xfrm>
            <a:off x="5181600" y="2971800"/>
            <a:ext cx="30489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dirty="0" smtClean="0"/>
              <a:t>y</a:t>
            </a:r>
            <a:endParaRPr lang="en-US" sz="1400" dirty="0"/>
          </a:p>
        </p:txBody>
      </p:sp>
      <p:sp useBgFill="1">
        <p:nvSpPr>
          <p:cNvPr id="95" name="TextBox 94"/>
          <p:cNvSpPr txBox="1"/>
          <p:nvPr/>
        </p:nvSpPr>
        <p:spPr>
          <a:xfrm>
            <a:off x="6705600" y="2971800"/>
            <a:ext cx="473206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dirty="0" smtClean="0"/>
              <a:t>L-y</a:t>
            </a:r>
            <a:endParaRPr lang="en-US" sz="1400" dirty="0"/>
          </a:p>
        </p:txBody>
      </p:sp>
      <p:cxnSp>
        <p:nvCxnSpPr>
          <p:cNvPr id="97" name="Straight Arrow Connector 96"/>
          <p:cNvCxnSpPr>
            <a:stCxn id="89" idx="3"/>
          </p:cNvCxnSpPr>
          <p:nvPr/>
        </p:nvCxnSpPr>
        <p:spPr bwMode="auto">
          <a:xfrm>
            <a:off x="8077199" y="3584709"/>
            <a:ext cx="1" cy="45389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med" len="lg"/>
            <a:tailEnd type="none"/>
          </a:ln>
          <a:effectLst/>
        </p:spPr>
      </p:cxnSp>
      <p:graphicFrame>
        <p:nvGraphicFramePr>
          <p:cNvPr id="413724" name="Object 28"/>
          <p:cNvGraphicFramePr>
            <a:graphicFrameLocks noChangeAspect="1"/>
          </p:cNvGraphicFramePr>
          <p:nvPr/>
        </p:nvGraphicFramePr>
        <p:xfrm>
          <a:off x="8153400" y="3733800"/>
          <a:ext cx="583593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86" name="Equation" r:id="rId35" imgW="431640" imgH="215640" progId="Equation.DSMT4">
                  <p:embed/>
                </p:oleObj>
              </mc:Choice>
              <mc:Fallback>
                <p:oleObj name="Equation" r:id="rId35" imgW="431640" imgH="215640" progId="Equation.DSMT4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3400" y="3733800"/>
                        <a:ext cx="583593" cy="293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725" name="Object 29"/>
          <p:cNvGraphicFramePr>
            <a:graphicFrameLocks noChangeAspect="1"/>
          </p:cNvGraphicFramePr>
          <p:nvPr/>
        </p:nvGraphicFramePr>
        <p:xfrm>
          <a:off x="4800600" y="3172446"/>
          <a:ext cx="508000" cy="3216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87" name="Equation" r:id="rId37" imgW="342720" imgH="215640" progId="Equation.DSMT4">
                  <p:embed/>
                </p:oleObj>
              </mc:Choice>
              <mc:Fallback>
                <p:oleObj name="Equation" r:id="rId37" imgW="342720" imgH="215640" progId="Equation.DSMT4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172446"/>
                        <a:ext cx="508000" cy="3216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0" name="Straight Arrow Connector 99"/>
          <p:cNvCxnSpPr/>
          <p:nvPr/>
        </p:nvCxnSpPr>
        <p:spPr bwMode="auto">
          <a:xfrm>
            <a:off x="4716449" y="3055951"/>
            <a:ext cx="1" cy="45389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lg"/>
            <a:tailEnd type="stealth" w="med" len="lg"/>
          </a:ln>
          <a:effectLst/>
        </p:spPr>
      </p:cxnSp>
      <p:sp>
        <p:nvSpPr>
          <p:cNvPr id="66" name="Oval 65"/>
          <p:cNvSpPr>
            <a:spLocks noChangeAspect="1"/>
          </p:cNvSpPr>
          <p:nvPr/>
        </p:nvSpPr>
        <p:spPr bwMode="auto">
          <a:xfrm>
            <a:off x="5903845" y="3681453"/>
            <a:ext cx="67818" cy="6781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01" name="Freeform 100"/>
          <p:cNvSpPr/>
          <p:nvPr/>
        </p:nvSpPr>
        <p:spPr bwMode="auto">
          <a:xfrm>
            <a:off x="4724400" y="4456045"/>
            <a:ext cx="1219200" cy="192155"/>
          </a:xfrm>
          <a:custGeom>
            <a:avLst/>
            <a:gdLst>
              <a:gd name="connsiteX0" fmla="*/ 0 w 3394022"/>
              <a:gd name="connsiteY0" fmla="*/ 11243 h 389745"/>
              <a:gd name="connsiteX1" fmla="*/ 434714 w 3394022"/>
              <a:gd name="connsiteY1" fmla="*/ 63708 h 389745"/>
              <a:gd name="connsiteX2" fmla="*/ 1618937 w 3394022"/>
              <a:gd name="connsiteY2" fmla="*/ 385997 h 389745"/>
              <a:gd name="connsiteX3" fmla="*/ 3013023 w 3394022"/>
              <a:gd name="connsiteY3" fmla="*/ 86194 h 389745"/>
              <a:gd name="connsiteX4" fmla="*/ 3335311 w 3394022"/>
              <a:gd name="connsiteY4" fmla="*/ 11243 h 389745"/>
              <a:gd name="connsiteX5" fmla="*/ 3365291 w 3394022"/>
              <a:gd name="connsiteY5" fmla="*/ 18738 h 389745"/>
              <a:gd name="connsiteX6" fmla="*/ 3365291 w 3394022"/>
              <a:gd name="connsiteY6" fmla="*/ 11243 h 389745"/>
              <a:gd name="connsiteX0" fmla="*/ 0 w 3394022"/>
              <a:gd name="connsiteY0" fmla="*/ 11243 h 389745"/>
              <a:gd name="connsiteX1" fmla="*/ 434714 w 3394022"/>
              <a:gd name="connsiteY1" fmla="*/ 63708 h 389745"/>
              <a:gd name="connsiteX2" fmla="*/ 1618937 w 3394022"/>
              <a:gd name="connsiteY2" fmla="*/ 385997 h 389745"/>
              <a:gd name="connsiteX3" fmla="*/ 3013023 w 3394022"/>
              <a:gd name="connsiteY3" fmla="*/ 86194 h 389745"/>
              <a:gd name="connsiteX4" fmla="*/ 3335311 w 3394022"/>
              <a:gd name="connsiteY4" fmla="*/ 11243 h 389745"/>
              <a:gd name="connsiteX5" fmla="*/ 3365291 w 3394022"/>
              <a:gd name="connsiteY5" fmla="*/ 18738 h 389745"/>
              <a:gd name="connsiteX0" fmla="*/ 0 w 3335311"/>
              <a:gd name="connsiteY0" fmla="*/ 9994 h 388496"/>
              <a:gd name="connsiteX1" fmla="*/ 434714 w 3335311"/>
              <a:gd name="connsiteY1" fmla="*/ 62459 h 388496"/>
              <a:gd name="connsiteX2" fmla="*/ 1618937 w 3335311"/>
              <a:gd name="connsiteY2" fmla="*/ 384748 h 388496"/>
              <a:gd name="connsiteX3" fmla="*/ 3013023 w 3335311"/>
              <a:gd name="connsiteY3" fmla="*/ 84945 h 388496"/>
              <a:gd name="connsiteX4" fmla="*/ 3335311 w 3335311"/>
              <a:gd name="connsiteY4" fmla="*/ 9994 h 388496"/>
              <a:gd name="connsiteX0" fmla="*/ 0 w 3352801"/>
              <a:gd name="connsiteY0" fmla="*/ 11244 h 389746"/>
              <a:gd name="connsiteX1" fmla="*/ 434714 w 3352801"/>
              <a:gd name="connsiteY1" fmla="*/ 63709 h 389746"/>
              <a:gd name="connsiteX2" fmla="*/ 1618937 w 3352801"/>
              <a:gd name="connsiteY2" fmla="*/ 385998 h 389746"/>
              <a:gd name="connsiteX3" fmla="*/ 3013023 w 3352801"/>
              <a:gd name="connsiteY3" fmla="*/ 86195 h 389746"/>
              <a:gd name="connsiteX4" fmla="*/ 3352801 w 3352801"/>
              <a:gd name="connsiteY4" fmla="*/ 0 h 389746"/>
              <a:gd name="connsiteX0" fmla="*/ 0 w 3352801"/>
              <a:gd name="connsiteY0" fmla="*/ 11244 h 384748"/>
              <a:gd name="connsiteX1" fmla="*/ 434714 w 3352801"/>
              <a:gd name="connsiteY1" fmla="*/ 63709 h 384748"/>
              <a:gd name="connsiteX2" fmla="*/ 1676401 w 3352801"/>
              <a:gd name="connsiteY2" fmla="*/ 381000 h 384748"/>
              <a:gd name="connsiteX3" fmla="*/ 3013023 w 3352801"/>
              <a:gd name="connsiteY3" fmla="*/ 86195 h 384748"/>
              <a:gd name="connsiteX4" fmla="*/ 3352801 w 3352801"/>
              <a:gd name="connsiteY4" fmla="*/ 0 h 384748"/>
              <a:gd name="connsiteX0" fmla="*/ 0 w 3352801"/>
              <a:gd name="connsiteY0" fmla="*/ 11244 h 392034"/>
              <a:gd name="connsiteX1" fmla="*/ 838201 w 3352801"/>
              <a:gd name="connsiteY1" fmla="*/ 152400 h 392034"/>
              <a:gd name="connsiteX2" fmla="*/ 1676401 w 3352801"/>
              <a:gd name="connsiteY2" fmla="*/ 381000 h 392034"/>
              <a:gd name="connsiteX3" fmla="*/ 3013023 w 3352801"/>
              <a:gd name="connsiteY3" fmla="*/ 86195 h 392034"/>
              <a:gd name="connsiteX4" fmla="*/ 3352801 w 3352801"/>
              <a:gd name="connsiteY4" fmla="*/ 0 h 392034"/>
              <a:gd name="connsiteX0" fmla="*/ 0 w 3352801"/>
              <a:gd name="connsiteY0" fmla="*/ 11244 h 381000"/>
              <a:gd name="connsiteX1" fmla="*/ 838201 w 3352801"/>
              <a:gd name="connsiteY1" fmla="*/ 152400 h 381000"/>
              <a:gd name="connsiteX2" fmla="*/ 1676401 w 3352801"/>
              <a:gd name="connsiteY2" fmla="*/ 381000 h 381000"/>
              <a:gd name="connsiteX3" fmla="*/ 2514601 w 3352801"/>
              <a:gd name="connsiteY3" fmla="*/ 152400 h 381000"/>
              <a:gd name="connsiteX4" fmla="*/ 3352801 w 3352801"/>
              <a:gd name="connsiteY4" fmla="*/ 0 h 381000"/>
              <a:gd name="connsiteX0" fmla="*/ 0 w 2514601"/>
              <a:gd name="connsiteY0" fmla="*/ 4997 h 374753"/>
              <a:gd name="connsiteX1" fmla="*/ 838201 w 2514601"/>
              <a:gd name="connsiteY1" fmla="*/ 146153 h 374753"/>
              <a:gd name="connsiteX2" fmla="*/ 1676401 w 2514601"/>
              <a:gd name="connsiteY2" fmla="*/ 374753 h 374753"/>
              <a:gd name="connsiteX3" fmla="*/ 2514601 w 2514601"/>
              <a:gd name="connsiteY3" fmla="*/ 146153 h 374753"/>
              <a:gd name="connsiteX0" fmla="*/ 0 w 3352800"/>
              <a:gd name="connsiteY0" fmla="*/ 4997 h 392486"/>
              <a:gd name="connsiteX1" fmla="*/ 838201 w 3352800"/>
              <a:gd name="connsiteY1" fmla="*/ 146153 h 392486"/>
              <a:gd name="connsiteX2" fmla="*/ 1676401 w 3352800"/>
              <a:gd name="connsiteY2" fmla="*/ 374753 h 392486"/>
              <a:gd name="connsiteX3" fmla="*/ 3352800 w 3352800"/>
              <a:gd name="connsiteY3" fmla="*/ 39755 h 392486"/>
              <a:gd name="connsiteX0" fmla="*/ 0 w 3352800"/>
              <a:gd name="connsiteY0" fmla="*/ 4997 h 400153"/>
              <a:gd name="connsiteX1" fmla="*/ 1295399 w 3352800"/>
              <a:gd name="connsiteY1" fmla="*/ 192154 h 400153"/>
              <a:gd name="connsiteX2" fmla="*/ 1676401 w 3352800"/>
              <a:gd name="connsiteY2" fmla="*/ 374753 h 400153"/>
              <a:gd name="connsiteX3" fmla="*/ 3352800 w 3352800"/>
              <a:gd name="connsiteY3" fmla="*/ 39755 h 400153"/>
              <a:gd name="connsiteX0" fmla="*/ 0 w 3352800"/>
              <a:gd name="connsiteY0" fmla="*/ 4997 h 369954"/>
              <a:gd name="connsiteX1" fmla="*/ 1295399 w 3352800"/>
              <a:gd name="connsiteY1" fmla="*/ 192154 h 369954"/>
              <a:gd name="connsiteX2" fmla="*/ 2209799 w 3352800"/>
              <a:gd name="connsiteY2" fmla="*/ 344554 h 369954"/>
              <a:gd name="connsiteX3" fmla="*/ 3352800 w 3352800"/>
              <a:gd name="connsiteY3" fmla="*/ 39755 h 369954"/>
              <a:gd name="connsiteX0" fmla="*/ 0 w 3352800"/>
              <a:gd name="connsiteY0" fmla="*/ 4997 h 357254"/>
              <a:gd name="connsiteX1" fmla="*/ 1295399 w 3352800"/>
              <a:gd name="connsiteY1" fmla="*/ 115954 h 357254"/>
              <a:gd name="connsiteX2" fmla="*/ 2209799 w 3352800"/>
              <a:gd name="connsiteY2" fmla="*/ 344554 h 357254"/>
              <a:gd name="connsiteX3" fmla="*/ 3352800 w 3352800"/>
              <a:gd name="connsiteY3" fmla="*/ 39755 h 357254"/>
              <a:gd name="connsiteX0" fmla="*/ 0 w 3352800"/>
              <a:gd name="connsiteY0" fmla="*/ 4997 h 369954"/>
              <a:gd name="connsiteX1" fmla="*/ 1295399 w 3352800"/>
              <a:gd name="connsiteY1" fmla="*/ 192154 h 369954"/>
              <a:gd name="connsiteX2" fmla="*/ 2209799 w 3352800"/>
              <a:gd name="connsiteY2" fmla="*/ 344554 h 369954"/>
              <a:gd name="connsiteX3" fmla="*/ 3352800 w 3352800"/>
              <a:gd name="connsiteY3" fmla="*/ 39755 h 369954"/>
              <a:gd name="connsiteX0" fmla="*/ 0 w 3352799"/>
              <a:gd name="connsiteY0" fmla="*/ 4997 h 369954"/>
              <a:gd name="connsiteX1" fmla="*/ 1295399 w 3352799"/>
              <a:gd name="connsiteY1" fmla="*/ 192154 h 369954"/>
              <a:gd name="connsiteX2" fmla="*/ 2209799 w 3352799"/>
              <a:gd name="connsiteY2" fmla="*/ 344554 h 369954"/>
              <a:gd name="connsiteX3" fmla="*/ 3352799 w 3352799"/>
              <a:gd name="connsiteY3" fmla="*/ 39754 h 369954"/>
              <a:gd name="connsiteX0" fmla="*/ 0 w 2209799"/>
              <a:gd name="connsiteY0" fmla="*/ 4997 h 369954"/>
              <a:gd name="connsiteX1" fmla="*/ 1295399 w 2209799"/>
              <a:gd name="connsiteY1" fmla="*/ 192154 h 369954"/>
              <a:gd name="connsiteX2" fmla="*/ 2209799 w 2209799"/>
              <a:gd name="connsiteY2" fmla="*/ 344554 h 369954"/>
              <a:gd name="connsiteX0" fmla="*/ 0 w 1295399"/>
              <a:gd name="connsiteY0" fmla="*/ 4997 h 192154"/>
              <a:gd name="connsiteX1" fmla="*/ 1295399 w 1295399"/>
              <a:gd name="connsiteY1" fmla="*/ 192154 h 192154"/>
              <a:gd name="connsiteX0" fmla="*/ 0 w 1219200"/>
              <a:gd name="connsiteY0" fmla="*/ 4997 h 192155"/>
              <a:gd name="connsiteX1" fmla="*/ 1219200 w 1219200"/>
              <a:gd name="connsiteY1" fmla="*/ 192155 h 192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19200" h="192155">
                <a:moveTo>
                  <a:pt x="0" y="4997"/>
                </a:moveTo>
                <a:cubicBezTo>
                  <a:pt x="82445" y="0"/>
                  <a:pt x="850900" y="135562"/>
                  <a:pt x="1219200" y="192155"/>
                </a:cubicBezTo>
              </a:path>
            </a:pathLst>
          </a:custGeom>
          <a:noFill/>
          <a:ln w="19050" cap="flat" cmpd="sng" algn="ctr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102" name="Straight Arrow Connector 101"/>
          <p:cNvCxnSpPr/>
          <p:nvPr/>
        </p:nvCxnSpPr>
        <p:spPr bwMode="auto">
          <a:xfrm>
            <a:off x="5943600" y="4648200"/>
            <a:ext cx="1" cy="45389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med" len="lg"/>
            <a:tailEnd type="none"/>
          </a:ln>
          <a:effectLst/>
        </p:spPr>
      </p:cxnSp>
      <p:graphicFrame>
        <p:nvGraphicFramePr>
          <p:cNvPr id="413726" name="Object 30"/>
          <p:cNvGraphicFramePr>
            <a:graphicFrameLocks noChangeAspect="1"/>
          </p:cNvGraphicFramePr>
          <p:nvPr/>
        </p:nvGraphicFramePr>
        <p:xfrm>
          <a:off x="5333998" y="4953000"/>
          <a:ext cx="60567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88" name="Equation" r:id="rId39" imgW="431640" imgH="215640" progId="Equation.DSMT4">
                  <p:embed/>
                </p:oleObj>
              </mc:Choice>
              <mc:Fallback>
                <p:oleObj name="Equation" r:id="rId39" imgW="431640" imgH="215640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3998" y="4953000"/>
                        <a:ext cx="605675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" name="Freeform 103"/>
          <p:cNvSpPr/>
          <p:nvPr/>
        </p:nvSpPr>
        <p:spPr bwMode="auto">
          <a:xfrm>
            <a:off x="5943600" y="5526154"/>
            <a:ext cx="2133599" cy="323574"/>
          </a:xfrm>
          <a:custGeom>
            <a:avLst/>
            <a:gdLst>
              <a:gd name="connsiteX0" fmla="*/ 0 w 3394022"/>
              <a:gd name="connsiteY0" fmla="*/ 11243 h 389745"/>
              <a:gd name="connsiteX1" fmla="*/ 434714 w 3394022"/>
              <a:gd name="connsiteY1" fmla="*/ 63708 h 389745"/>
              <a:gd name="connsiteX2" fmla="*/ 1618937 w 3394022"/>
              <a:gd name="connsiteY2" fmla="*/ 385997 h 389745"/>
              <a:gd name="connsiteX3" fmla="*/ 3013023 w 3394022"/>
              <a:gd name="connsiteY3" fmla="*/ 86194 h 389745"/>
              <a:gd name="connsiteX4" fmla="*/ 3335311 w 3394022"/>
              <a:gd name="connsiteY4" fmla="*/ 11243 h 389745"/>
              <a:gd name="connsiteX5" fmla="*/ 3365291 w 3394022"/>
              <a:gd name="connsiteY5" fmla="*/ 18738 h 389745"/>
              <a:gd name="connsiteX6" fmla="*/ 3365291 w 3394022"/>
              <a:gd name="connsiteY6" fmla="*/ 11243 h 389745"/>
              <a:gd name="connsiteX0" fmla="*/ 0 w 3394022"/>
              <a:gd name="connsiteY0" fmla="*/ 11243 h 389745"/>
              <a:gd name="connsiteX1" fmla="*/ 434714 w 3394022"/>
              <a:gd name="connsiteY1" fmla="*/ 63708 h 389745"/>
              <a:gd name="connsiteX2" fmla="*/ 1618937 w 3394022"/>
              <a:gd name="connsiteY2" fmla="*/ 385997 h 389745"/>
              <a:gd name="connsiteX3" fmla="*/ 3013023 w 3394022"/>
              <a:gd name="connsiteY3" fmla="*/ 86194 h 389745"/>
              <a:gd name="connsiteX4" fmla="*/ 3335311 w 3394022"/>
              <a:gd name="connsiteY4" fmla="*/ 11243 h 389745"/>
              <a:gd name="connsiteX5" fmla="*/ 3365291 w 3394022"/>
              <a:gd name="connsiteY5" fmla="*/ 18738 h 389745"/>
              <a:gd name="connsiteX0" fmla="*/ 0 w 3335311"/>
              <a:gd name="connsiteY0" fmla="*/ 9994 h 388496"/>
              <a:gd name="connsiteX1" fmla="*/ 434714 w 3335311"/>
              <a:gd name="connsiteY1" fmla="*/ 62459 h 388496"/>
              <a:gd name="connsiteX2" fmla="*/ 1618937 w 3335311"/>
              <a:gd name="connsiteY2" fmla="*/ 384748 h 388496"/>
              <a:gd name="connsiteX3" fmla="*/ 3013023 w 3335311"/>
              <a:gd name="connsiteY3" fmla="*/ 84945 h 388496"/>
              <a:gd name="connsiteX4" fmla="*/ 3335311 w 3335311"/>
              <a:gd name="connsiteY4" fmla="*/ 9994 h 388496"/>
              <a:gd name="connsiteX0" fmla="*/ 0 w 3352801"/>
              <a:gd name="connsiteY0" fmla="*/ 11244 h 389746"/>
              <a:gd name="connsiteX1" fmla="*/ 434714 w 3352801"/>
              <a:gd name="connsiteY1" fmla="*/ 63709 h 389746"/>
              <a:gd name="connsiteX2" fmla="*/ 1618937 w 3352801"/>
              <a:gd name="connsiteY2" fmla="*/ 385998 h 389746"/>
              <a:gd name="connsiteX3" fmla="*/ 3013023 w 3352801"/>
              <a:gd name="connsiteY3" fmla="*/ 86195 h 389746"/>
              <a:gd name="connsiteX4" fmla="*/ 3352801 w 3352801"/>
              <a:gd name="connsiteY4" fmla="*/ 0 h 389746"/>
              <a:gd name="connsiteX0" fmla="*/ 0 w 3352801"/>
              <a:gd name="connsiteY0" fmla="*/ 11244 h 384748"/>
              <a:gd name="connsiteX1" fmla="*/ 434714 w 3352801"/>
              <a:gd name="connsiteY1" fmla="*/ 63709 h 384748"/>
              <a:gd name="connsiteX2" fmla="*/ 1676401 w 3352801"/>
              <a:gd name="connsiteY2" fmla="*/ 381000 h 384748"/>
              <a:gd name="connsiteX3" fmla="*/ 3013023 w 3352801"/>
              <a:gd name="connsiteY3" fmla="*/ 86195 h 384748"/>
              <a:gd name="connsiteX4" fmla="*/ 3352801 w 3352801"/>
              <a:gd name="connsiteY4" fmla="*/ 0 h 384748"/>
              <a:gd name="connsiteX0" fmla="*/ 0 w 3352801"/>
              <a:gd name="connsiteY0" fmla="*/ 11244 h 392034"/>
              <a:gd name="connsiteX1" fmla="*/ 838201 w 3352801"/>
              <a:gd name="connsiteY1" fmla="*/ 152400 h 392034"/>
              <a:gd name="connsiteX2" fmla="*/ 1676401 w 3352801"/>
              <a:gd name="connsiteY2" fmla="*/ 381000 h 392034"/>
              <a:gd name="connsiteX3" fmla="*/ 3013023 w 3352801"/>
              <a:gd name="connsiteY3" fmla="*/ 86195 h 392034"/>
              <a:gd name="connsiteX4" fmla="*/ 3352801 w 3352801"/>
              <a:gd name="connsiteY4" fmla="*/ 0 h 392034"/>
              <a:gd name="connsiteX0" fmla="*/ 0 w 3352801"/>
              <a:gd name="connsiteY0" fmla="*/ 11244 h 381000"/>
              <a:gd name="connsiteX1" fmla="*/ 838201 w 3352801"/>
              <a:gd name="connsiteY1" fmla="*/ 152400 h 381000"/>
              <a:gd name="connsiteX2" fmla="*/ 1676401 w 3352801"/>
              <a:gd name="connsiteY2" fmla="*/ 381000 h 381000"/>
              <a:gd name="connsiteX3" fmla="*/ 2514601 w 3352801"/>
              <a:gd name="connsiteY3" fmla="*/ 152400 h 381000"/>
              <a:gd name="connsiteX4" fmla="*/ 3352801 w 3352801"/>
              <a:gd name="connsiteY4" fmla="*/ 0 h 381000"/>
              <a:gd name="connsiteX0" fmla="*/ 0 w 2514601"/>
              <a:gd name="connsiteY0" fmla="*/ 4997 h 374753"/>
              <a:gd name="connsiteX1" fmla="*/ 838201 w 2514601"/>
              <a:gd name="connsiteY1" fmla="*/ 146153 h 374753"/>
              <a:gd name="connsiteX2" fmla="*/ 1676401 w 2514601"/>
              <a:gd name="connsiteY2" fmla="*/ 374753 h 374753"/>
              <a:gd name="connsiteX3" fmla="*/ 2514601 w 2514601"/>
              <a:gd name="connsiteY3" fmla="*/ 146153 h 374753"/>
              <a:gd name="connsiteX0" fmla="*/ 0 w 3352800"/>
              <a:gd name="connsiteY0" fmla="*/ 4997 h 392486"/>
              <a:gd name="connsiteX1" fmla="*/ 838201 w 3352800"/>
              <a:gd name="connsiteY1" fmla="*/ 146153 h 392486"/>
              <a:gd name="connsiteX2" fmla="*/ 1676401 w 3352800"/>
              <a:gd name="connsiteY2" fmla="*/ 374753 h 392486"/>
              <a:gd name="connsiteX3" fmla="*/ 3352800 w 3352800"/>
              <a:gd name="connsiteY3" fmla="*/ 39755 h 392486"/>
              <a:gd name="connsiteX0" fmla="*/ 0 w 3352800"/>
              <a:gd name="connsiteY0" fmla="*/ 4997 h 400153"/>
              <a:gd name="connsiteX1" fmla="*/ 1295399 w 3352800"/>
              <a:gd name="connsiteY1" fmla="*/ 192154 h 400153"/>
              <a:gd name="connsiteX2" fmla="*/ 1676401 w 3352800"/>
              <a:gd name="connsiteY2" fmla="*/ 374753 h 400153"/>
              <a:gd name="connsiteX3" fmla="*/ 3352800 w 3352800"/>
              <a:gd name="connsiteY3" fmla="*/ 39755 h 400153"/>
              <a:gd name="connsiteX0" fmla="*/ 0 w 3352800"/>
              <a:gd name="connsiteY0" fmla="*/ 4997 h 369954"/>
              <a:gd name="connsiteX1" fmla="*/ 1295399 w 3352800"/>
              <a:gd name="connsiteY1" fmla="*/ 192154 h 369954"/>
              <a:gd name="connsiteX2" fmla="*/ 2209799 w 3352800"/>
              <a:gd name="connsiteY2" fmla="*/ 344554 h 369954"/>
              <a:gd name="connsiteX3" fmla="*/ 3352800 w 3352800"/>
              <a:gd name="connsiteY3" fmla="*/ 39755 h 369954"/>
              <a:gd name="connsiteX0" fmla="*/ 0 w 3352800"/>
              <a:gd name="connsiteY0" fmla="*/ 4997 h 357254"/>
              <a:gd name="connsiteX1" fmla="*/ 1295399 w 3352800"/>
              <a:gd name="connsiteY1" fmla="*/ 115954 h 357254"/>
              <a:gd name="connsiteX2" fmla="*/ 2209799 w 3352800"/>
              <a:gd name="connsiteY2" fmla="*/ 344554 h 357254"/>
              <a:gd name="connsiteX3" fmla="*/ 3352800 w 3352800"/>
              <a:gd name="connsiteY3" fmla="*/ 39755 h 357254"/>
              <a:gd name="connsiteX0" fmla="*/ 0 w 3352800"/>
              <a:gd name="connsiteY0" fmla="*/ 4997 h 369954"/>
              <a:gd name="connsiteX1" fmla="*/ 1295399 w 3352800"/>
              <a:gd name="connsiteY1" fmla="*/ 192154 h 369954"/>
              <a:gd name="connsiteX2" fmla="*/ 2209799 w 3352800"/>
              <a:gd name="connsiteY2" fmla="*/ 344554 h 369954"/>
              <a:gd name="connsiteX3" fmla="*/ 3352800 w 3352800"/>
              <a:gd name="connsiteY3" fmla="*/ 39755 h 369954"/>
              <a:gd name="connsiteX0" fmla="*/ 0 w 3352799"/>
              <a:gd name="connsiteY0" fmla="*/ 4997 h 369954"/>
              <a:gd name="connsiteX1" fmla="*/ 1295399 w 3352799"/>
              <a:gd name="connsiteY1" fmla="*/ 192154 h 369954"/>
              <a:gd name="connsiteX2" fmla="*/ 2209799 w 3352799"/>
              <a:gd name="connsiteY2" fmla="*/ 344554 h 369954"/>
              <a:gd name="connsiteX3" fmla="*/ 3352799 w 3352799"/>
              <a:gd name="connsiteY3" fmla="*/ 39754 h 369954"/>
              <a:gd name="connsiteX0" fmla="*/ 0 w 3352799"/>
              <a:gd name="connsiteY0" fmla="*/ 4997 h 363328"/>
              <a:gd name="connsiteX1" fmla="*/ 1219200 w 3352799"/>
              <a:gd name="connsiteY1" fmla="*/ 152400 h 363328"/>
              <a:gd name="connsiteX2" fmla="*/ 2209799 w 3352799"/>
              <a:gd name="connsiteY2" fmla="*/ 344554 h 363328"/>
              <a:gd name="connsiteX3" fmla="*/ 3352799 w 3352799"/>
              <a:gd name="connsiteY3" fmla="*/ 39754 h 363328"/>
              <a:gd name="connsiteX0" fmla="*/ 0 w 2133599"/>
              <a:gd name="connsiteY0" fmla="*/ 112646 h 323574"/>
              <a:gd name="connsiteX1" fmla="*/ 990599 w 2133599"/>
              <a:gd name="connsiteY1" fmla="*/ 304800 h 323574"/>
              <a:gd name="connsiteX2" fmla="*/ 2133599 w 2133599"/>
              <a:gd name="connsiteY2" fmla="*/ 0 h 323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33599" h="323574">
                <a:moveTo>
                  <a:pt x="0" y="112646"/>
                </a:moveTo>
                <a:cubicBezTo>
                  <a:pt x="368300" y="169239"/>
                  <a:pt x="634999" y="323574"/>
                  <a:pt x="990599" y="304800"/>
                </a:cubicBezTo>
                <a:cubicBezTo>
                  <a:pt x="1346199" y="286026"/>
                  <a:pt x="1854199" y="63500"/>
                  <a:pt x="2133599" y="0"/>
                </a:cubicBezTo>
              </a:path>
            </a:pathLst>
          </a:custGeom>
          <a:noFill/>
          <a:ln w="19050" cap="flat" cmpd="sng" algn="ctr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 bwMode="auto">
          <a:xfrm rot="5400000">
            <a:off x="5544883" y="5594476"/>
            <a:ext cx="305562" cy="45300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med" len="lg"/>
            <a:tailEnd type="none" w="med" len="lg"/>
          </a:ln>
          <a:effectLst/>
        </p:spPr>
      </p:cxnSp>
      <p:cxnSp>
        <p:nvCxnSpPr>
          <p:cNvPr id="106" name="Straight Arrow Connector 105"/>
          <p:cNvCxnSpPr/>
          <p:nvPr/>
        </p:nvCxnSpPr>
        <p:spPr bwMode="auto">
          <a:xfrm rot="5400000">
            <a:off x="5407723" y="5681660"/>
            <a:ext cx="305562" cy="45300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med" len="lg"/>
            <a:tailEnd type="none" w="med" len="lg"/>
          </a:ln>
          <a:effectLst/>
        </p:spPr>
      </p:cxnSp>
      <p:sp>
        <p:nvSpPr>
          <p:cNvPr id="107" name="Oval 106"/>
          <p:cNvSpPr>
            <a:spLocks noChangeAspect="1"/>
          </p:cNvSpPr>
          <p:nvPr/>
        </p:nvSpPr>
        <p:spPr bwMode="auto">
          <a:xfrm>
            <a:off x="5899204" y="5465857"/>
            <a:ext cx="67818" cy="6781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638800" y="5410200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cxnSp>
        <p:nvCxnSpPr>
          <p:cNvPr id="109" name="Straight Arrow Connector 108"/>
          <p:cNvCxnSpPr/>
          <p:nvPr/>
        </p:nvCxnSpPr>
        <p:spPr bwMode="auto">
          <a:xfrm>
            <a:off x="5943600" y="5658443"/>
            <a:ext cx="54864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lg"/>
            <a:tailEnd type="stealth" w="med" len="lg"/>
          </a:ln>
          <a:effectLst/>
        </p:spPr>
      </p:cxnSp>
      <p:cxnSp>
        <p:nvCxnSpPr>
          <p:cNvPr id="110" name="Straight Arrow Connector 109"/>
          <p:cNvCxnSpPr/>
          <p:nvPr/>
        </p:nvCxnSpPr>
        <p:spPr bwMode="auto">
          <a:xfrm rot="5400000" flipH="1" flipV="1">
            <a:off x="6096794" y="5831681"/>
            <a:ext cx="3048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111" name="Straight Arrow Connector 110"/>
          <p:cNvCxnSpPr/>
          <p:nvPr/>
        </p:nvCxnSpPr>
        <p:spPr bwMode="auto">
          <a:xfrm rot="5400000" flipH="1" flipV="1">
            <a:off x="6096794" y="5333206"/>
            <a:ext cx="3048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sm" len="lg"/>
            <a:tailEnd type="none" w="sm" len="lg"/>
          </a:ln>
          <a:effectLst/>
        </p:spPr>
      </p:cxnSp>
      <p:graphicFrame>
        <p:nvGraphicFramePr>
          <p:cNvPr id="112" name="Object 23"/>
          <p:cNvGraphicFramePr>
            <a:graphicFrameLocks noChangeAspect="1"/>
          </p:cNvGraphicFramePr>
          <p:nvPr/>
        </p:nvGraphicFramePr>
        <p:xfrm>
          <a:off x="6172200" y="5478449"/>
          <a:ext cx="177800" cy="19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89" name="Equation" r:id="rId41" imgW="126720" imgH="139680" progId="Equation.DSMT4">
                  <p:embed/>
                </p:oleObj>
              </mc:Choice>
              <mc:Fallback>
                <p:oleObj name="Equation" r:id="rId41" imgW="126720" imgH="139680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5478449"/>
                        <a:ext cx="177800" cy="193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" name="Object 24"/>
          <p:cNvGraphicFramePr>
            <a:graphicFrameLocks noChangeAspect="1"/>
          </p:cNvGraphicFramePr>
          <p:nvPr/>
        </p:nvGraphicFramePr>
        <p:xfrm>
          <a:off x="5105400" y="5633108"/>
          <a:ext cx="506412" cy="234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90" name="Equation" r:id="rId42" imgW="469800" imgH="215640" progId="Equation.DSMT4">
                  <p:embed/>
                </p:oleObj>
              </mc:Choice>
              <mc:Fallback>
                <p:oleObj name="Equation" r:id="rId42" imgW="469800" imgH="215640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5633108"/>
                        <a:ext cx="506412" cy="2342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" name="Object 29"/>
          <p:cNvGraphicFramePr>
            <a:graphicFrameLocks noChangeAspect="1"/>
          </p:cNvGraphicFramePr>
          <p:nvPr/>
        </p:nvGraphicFramePr>
        <p:xfrm>
          <a:off x="6610350" y="5486400"/>
          <a:ext cx="417513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91" name="Equation" r:id="rId44" imgW="317160" imgH="241200" progId="Equation.DSMT4">
                  <p:embed/>
                </p:oleObj>
              </mc:Choice>
              <mc:Fallback>
                <p:oleObj name="Equation" r:id="rId44" imgW="317160" imgH="241200" progId="Equation.DSMT4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0350" y="5486400"/>
                        <a:ext cx="417513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" name="Oval 114"/>
          <p:cNvSpPr>
            <a:spLocks noChangeAspect="1"/>
          </p:cNvSpPr>
          <p:nvPr/>
        </p:nvSpPr>
        <p:spPr bwMode="auto">
          <a:xfrm>
            <a:off x="5904875" y="5621689"/>
            <a:ext cx="67818" cy="6781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116" name="Straight Arrow Connector 115"/>
          <p:cNvCxnSpPr/>
          <p:nvPr/>
        </p:nvCxnSpPr>
        <p:spPr bwMode="auto">
          <a:xfrm>
            <a:off x="5943600" y="5638800"/>
            <a:ext cx="1" cy="45389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lg"/>
            <a:tailEnd type="stealth" w="med" len="lg"/>
          </a:ln>
          <a:effectLst/>
        </p:spPr>
      </p:cxnSp>
      <p:graphicFrame>
        <p:nvGraphicFramePr>
          <p:cNvPr id="117" name="Object 30"/>
          <p:cNvGraphicFramePr>
            <a:graphicFrameLocks noChangeAspect="1"/>
          </p:cNvGraphicFramePr>
          <p:nvPr/>
        </p:nvGraphicFramePr>
        <p:xfrm>
          <a:off x="6019800" y="5923072"/>
          <a:ext cx="393700" cy="249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92" name="Equation" r:id="rId46" imgW="342720" imgH="215640" progId="Equation.DSMT4">
                  <p:embed/>
                </p:oleObj>
              </mc:Choice>
              <mc:Fallback>
                <p:oleObj name="Equation" r:id="rId46" imgW="342720" imgH="215640" progId="Equation.DSMT4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923072"/>
                        <a:ext cx="393700" cy="2491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8" name="Straight Connector 117"/>
          <p:cNvCxnSpPr/>
          <p:nvPr/>
        </p:nvCxnSpPr>
        <p:spPr bwMode="auto">
          <a:xfrm rot="10800000" flipH="1">
            <a:off x="4724400" y="5518204"/>
            <a:ext cx="4114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graphicFrame>
        <p:nvGraphicFramePr>
          <p:cNvPr id="119" name="Object 118"/>
          <p:cNvGraphicFramePr>
            <a:graphicFrameLocks noChangeAspect="1"/>
          </p:cNvGraphicFramePr>
          <p:nvPr/>
        </p:nvGraphicFramePr>
        <p:xfrm>
          <a:off x="8077200" y="5157747"/>
          <a:ext cx="564368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93" name="Equation" r:id="rId48" imgW="406080" imgH="241200" progId="Equation.DSMT4">
                  <p:embed/>
                </p:oleObj>
              </mc:Choice>
              <mc:Fallback>
                <p:oleObj name="Equation" r:id="rId48" imgW="406080" imgH="241200" progId="Equation.DSMT4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5157747"/>
                        <a:ext cx="564368" cy="336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0" name="Straight Connector 119"/>
          <p:cNvCxnSpPr/>
          <p:nvPr/>
        </p:nvCxnSpPr>
        <p:spPr bwMode="auto">
          <a:xfrm rot="10800000" flipH="1">
            <a:off x="8853065" y="5501272"/>
            <a:ext cx="18288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graphicFrame>
        <p:nvGraphicFramePr>
          <p:cNvPr id="121" name="Object 120"/>
          <p:cNvGraphicFramePr>
            <a:graphicFrameLocks noChangeAspect="1"/>
          </p:cNvGraphicFramePr>
          <p:nvPr/>
        </p:nvGraphicFramePr>
        <p:xfrm>
          <a:off x="8694420" y="5310147"/>
          <a:ext cx="1397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94" name="Equation" r:id="rId49" imgW="139680" imgH="164880" progId="Equation.DSMT4">
                  <p:embed/>
                </p:oleObj>
              </mc:Choice>
              <mc:Fallback>
                <p:oleObj name="Equation" r:id="rId49" imgW="139680" imgH="164880" progId="Equation.DSMT4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4420" y="5310147"/>
                        <a:ext cx="139700" cy="165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" name="Object 9"/>
          <p:cNvGraphicFramePr>
            <a:graphicFrameLocks noChangeAspect="1"/>
          </p:cNvGraphicFramePr>
          <p:nvPr/>
        </p:nvGraphicFramePr>
        <p:xfrm>
          <a:off x="8923020" y="5233947"/>
          <a:ext cx="127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95" name="Equation" r:id="rId50" imgW="126720" imgH="241200" progId="Equation.DSMT4">
                  <p:embed/>
                </p:oleObj>
              </mc:Choice>
              <mc:Fallback>
                <p:oleObj name="Equation" r:id="rId50" imgW="126720" imgH="241200" progId="Equation.DSMT4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3020" y="5233947"/>
                        <a:ext cx="1270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3" name="Straight Arrow Connector 122"/>
          <p:cNvCxnSpPr/>
          <p:nvPr/>
        </p:nvCxnSpPr>
        <p:spPr bwMode="auto">
          <a:xfrm>
            <a:off x="8077200" y="5492527"/>
            <a:ext cx="54864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med" len="lg"/>
            <a:tailEnd type="none"/>
          </a:ln>
          <a:effectLst/>
        </p:spPr>
      </p:cxnSp>
      <p:sp>
        <p:nvSpPr>
          <p:cNvPr id="124" name="Oval 123"/>
          <p:cNvSpPr>
            <a:spLocks noChangeAspect="1"/>
          </p:cNvSpPr>
          <p:nvPr/>
        </p:nvSpPr>
        <p:spPr bwMode="auto">
          <a:xfrm>
            <a:off x="8048107" y="5465934"/>
            <a:ext cx="67818" cy="6781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125" name="Straight Arrow Connector 124"/>
          <p:cNvCxnSpPr/>
          <p:nvPr/>
        </p:nvCxnSpPr>
        <p:spPr bwMode="auto">
          <a:xfrm>
            <a:off x="8077199" y="5542056"/>
            <a:ext cx="1" cy="45389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med" len="lg"/>
            <a:tailEnd type="none"/>
          </a:ln>
          <a:effectLst/>
        </p:spPr>
      </p:cxnSp>
      <p:graphicFrame>
        <p:nvGraphicFramePr>
          <p:cNvPr id="126" name="Object 28"/>
          <p:cNvGraphicFramePr>
            <a:graphicFrameLocks noChangeAspect="1"/>
          </p:cNvGraphicFramePr>
          <p:nvPr/>
        </p:nvGraphicFramePr>
        <p:xfrm>
          <a:off x="8153400" y="5715000"/>
          <a:ext cx="536194" cy="269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96" name="Equation" r:id="rId51" imgW="431640" imgH="215640" progId="Equation.DSMT4">
                  <p:embed/>
                </p:oleObj>
              </mc:Choice>
              <mc:Fallback>
                <p:oleObj name="Equation" r:id="rId51" imgW="431640" imgH="215640" progId="Equation.DSMT4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3400" y="5715000"/>
                        <a:ext cx="536194" cy="2698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" name="Object 29"/>
          <p:cNvGraphicFramePr>
            <a:graphicFrameLocks noChangeAspect="1"/>
          </p:cNvGraphicFramePr>
          <p:nvPr/>
        </p:nvGraphicFramePr>
        <p:xfrm>
          <a:off x="4800600" y="4114800"/>
          <a:ext cx="508000" cy="3216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97" name="Equation" r:id="rId53" imgW="342720" imgH="215640" progId="Equation.DSMT4">
                  <p:embed/>
                </p:oleObj>
              </mc:Choice>
              <mc:Fallback>
                <p:oleObj name="Equation" r:id="rId53" imgW="342720" imgH="215640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114800"/>
                        <a:ext cx="508000" cy="3216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8" name="Straight Arrow Connector 127"/>
          <p:cNvCxnSpPr/>
          <p:nvPr/>
        </p:nvCxnSpPr>
        <p:spPr bwMode="auto">
          <a:xfrm>
            <a:off x="4716449" y="3998305"/>
            <a:ext cx="1" cy="45389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lg"/>
            <a:tailEnd type="stealth" w="med" len="lg"/>
          </a:ln>
          <a:effectLst/>
        </p:spPr>
      </p:cxnSp>
      <p:cxnSp>
        <p:nvCxnSpPr>
          <p:cNvPr id="129" name="Straight Connector 128"/>
          <p:cNvCxnSpPr/>
          <p:nvPr/>
        </p:nvCxnSpPr>
        <p:spPr bwMode="auto">
          <a:xfrm rot="5400000" flipH="1" flipV="1">
            <a:off x="5471160" y="1767840"/>
            <a:ext cx="18288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0" name="Straight Arrow Connector 129"/>
          <p:cNvCxnSpPr/>
          <p:nvPr/>
        </p:nvCxnSpPr>
        <p:spPr bwMode="auto">
          <a:xfrm>
            <a:off x="5574475" y="1752600"/>
            <a:ext cx="246888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sm" len="lg"/>
            <a:tailEnd type="stealth" w="sm" len="lg"/>
          </a:ln>
          <a:effectLst/>
        </p:spPr>
      </p:cxnSp>
      <p:sp useBgFill="1">
        <p:nvSpPr>
          <p:cNvPr id="131" name="TextBox 130"/>
          <p:cNvSpPr txBox="1"/>
          <p:nvPr/>
        </p:nvSpPr>
        <p:spPr>
          <a:xfrm>
            <a:off x="6295900" y="1600200"/>
            <a:ext cx="1024639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dirty="0" smtClean="0"/>
              <a:t>0.7071 L</a:t>
            </a:r>
            <a:endParaRPr lang="en-US" sz="1400" dirty="0"/>
          </a:p>
        </p:txBody>
      </p:sp>
      <p:sp>
        <p:nvSpPr>
          <p:cNvPr id="13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1800" b="1" dirty="0" smtClean="0"/>
              <a:t>BONUS:  </a:t>
            </a:r>
            <a:r>
              <a:rPr lang="en-US" sz="1600" b="1" dirty="0" smtClean="0"/>
              <a:t>Following the procedure used during the class lecture, set up and solve the differential equation to find an expression for P</a:t>
            </a:r>
            <a:r>
              <a:rPr lang="en-US" sz="1600" b="1" baseline="-25000" dirty="0" smtClean="0"/>
              <a:t>CR</a:t>
            </a:r>
            <a:r>
              <a:rPr lang="en-US" sz="1600" b="1" dirty="0" smtClean="0"/>
              <a:t> for the case of a with Fixed-Pinned constraints.</a:t>
            </a:r>
            <a:endParaRPr lang="en-US" sz="16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1586</TotalTime>
  <Words>145</Words>
  <Application>Microsoft Office PowerPoint</Application>
  <PresentationFormat>On-screen Show (4:3)</PresentationFormat>
  <Paragraphs>35</Paragraphs>
  <Slides>3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Profile</vt:lpstr>
      <vt:lpstr>Equation</vt:lpstr>
      <vt:lpstr>HOMEWORK PROBLEM: Following the procedure used during the class lecture, set up and solve the differential equation to find an expression for PCR for the case of a with Pin-Pin constraints.</vt:lpstr>
      <vt:lpstr>BONUS:  Following the procedure used during the class lecture, set up and solve the differential equation to find an expression for PCR for the case of a with Fixed-Fixed constraints.</vt:lpstr>
      <vt:lpstr>BONUS:  Following the procedure used during the class lecture, set up and solve the differential equation to find an expression for PCR for the case of a with Fixed-Pinned constraints.</vt:lpstr>
    </vt:vector>
  </TitlesOfParts>
  <Company>Union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MER035 Lecture 1</dc:title>
  <dc:subject>Course Intro</dc:subject>
  <dc:creator>RBB</dc:creator>
  <cp:lastModifiedBy> </cp:lastModifiedBy>
  <cp:revision>77</cp:revision>
  <cp:lastPrinted>2016-05-13T21:49:35Z</cp:lastPrinted>
  <dcterms:created xsi:type="dcterms:W3CDTF">2000-05-18T05:09:09Z</dcterms:created>
  <dcterms:modified xsi:type="dcterms:W3CDTF">2016-05-13T21:49:45Z</dcterms:modified>
</cp:coreProperties>
</file>