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28" d="100"/>
          <a:sy n="128" d="100"/>
        </p:scale>
        <p:origin x="-10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DBE5DC-FD19-4E9F-BBAF-E051A4114A7C}"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2B09-CDD6-4674-A26C-94C19F0BFB98}" type="slidenum">
              <a:rPr lang="en-US" smtClean="0"/>
              <a:t>‹#›</a:t>
            </a:fld>
            <a:endParaRPr lang="en-US"/>
          </a:p>
        </p:txBody>
      </p:sp>
    </p:spTree>
    <p:extLst>
      <p:ext uri="{BB962C8B-B14F-4D97-AF65-F5344CB8AC3E}">
        <p14:creationId xmlns:p14="http://schemas.microsoft.com/office/powerpoint/2010/main" val="42506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DBE5DC-FD19-4E9F-BBAF-E051A4114A7C}"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2B09-CDD6-4674-A26C-94C19F0BFB98}" type="slidenum">
              <a:rPr lang="en-US" smtClean="0"/>
              <a:t>‹#›</a:t>
            </a:fld>
            <a:endParaRPr lang="en-US"/>
          </a:p>
        </p:txBody>
      </p:sp>
    </p:spTree>
    <p:extLst>
      <p:ext uri="{BB962C8B-B14F-4D97-AF65-F5344CB8AC3E}">
        <p14:creationId xmlns:p14="http://schemas.microsoft.com/office/powerpoint/2010/main" val="255626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DBE5DC-FD19-4E9F-BBAF-E051A4114A7C}"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2B09-CDD6-4674-A26C-94C19F0BFB98}" type="slidenum">
              <a:rPr lang="en-US" smtClean="0"/>
              <a:t>‹#›</a:t>
            </a:fld>
            <a:endParaRPr lang="en-US"/>
          </a:p>
        </p:txBody>
      </p:sp>
    </p:spTree>
    <p:extLst>
      <p:ext uri="{BB962C8B-B14F-4D97-AF65-F5344CB8AC3E}">
        <p14:creationId xmlns:p14="http://schemas.microsoft.com/office/powerpoint/2010/main" val="123845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DBE5DC-FD19-4E9F-BBAF-E051A4114A7C}"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2B09-CDD6-4674-A26C-94C19F0BFB98}" type="slidenum">
              <a:rPr lang="en-US" smtClean="0"/>
              <a:t>‹#›</a:t>
            </a:fld>
            <a:endParaRPr lang="en-US"/>
          </a:p>
        </p:txBody>
      </p:sp>
    </p:spTree>
    <p:extLst>
      <p:ext uri="{BB962C8B-B14F-4D97-AF65-F5344CB8AC3E}">
        <p14:creationId xmlns:p14="http://schemas.microsoft.com/office/powerpoint/2010/main" val="2605011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DBE5DC-FD19-4E9F-BBAF-E051A4114A7C}"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2B09-CDD6-4674-A26C-94C19F0BFB98}" type="slidenum">
              <a:rPr lang="en-US" smtClean="0"/>
              <a:t>‹#›</a:t>
            </a:fld>
            <a:endParaRPr lang="en-US"/>
          </a:p>
        </p:txBody>
      </p:sp>
    </p:spTree>
    <p:extLst>
      <p:ext uri="{BB962C8B-B14F-4D97-AF65-F5344CB8AC3E}">
        <p14:creationId xmlns:p14="http://schemas.microsoft.com/office/powerpoint/2010/main" val="534859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DBE5DC-FD19-4E9F-BBAF-E051A4114A7C}"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82B09-CDD6-4674-A26C-94C19F0BFB98}" type="slidenum">
              <a:rPr lang="en-US" smtClean="0"/>
              <a:t>‹#›</a:t>
            </a:fld>
            <a:endParaRPr lang="en-US"/>
          </a:p>
        </p:txBody>
      </p:sp>
    </p:spTree>
    <p:extLst>
      <p:ext uri="{BB962C8B-B14F-4D97-AF65-F5344CB8AC3E}">
        <p14:creationId xmlns:p14="http://schemas.microsoft.com/office/powerpoint/2010/main" val="395122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DBE5DC-FD19-4E9F-BBAF-E051A4114A7C}" type="datetimeFigureOut">
              <a:rPr lang="en-US" smtClean="0"/>
              <a:t>5/9/2016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82B09-CDD6-4674-A26C-94C19F0BFB98}" type="slidenum">
              <a:rPr lang="en-US" smtClean="0"/>
              <a:t>‹#›</a:t>
            </a:fld>
            <a:endParaRPr lang="en-US"/>
          </a:p>
        </p:txBody>
      </p:sp>
    </p:spTree>
    <p:extLst>
      <p:ext uri="{BB962C8B-B14F-4D97-AF65-F5344CB8AC3E}">
        <p14:creationId xmlns:p14="http://schemas.microsoft.com/office/powerpoint/2010/main" val="378717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DBE5DC-FD19-4E9F-BBAF-E051A4114A7C}" type="datetimeFigureOut">
              <a:rPr lang="en-US" smtClean="0"/>
              <a:t>5/9/2016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82B09-CDD6-4674-A26C-94C19F0BFB98}" type="slidenum">
              <a:rPr lang="en-US" smtClean="0"/>
              <a:t>‹#›</a:t>
            </a:fld>
            <a:endParaRPr lang="en-US"/>
          </a:p>
        </p:txBody>
      </p:sp>
    </p:spTree>
    <p:extLst>
      <p:ext uri="{BB962C8B-B14F-4D97-AF65-F5344CB8AC3E}">
        <p14:creationId xmlns:p14="http://schemas.microsoft.com/office/powerpoint/2010/main" val="118163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DBE5DC-FD19-4E9F-BBAF-E051A4114A7C}" type="datetimeFigureOut">
              <a:rPr lang="en-US" smtClean="0"/>
              <a:t>5/9/2016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D82B09-CDD6-4674-A26C-94C19F0BFB98}" type="slidenum">
              <a:rPr lang="en-US" smtClean="0"/>
              <a:t>‹#›</a:t>
            </a:fld>
            <a:endParaRPr lang="en-US"/>
          </a:p>
        </p:txBody>
      </p:sp>
    </p:spTree>
    <p:extLst>
      <p:ext uri="{BB962C8B-B14F-4D97-AF65-F5344CB8AC3E}">
        <p14:creationId xmlns:p14="http://schemas.microsoft.com/office/powerpoint/2010/main" val="3443038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DBE5DC-FD19-4E9F-BBAF-E051A4114A7C}"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82B09-CDD6-4674-A26C-94C19F0BFB98}" type="slidenum">
              <a:rPr lang="en-US" smtClean="0"/>
              <a:t>‹#›</a:t>
            </a:fld>
            <a:endParaRPr lang="en-US"/>
          </a:p>
        </p:txBody>
      </p:sp>
    </p:spTree>
    <p:extLst>
      <p:ext uri="{BB962C8B-B14F-4D97-AF65-F5344CB8AC3E}">
        <p14:creationId xmlns:p14="http://schemas.microsoft.com/office/powerpoint/2010/main" val="84917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DBE5DC-FD19-4E9F-BBAF-E051A4114A7C}"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82B09-CDD6-4674-A26C-94C19F0BFB98}" type="slidenum">
              <a:rPr lang="en-US" smtClean="0"/>
              <a:t>‹#›</a:t>
            </a:fld>
            <a:endParaRPr lang="en-US"/>
          </a:p>
        </p:txBody>
      </p:sp>
    </p:spTree>
    <p:extLst>
      <p:ext uri="{BB962C8B-B14F-4D97-AF65-F5344CB8AC3E}">
        <p14:creationId xmlns:p14="http://schemas.microsoft.com/office/powerpoint/2010/main" val="100984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DBE5DC-FD19-4E9F-BBAF-E051A4114A7C}" type="datetimeFigureOut">
              <a:rPr lang="en-US" smtClean="0"/>
              <a:t>5/9/2016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82B09-CDD6-4674-A26C-94C19F0BFB98}" type="slidenum">
              <a:rPr lang="en-US" smtClean="0"/>
              <a:t>‹#›</a:t>
            </a:fld>
            <a:endParaRPr lang="en-US"/>
          </a:p>
        </p:txBody>
      </p:sp>
    </p:spTree>
    <p:extLst>
      <p:ext uri="{BB962C8B-B14F-4D97-AF65-F5344CB8AC3E}">
        <p14:creationId xmlns:p14="http://schemas.microsoft.com/office/powerpoint/2010/main" val="340742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5200" y="25146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0" y="2743200"/>
            <a:ext cx="15240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c 5"/>
          <p:cNvSpPr/>
          <p:nvPr/>
        </p:nvSpPr>
        <p:spPr>
          <a:xfrm>
            <a:off x="3612996" y="1560798"/>
            <a:ext cx="1920240" cy="1920240"/>
          </a:xfrm>
          <a:prstGeom prst="arc">
            <a:avLst>
              <a:gd name="adj1" fmla="val 10892544"/>
              <a:gd name="adj2" fmla="val 25606"/>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Arc 6"/>
          <p:cNvSpPr/>
          <p:nvPr/>
        </p:nvSpPr>
        <p:spPr>
          <a:xfrm>
            <a:off x="3698490" y="1653726"/>
            <a:ext cx="1737360" cy="1737360"/>
          </a:xfrm>
          <a:prstGeom prst="arc">
            <a:avLst>
              <a:gd name="adj1" fmla="val 10892544"/>
              <a:gd name="adj2" fmla="val 25606"/>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p:cNvSpPr/>
          <p:nvPr/>
        </p:nvSpPr>
        <p:spPr>
          <a:xfrm>
            <a:off x="3611136" y="3391458"/>
            <a:ext cx="1920240" cy="1920240"/>
          </a:xfrm>
          <a:prstGeom prst="arc">
            <a:avLst>
              <a:gd name="adj1" fmla="val 21574948"/>
              <a:gd name="adj2" fmla="val 10853954"/>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a:off x="3696630" y="3484386"/>
            <a:ext cx="1737360" cy="1737360"/>
          </a:xfrm>
          <a:prstGeom prst="arc">
            <a:avLst>
              <a:gd name="adj1" fmla="val 21505625"/>
              <a:gd name="adj2" fmla="val 10841384"/>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4525908" y="1639602"/>
            <a:ext cx="77316" cy="874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25908" y="4343400"/>
            <a:ext cx="77316" cy="874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56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0800" b="36041"/>
          <a:stretch/>
        </p:blipFill>
        <p:spPr bwMode="auto">
          <a:xfrm>
            <a:off x="3434459" y="1676400"/>
            <a:ext cx="2275081" cy="3874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3434459" y="4876800"/>
            <a:ext cx="0" cy="129540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62717" y="4876800"/>
            <a:ext cx="0" cy="129540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34459" y="6019800"/>
            <a:ext cx="2128258" cy="0"/>
          </a:xfrm>
          <a:prstGeom prst="straightConnector1">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sp useBgFill="1">
        <p:nvSpPr>
          <p:cNvPr id="10" name="TextBox 9"/>
          <p:cNvSpPr txBox="1"/>
          <p:nvPr/>
        </p:nvSpPr>
        <p:spPr>
          <a:xfrm>
            <a:off x="4246430" y="5835134"/>
            <a:ext cx="651140" cy="369332"/>
          </a:xfrm>
          <a:prstGeom prst="rect">
            <a:avLst/>
          </a:prstGeom>
        </p:spPr>
        <p:txBody>
          <a:bodyPr wrap="none" rtlCol="0">
            <a:spAutoFit/>
          </a:bodyPr>
          <a:lstStyle/>
          <a:p>
            <a:r>
              <a:rPr lang="en-US" dirty="0" smtClean="0"/>
              <a:t>2.0in</a:t>
            </a:r>
            <a:endParaRPr lang="en-US" dirty="0"/>
          </a:p>
        </p:txBody>
      </p:sp>
      <p:cxnSp>
        <p:nvCxnSpPr>
          <p:cNvPr id="12" name="Straight Arrow Connector 11"/>
          <p:cNvCxnSpPr/>
          <p:nvPr/>
        </p:nvCxnSpPr>
        <p:spPr>
          <a:xfrm>
            <a:off x="5791200" y="2667000"/>
            <a:ext cx="1295400"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791200" y="4466064"/>
            <a:ext cx="1295400"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858000" y="2667000"/>
            <a:ext cx="0" cy="1752600"/>
          </a:xfrm>
          <a:prstGeom prst="straightConnector1">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sp useBgFill="1">
        <p:nvSpPr>
          <p:cNvPr id="17" name="TextBox 16"/>
          <p:cNvSpPr txBox="1"/>
          <p:nvPr/>
        </p:nvSpPr>
        <p:spPr>
          <a:xfrm>
            <a:off x="6532430" y="3358634"/>
            <a:ext cx="651140" cy="369332"/>
          </a:xfrm>
          <a:prstGeom prst="rect">
            <a:avLst/>
          </a:prstGeom>
        </p:spPr>
        <p:txBody>
          <a:bodyPr wrap="none" rtlCol="0">
            <a:spAutoFit/>
          </a:bodyPr>
          <a:lstStyle/>
          <a:p>
            <a:r>
              <a:rPr lang="en-US" dirty="0" smtClean="0"/>
              <a:t>1.0in</a:t>
            </a:r>
            <a:endParaRPr lang="en-US" dirty="0"/>
          </a:p>
        </p:txBody>
      </p:sp>
      <p:cxnSp>
        <p:nvCxnSpPr>
          <p:cNvPr id="18" name="Straight Arrow Connector 17"/>
          <p:cNvCxnSpPr/>
          <p:nvPr/>
        </p:nvCxnSpPr>
        <p:spPr>
          <a:xfrm>
            <a:off x="3124200" y="3727966"/>
            <a:ext cx="31025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useBgFill="1">
        <p:nvSpPr>
          <p:cNvPr id="21" name="TextBox 20"/>
          <p:cNvSpPr txBox="1"/>
          <p:nvPr/>
        </p:nvSpPr>
        <p:spPr>
          <a:xfrm>
            <a:off x="2356041" y="3511034"/>
            <a:ext cx="768159" cy="369332"/>
          </a:xfrm>
          <a:prstGeom prst="rect">
            <a:avLst/>
          </a:prstGeom>
        </p:spPr>
        <p:txBody>
          <a:bodyPr wrap="none" rtlCol="0">
            <a:spAutoFit/>
          </a:bodyPr>
          <a:lstStyle/>
          <a:p>
            <a:r>
              <a:rPr lang="en-US" dirty="0" smtClean="0"/>
              <a:t>0.25in</a:t>
            </a:r>
            <a:endParaRPr lang="en-US" dirty="0"/>
          </a:p>
        </p:txBody>
      </p:sp>
      <p:cxnSp>
        <p:nvCxnSpPr>
          <p:cNvPr id="22" name="Straight Arrow Connector 21"/>
          <p:cNvCxnSpPr/>
          <p:nvPr/>
        </p:nvCxnSpPr>
        <p:spPr>
          <a:xfrm>
            <a:off x="3770970" y="3735142"/>
            <a:ext cx="310259" cy="0"/>
          </a:xfrm>
          <a:prstGeom prst="straightConnector1">
            <a:avLst/>
          </a:prstGeom>
          <a:ln w="190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001485" y="2133600"/>
            <a:ext cx="207830" cy="152400"/>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324861" y="1905000"/>
            <a:ext cx="188936" cy="152400"/>
          </a:xfrm>
          <a:prstGeom prst="straightConnector1">
            <a:avLst/>
          </a:prstGeom>
          <a:ln w="19050">
            <a:headEnd type="stealth"/>
            <a:tailEnd type="none"/>
          </a:ln>
        </p:spPr>
        <p:style>
          <a:lnRef idx="1">
            <a:schemeClr val="accent1"/>
          </a:lnRef>
          <a:fillRef idx="0">
            <a:schemeClr val="accent1"/>
          </a:fillRef>
          <a:effectRef idx="0">
            <a:schemeClr val="accent1"/>
          </a:effectRef>
          <a:fontRef idx="minor">
            <a:schemeClr val="tx1"/>
          </a:fontRef>
        </p:style>
      </p:cxnSp>
      <p:sp useBgFill="1">
        <p:nvSpPr>
          <p:cNvPr id="26" name="TextBox 25"/>
          <p:cNvSpPr txBox="1"/>
          <p:nvPr/>
        </p:nvSpPr>
        <p:spPr>
          <a:xfrm>
            <a:off x="5562717" y="1772890"/>
            <a:ext cx="885179" cy="369332"/>
          </a:xfrm>
          <a:prstGeom prst="rect">
            <a:avLst/>
          </a:prstGeom>
        </p:spPr>
        <p:txBody>
          <a:bodyPr wrap="none" rtlCol="0">
            <a:spAutoFit/>
          </a:bodyPr>
          <a:lstStyle/>
          <a:p>
            <a:r>
              <a:rPr lang="en-US" dirty="0" smtClean="0"/>
              <a:t>0.125in</a:t>
            </a:r>
            <a:endParaRPr lang="en-US" dirty="0"/>
          </a:p>
        </p:txBody>
      </p:sp>
      <p:sp>
        <p:nvSpPr>
          <p:cNvPr id="24" name="TextBox 23"/>
          <p:cNvSpPr txBox="1"/>
          <p:nvPr/>
        </p:nvSpPr>
        <p:spPr>
          <a:xfrm>
            <a:off x="266700" y="304800"/>
            <a:ext cx="8610600" cy="830997"/>
          </a:xfrm>
          <a:prstGeom prst="rect">
            <a:avLst/>
          </a:prstGeom>
          <a:noFill/>
        </p:spPr>
        <p:txBody>
          <a:bodyPr wrap="square" rtlCol="0">
            <a:spAutoFit/>
          </a:bodyPr>
          <a:lstStyle/>
          <a:p>
            <a:r>
              <a:rPr lang="en-US" sz="1200" b="1" dirty="0" smtClean="0"/>
              <a:t>The cross section of the aluminum tube shown transmits a torsional moment of 5000lb.  Let E=10Msi and </a:t>
            </a:r>
            <a:r>
              <a:rPr lang="en-US" sz="1200" b="1" dirty="0" smtClean="0">
                <a:sym typeface="Symbol"/>
              </a:rPr>
              <a:t>=0.33.  The section is symmetric with respect to the y and z axes.  The 1.0in dimensions are between wall centerlines, and the center lines of the 0.25in vertical walls align with the centerlines of the ends of the circular walls.  Determine the average shear stress in each wall and the angle of twist over the length of 24in.</a:t>
            </a:r>
            <a:r>
              <a:rPr lang="en-US" sz="1200" b="1" dirty="0" smtClean="0"/>
              <a:t> </a:t>
            </a:r>
            <a:endParaRPr lang="en-US" sz="1200" b="1" dirty="0"/>
          </a:p>
        </p:txBody>
      </p:sp>
    </p:spTree>
    <p:extLst>
      <p:ext uri="{BB962C8B-B14F-4D97-AF65-F5344CB8AC3E}">
        <p14:creationId xmlns:p14="http://schemas.microsoft.com/office/powerpoint/2010/main" val="536409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87</Words>
  <Application>Microsoft Office PowerPoint</Application>
  <PresentationFormat>On-screen Show (4:3)</PresentationFormat>
  <Paragraphs>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Bucinell, Ronald</dc:creator>
  <cp:lastModifiedBy> </cp:lastModifiedBy>
  <cp:revision>3</cp:revision>
  <dcterms:created xsi:type="dcterms:W3CDTF">2016-05-09T22:28:05Z</dcterms:created>
  <dcterms:modified xsi:type="dcterms:W3CDTF">2016-05-09T22:49:12Z</dcterms:modified>
</cp:coreProperties>
</file>