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5" r:id="rId1"/>
  </p:sldMasterIdLst>
  <p:notesMasterIdLst>
    <p:notesMasterId r:id="rId12"/>
  </p:notesMasterIdLst>
  <p:handoutMasterIdLst>
    <p:handoutMasterId r:id="rId13"/>
  </p:handoutMasterIdLst>
  <p:sldIdLst>
    <p:sldId id="463" r:id="rId2"/>
    <p:sldId id="479" r:id="rId3"/>
    <p:sldId id="477" r:id="rId4"/>
    <p:sldId id="476" r:id="rId5"/>
    <p:sldId id="470" r:id="rId6"/>
    <p:sldId id="466" r:id="rId7"/>
    <p:sldId id="467" r:id="rId8"/>
    <p:sldId id="468" r:id="rId9"/>
    <p:sldId id="469" r:id="rId10"/>
    <p:sldId id="471" r:id="rId11"/>
  </p:sldIdLst>
  <p:sldSz cx="9144000" cy="6858000" type="screen4x3"/>
  <p:notesSz cx="6881813" cy="9296400"/>
  <p:embeddedFontLst>
    <p:embeddedFont>
      <p:font typeface="Arial Black" panose="020B0A04020102020204" pitchFamily="34" charset="0"/>
      <p:bold r:id="rId1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120" userDrawn="1">
          <p15:clr>
            <a:srgbClr val="A4A3A4"/>
          </p15:clr>
        </p15:guide>
        <p15:guide id="4" pos="403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33CC"/>
    <a:srgbClr val="CCECFF"/>
    <a:srgbClr val="006600"/>
    <a:srgbClr val="F6F6F8"/>
    <a:srgbClr val="FFFFFF"/>
    <a:srgbClr val="FFFFCC"/>
    <a:srgbClr val="99CCFF"/>
    <a:srgbClr val="EAEAEA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4660"/>
  </p:normalViewPr>
  <p:slideViewPr>
    <p:cSldViewPr>
      <p:cViewPr varScale="1">
        <p:scale>
          <a:sx n="106" d="100"/>
          <a:sy n="106" d="100"/>
        </p:scale>
        <p:origin x="-444" y="-96"/>
      </p:cViewPr>
      <p:guideLst>
        <p:guide orient="horz" pos="2160"/>
        <p:guide orient="horz" pos="3120"/>
        <p:guide pos="2880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orient="horz" pos="2928"/>
        <p:guide pos="2304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fld id="{7FE7F000-1B37-4E89-A464-935599F6AB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8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78" y="4416099"/>
            <a:ext cx="5047858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fld id="{806BE0FE-73F7-4259-A490-5EF814378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3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6CC007-B0FA-4920-B491-475B75459BD0}" type="slidenum">
              <a:rPr lang="en-US"/>
              <a:pPr/>
              <a:t>1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36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AC19EA-5786-429F-9EF8-821A88B6D885}" type="slidenum">
              <a:rPr lang="en-US"/>
              <a:pPr/>
              <a:t>10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39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Archimedes uses</a:t>
            </a:r>
            <a:r>
              <a:rPr lang="en-US" baseline="0" dirty="0" smtClean="0"/>
              <a:t> of finite element to calculate volumes of solids brought him to the threshold of calculus.</a:t>
            </a:r>
          </a:p>
          <a:p>
            <a:r>
              <a:rPr lang="en-US" baseline="0" dirty="0" smtClean="0"/>
              <a:t>Chinese independently developed the use of polygons to inscribe and circumscribe circles and averaging the results </a:t>
            </a:r>
            <a:r>
              <a:rPr lang="en-US" baseline="0" smtClean="0"/>
              <a:t>to compute 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6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60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Continuous elastic structure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Continuum</a:t>
            </a:r>
          </a:p>
          <a:p>
            <a:r>
              <a:rPr lang="en-US" dirty="0" smtClean="0"/>
              <a:t>Divided into small but finite well-defined substructures (elements)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Discretized</a:t>
            </a:r>
          </a:p>
          <a:p>
            <a:pPr marL="0" indent="0">
              <a:buFontTx/>
              <a:buNone/>
            </a:pPr>
            <a:r>
              <a:rPr lang="en-US" dirty="0" smtClean="0"/>
              <a:t>ELEMENTS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Material Properties, Geometry, Stress, Strain</a:t>
            </a: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NODES  Loads and Displacements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57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7A465-B627-4F09-9C54-8F66DBEFEDCE}" type="slidenum">
              <a:rPr lang="en-US"/>
              <a:pPr/>
              <a:t>5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95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36C17-2998-4A45-8CFB-EE8A017E8445}" type="slidenum">
              <a:rPr lang="en-US"/>
              <a:pPr/>
              <a:t>6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95313-4F6B-4F0F-8A45-24703F15A06B}" type="slidenum">
              <a:rPr lang="en-US"/>
              <a:pPr/>
              <a:t>7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92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986E8-C70E-4289-BBBB-10403D1FCDFA}" type="slidenum">
              <a:rPr lang="en-US"/>
              <a:pPr/>
              <a:t>8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11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A2179-0EC1-492B-B80B-2B8F958C86F4}" type="slidenum">
              <a:rPr lang="en-US"/>
              <a:pPr/>
              <a:t>9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2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2198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32259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414083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10000">
              <a:schemeClr val="accent1">
                <a:tint val="44500"/>
                <a:satMod val="160000"/>
              </a:schemeClr>
            </a:gs>
            <a:gs pos="2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172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 dirty="0" smtClean="0"/>
              <a:t>Union College</a:t>
            </a:r>
          </a:p>
          <a:p>
            <a:pPr eaLnBrk="1" hangingPunct="1"/>
            <a:r>
              <a:rPr lang="en-US" sz="800" dirty="0" smtClean="0"/>
              <a:t>Department of Mechanical Engineering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3483769" y="6172200"/>
            <a:ext cx="2209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MER311: Advanced Mechanics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397786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4DDACDF-D952-4491-878F-8386C65C434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Finite Element Method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752600"/>
            <a:ext cx="8001000" cy="4267200"/>
          </a:xfrm>
        </p:spPr>
        <p:txBody>
          <a:bodyPr/>
          <a:lstStyle/>
          <a:p>
            <a:r>
              <a:rPr lang="en-US" dirty="0"/>
              <a:t>Overview of Technique</a:t>
            </a:r>
          </a:p>
          <a:p>
            <a:r>
              <a:rPr lang="en-US" dirty="0"/>
              <a:t>Sample Element Library</a:t>
            </a:r>
          </a:p>
          <a:p>
            <a:r>
              <a:rPr lang="en-US" dirty="0"/>
              <a:t>Errors Associated with the </a:t>
            </a:r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1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1216025"/>
          </a:xfrm>
        </p:spPr>
        <p:txBody>
          <a:bodyPr/>
          <a:lstStyle/>
          <a:p>
            <a:r>
              <a:rPr lang="en-US" dirty="0" smtClean="0"/>
              <a:t>Energy Methods are Essential for Advanced Elements</a:t>
            </a:r>
            <a:endParaRPr lang="en-US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Direct Stiffness Method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asy </a:t>
            </a:r>
            <a:r>
              <a:rPr lang="en-US" sz="2400" dirty="0"/>
              <a:t>to understand physically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ore </a:t>
            </a:r>
            <a:r>
              <a:rPr lang="en-US" sz="2400" dirty="0"/>
              <a:t>difficult to apply to complex element</a:t>
            </a:r>
          </a:p>
          <a:p>
            <a:r>
              <a:rPr lang="en-US" sz="2800" dirty="0"/>
              <a:t>Rayleigh-Ritz </a:t>
            </a:r>
            <a:r>
              <a:rPr lang="en-US" sz="2800" dirty="0" smtClean="0"/>
              <a:t>Method</a:t>
            </a:r>
          </a:p>
          <a:p>
            <a:pPr lvl="1"/>
            <a:r>
              <a:rPr lang="en-US" sz="2400" dirty="0"/>
              <a:t>B</a:t>
            </a:r>
            <a:r>
              <a:rPr lang="en-US" sz="2400" dirty="0" smtClean="0"/>
              <a:t>ased on energy methods</a:t>
            </a:r>
          </a:p>
          <a:p>
            <a:pPr lvl="1"/>
            <a:r>
              <a:rPr lang="en-US" sz="2400" dirty="0" smtClean="0"/>
              <a:t>Easier to implement on complex elements</a:t>
            </a:r>
          </a:p>
          <a:p>
            <a:pPr lvl="1"/>
            <a:r>
              <a:rPr lang="en-US" sz="2400" dirty="0" smtClean="0"/>
              <a:t>More flexibility in simulating load and boundary conditions</a:t>
            </a:r>
            <a:endParaRPr lang="en-US" sz="24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10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1216025"/>
          </a:xfrm>
        </p:spPr>
        <p:txBody>
          <a:bodyPr/>
          <a:lstStyle/>
          <a:p>
            <a:r>
              <a:rPr lang="en-US" sz="3200" dirty="0"/>
              <a:t>Finite Element Replaces the Actual Problem with a Simpler One.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267200"/>
          </a:xfrm>
        </p:spPr>
        <p:txBody>
          <a:bodyPr/>
          <a:lstStyle/>
          <a:p>
            <a:r>
              <a:rPr lang="en-US" sz="2400" dirty="0" smtClean="0"/>
              <a:t>Babylonians </a:t>
            </a:r>
            <a:r>
              <a:rPr lang="en-US" sz="2000" dirty="0" smtClean="0">
                <a:solidFill>
                  <a:srgbClr val="006600"/>
                </a:solidFill>
              </a:rPr>
              <a:t>(1900-1680 B.C.E)</a:t>
            </a:r>
          </a:p>
          <a:p>
            <a:pPr lvl="1"/>
            <a:r>
              <a:rPr lang="en-US" sz="2000" dirty="0" smtClean="0"/>
              <a:t>Calculation of radius of circle, </a:t>
            </a:r>
            <a:r>
              <a:rPr lang="en-US" sz="2000" dirty="0" smtClean="0">
                <a:solidFill>
                  <a:srgbClr val="0033CC"/>
                </a:solidFill>
                <a:sym typeface="Symbol"/>
              </a:rPr>
              <a:t>=3</a:t>
            </a:r>
          </a:p>
          <a:p>
            <a:pPr lvl="1"/>
            <a:r>
              <a:rPr lang="en-US" sz="2000" dirty="0" smtClean="0">
                <a:sym typeface="Symbol"/>
              </a:rPr>
              <a:t>Closer approximation found</a:t>
            </a:r>
            <a:r>
              <a:rPr lang="en-US" sz="2000" dirty="0">
                <a:sym typeface="Symbol"/>
              </a:rPr>
              <a:t>, </a:t>
            </a:r>
            <a:r>
              <a:rPr lang="en-US" sz="2000" dirty="0">
                <a:solidFill>
                  <a:srgbClr val="0033CC"/>
                </a:solidFill>
                <a:sym typeface="Symbol"/>
              </a:rPr>
              <a:t>=</a:t>
            </a:r>
            <a:r>
              <a:rPr lang="en-US" sz="2000" dirty="0" smtClean="0">
                <a:solidFill>
                  <a:srgbClr val="0033CC"/>
                </a:solidFill>
                <a:sym typeface="Symbol"/>
              </a:rPr>
              <a:t>3.125</a:t>
            </a:r>
            <a:endParaRPr lang="en-US" sz="2000" dirty="0" smtClean="0">
              <a:solidFill>
                <a:srgbClr val="0033CC"/>
              </a:solidFill>
            </a:endParaRPr>
          </a:p>
          <a:p>
            <a:r>
              <a:rPr lang="en-US" sz="2400" dirty="0" smtClean="0"/>
              <a:t>Egyptian Papyrus</a:t>
            </a:r>
          </a:p>
          <a:p>
            <a:pPr lvl="1"/>
            <a:r>
              <a:rPr lang="en-US" sz="2000" dirty="0" smtClean="0">
                <a:solidFill>
                  <a:srgbClr val="006600"/>
                </a:solidFill>
              </a:rPr>
              <a:t>(1800 B.C.E.)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/>
              <a:t>Correct formula for volume of a pyramid and area of a sphere</a:t>
            </a:r>
          </a:p>
          <a:p>
            <a:pPr lvl="1"/>
            <a:r>
              <a:rPr lang="en-US" sz="2000" dirty="0" smtClean="0">
                <a:solidFill>
                  <a:srgbClr val="006600"/>
                </a:solidFill>
              </a:rPr>
              <a:t>(1500 B.C.E.)</a:t>
            </a:r>
            <a:r>
              <a:rPr lang="en-US" sz="2000" dirty="0" smtClean="0"/>
              <a:t> Egyptians using </a:t>
            </a:r>
            <a:r>
              <a:rPr lang="en-US" sz="2000" dirty="0">
                <a:solidFill>
                  <a:srgbClr val="0033CC"/>
                </a:solidFill>
                <a:sym typeface="Symbol"/>
              </a:rPr>
              <a:t>= </a:t>
            </a:r>
            <a:r>
              <a:rPr lang="en-US" sz="2000" dirty="0" smtClean="0">
                <a:solidFill>
                  <a:srgbClr val="0033CC"/>
                </a:solidFill>
              </a:rPr>
              <a:t>10</a:t>
            </a:r>
            <a:r>
              <a:rPr lang="en-US" sz="2000" baseline="30000" dirty="0" smtClean="0">
                <a:solidFill>
                  <a:srgbClr val="0033CC"/>
                </a:solidFill>
              </a:rPr>
              <a:t>1/2</a:t>
            </a:r>
            <a:r>
              <a:rPr lang="en-US" sz="2000" dirty="0" smtClean="0">
                <a:solidFill>
                  <a:srgbClr val="0033CC"/>
                </a:solidFill>
              </a:rPr>
              <a:t> (3.16)</a:t>
            </a:r>
            <a:r>
              <a:rPr lang="en-US" sz="2000" dirty="0" smtClean="0">
                <a:solidFill>
                  <a:srgbClr val="0033CC"/>
                </a:solidFill>
                <a:sym typeface="Symbol"/>
              </a:rPr>
              <a:t>.</a:t>
            </a:r>
          </a:p>
          <a:p>
            <a:r>
              <a:rPr lang="en-US" sz="2400" dirty="0" smtClean="0">
                <a:sym typeface="Symbol"/>
              </a:rPr>
              <a:t>Archimedes of Syracuse </a:t>
            </a:r>
            <a:r>
              <a:rPr lang="en-US" sz="2000" dirty="0" smtClean="0">
                <a:solidFill>
                  <a:srgbClr val="006600"/>
                </a:solidFill>
                <a:sym typeface="Symbol"/>
              </a:rPr>
              <a:t>(287-212 B.C.E)</a:t>
            </a:r>
          </a:p>
          <a:p>
            <a:pPr lvl="1"/>
            <a:r>
              <a:rPr lang="en-US" sz="2000" dirty="0" err="1" smtClean="0">
                <a:sym typeface="Symbol"/>
              </a:rPr>
              <a:t>Pythagoream</a:t>
            </a:r>
            <a:r>
              <a:rPr lang="en-US" sz="2000" dirty="0" smtClean="0">
                <a:sym typeface="Symbol"/>
              </a:rPr>
              <a:t> theorem and two regular polygons</a:t>
            </a:r>
          </a:p>
          <a:p>
            <a:pPr lvl="2"/>
            <a:r>
              <a:rPr lang="en-US" sz="1800" dirty="0" smtClean="0">
                <a:sym typeface="Symbol"/>
              </a:rPr>
              <a:t>Inscribing and circumscribing, </a:t>
            </a:r>
            <a:r>
              <a:rPr lang="en-US" sz="1800" dirty="0">
                <a:solidFill>
                  <a:srgbClr val="0033CC"/>
                </a:solidFill>
                <a:sym typeface="Symbol"/>
              </a:rPr>
              <a:t></a:t>
            </a:r>
            <a:r>
              <a:rPr lang="en-US" sz="1800" dirty="0" smtClean="0">
                <a:solidFill>
                  <a:srgbClr val="0033CC"/>
                </a:solidFill>
                <a:sym typeface="Symbol"/>
              </a:rPr>
              <a:t>=    </a:t>
            </a:r>
            <a:r>
              <a:rPr lang="en-US" sz="1800" dirty="0" smtClean="0">
                <a:sym typeface="Symbol"/>
              </a:rPr>
              <a:t> to </a:t>
            </a:r>
          </a:p>
          <a:p>
            <a:pPr lvl="2"/>
            <a:r>
              <a:rPr lang="en-US" sz="2000" dirty="0" smtClean="0">
                <a:sym typeface="Symbol"/>
              </a:rPr>
              <a:t>Chinese, </a:t>
            </a:r>
            <a:r>
              <a:rPr lang="en-US" sz="2000" dirty="0" smtClean="0">
                <a:solidFill>
                  <a:srgbClr val="006600"/>
                </a:solidFill>
                <a:sym typeface="Symbol"/>
              </a:rPr>
              <a:t>(429-501)</a:t>
            </a:r>
          </a:p>
          <a:p>
            <a:pPr lvl="1"/>
            <a:r>
              <a:rPr lang="en-US" sz="2000" dirty="0" err="1">
                <a:sym typeface="Symbol"/>
              </a:rPr>
              <a:t>Zu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Chongzhi</a:t>
            </a:r>
            <a:r>
              <a:rPr lang="en-US" sz="2000" dirty="0" smtClean="0">
                <a:sym typeface="Symbol"/>
              </a:rPr>
              <a:t>/</a:t>
            </a:r>
            <a:r>
              <a:rPr lang="en-US" sz="2000" dirty="0" err="1" smtClean="0">
                <a:sym typeface="Symbol"/>
              </a:rPr>
              <a:t>Tsu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>
                <a:sym typeface="Symbol"/>
              </a:rPr>
              <a:t>Chung </a:t>
            </a:r>
            <a:r>
              <a:rPr lang="en-US" sz="2000" dirty="0" err="1" smtClean="0">
                <a:sym typeface="Symbol"/>
              </a:rPr>
              <a:t>Chik</a:t>
            </a:r>
            <a:r>
              <a:rPr lang="en-US" sz="2000" dirty="0" smtClean="0">
                <a:sym typeface="Symbol"/>
              </a:rPr>
              <a:t>: </a:t>
            </a:r>
            <a:r>
              <a:rPr lang="en-US" sz="2000" dirty="0" smtClean="0"/>
              <a:t>24,576-gon, </a:t>
            </a:r>
            <a:r>
              <a:rPr lang="en-US" sz="2000" dirty="0">
                <a:solidFill>
                  <a:srgbClr val="0033CC"/>
                </a:solidFill>
                <a:sym typeface="Symbol"/>
              </a:rPr>
              <a:t></a:t>
            </a:r>
            <a:r>
              <a:rPr lang="en-US" sz="2000" dirty="0" smtClean="0">
                <a:solidFill>
                  <a:srgbClr val="0033CC"/>
                </a:solidFill>
                <a:sym typeface="Symbol"/>
              </a:rPr>
              <a:t>=355/113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2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576492"/>
              </p:ext>
            </p:extLst>
          </p:nvPr>
        </p:nvGraphicFramePr>
        <p:xfrm>
          <a:off x="5867400" y="5005953"/>
          <a:ext cx="381000" cy="428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74" name="Equation" r:id="rId4" imgW="203040" imgH="228600" progId="Equation.DSMT4">
                  <p:embed/>
                </p:oleObj>
              </mc:Choice>
              <mc:Fallback>
                <p:oleObj name="Equation" r:id="rId4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7400" y="5005953"/>
                        <a:ext cx="381000" cy="428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956586"/>
              </p:ext>
            </p:extLst>
          </p:nvPr>
        </p:nvGraphicFramePr>
        <p:xfrm>
          <a:off x="6475710" y="4989164"/>
          <a:ext cx="476871" cy="450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75" name="Equation" r:id="rId6" imgW="241200" imgH="228600" progId="Equation.DSMT4">
                  <p:embed/>
                </p:oleObj>
              </mc:Choice>
              <mc:Fallback>
                <p:oleObj name="Equation" r:id="rId6" imgW="2412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710" y="4989164"/>
                        <a:ext cx="476871" cy="450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26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1216025"/>
          </a:xfrm>
        </p:spPr>
        <p:txBody>
          <a:bodyPr/>
          <a:lstStyle/>
          <a:p>
            <a:r>
              <a:rPr lang="en-US" sz="3200" dirty="0" smtClean="0"/>
              <a:t>Finite Element Essential for Complex Structures.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267200"/>
          </a:xfrm>
        </p:spPr>
        <p:txBody>
          <a:bodyPr/>
          <a:lstStyle/>
          <a:p>
            <a:r>
              <a:rPr lang="en-US" sz="2400" dirty="0" smtClean="0"/>
              <a:t>Jet Powered Aircraft/Swept Winged Structures</a:t>
            </a:r>
          </a:p>
          <a:p>
            <a:pPr lvl="1"/>
            <a:r>
              <a:rPr lang="en-US" sz="2000" dirty="0" smtClean="0"/>
              <a:t>Force Methods </a:t>
            </a:r>
            <a:r>
              <a:rPr lang="en-US" sz="2000" dirty="0" smtClean="0">
                <a:solidFill>
                  <a:srgbClr val="006600"/>
                </a:solidFill>
              </a:rPr>
              <a:t>(S. Levy, 1947)</a:t>
            </a:r>
          </a:p>
          <a:p>
            <a:pPr lvl="2"/>
            <a:r>
              <a:rPr lang="en-US" sz="1400" dirty="0" smtClean="0"/>
              <a:t>Based on elasticity theory: equilibrium of forces and continuity of displacements</a:t>
            </a:r>
          </a:p>
          <a:p>
            <a:pPr lvl="1"/>
            <a:r>
              <a:rPr lang="en-US" sz="2000" dirty="0" smtClean="0"/>
              <a:t>Direct Stiffness Formulations (H.U. Schuerch,1953)</a:t>
            </a:r>
          </a:p>
          <a:p>
            <a:pPr lvl="1"/>
            <a:r>
              <a:rPr lang="en-US" sz="2000" dirty="0" smtClean="0"/>
              <a:t>Stiffness Matrix Based on Assumed Displacements </a:t>
            </a:r>
            <a:r>
              <a:rPr lang="en-US" sz="2000" dirty="0" smtClean="0">
                <a:solidFill>
                  <a:srgbClr val="006600"/>
                </a:solidFill>
              </a:rPr>
              <a:t>(Turner et al./Boeing, 1956)</a:t>
            </a:r>
            <a:br>
              <a:rPr lang="en-US" sz="2000" dirty="0" smtClean="0">
                <a:solidFill>
                  <a:srgbClr val="006600"/>
                </a:solidFill>
              </a:rPr>
            </a:br>
            <a:endParaRPr lang="en-US" sz="2000" dirty="0" smtClean="0">
              <a:solidFill>
                <a:srgbClr val="006600"/>
              </a:solidFill>
            </a:endParaRPr>
          </a:p>
          <a:p>
            <a:r>
              <a:rPr lang="en-US" sz="2400" dirty="0" smtClean="0"/>
              <a:t>FE Based on Principle of Minimum Potential Energy </a:t>
            </a:r>
            <a:r>
              <a:rPr lang="en-US" sz="2400" dirty="0" smtClean="0">
                <a:solidFill>
                  <a:srgbClr val="006600"/>
                </a:solidFill>
              </a:rPr>
              <a:t>(1960’s)</a:t>
            </a:r>
          </a:p>
          <a:p>
            <a:pPr marL="471487" lvl="1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3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4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Freeform 196"/>
          <p:cNvSpPr/>
          <p:nvPr/>
        </p:nvSpPr>
        <p:spPr bwMode="auto">
          <a:xfrm>
            <a:off x="4572000" y="3429000"/>
            <a:ext cx="2757359" cy="1846613"/>
          </a:xfrm>
          <a:custGeom>
            <a:avLst/>
            <a:gdLst>
              <a:gd name="connsiteX0" fmla="*/ 0 w 2763297"/>
              <a:gd name="connsiteY0" fmla="*/ 1828800 h 1838848"/>
              <a:gd name="connsiteX1" fmla="*/ 10049 w 2763297"/>
              <a:gd name="connsiteY1" fmla="*/ 10048 h 1838848"/>
              <a:gd name="connsiteX2" fmla="*/ 2763297 w 2763297"/>
              <a:gd name="connsiteY2" fmla="*/ 0 h 1838848"/>
              <a:gd name="connsiteX3" fmla="*/ 2753249 w 2763297"/>
              <a:gd name="connsiteY3" fmla="*/ 552659 h 1838848"/>
              <a:gd name="connsiteX4" fmla="*/ 2451798 w 2763297"/>
              <a:gd name="connsiteY4" fmla="*/ 562707 h 1838848"/>
              <a:gd name="connsiteX5" fmla="*/ 2130251 w 2763297"/>
              <a:gd name="connsiteY5" fmla="*/ 673239 h 1838848"/>
              <a:gd name="connsiteX6" fmla="*/ 1808704 w 2763297"/>
              <a:gd name="connsiteY6" fmla="*/ 884255 h 1838848"/>
              <a:gd name="connsiteX7" fmla="*/ 1718268 w 2763297"/>
              <a:gd name="connsiteY7" fmla="*/ 1145512 h 1838848"/>
              <a:gd name="connsiteX8" fmla="*/ 1215851 w 2763297"/>
              <a:gd name="connsiteY8" fmla="*/ 1416817 h 1838848"/>
              <a:gd name="connsiteX9" fmla="*/ 974690 w 2763297"/>
              <a:gd name="connsiteY9" fmla="*/ 1637881 h 1838848"/>
              <a:gd name="connsiteX10" fmla="*/ 974690 w 2763297"/>
              <a:gd name="connsiteY10" fmla="*/ 1838848 h 1838848"/>
              <a:gd name="connsiteX11" fmla="*/ 0 w 2763297"/>
              <a:gd name="connsiteY11" fmla="*/ 1828800 h 1838848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808704 w 2763297"/>
              <a:gd name="connsiteY6" fmla="*/ 884255 h 1848897"/>
              <a:gd name="connsiteX7" fmla="*/ 1718268 w 2763297"/>
              <a:gd name="connsiteY7" fmla="*/ 1145512 h 1848897"/>
              <a:gd name="connsiteX8" fmla="*/ 1215851 w 2763297"/>
              <a:gd name="connsiteY8" fmla="*/ 1416817 h 1848897"/>
              <a:gd name="connsiteX9" fmla="*/ 974690 w 2763297"/>
              <a:gd name="connsiteY9" fmla="*/ 1637881 h 1848897"/>
              <a:gd name="connsiteX10" fmla="*/ 572756 w 2763297"/>
              <a:gd name="connsiteY10" fmla="*/ 1848897 h 1848897"/>
              <a:gd name="connsiteX11" fmla="*/ 0 w 2763297"/>
              <a:gd name="connsiteY11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808704 w 2763297"/>
              <a:gd name="connsiteY7" fmla="*/ 884255 h 1848897"/>
              <a:gd name="connsiteX8" fmla="*/ 1718268 w 2763297"/>
              <a:gd name="connsiteY8" fmla="*/ 1145512 h 1848897"/>
              <a:gd name="connsiteX9" fmla="*/ 1215851 w 2763297"/>
              <a:gd name="connsiteY9" fmla="*/ 1416817 h 1848897"/>
              <a:gd name="connsiteX10" fmla="*/ 974690 w 2763297"/>
              <a:gd name="connsiteY10" fmla="*/ 1637881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808704 w 2763297"/>
              <a:gd name="connsiteY7" fmla="*/ 884255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974690 w 2763297"/>
              <a:gd name="connsiteY10" fmla="*/ 1637881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974690 w 2763297"/>
              <a:gd name="connsiteY10" fmla="*/ 1637881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155560 w 2763297"/>
              <a:gd name="connsiteY8" fmla="*/ 974689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768509 w 2763297"/>
              <a:gd name="connsiteY6" fmla="*/ 683288 h 1848897"/>
              <a:gd name="connsiteX7" fmla="*/ 1306286 w 2763297"/>
              <a:gd name="connsiteY7" fmla="*/ 1014883 h 1848897"/>
              <a:gd name="connsiteX8" fmla="*/ 1155560 w 2763297"/>
              <a:gd name="connsiteY8" fmla="*/ 974689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768509 w 2763297"/>
              <a:gd name="connsiteY6" fmla="*/ 683288 h 1848897"/>
              <a:gd name="connsiteX7" fmla="*/ 1527349 w 2763297"/>
              <a:gd name="connsiteY7" fmla="*/ 773723 h 1848897"/>
              <a:gd name="connsiteX8" fmla="*/ 1155560 w 2763297"/>
              <a:gd name="connsiteY8" fmla="*/ 974689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57359"/>
              <a:gd name="connsiteY0" fmla="*/ 1846613 h 1848897"/>
              <a:gd name="connsiteX1" fmla="*/ 4111 w 2757359"/>
              <a:gd name="connsiteY1" fmla="*/ 10048 h 1848897"/>
              <a:gd name="connsiteX2" fmla="*/ 2757359 w 2757359"/>
              <a:gd name="connsiteY2" fmla="*/ 0 h 1848897"/>
              <a:gd name="connsiteX3" fmla="*/ 2747311 w 2757359"/>
              <a:gd name="connsiteY3" fmla="*/ 552659 h 1848897"/>
              <a:gd name="connsiteX4" fmla="*/ 2445860 w 2757359"/>
              <a:gd name="connsiteY4" fmla="*/ 562707 h 1848897"/>
              <a:gd name="connsiteX5" fmla="*/ 2124313 w 2757359"/>
              <a:gd name="connsiteY5" fmla="*/ 673239 h 1848897"/>
              <a:gd name="connsiteX6" fmla="*/ 1762571 w 2757359"/>
              <a:gd name="connsiteY6" fmla="*/ 683288 h 1848897"/>
              <a:gd name="connsiteX7" fmla="*/ 1521411 w 2757359"/>
              <a:gd name="connsiteY7" fmla="*/ 773723 h 1848897"/>
              <a:gd name="connsiteX8" fmla="*/ 1149622 w 2757359"/>
              <a:gd name="connsiteY8" fmla="*/ 974689 h 1848897"/>
              <a:gd name="connsiteX9" fmla="*/ 1029043 w 2757359"/>
              <a:gd name="connsiteY9" fmla="*/ 1205801 h 1848897"/>
              <a:gd name="connsiteX10" fmla="*/ 657253 w 2757359"/>
              <a:gd name="connsiteY10" fmla="*/ 1537397 h 1848897"/>
              <a:gd name="connsiteX11" fmla="*/ 566818 w 2757359"/>
              <a:gd name="connsiteY11" fmla="*/ 1848897 h 1848897"/>
              <a:gd name="connsiteX12" fmla="*/ 0 w 2757359"/>
              <a:gd name="connsiteY12" fmla="*/ 1846613 h 1848897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1029043 w 2757359"/>
              <a:gd name="connsiteY9" fmla="*/ 1205801 h 1846613"/>
              <a:gd name="connsiteX10" fmla="*/ 657253 w 2757359"/>
              <a:gd name="connsiteY10" fmla="*/ 1537397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1029043 w 2757359"/>
              <a:gd name="connsiteY9" fmla="*/ 1205801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102121 w 2757359"/>
              <a:gd name="connsiteY9" fmla="*/ 867811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4615 w 2757359"/>
              <a:gd name="connsiteY9" fmla="*/ 953728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4615 w 2757359"/>
              <a:gd name="connsiteY9" fmla="*/ 953728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775876 w 2757359"/>
              <a:gd name="connsiteY10" fmla="*/ 1269162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775876 w 2757359"/>
              <a:gd name="connsiteY10" fmla="*/ 1269162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367347 w 2757359"/>
              <a:gd name="connsiteY8" fmla="*/ 722907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367347 w 2757359"/>
              <a:gd name="connsiteY8" fmla="*/ 722907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367347 w 2757359"/>
              <a:gd name="connsiteY8" fmla="*/ 722907 h 1846613"/>
              <a:gd name="connsiteX9" fmla="*/ 1068368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623666 w 2757359"/>
              <a:gd name="connsiteY7" fmla="*/ 591329 h 1846613"/>
              <a:gd name="connsiteX8" fmla="*/ 1367347 w 2757359"/>
              <a:gd name="connsiteY8" fmla="*/ 722907 h 1846613"/>
              <a:gd name="connsiteX9" fmla="*/ 1068368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623666 w 2757359"/>
              <a:gd name="connsiteY7" fmla="*/ 591329 h 1846613"/>
              <a:gd name="connsiteX8" fmla="*/ 1367347 w 2757359"/>
              <a:gd name="connsiteY8" fmla="*/ 722907 h 1846613"/>
              <a:gd name="connsiteX9" fmla="*/ 1068368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7359" h="1846613">
                <a:moveTo>
                  <a:pt x="0" y="1846613"/>
                </a:moveTo>
                <a:cubicBezTo>
                  <a:pt x="3350" y="1240362"/>
                  <a:pt x="761" y="616299"/>
                  <a:pt x="4111" y="10048"/>
                </a:cubicBezTo>
                <a:lnTo>
                  <a:pt x="2757359" y="0"/>
                </a:lnTo>
                <a:lnTo>
                  <a:pt x="2753249" y="380467"/>
                </a:lnTo>
                <a:cubicBezTo>
                  <a:pt x="2654877" y="381837"/>
                  <a:pt x="2577985" y="380140"/>
                  <a:pt x="2458134" y="384578"/>
                </a:cubicBezTo>
                <a:cubicBezTo>
                  <a:pt x="2353887" y="392424"/>
                  <a:pt x="2243504" y="418681"/>
                  <a:pt x="2136189" y="435732"/>
                </a:cubicBezTo>
                <a:cubicBezTo>
                  <a:pt x="2024727" y="460985"/>
                  <a:pt x="1940263" y="485077"/>
                  <a:pt x="1777089" y="536097"/>
                </a:cubicBezTo>
                <a:cubicBezTo>
                  <a:pt x="1613915" y="587117"/>
                  <a:pt x="1485467" y="657904"/>
                  <a:pt x="1367347" y="722907"/>
                </a:cubicBezTo>
                <a:cubicBezTo>
                  <a:pt x="1249227" y="787910"/>
                  <a:pt x="1132805" y="864698"/>
                  <a:pt x="1068368" y="926113"/>
                </a:cubicBezTo>
                <a:cubicBezTo>
                  <a:pt x="1003931" y="987528"/>
                  <a:pt x="931801" y="1047651"/>
                  <a:pt x="818834" y="1201656"/>
                </a:cubicBezTo>
                <a:cubicBezTo>
                  <a:pt x="705867" y="1355661"/>
                  <a:pt x="706500" y="1392000"/>
                  <a:pt x="657253" y="1513646"/>
                </a:cubicBezTo>
                <a:cubicBezTo>
                  <a:pt x="608006" y="1635292"/>
                  <a:pt x="624672" y="1733188"/>
                  <a:pt x="608381" y="1842959"/>
                </a:cubicBezTo>
                <a:lnTo>
                  <a:pt x="0" y="1846613"/>
                </a:lnTo>
                <a:close/>
              </a:path>
            </a:pathLst>
          </a:cu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flipV="1">
            <a:off x="4570084" y="5265839"/>
            <a:ext cx="60851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204" name="Oval 203"/>
          <p:cNvSpPr/>
          <p:nvPr/>
        </p:nvSpPr>
        <p:spPr bwMode="auto">
          <a:xfrm>
            <a:off x="4803012" y="3670160"/>
            <a:ext cx="640080" cy="64008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But Finite Well-Defined Substructures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4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886843" y="3411187"/>
            <a:ext cx="2757359" cy="1846613"/>
          </a:xfrm>
          <a:custGeom>
            <a:avLst/>
            <a:gdLst>
              <a:gd name="connsiteX0" fmla="*/ 0 w 2763297"/>
              <a:gd name="connsiteY0" fmla="*/ 1828800 h 1838848"/>
              <a:gd name="connsiteX1" fmla="*/ 10049 w 2763297"/>
              <a:gd name="connsiteY1" fmla="*/ 10048 h 1838848"/>
              <a:gd name="connsiteX2" fmla="*/ 2763297 w 2763297"/>
              <a:gd name="connsiteY2" fmla="*/ 0 h 1838848"/>
              <a:gd name="connsiteX3" fmla="*/ 2753249 w 2763297"/>
              <a:gd name="connsiteY3" fmla="*/ 552659 h 1838848"/>
              <a:gd name="connsiteX4" fmla="*/ 2451798 w 2763297"/>
              <a:gd name="connsiteY4" fmla="*/ 562707 h 1838848"/>
              <a:gd name="connsiteX5" fmla="*/ 2130251 w 2763297"/>
              <a:gd name="connsiteY5" fmla="*/ 673239 h 1838848"/>
              <a:gd name="connsiteX6" fmla="*/ 1808704 w 2763297"/>
              <a:gd name="connsiteY6" fmla="*/ 884255 h 1838848"/>
              <a:gd name="connsiteX7" fmla="*/ 1718268 w 2763297"/>
              <a:gd name="connsiteY7" fmla="*/ 1145512 h 1838848"/>
              <a:gd name="connsiteX8" fmla="*/ 1215851 w 2763297"/>
              <a:gd name="connsiteY8" fmla="*/ 1416817 h 1838848"/>
              <a:gd name="connsiteX9" fmla="*/ 974690 w 2763297"/>
              <a:gd name="connsiteY9" fmla="*/ 1637881 h 1838848"/>
              <a:gd name="connsiteX10" fmla="*/ 974690 w 2763297"/>
              <a:gd name="connsiteY10" fmla="*/ 1838848 h 1838848"/>
              <a:gd name="connsiteX11" fmla="*/ 0 w 2763297"/>
              <a:gd name="connsiteY11" fmla="*/ 1828800 h 1838848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808704 w 2763297"/>
              <a:gd name="connsiteY6" fmla="*/ 884255 h 1848897"/>
              <a:gd name="connsiteX7" fmla="*/ 1718268 w 2763297"/>
              <a:gd name="connsiteY7" fmla="*/ 1145512 h 1848897"/>
              <a:gd name="connsiteX8" fmla="*/ 1215851 w 2763297"/>
              <a:gd name="connsiteY8" fmla="*/ 1416817 h 1848897"/>
              <a:gd name="connsiteX9" fmla="*/ 974690 w 2763297"/>
              <a:gd name="connsiteY9" fmla="*/ 1637881 h 1848897"/>
              <a:gd name="connsiteX10" fmla="*/ 572756 w 2763297"/>
              <a:gd name="connsiteY10" fmla="*/ 1848897 h 1848897"/>
              <a:gd name="connsiteX11" fmla="*/ 0 w 2763297"/>
              <a:gd name="connsiteY11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808704 w 2763297"/>
              <a:gd name="connsiteY7" fmla="*/ 884255 h 1848897"/>
              <a:gd name="connsiteX8" fmla="*/ 1718268 w 2763297"/>
              <a:gd name="connsiteY8" fmla="*/ 1145512 h 1848897"/>
              <a:gd name="connsiteX9" fmla="*/ 1215851 w 2763297"/>
              <a:gd name="connsiteY9" fmla="*/ 1416817 h 1848897"/>
              <a:gd name="connsiteX10" fmla="*/ 974690 w 2763297"/>
              <a:gd name="connsiteY10" fmla="*/ 1637881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808704 w 2763297"/>
              <a:gd name="connsiteY7" fmla="*/ 884255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974690 w 2763297"/>
              <a:gd name="connsiteY10" fmla="*/ 1637881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974690 w 2763297"/>
              <a:gd name="connsiteY10" fmla="*/ 1637881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155560 w 2763297"/>
              <a:gd name="connsiteY8" fmla="*/ 974689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768509 w 2763297"/>
              <a:gd name="connsiteY6" fmla="*/ 683288 h 1848897"/>
              <a:gd name="connsiteX7" fmla="*/ 1306286 w 2763297"/>
              <a:gd name="connsiteY7" fmla="*/ 1014883 h 1848897"/>
              <a:gd name="connsiteX8" fmla="*/ 1155560 w 2763297"/>
              <a:gd name="connsiteY8" fmla="*/ 974689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768509 w 2763297"/>
              <a:gd name="connsiteY6" fmla="*/ 683288 h 1848897"/>
              <a:gd name="connsiteX7" fmla="*/ 1527349 w 2763297"/>
              <a:gd name="connsiteY7" fmla="*/ 773723 h 1848897"/>
              <a:gd name="connsiteX8" fmla="*/ 1155560 w 2763297"/>
              <a:gd name="connsiteY8" fmla="*/ 974689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57359"/>
              <a:gd name="connsiteY0" fmla="*/ 1846613 h 1848897"/>
              <a:gd name="connsiteX1" fmla="*/ 4111 w 2757359"/>
              <a:gd name="connsiteY1" fmla="*/ 10048 h 1848897"/>
              <a:gd name="connsiteX2" fmla="*/ 2757359 w 2757359"/>
              <a:gd name="connsiteY2" fmla="*/ 0 h 1848897"/>
              <a:gd name="connsiteX3" fmla="*/ 2747311 w 2757359"/>
              <a:gd name="connsiteY3" fmla="*/ 552659 h 1848897"/>
              <a:gd name="connsiteX4" fmla="*/ 2445860 w 2757359"/>
              <a:gd name="connsiteY4" fmla="*/ 562707 h 1848897"/>
              <a:gd name="connsiteX5" fmla="*/ 2124313 w 2757359"/>
              <a:gd name="connsiteY5" fmla="*/ 673239 h 1848897"/>
              <a:gd name="connsiteX6" fmla="*/ 1762571 w 2757359"/>
              <a:gd name="connsiteY6" fmla="*/ 683288 h 1848897"/>
              <a:gd name="connsiteX7" fmla="*/ 1521411 w 2757359"/>
              <a:gd name="connsiteY7" fmla="*/ 773723 h 1848897"/>
              <a:gd name="connsiteX8" fmla="*/ 1149622 w 2757359"/>
              <a:gd name="connsiteY8" fmla="*/ 974689 h 1848897"/>
              <a:gd name="connsiteX9" fmla="*/ 1029043 w 2757359"/>
              <a:gd name="connsiteY9" fmla="*/ 1205801 h 1848897"/>
              <a:gd name="connsiteX10" fmla="*/ 657253 w 2757359"/>
              <a:gd name="connsiteY10" fmla="*/ 1537397 h 1848897"/>
              <a:gd name="connsiteX11" fmla="*/ 566818 w 2757359"/>
              <a:gd name="connsiteY11" fmla="*/ 1848897 h 1848897"/>
              <a:gd name="connsiteX12" fmla="*/ 0 w 2757359"/>
              <a:gd name="connsiteY12" fmla="*/ 1846613 h 1848897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1029043 w 2757359"/>
              <a:gd name="connsiteY9" fmla="*/ 1205801 h 1846613"/>
              <a:gd name="connsiteX10" fmla="*/ 657253 w 2757359"/>
              <a:gd name="connsiteY10" fmla="*/ 1537397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1029043 w 2757359"/>
              <a:gd name="connsiteY9" fmla="*/ 1205801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102121 w 2757359"/>
              <a:gd name="connsiteY9" fmla="*/ 867811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4615 w 2757359"/>
              <a:gd name="connsiteY9" fmla="*/ 953728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4615 w 2757359"/>
              <a:gd name="connsiteY9" fmla="*/ 953728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775876 w 2757359"/>
              <a:gd name="connsiteY10" fmla="*/ 1269162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775876 w 2757359"/>
              <a:gd name="connsiteY10" fmla="*/ 1269162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367347 w 2757359"/>
              <a:gd name="connsiteY8" fmla="*/ 722907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367347 w 2757359"/>
              <a:gd name="connsiteY8" fmla="*/ 722907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367347 w 2757359"/>
              <a:gd name="connsiteY8" fmla="*/ 722907 h 1846613"/>
              <a:gd name="connsiteX9" fmla="*/ 1068368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623666 w 2757359"/>
              <a:gd name="connsiteY7" fmla="*/ 591329 h 1846613"/>
              <a:gd name="connsiteX8" fmla="*/ 1367347 w 2757359"/>
              <a:gd name="connsiteY8" fmla="*/ 722907 h 1846613"/>
              <a:gd name="connsiteX9" fmla="*/ 1068368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623666 w 2757359"/>
              <a:gd name="connsiteY7" fmla="*/ 591329 h 1846613"/>
              <a:gd name="connsiteX8" fmla="*/ 1367347 w 2757359"/>
              <a:gd name="connsiteY8" fmla="*/ 722907 h 1846613"/>
              <a:gd name="connsiteX9" fmla="*/ 1068368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7359" h="1846613">
                <a:moveTo>
                  <a:pt x="0" y="1846613"/>
                </a:moveTo>
                <a:cubicBezTo>
                  <a:pt x="3350" y="1240362"/>
                  <a:pt x="761" y="616299"/>
                  <a:pt x="4111" y="10048"/>
                </a:cubicBezTo>
                <a:lnTo>
                  <a:pt x="2757359" y="0"/>
                </a:lnTo>
                <a:lnTo>
                  <a:pt x="2753249" y="380467"/>
                </a:lnTo>
                <a:cubicBezTo>
                  <a:pt x="2654877" y="381837"/>
                  <a:pt x="2577985" y="380140"/>
                  <a:pt x="2458134" y="384578"/>
                </a:cubicBezTo>
                <a:cubicBezTo>
                  <a:pt x="2353887" y="392424"/>
                  <a:pt x="2243504" y="418681"/>
                  <a:pt x="2136189" y="435732"/>
                </a:cubicBezTo>
                <a:cubicBezTo>
                  <a:pt x="2024727" y="460985"/>
                  <a:pt x="1940263" y="485077"/>
                  <a:pt x="1777089" y="536097"/>
                </a:cubicBezTo>
                <a:cubicBezTo>
                  <a:pt x="1613915" y="587117"/>
                  <a:pt x="1485467" y="657904"/>
                  <a:pt x="1367347" y="722907"/>
                </a:cubicBezTo>
                <a:cubicBezTo>
                  <a:pt x="1249227" y="787910"/>
                  <a:pt x="1132805" y="864698"/>
                  <a:pt x="1068368" y="926113"/>
                </a:cubicBezTo>
                <a:cubicBezTo>
                  <a:pt x="1003931" y="987528"/>
                  <a:pt x="931801" y="1047651"/>
                  <a:pt x="818834" y="1201656"/>
                </a:cubicBezTo>
                <a:cubicBezTo>
                  <a:pt x="705867" y="1355661"/>
                  <a:pt x="706500" y="1392000"/>
                  <a:pt x="657253" y="1513646"/>
                </a:cubicBezTo>
                <a:cubicBezTo>
                  <a:pt x="608006" y="1635292"/>
                  <a:pt x="624672" y="1733188"/>
                  <a:pt x="608381" y="1842959"/>
                </a:cubicBezTo>
                <a:lnTo>
                  <a:pt x="0" y="1846613"/>
                </a:lnTo>
                <a:close/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7321290" y="3053702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1" name="Straight Arrow Connector 460"/>
          <p:cNvCxnSpPr/>
          <p:nvPr/>
        </p:nvCxnSpPr>
        <p:spPr bwMode="auto">
          <a:xfrm>
            <a:off x="7173747" y="3051469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2" name="Straight Arrow Connector 461"/>
          <p:cNvCxnSpPr/>
          <p:nvPr/>
        </p:nvCxnSpPr>
        <p:spPr bwMode="auto">
          <a:xfrm>
            <a:off x="7007050" y="3053701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3" name="Straight Arrow Connector 462"/>
          <p:cNvCxnSpPr/>
          <p:nvPr/>
        </p:nvCxnSpPr>
        <p:spPr bwMode="auto">
          <a:xfrm>
            <a:off x="6826072" y="3053702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4" name="Straight Arrow Connector 463"/>
          <p:cNvCxnSpPr/>
          <p:nvPr/>
        </p:nvCxnSpPr>
        <p:spPr bwMode="auto">
          <a:xfrm>
            <a:off x="6630813" y="3051468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5" name="Straight Arrow Connector 464"/>
          <p:cNvCxnSpPr/>
          <p:nvPr/>
        </p:nvCxnSpPr>
        <p:spPr bwMode="auto">
          <a:xfrm>
            <a:off x="3644202" y="3027863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6" name="Straight Arrow Connector 465"/>
          <p:cNvCxnSpPr/>
          <p:nvPr/>
        </p:nvCxnSpPr>
        <p:spPr bwMode="auto">
          <a:xfrm>
            <a:off x="3496659" y="3025630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7" name="Straight Arrow Connector 466"/>
          <p:cNvCxnSpPr/>
          <p:nvPr/>
        </p:nvCxnSpPr>
        <p:spPr bwMode="auto">
          <a:xfrm>
            <a:off x="3329962" y="3027862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8" name="Straight Arrow Connector 467"/>
          <p:cNvCxnSpPr/>
          <p:nvPr/>
        </p:nvCxnSpPr>
        <p:spPr bwMode="auto">
          <a:xfrm>
            <a:off x="3148984" y="3027863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9" name="Straight Arrow Connector 468"/>
          <p:cNvCxnSpPr/>
          <p:nvPr/>
        </p:nvCxnSpPr>
        <p:spPr bwMode="auto">
          <a:xfrm>
            <a:off x="2953725" y="3025629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685800" y="3411187"/>
            <a:ext cx="201043" cy="184661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9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0" name="Straight Connector 99"/>
          <p:cNvCxnSpPr>
            <a:cxnSpLocks noChangeAspect="1"/>
          </p:cNvCxnSpPr>
          <p:nvPr/>
        </p:nvCxnSpPr>
        <p:spPr bwMode="auto">
          <a:xfrm rot="-60000" flipV="1">
            <a:off x="4887870" y="3673123"/>
            <a:ext cx="237744" cy="103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 rot="-180000" flipH="1">
            <a:off x="5716432" y="3672232"/>
            <a:ext cx="20116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rot="120000" flipH="1">
            <a:off x="5507357" y="3670087"/>
            <a:ext cx="20116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/>
          <p:cNvCxnSpPr/>
          <p:nvPr/>
        </p:nvCxnSpPr>
        <p:spPr bwMode="auto">
          <a:xfrm flipH="1">
            <a:off x="5503226" y="3440820"/>
            <a:ext cx="0" cy="225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 flipH="1">
            <a:off x="5129680" y="3440314"/>
            <a:ext cx="0" cy="225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 rot="-480000" flipH="1">
            <a:off x="5371020" y="3684424"/>
            <a:ext cx="137160" cy="6787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/>
          <p:cNvCxnSpPr/>
          <p:nvPr/>
        </p:nvCxnSpPr>
        <p:spPr bwMode="auto">
          <a:xfrm rot="-240000">
            <a:off x="5133490" y="3658489"/>
            <a:ext cx="365760" cy="228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/>
          <p:nvPr/>
        </p:nvCxnSpPr>
        <p:spPr bwMode="auto">
          <a:xfrm flipH="1" flipV="1">
            <a:off x="5718388" y="3442512"/>
            <a:ext cx="208122" cy="2228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/>
          <p:cNvCxnSpPr/>
          <p:nvPr/>
        </p:nvCxnSpPr>
        <p:spPr bwMode="auto">
          <a:xfrm rot="120000" flipH="1" flipV="1">
            <a:off x="5135012" y="3452933"/>
            <a:ext cx="368214" cy="1979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/>
          <p:cNvCxnSpPr/>
          <p:nvPr/>
        </p:nvCxnSpPr>
        <p:spPr bwMode="auto">
          <a:xfrm>
            <a:off x="4814656" y="3662195"/>
            <a:ext cx="3017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/>
          <p:cNvCxnSpPr/>
          <p:nvPr/>
        </p:nvCxnSpPr>
        <p:spPr bwMode="auto">
          <a:xfrm rot="-60000" flipH="1" flipV="1">
            <a:off x="4916696" y="3450440"/>
            <a:ext cx="208122" cy="2228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/>
          <p:nvPr/>
        </p:nvCxnSpPr>
        <p:spPr bwMode="auto">
          <a:xfrm rot="-120000" flipV="1">
            <a:off x="4813444" y="3447168"/>
            <a:ext cx="96513" cy="2075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rot="-180000" flipH="1" flipV="1">
            <a:off x="4705725" y="3447201"/>
            <a:ext cx="96513" cy="2075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>
            <a:off x="4695340" y="3436798"/>
            <a:ext cx="0" cy="225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 rot="540000" flipH="1">
            <a:off x="4586248" y="3428759"/>
            <a:ext cx="91440" cy="1662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 rot="-480000">
            <a:off x="4818750" y="3661673"/>
            <a:ext cx="54864" cy="1223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4693140" y="3682737"/>
            <a:ext cx="0" cy="2796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0" name="Rectangle 469"/>
          <p:cNvSpPr/>
          <p:nvPr/>
        </p:nvSpPr>
        <p:spPr bwMode="auto">
          <a:xfrm>
            <a:off x="4370957" y="3429000"/>
            <a:ext cx="201043" cy="184661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9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80" name="Straight Connector 179"/>
          <p:cNvCxnSpPr/>
          <p:nvPr/>
        </p:nvCxnSpPr>
        <p:spPr bwMode="auto">
          <a:xfrm>
            <a:off x="4701684" y="3986220"/>
            <a:ext cx="99412" cy="8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Straight Connector 184"/>
          <p:cNvCxnSpPr/>
          <p:nvPr/>
        </p:nvCxnSpPr>
        <p:spPr bwMode="auto">
          <a:xfrm rot="300000" flipH="1" flipV="1">
            <a:off x="4686444" y="3685623"/>
            <a:ext cx="131740" cy="2805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/>
          <p:nvPr/>
        </p:nvCxnSpPr>
        <p:spPr bwMode="auto">
          <a:xfrm>
            <a:off x="4577704" y="3598833"/>
            <a:ext cx="101120" cy="563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/>
          <p:nvPr/>
        </p:nvCxnSpPr>
        <p:spPr bwMode="auto">
          <a:xfrm flipH="1">
            <a:off x="4578628" y="3678003"/>
            <a:ext cx="107816" cy="1544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Connector 190"/>
          <p:cNvCxnSpPr/>
          <p:nvPr/>
        </p:nvCxnSpPr>
        <p:spPr bwMode="auto">
          <a:xfrm>
            <a:off x="4585324" y="3842996"/>
            <a:ext cx="101120" cy="1279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Straight Connector 192"/>
          <p:cNvCxnSpPr/>
          <p:nvPr/>
        </p:nvCxnSpPr>
        <p:spPr bwMode="auto">
          <a:xfrm flipH="1">
            <a:off x="4584605" y="3995531"/>
            <a:ext cx="87318" cy="1315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>
            <a:off x="5715769" y="3672232"/>
            <a:ext cx="225075" cy="1931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/>
          <p:nvPr/>
        </p:nvCxnSpPr>
        <p:spPr bwMode="auto">
          <a:xfrm rot="120000" flipH="1">
            <a:off x="5615590" y="3674220"/>
            <a:ext cx="95250" cy="1573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" name="Straight Connector 206"/>
          <p:cNvCxnSpPr/>
          <p:nvPr/>
        </p:nvCxnSpPr>
        <p:spPr bwMode="auto">
          <a:xfrm rot="240000">
            <a:off x="5511770" y="3686083"/>
            <a:ext cx="91440" cy="1371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/>
          <p:cNvCxnSpPr/>
          <p:nvPr/>
        </p:nvCxnSpPr>
        <p:spPr bwMode="auto">
          <a:xfrm>
            <a:off x="5365702" y="3776813"/>
            <a:ext cx="237462" cy="621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1" name="Straight Connector 210"/>
          <p:cNvCxnSpPr/>
          <p:nvPr/>
        </p:nvCxnSpPr>
        <p:spPr bwMode="auto">
          <a:xfrm rot="-60000" flipV="1">
            <a:off x="5456680" y="3844109"/>
            <a:ext cx="155448" cy="1371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/>
          <p:nvPr/>
        </p:nvCxnSpPr>
        <p:spPr bwMode="auto">
          <a:xfrm rot="300000">
            <a:off x="5612263" y="3853965"/>
            <a:ext cx="3200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/>
          <p:nvPr/>
        </p:nvCxnSpPr>
        <p:spPr bwMode="auto">
          <a:xfrm rot="360000">
            <a:off x="5456095" y="3997399"/>
            <a:ext cx="176304" cy="215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Connector 218"/>
          <p:cNvCxnSpPr/>
          <p:nvPr/>
        </p:nvCxnSpPr>
        <p:spPr bwMode="auto">
          <a:xfrm>
            <a:off x="5611708" y="3851306"/>
            <a:ext cx="29556" cy="15640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Straight Connector 220"/>
          <p:cNvCxnSpPr/>
          <p:nvPr/>
        </p:nvCxnSpPr>
        <p:spPr bwMode="auto">
          <a:xfrm rot="-180000" flipH="1">
            <a:off x="5660314" y="3879406"/>
            <a:ext cx="267909" cy="143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/>
          <p:cNvCxnSpPr/>
          <p:nvPr/>
        </p:nvCxnSpPr>
        <p:spPr bwMode="auto">
          <a:xfrm rot="180000" flipV="1">
            <a:off x="5385108" y="4035384"/>
            <a:ext cx="254253" cy="1683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Straight Connector 224"/>
          <p:cNvCxnSpPr/>
          <p:nvPr/>
        </p:nvCxnSpPr>
        <p:spPr bwMode="auto">
          <a:xfrm>
            <a:off x="5653618" y="4039113"/>
            <a:ext cx="273816" cy="12448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Straight Connector 226"/>
          <p:cNvCxnSpPr/>
          <p:nvPr/>
        </p:nvCxnSpPr>
        <p:spPr bwMode="auto">
          <a:xfrm flipH="1">
            <a:off x="5616199" y="4046733"/>
            <a:ext cx="29799" cy="3043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Straight Connector 228"/>
          <p:cNvCxnSpPr/>
          <p:nvPr/>
        </p:nvCxnSpPr>
        <p:spPr bwMode="auto">
          <a:xfrm rot="60000">
            <a:off x="5369552" y="4207277"/>
            <a:ext cx="228600" cy="1521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5" name="Straight Connector 234"/>
          <p:cNvCxnSpPr/>
          <p:nvPr/>
        </p:nvCxnSpPr>
        <p:spPr bwMode="auto">
          <a:xfrm flipH="1">
            <a:off x="5366112" y="4425518"/>
            <a:ext cx="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7" name="Straight Connector 236"/>
          <p:cNvCxnSpPr/>
          <p:nvPr/>
        </p:nvCxnSpPr>
        <p:spPr bwMode="auto">
          <a:xfrm rot="180000">
            <a:off x="5143666" y="4316940"/>
            <a:ext cx="219779" cy="8884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1" name="Straight Connector 240"/>
          <p:cNvCxnSpPr/>
          <p:nvPr/>
        </p:nvCxnSpPr>
        <p:spPr bwMode="auto">
          <a:xfrm>
            <a:off x="4693939" y="3982638"/>
            <a:ext cx="22023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3" name="Straight Connector 242"/>
          <p:cNvCxnSpPr/>
          <p:nvPr/>
        </p:nvCxnSpPr>
        <p:spPr bwMode="auto">
          <a:xfrm rot="1260000" flipH="1">
            <a:off x="4764260" y="3988243"/>
            <a:ext cx="0" cy="2194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Straight Connector 244"/>
          <p:cNvCxnSpPr/>
          <p:nvPr/>
        </p:nvCxnSpPr>
        <p:spPr bwMode="auto">
          <a:xfrm>
            <a:off x="4578164" y="4147598"/>
            <a:ext cx="141669" cy="714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/>
          <p:nvPr/>
        </p:nvCxnSpPr>
        <p:spPr bwMode="auto">
          <a:xfrm rot="-180000" flipH="1" flipV="1">
            <a:off x="4702608" y="3667497"/>
            <a:ext cx="173059" cy="1232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 flipV="1">
            <a:off x="4567326" y="4217941"/>
            <a:ext cx="149032" cy="1474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Straight Connector 255"/>
          <p:cNvCxnSpPr/>
          <p:nvPr/>
        </p:nvCxnSpPr>
        <p:spPr bwMode="auto">
          <a:xfrm flipH="1">
            <a:off x="4582080" y="4472682"/>
            <a:ext cx="157708" cy="1514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Straight Connector 257"/>
          <p:cNvCxnSpPr/>
          <p:nvPr/>
        </p:nvCxnSpPr>
        <p:spPr bwMode="auto">
          <a:xfrm>
            <a:off x="4723842" y="4217941"/>
            <a:ext cx="167519" cy="1343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/>
          <p:nvPr/>
        </p:nvCxnSpPr>
        <p:spPr bwMode="auto">
          <a:xfrm>
            <a:off x="4716982" y="4230078"/>
            <a:ext cx="22735" cy="2173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7" name="Straight Connector 246"/>
          <p:cNvCxnSpPr/>
          <p:nvPr/>
        </p:nvCxnSpPr>
        <p:spPr bwMode="auto">
          <a:xfrm flipV="1">
            <a:off x="4721291" y="4189517"/>
            <a:ext cx="158400" cy="243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/>
          <p:nvPr/>
        </p:nvCxnSpPr>
        <p:spPr bwMode="auto">
          <a:xfrm rot="120000">
            <a:off x="4922630" y="4387279"/>
            <a:ext cx="425864" cy="306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/>
          <p:nvPr/>
        </p:nvCxnSpPr>
        <p:spPr bwMode="auto">
          <a:xfrm rot="-240000">
            <a:off x="4593287" y="4846652"/>
            <a:ext cx="129251" cy="957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8" name="Straight Connector 277"/>
          <p:cNvCxnSpPr/>
          <p:nvPr/>
        </p:nvCxnSpPr>
        <p:spPr bwMode="auto">
          <a:xfrm rot="240000" flipV="1">
            <a:off x="4593288" y="4749819"/>
            <a:ext cx="129251" cy="957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9" name="Straight Connector 278"/>
          <p:cNvCxnSpPr/>
          <p:nvPr/>
        </p:nvCxnSpPr>
        <p:spPr bwMode="auto">
          <a:xfrm flipV="1">
            <a:off x="4578963" y="4961129"/>
            <a:ext cx="137381" cy="1213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1" name="Straight Connector 280"/>
          <p:cNvCxnSpPr/>
          <p:nvPr/>
        </p:nvCxnSpPr>
        <p:spPr bwMode="auto">
          <a:xfrm>
            <a:off x="4582187" y="5108797"/>
            <a:ext cx="247413" cy="1627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4" name="Straight Connector 283"/>
          <p:cNvCxnSpPr/>
          <p:nvPr/>
        </p:nvCxnSpPr>
        <p:spPr bwMode="auto">
          <a:xfrm>
            <a:off x="4739717" y="4479782"/>
            <a:ext cx="10567" cy="2678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/>
          <p:cNvCxnSpPr/>
          <p:nvPr/>
        </p:nvCxnSpPr>
        <p:spPr bwMode="auto">
          <a:xfrm rot="180000">
            <a:off x="4735295" y="4958048"/>
            <a:ext cx="91440" cy="2978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3" name="Straight Connector 292"/>
          <p:cNvCxnSpPr/>
          <p:nvPr/>
        </p:nvCxnSpPr>
        <p:spPr bwMode="auto">
          <a:xfrm rot="-120000">
            <a:off x="4746844" y="4942753"/>
            <a:ext cx="466877" cy="293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Straight Connector 294"/>
          <p:cNvCxnSpPr/>
          <p:nvPr/>
        </p:nvCxnSpPr>
        <p:spPr bwMode="auto">
          <a:xfrm flipH="1">
            <a:off x="4829802" y="4955859"/>
            <a:ext cx="167238" cy="32068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7" name="Straight Connector 296"/>
          <p:cNvCxnSpPr/>
          <p:nvPr/>
        </p:nvCxnSpPr>
        <p:spPr bwMode="auto">
          <a:xfrm rot="300000">
            <a:off x="4991714" y="4963306"/>
            <a:ext cx="189113" cy="29323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0" name="Straight Connector 299"/>
          <p:cNvCxnSpPr/>
          <p:nvPr/>
        </p:nvCxnSpPr>
        <p:spPr bwMode="auto">
          <a:xfrm>
            <a:off x="4773173" y="4743209"/>
            <a:ext cx="163763" cy="5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2" name="Straight Connector 301"/>
          <p:cNvCxnSpPr/>
          <p:nvPr/>
        </p:nvCxnSpPr>
        <p:spPr bwMode="auto">
          <a:xfrm rot="180000" flipV="1">
            <a:off x="4975036" y="4702638"/>
            <a:ext cx="156521" cy="410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5" name="Straight Connector 264"/>
          <p:cNvCxnSpPr/>
          <p:nvPr/>
        </p:nvCxnSpPr>
        <p:spPr bwMode="auto">
          <a:xfrm flipV="1">
            <a:off x="4925796" y="4302171"/>
            <a:ext cx="189921" cy="649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/>
          <p:nvPr/>
        </p:nvCxnSpPr>
        <p:spPr bwMode="auto">
          <a:xfrm rot="-180000">
            <a:off x="4963278" y="4759890"/>
            <a:ext cx="29556" cy="1690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8" name="Straight Connector 307"/>
          <p:cNvCxnSpPr/>
          <p:nvPr/>
        </p:nvCxnSpPr>
        <p:spPr bwMode="auto">
          <a:xfrm rot="180000" flipH="1">
            <a:off x="5001545" y="4702224"/>
            <a:ext cx="146304" cy="2547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/>
          <p:nvPr/>
        </p:nvCxnSpPr>
        <p:spPr bwMode="auto">
          <a:xfrm>
            <a:off x="5153647" y="4701546"/>
            <a:ext cx="58374" cy="2623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2" name="Straight Connector 311"/>
          <p:cNvCxnSpPr/>
          <p:nvPr/>
        </p:nvCxnSpPr>
        <p:spPr bwMode="auto">
          <a:xfrm rot="-240000" flipV="1">
            <a:off x="5161113" y="4664945"/>
            <a:ext cx="201190" cy="262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315"/>
          <p:cNvCxnSpPr/>
          <p:nvPr/>
        </p:nvCxnSpPr>
        <p:spPr bwMode="auto">
          <a:xfrm rot="540000" flipH="1">
            <a:off x="4893603" y="4378731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Straight Connector 317"/>
          <p:cNvCxnSpPr/>
          <p:nvPr/>
        </p:nvCxnSpPr>
        <p:spPr bwMode="auto">
          <a:xfrm rot="180000">
            <a:off x="4750284" y="4482297"/>
            <a:ext cx="114294" cy="76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2" name="Straight Connector 321"/>
          <p:cNvCxnSpPr/>
          <p:nvPr/>
        </p:nvCxnSpPr>
        <p:spPr bwMode="auto">
          <a:xfrm rot="-60000">
            <a:off x="4916758" y="4381281"/>
            <a:ext cx="184324" cy="1371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4" name="Straight Connector 323"/>
          <p:cNvCxnSpPr/>
          <p:nvPr/>
        </p:nvCxnSpPr>
        <p:spPr bwMode="auto">
          <a:xfrm>
            <a:off x="4887416" y="4581150"/>
            <a:ext cx="60036" cy="142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6" name="Straight Connector 325"/>
          <p:cNvCxnSpPr/>
          <p:nvPr/>
        </p:nvCxnSpPr>
        <p:spPr bwMode="auto">
          <a:xfrm flipV="1">
            <a:off x="5139282" y="4425518"/>
            <a:ext cx="232072" cy="1014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4" name="Straight Connector 303"/>
          <p:cNvCxnSpPr/>
          <p:nvPr/>
        </p:nvCxnSpPr>
        <p:spPr bwMode="auto">
          <a:xfrm flipV="1">
            <a:off x="4754487" y="4749647"/>
            <a:ext cx="190098" cy="1852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0" name="Straight Connector 329"/>
          <p:cNvCxnSpPr/>
          <p:nvPr/>
        </p:nvCxnSpPr>
        <p:spPr bwMode="auto">
          <a:xfrm flipV="1">
            <a:off x="4895769" y="4527158"/>
            <a:ext cx="230978" cy="2990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2" name="Straight Connector 331"/>
          <p:cNvCxnSpPr/>
          <p:nvPr/>
        </p:nvCxnSpPr>
        <p:spPr bwMode="auto">
          <a:xfrm>
            <a:off x="5116408" y="4542088"/>
            <a:ext cx="31299" cy="1308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4955658" y="4530515"/>
            <a:ext cx="164246" cy="2014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V="1">
            <a:off x="7017298" y="3808738"/>
            <a:ext cx="304887" cy="67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>
            <a:off x="7024917" y="3599285"/>
            <a:ext cx="2926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flipH="1">
            <a:off x="7014319" y="3429992"/>
            <a:ext cx="0" cy="3749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rot="-600000" flipH="1">
            <a:off x="7011056" y="3446972"/>
            <a:ext cx="182880" cy="1365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rot="780000">
            <a:off x="7167667" y="3446972"/>
            <a:ext cx="173736" cy="1365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rot="180000">
            <a:off x="7013488" y="3615273"/>
            <a:ext cx="306642" cy="182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>
            <a:off x="6649252" y="3602639"/>
            <a:ext cx="347250" cy="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rot="-300000">
            <a:off x="6838423" y="3421098"/>
            <a:ext cx="166827" cy="1822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 rot="-300000" flipH="1">
            <a:off x="6646385" y="3440699"/>
            <a:ext cx="182880" cy="1365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 flipH="1">
            <a:off x="6636277" y="3433012"/>
            <a:ext cx="0" cy="4389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 rot="-360000" flipH="1">
            <a:off x="6308910" y="3622524"/>
            <a:ext cx="3200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rot="-240000" flipH="1">
            <a:off x="5934517" y="3654608"/>
            <a:ext cx="356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>
            <a:off x="6297508" y="3437990"/>
            <a:ext cx="0" cy="542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/>
          <p:cNvCxnSpPr/>
          <p:nvPr/>
        </p:nvCxnSpPr>
        <p:spPr bwMode="auto">
          <a:xfrm rot="120000" flipH="1" flipV="1">
            <a:off x="6294546" y="3439805"/>
            <a:ext cx="343098" cy="15274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 rot="120000">
            <a:off x="6646092" y="3622847"/>
            <a:ext cx="365760" cy="182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/>
          <p:cNvCxnSpPr/>
          <p:nvPr/>
        </p:nvCxnSpPr>
        <p:spPr bwMode="auto">
          <a:xfrm rot="600000">
            <a:off x="6279423" y="3669055"/>
            <a:ext cx="365760" cy="182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 flipH="1">
            <a:off x="5922700" y="3432989"/>
            <a:ext cx="0" cy="225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 flipH="1">
            <a:off x="5938864" y="3438914"/>
            <a:ext cx="335784" cy="2126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/>
          <p:cNvCxnSpPr/>
          <p:nvPr/>
        </p:nvCxnSpPr>
        <p:spPr bwMode="auto">
          <a:xfrm rot="-300000" flipH="1">
            <a:off x="5931748" y="3659427"/>
            <a:ext cx="36576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/>
          <p:cNvCxnSpPr/>
          <p:nvPr/>
        </p:nvCxnSpPr>
        <p:spPr bwMode="auto">
          <a:xfrm>
            <a:off x="5941647" y="3867241"/>
            <a:ext cx="354045" cy="11602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Straight Connector 199"/>
          <p:cNvCxnSpPr/>
          <p:nvPr/>
        </p:nvCxnSpPr>
        <p:spPr bwMode="auto">
          <a:xfrm>
            <a:off x="5930319" y="3671572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5" name="Straight Connector 214"/>
          <p:cNvCxnSpPr/>
          <p:nvPr/>
        </p:nvCxnSpPr>
        <p:spPr bwMode="auto">
          <a:xfrm rot="-120000" flipH="1">
            <a:off x="5921843" y="3882455"/>
            <a:ext cx="16953" cy="2585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rot="-600000" flipH="1">
            <a:off x="6633360" y="3847628"/>
            <a:ext cx="384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rot="-180000" flipH="1">
            <a:off x="6312748" y="3891082"/>
            <a:ext cx="317352" cy="776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>
            <a:cxnSpLocks/>
          </p:cNvCxnSpPr>
          <p:nvPr/>
        </p:nvCxnSpPr>
        <p:spPr bwMode="auto">
          <a:xfrm rot="480000" flipH="1">
            <a:off x="5949748" y="3962336"/>
            <a:ext cx="320040" cy="2133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 flipH="1">
            <a:off x="5611708" y="4158860"/>
            <a:ext cx="314802" cy="2160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flipH="1">
            <a:off x="5357569" y="4375849"/>
            <a:ext cx="245595" cy="289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>
            <a:cxnSpLocks/>
          </p:cNvCxnSpPr>
          <p:nvPr/>
        </p:nvCxnSpPr>
        <p:spPr bwMode="auto">
          <a:xfrm rot="300000" flipH="1">
            <a:off x="5232262" y="4666938"/>
            <a:ext cx="113103" cy="2926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8" name="Straight Connector 327"/>
          <p:cNvCxnSpPr/>
          <p:nvPr/>
        </p:nvCxnSpPr>
        <p:spPr bwMode="auto">
          <a:xfrm rot="120000">
            <a:off x="5131557" y="4538107"/>
            <a:ext cx="228600" cy="10180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>
            <a:cxnSpLocks noChangeAspect="1"/>
          </p:cNvCxnSpPr>
          <p:nvPr/>
        </p:nvCxnSpPr>
        <p:spPr bwMode="auto">
          <a:xfrm rot="-60000" flipV="1">
            <a:off x="5134684" y="4198961"/>
            <a:ext cx="237744" cy="103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cxnSpLocks noChangeAspect="1"/>
          </p:cNvCxnSpPr>
          <p:nvPr/>
        </p:nvCxnSpPr>
        <p:spPr bwMode="auto">
          <a:xfrm rot="60000" flipH="1" flipV="1">
            <a:off x="5127630" y="3662815"/>
            <a:ext cx="237744" cy="103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cxnSpLocks noChangeAspect="1"/>
          </p:cNvCxnSpPr>
          <p:nvPr/>
        </p:nvCxnSpPr>
        <p:spPr bwMode="auto">
          <a:xfrm rot="60000" flipH="1" flipV="1">
            <a:off x="4884490" y="4196530"/>
            <a:ext cx="237744" cy="103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>
            <a:cxnSpLocks noChangeAspect="1"/>
          </p:cNvCxnSpPr>
          <p:nvPr/>
        </p:nvCxnSpPr>
        <p:spPr bwMode="auto">
          <a:xfrm rot="2700000" flipH="1" flipV="1">
            <a:off x="5304876" y="3834116"/>
            <a:ext cx="210312" cy="913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cxnSpLocks noChangeAspect="1"/>
          </p:cNvCxnSpPr>
          <p:nvPr/>
        </p:nvCxnSpPr>
        <p:spPr bwMode="auto">
          <a:xfrm rot="2700000" flipH="1" flipV="1">
            <a:off x="4743840" y="4043865"/>
            <a:ext cx="210312" cy="913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>
            <a:cxnSpLocks noChangeAspect="1"/>
          </p:cNvCxnSpPr>
          <p:nvPr/>
        </p:nvCxnSpPr>
        <p:spPr bwMode="auto">
          <a:xfrm rot="18900000" flipH="1">
            <a:off x="4749173" y="3845313"/>
            <a:ext cx="192024" cy="834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>
            <a:cxnSpLocks noChangeAspect="1"/>
          </p:cNvCxnSpPr>
          <p:nvPr/>
        </p:nvCxnSpPr>
        <p:spPr bwMode="auto">
          <a:xfrm rot="18900000" flipH="1">
            <a:off x="5314019" y="4047013"/>
            <a:ext cx="192024" cy="834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7323109" y="3430616"/>
            <a:ext cx="0" cy="3749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rot="420000" flipH="1">
            <a:off x="5193246" y="4976606"/>
            <a:ext cx="0" cy="2834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4565874" y="3446534"/>
            <a:ext cx="2362" cy="18174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V="1">
            <a:off x="4574418" y="3424958"/>
            <a:ext cx="2748691" cy="13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 flipH="1">
            <a:off x="5718388" y="3446853"/>
            <a:ext cx="0" cy="225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/>
          <p:cNvCxnSpPr/>
          <p:nvPr/>
        </p:nvCxnSpPr>
        <p:spPr bwMode="auto">
          <a:xfrm flipV="1">
            <a:off x="5508811" y="3438702"/>
            <a:ext cx="208122" cy="2228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 flipV="1">
            <a:off x="4694988" y="3659825"/>
            <a:ext cx="116142" cy="58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1" name="Straight Connector 230"/>
          <p:cNvCxnSpPr/>
          <p:nvPr/>
        </p:nvCxnSpPr>
        <p:spPr bwMode="auto">
          <a:xfrm rot="-240000" flipH="1">
            <a:off x="5364610" y="4207502"/>
            <a:ext cx="0" cy="2103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3" name="Straight Connector 232"/>
          <p:cNvCxnSpPr/>
          <p:nvPr/>
        </p:nvCxnSpPr>
        <p:spPr bwMode="auto">
          <a:xfrm rot="120000" flipV="1">
            <a:off x="5398024" y="4371115"/>
            <a:ext cx="190824" cy="467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/>
          <p:nvPr/>
        </p:nvCxnSpPr>
        <p:spPr bwMode="auto">
          <a:xfrm rot="-180000">
            <a:off x="4584316" y="4366430"/>
            <a:ext cx="155448" cy="1022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/>
          <p:nvPr/>
        </p:nvCxnSpPr>
        <p:spPr bwMode="auto">
          <a:xfrm>
            <a:off x="4887781" y="4200909"/>
            <a:ext cx="11975" cy="1404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7" name="Straight Connector 266"/>
          <p:cNvCxnSpPr/>
          <p:nvPr/>
        </p:nvCxnSpPr>
        <p:spPr bwMode="auto">
          <a:xfrm flipV="1">
            <a:off x="4754972" y="4380430"/>
            <a:ext cx="128620" cy="763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Connector 275"/>
          <p:cNvCxnSpPr/>
          <p:nvPr/>
        </p:nvCxnSpPr>
        <p:spPr bwMode="auto">
          <a:xfrm rot="-240000">
            <a:off x="4597278" y="4647422"/>
            <a:ext cx="129251" cy="957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" name="Straight Connector 285"/>
          <p:cNvCxnSpPr/>
          <p:nvPr/>
        </p:nvCxnSpPr>
        <p:spPr bwMode="auto">
          <a:xfrm flipH="1">
            <a:off x="4746838" y="4747593"/>
            <a:ext cx="0" cy="2011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0" name="Straight Connector 319"/>
          <p:cNvCxnSpPr/>
          <p:nvPr/>
        </p:nvCxnSpPr>
        <p:spPr bwMode="auto">
          <a:xfrm flipH="1">
            <a:off x="4754028" y="4572708"/>
            <a:ext cx="125663" cy="1628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8" name="Oval 7"/>
          <p:cNvSpPr/>
          <p:nvPr/>
        </p:nvSpPr>
        <p:spPr bwMode="auto">
          <a:xfrm>
            <a:off x="1129602" y="3652347"/>
            <a:ext cx="640080" cy="640080"/>
          </a:xfrm>
          <a:prstGeom prst="ellips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546294" y="341477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541960" y="5248351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294985" y="340173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150479" y="5242619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294985" y="378078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106290" y="364196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05325" y="428204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786250" y="396200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426330" y="396200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859897" y="375894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342312" y="3748859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867261" y="4172069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5338913" y="417481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189401" y="494086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338913" y="463606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584508" y="4346971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899310" y="4130906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270308" y="395604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610520" y="385550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990098" y="378758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610520" y="340052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6990098" y="340015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7157516" y="340052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807107" y="340052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6990098" y="357606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6610520" y="3576059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105325" y="341318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670108" y="341318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882757" y="341159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899310" y="340355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899310" y="3635999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7294985" y="357606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4670674" y="3642429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4786816" y="363660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670674" y="3954456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691188" y="364691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691188" y="341318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5625494" y="400642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274118" y="340715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5476026" y="341318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6277928" y="3613139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5479836" y="364196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5347964" y="439375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5916263" y="384002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4692697" y="418977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4546694" y="3563259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4546694" y="380361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4551028" y="411829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4" name="Oval 193"/>
          <p:cNvSpPr/>
          <p:nvPr/>
        </p:nvSpPr>
        <p:spPr bwMode="auto">
          <a:xfrm>
            <a:off x="5579774" y="381099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9" name="Oval 238"/>
          <p:cNvSpPr/>
          <p:nvPr/>
        </p:nvSpPr>
        <p:spPr bwMode="auto">
          <a:xfrm>
            <a:off x="4883076" y="4346971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8" name="Oval 247"/>
          <p:cNvSpPr/>
          <p:nvPr/>
        </p:nvSpPr>
        <p:spPr bwMode="auto">
          <a:xfrm>
            <a:off x="4715432" y="443947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9" name="Oval 248"/>
          <p:cNvSpPr/>
          <p:nvPr/>
        </p:nvSpPr>
        <p:spPr bwMode="auto">
          <a:xfrm>
            <a:off x="4543665" y="433722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50" name="Oval 249"/>
          <p:cNvSpPr/>
          <p:nvPr/>
        </p:nvSpPr>
        <p:spPr bwMode="auto">
          <a:xfrm>
            <a:off x="4551028" y="460711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0" name="Oval 269"/>
          <p:cNvSpPr/>
          <p:nvPr/>
        </p:nvSpPr>
        <p:spPr bwMode="auto">
          <a:xfrm>
            <a:off x="4928786" y="471958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1" name="Oval 270"/>
          <p:cNvSpPr/>
          <p:nvPr/>
        </p:nvSpPr>
        <p:spPr bwMode="auto">
          <a:xfrm>
            <a:off x="4547618" y="481811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2" name="Oval 271"/>
          <p:cNvSpPr/>
          <p:nvPr/>
        </p:nvSpPr>
        <p:spPr bwMode="auto">
          <a:xfrm>
            <a:off x="4551028" y="507133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3" name="Oval 272"/>
          <p:cNvSpPr/>
          <p:nvPr/>
        </p:nvSpPr>
        <p:spPr bwMode="auto">
          <a:xfrm>
            <a:off x="4719303" y="471906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4" name="Oval 273"/>
          <p:cNvSpPr/>
          <p:nvPr/>
        </p:nvSpPr>
        <p:spPr bwMode="auto">
          <a:xfrm>
            <a:off x="4715828" y="492767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91" name="Oval 290"/>
          <p:cNvSpPr/>
          <p:nvPr/>
        </p:nvSpPr>
        <p:spPr bwMode="auto">
          <a:xfrm>
            <a:off x="4974506" y="492767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98" name="Oval 297"/>
          <p:cNvSpPr/>
          <p:nvPr/>
        </p:nvSpPr>
        <p:spPr bwMode="auto">
          <a:xfrm>
            <a:off x="5131027" y="467849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3" name="Oval 312"/>
          <p:cNvSpPr/>
          <p:nvPr/>
        </p:nvSpPr>
        <p:spPr bwMode="auto">
          <a:xfrm>
            <a:off x="4852586" y="453853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4" name="Oval 313"/>
          <p:cNvSpPr/>
          <p:nvPr/>
        </p:nvSpPr>
        <p:spPr bwMode="auto">
          <a:xfrm>
            <a:off x="5099728" y="450193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807268" y="5248351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4600" y="450193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Elements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324600" y="48122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Nodes</a:t>
            </a:r>
            <a:endParaRPr 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0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204" grpId="0" animBg="1"/>
      <p:bldP spid="47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08" grpId="0" animBg="1"/>
      <p:bldP spid="122" grpId="0" animBg="1"/>
      <p:bldP spid="123" grpId="0" animBg="1"/>
      <p:bldP spid="124" grpId="0" animBg="1"/>
      <p:bldP spid="125" grpId="0" animBg="1"/>
      <p:bldP spid="131" grpId="0" animBg="1"/>
      <p:bldP spid="132" grpId="0" animBg="1"/>
      <p:bldP spid="133" grpId="0" animBg="1"/>
      <p:bldP spid="166" grpId="0" animBg="1"/>
      <p:bldP spid="167" grpId="0" animBg="1"/>
      <p:bldP spid="168" grpId="0" animBg="1"/>
      <p:bldP spid="194" grpId="0" animBg="1"/>
      <p:bldP spid="239" grpId="0" animBg="1"/>
      <p:bldP spid="248" grpId="0" animBg="1"/>
      <p:bldP spid="249" grpId="0" animBg="1"/>
      <p:bldP spid="250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91" grpId="0" animBg="1"/>
      <p:bldP spid="298" grpId="0" animBg="1"/>
      <p:bldP spid="313" grpId="0" animBg="1"/>
      <p:bldP spid="314" grpId="0" animBg="1"/>
      <p:bldP spid="45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Errors Associated with Elements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5834062" cy="4267200"/>
          </a:xfrm>
        </p:spPr>
        <p:txBody>
          <a:bodyPr/>
          <a:lstStyle/>
          <a:p>
            <a:r>
              <a:rPr lang="en-US" dirty="0"/>
              <a:t>Computational </a:t>
            </a:r>
          </a:p>
          <a:p>
            <a:pPr lvl="1"/>
            <a:r>
              <a:rPr lang="en-US" dirty="0"/>
              <a:t>round-off errors</a:t>
            </a:r>
          </a:p>
          <a:p>
            <a:pPr lvl="1"/>
            <a:r>
              <a:rPr lang="en-US" dirty="0"/>
              <a:t>numerical integration error</a:t>
            </a:r>
          </a:p>
          <a:p>
            <a:r>
              <a:rPr lang="en-US" dirty="0"/>
              <a:t>Discretization</a:t>
            </a:r>
          </a:p>
          <a:p>
            <a:pPr lvl="1"/>
            <a:r>
              <a:rPr lang="en-US" dirty="0"/>
              <a:t>geometric</a:t>
            </a:r>
          </a:p>
          <a:p>
            <a:pPr lvl="1"/>
            <a:r>
              <a:rPr lang="en-US" dirty="0" smtClean="0"/>
              <a:t>displacement</a:t>
            </a:r>
            <a:br>
              <a:rPr lang="en-US" dirty="0" smtClean="0"/>
            </a:br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5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 useBgFill="1">
        <p:nvSpPr>
          <p:cNvPr id="7" name="Freeform 6"/>
          <p:cNvSpPr/>
          <p:nvPr/>
        </p:nvSpPr>
        <p:spPr bwMode="auto">
          <a:xfrm>
            <a:off x="5316370" y="3436773"/>
            <a:ext cx="2757359" cy="1846613"/>
          </a:xfrm>
          <a:custGeom>
            <a:avLst/>
            <a:gdLst>
              <a:gd name="connsiteX0" fmla="*/ 0 w 2763297"/>
              <a:gd name="connsiteY0" fmla="*/ 1828800 h 1838848"/>
              <a:gd name="connsiteX1" fmla="*/ 10049 w 2763297"/>
              <a:gd name="connsiteY1" fmla="*/ 10048 h 1838848"/>
              <a:gd name="connsiteX2" fmla="*/ 2763297 w 2763297"/>
              <a:gd name="connsiteY2" fmla="*/ 0 h 1838848"/>
              <a:gd name="connsiteX3" fmla="*/ 2753249 w 2763297"/>
              <a:gd name="connsiteY3" fmla="*/ 552659 h 1838848"/>
              <a:gd name="connsiteX4" fmla="*/ 2451798 w 2763297"/>
              <a:gd name="connsiteY4" fmla="*/ 562707 h 1838848"/>
              <a:gd name="connsiteX5" fmla="*/ 2130251 w 2763297"/>
              <a:gd name="connsiteY5" fmla="*/ 673239 h 1838848"/>
              <a:gd name="connsiteX6" fmla="*/ 1808704 w 2763297"/>
              <a:gd name="connsiteY6" fmla="*/ 884255 h 1838848"/>
              <a:gd name="connsiteX7" fmla="*/ 1718268 w 2763297"/>
              <a:gd name="connsiteY7" fmla="*/ 1145512 h 1838848"/>
              <a:gd name="connsiteX8" fmla="*/ 1215851 w 2763297"/>
              <a:gd name="connsiteY8" fmla="*/ 1416817 h 1838848"/>
              <a:gd name="connsiteX9" fmla="*/ 974690 w 2763297"/>
              <a:gd name="connsiteY9" fmla="*/ 1637881 h 1838848"/>
              <a:gd name="connsiteX10" fmla="*/ 974690 w 2763297"/>
              <a:gd name="connsiteY10" fmla="*/ 1838848 h 1838848"/>
              <a:gd name="connsiteX11" fmla="*/ 0 w 2763297"/>
              <a:gd name="connsiteY11" fmla="*/ 1828800 h 1838848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808704 w 2763297"/>
              <a:gd name="connsiteY6" fmla="*/ 884255 h 1848897"/>
              <a:gd name="connsiteX7" fmla="*/ 1718268 w 2763297"/>
              <a:gd name="connsiteY7" fmla="*/ 1145512 h 1848897"/>
              <a:gd name="connsiteX8" fmla="*/ 1215851 w 2763297"/>
              <a:gd name="connsiteY8" fmla="*/ 1416817 h 1848897"/>
              <a:gd name="connsiteX9" fmla="*/ 974690 w 2763297"/>
              <a:gd name="connsiteY9" fmla="*/ 1637881 h 1848897"/>
              <a:gd name="connsiteX10" fmla="*/ 572756 w 2763297"/>
              <a:gd name="connsiteY10" fmla="*/ 1848897 h 1848897"/>
              <a:gd name="connsiteX11" fmla="*/ 0 w 2763297"/>
              <a:gd name="connsiteY11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808704 w 2763297"/>
              <a:gd name="connsiteY7" fmla="*/ 884255 h 1848897"/>
              <a:gd name="connsiteX8" fmla="*/ 1718268 w 2763297"/>
              <a:gd name="connsiteY8" fmla="*/ 1145512 h 1848897"/>
              <a:gd name="connsiteX9" fmla="*/ 1215851 w 2763297"/>
              <a:gd name="connsiteY9" fmla="*/ 1416817 h 1848897"/>
              <a:gd name="connsiteX10" fmla="*/ 974690 w 2763297"/>
              <a:gd name="connsiteY10" fmla="*/ 1637881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808704 w 2763297"/>
              <a:gd name="connsiteY7" fmla="*/ 884255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974690 w 2763297"/>
              <a:gd name="connsiteY10" fmla="*/ 1637881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974690 w 2763297"/>
              <a:gd name="connsiteY10" fmla="*/ 1637881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215851 w 2763297"/>
              <a:gd name="connsiteY9" fmla="*/ 1416817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215850 w 2763297"/>
              <a:gd name="connsiteY8" fmla="*/ 1195753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517301 w 2763297"/>
              <a:gd name="connsiteY6" fmla="*/ 864158 h 1848897"/>
              <a:gd name="connsiteX7" fmla="*/ 1306286 w 2763297"/>
              <a:gd name="connsiteY7" fmla="*/ 1014883 h 1848897"/>
              <a:gd name="connsiteX8" fmla="*/ 1155560 w 2763297"/>
              <a:gd name="connsiteY8" fmla="*/ 974689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768509 w 2763297"/>
              <a:gd name="connsiteY6" fmla="*/ 683288 h 1848897"/>
              <a:gd name="connsiteX7" fmla="*/ 1306286 w 2763297"/>
              <a:gd name="connsiteY7" fmla="*/ 1014883 h 1848897"/>
              <a:gd name="connsiteX8" fmla="*/ 1155560 w 2763297"/>
              <a:gd name="connsiteY8" fmla="*/ 974689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63297"/>
              <a:gd name="connsiteY0" fmla="*/ 1828800 h 1848897"/>
              <a:gd name="connsiteX1" fmla="*/ 10049 w 2763297"/>
              <a:gd name="connsiteY1" fmla="*/ 10048 h 1848897"/>
              <a:gd name="connsiteX2" fmla="*/ 2763297 w 2763297"/>
              <a:gd name="connsiteY2" fmla="*/ 0 h 1848897"/>
              <a:gd name="connsiteX3" fmla="*/ 2753249 w 2763297"/>
              <a:gd name="connsiteY3" fmla="*/ 552659 h 1848897"/>
              <a:gd name="connsiteX4" fmla="*/ 2451798 w 2763297"/>
              <a:gd name="connsiteY4" fmla="*/ 562707 h 1848897"/>
              <a:gd name="connsiteX5" fmla="*/ 2130251 w 2763297"/>
              <a:gd name="connsiteY5" fmla="*/ 673239 h 1848897"/>
              <a:gd name="connsiteX6" fmla="*/ 1768509 w 2763297"/>
              <a:gd name="connsiteY6" fmla="*/ 683288 h 1848897"/>
              <a:gd name="connsiteX7" fmla="*/ 1527349 w 2763297"/>
              <a:gd name="connsiteY7" fmla="*/ 773723 h 1848897"/>
              <a:gd name="connsiteX8" fmla="*/ 1155560 w 2763297"/>
              <a:gd name="connsiteY8" fmla="*/ 974689 h 1848897"/>
              <a:gd name="connsiteX9" fmla="*/ 1034981 w 2763297"/>
              <a:gd name="connsiteY9" fmla="*/ 1205801 h 1848897"/>
              <a:gd name="connsiteX10" fmla="*/ 663191 w 2763297"/>
              <a:gd name="connsiteY10" fmla="*/ 1537397 h 1848897"/>
              <a:gd name="connsiteX11" fmla="*/ 572756 w 2763297"/>
              <a:gd name="connsiteY11" fmla="*/ 1848897 h 1848897"/>
              <a:gd name="connsiteX12" fmla="*/ 0 w 2763297"/>
              <a:gd name="connsiteY12" fmla="*/ 1828800 h 1848897"/>
              <a:gd name="connsiteX0" fmla="*/ 0 w 2757359"/>
              <a:gd name="connsiteY0" fmla="*/ 1846613 h 1848897"/>
              <a:gd name="connsiteX1" fmla="*/ 4111 w 2757359"/>
              <a:gd name="connsiteY1" fmla="*/ 10048 h 1848897"/>
              <a:gd name="connsiteX2" fmla="*/ 2757359 w 2757359"/>
              <a:gd name="connsiteY2" fmla="*/ 0 h 1848897"/>
              <a:gd name="connsiteX3" fmla="*/ 2747311 w 2757359"/>
              <a:gd name="connsiteY3" fmla="*/ 552659 h 1848897"/>
              <a:gd name="connsiteX4" fmla="*/ 2445860 w 2757359"/>
              <a:gd name="connsiteY4" fmla="*/ 562707 h 1848897"/>
              <a:gd name="connsiteX5" fmla="*/ 2124313 w 2757359"/>
              <a:gd name="connsiteY5" fmla="*/ 673239 h 1848897"/>
              <a:gd name="connsiteX6" fmla="*/ 1762571 w 2757359"/>
              <a:gd name="connsiteY6" fmla="*/ 683288 h 1848897"/>
              <a:gd name="connsiteX7" fmla="*/ 1521411 w 2757359"/>
              <a:gd name="connsiteY7" fmla="*/ 773723 h 1848897"/>
              <a:gd name="connsiteX8" fmla="*/ 1149622 w 2757359"/>
              <a:gd name="connsiteY8" fmla="*/ 974689 h 1848897"/>
              <a:gd name="connsiteX9" fmla="*/ 1029043 w 2757359"/>
              <a:gd name="connsiteY9" fmla="*/ 1205801 h 1848897"/>
              <a:gd name="connsiteX10" fmla="*/ 657253 w 2757359"/>
              <a:gd name="connsiteY10" fmla="*/ 1537397 h 1848897"/>
              <a:gd name="connsiteX11" fmla="*/ 566818 w 2757359"/>
              <a:gd name="connsiteY11" fmla="*/ 1848897 h 1848897"/>
              <a:gd name="connsiteX12" fmla="*/ 0 w 2757359"/>
              <a:gd name="connsiteY12" fmla="*/ 1846613 h 1848897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1029043 w 2757359"/>
              <a:gd name="connsiteY9" fmla="*/ 1205801 h 1846613"/>
              <a:gd name="connsiteX10" fmla="*/ 657253 w 2757359"/>
              <a:gd name="connsiteY10" fmla="*/ 1537397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1029043 w 2757359"/>
              <a:gd name="connsiteY9" fmla="*/ 1205801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49622 w 2757359"/>
              <a:gd name="connsiteY8" fmla="*/ 974689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521411 w 2757359"/>
              <a:gd name="connsiteY7" fmla="*/ 773723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62571 w 2757359"/>
              <a:gd name="connsiteY6" fmla="*/ 683288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24313 w 2757359"/>
              <a:gd name="connsiteY5" fmla="*/ 673239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562707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47311 w 2757359"/>
              <a:gd name="connsiteY3" fmla="*/ 552659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2477 w 2757359"/>
              <a:gd name="connsiteY9" fmla="*/ 1146424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102121 w 2757359"/>
              <a:gd name="connsiteY8" fmla="*/ 867811 h 1846613"/>
              <a:gd name="connsiteX9" fmla="*/ 898614 w 2757359"/>
              <a:gd name="connsiteY9" fmla="*/ 1097329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102121 w 2757359"/>
              <a:gd name="connsiteY9" fmla="*/ 867811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4615 w 2757359"/>
              <a:gd name="connsiteY9" fmla="*/ 953728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4615 w 2757359"/>
              <a:gd name="connsiteY9" fmla="*/ 953728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38473 w 2757359"/>
              <a:gd name="connsiteY8" fmla="*/ 808824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491722 w 2757359"/>
              <a:gd name="connsiteY7" fmla="*/ 631219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80384 w 2757359"/>
              <a:gd name="connsiteY6" fmla="*/ 540784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98614 w 2757359"/>
              <a:gd name="connsiteY10" fmla="*/ 1097329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775876 w 2757359"/>
              <a:gd name="connsiteY10" fmla="*/ 1269162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775876 w 2757359"/>
              <a:gd name="connsiteY10" fmla="*/ 1269162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37683 w 2757359"/>
              <a:gd name="connsiteY9" fmla="*/ 950660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284499 w 2757359"/>
              <a:gd name="connsiteY8" fmla="*/ 772002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367347 w 2757359"/>
              <a:gd name="connsiteY8" fmla="*/ 722907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367347 w 2757359"/>
              <a:gd name="connsiteY8" fmla="*/ 722907 h 1846613"/>
              <a:gd name="connsiteX9" fmla="*/ 1065299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562296 w 2757359"/>
              <a:gd name="connsiteY7" fmla="*/ 609740 h 1846613"/>
              <a:gd name="connsiteX8" fmla="*/ 1367347 w 2757359"/>
              <a:gd name="connsiteY8" fmla="*/ 722907 h 1846613"/>
              <a:gd name="connsiteX9" fmla="*/ 1068368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623666 w 2757359"/>
              <a:gd name="connsiteY7" fmla="*/ 591329 h 1846613"/>
              <a:gd name="connsiteX8" fmla="*/ 1367347 w 2757359"/>
              <a:gd name="connsiteY8" fmla="*/ 722907 h 1846613"/>
              <a:gd name="connsiteX9" fmla="*/ 1068368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860164 w 2757359"/>
              <a:gd name="connsiteY6" fmla="*/ 516236 h 1846613"/>
              <a:gd name="connsiteX7" fmla="*/ 1623666 w 2757359"/>
              <a:gd name="connsiteY7" fmla="*/ 591329 h 1846613"/>
              <a:gd name="connsiteX8" fmla="*/ 1367347 w 2757359"/>
              <a:gd name="connsiteY8" fmla="*/ 722907 h 1846613"/>
              <a:gd name="connsiteX9" fmla="*/ 1068368 w 2757359"/>
              <a:gd name="connsiteY9" fmla="*/ 926113 h 1846613"/>
              <a:gd name="connsiteX10" fmla="*/ 818834 w 2757359"/>
              <a:gd name="connsiteY10" fmla="*/ 1201656 h 1846613"/>
              <a:gd name="connsiteX11" fmla="*/ 657253 w 2757359"/>
              <a:gd name="connsiteY11" fmla="*/ 1513646 h 1846613"/>
              <a:gd name="connsiteX12" fmla="*/ 608381 w 2757359"/>
              <a:gd name="connsiteY12" fmla="*/ 1842959 h 1846613"/>
              <a:gd name="connsiteX13" fmla="*/ 0 w 2757359"/>
              <a:gd name="connsiteY13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623666 w 2757359"/>
              <a:gd name="connsiteY6" fmla="*/ 591329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45860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  <a:gd name="connsiteX0" fmla="*/ 0 w 2757359"/>
              <a:gd name="connsiteY0" fmla="*/ 1846613 h 1846613"/>
              <a:gd name="connsiteX1" fmla="*/ 4111 w 2757359"/>
              <a:gd name="connsiteY1" fmla="*/ 10048 h 1846613"/>
              <a:gd name="connsiteX2" fmla="*/ 2757359 w 2757359"/>
              <a:gd name="connsiteY2" fmla="*/ 0 h 1846613"/>
              <a:gd name="connsiteX3" fmla="*/ 2753249 w 2757359"/>
              <a:gd name="connsiteY3" fmla="*/ 380467 h 1846613"/>
              <a:gd name="connsiteX4" fmla="*/ 2458134 w 2757359"/>
              <a:gd name="connsiteY4" fmla="*/ 384578 h 1846613"/>
              <a:gd name="connsiteX5" fmla="*/ 2136189 w 2757359"/>
              <a:gd name="connsiteY5" fmla="*/ 435732 h 1846613"/>
              <a:gd name="connsiteX6" fmla="*/ 1777089 w 2757359"/>
              <a:gd name="connsiteY6" fmla="*/ 536097 h 1846613"/>
              <a:gd name="connsiteX7" fmla="*/ 1367347 w 2757359"/>
              <a:gd name="connsiteY7" fmla="*/ 722907 h 1846613"/>
              <a:gd name="connsiteX8" fmla="*/ 1068368 w 2757359"/>
              <a:gd name="connsiteY8" fmla="*/ 926113 h 1846613"/>
              <a:gd name="connsiteX9" fmla="*/ 818834 w 2757359"/>
              <a:gd name="connsiteY9" fmla="*/ 1201656 h 1846613"/>
              <a:gd name="connsiteX10" fmla="*/ 657253 w 2757359"/>
              <a:gd name="connsiteY10" fmla="*/ 1513646 h 1846613"/>
              <a:gd name="connsiteX11" fmla="*/ 608381 w 2757359"/>
              <a:gd name="connsiteY11" fmla="*/ 1842959 h 1846613"/>
              <a:gd name="connsiteX12" fmla="*/ 0 w 2757359"/>
              <a:gd name="connsiteY12" fmla="*/ 1846613 h 184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7359" h="1846613">
                <a:moveTo>
                  <a:pt x="0" y="1846613"/>
                </a:moveTo>
                <a:cubicBezTo>
                  <a:pt x="3350" y="1240362"/>
                  <a:pt x="761" y="616299"/>
                  <a:pt x="4111" y="10048"/>
                </a:cubicBezTo>
                <a:lnTo>
                  <a:pt x="2757359" y="0"/>
                </a:lnTo>
                <a:lnTo>
                  <a:pt x="2753249" y="380467"/>
                </a:lnTo>
                <a:cubicBezTo>
                  <a:pt x="2654877" y="381837"/>
                  <a:pt x="2577985" y="380140"/>
                  <a:pt x="2458134" y="384578"/>
                </a:cubicBezTo>
                <a:cubicBezTo>
                  <a:pt x="2353887" y="392424"/>
                  <a:pt x="2243504" y="418681"/>
                  <a:pt x="2136189" y="435732"/>
                </a:cubicBezTo>
                <a:cubicBezTo>
                  <a:pt x="2024727" y="460985"/>
                  <a:pt x="1940263" y="485077"/>
                  <a:pt x="1777089" y="536097"/>
                </a:cubicBezTo>
                <a:cubicBezTo>
                  <a:pt x="1613915" y="587117"/>
                  <a:pt x="1485467" y="657904"/>
                  <a:pt x="1367347" y="722907"/>
                </a:cubicBezTo>
                <a:cubicBezTo>
                  <a:pt x="1249227" y="787910"/>
                  <a:pt x="1132805" y="864698"/>
                  <a:pt x="1068368" y="926113"/>
                </a:cubicBezTo>
                <a:cubicBezTo>
                  <a:pt x="1003931" y="987528"/>
                  <a:pt x="931801" y="1047651"/>
                  <a:pt x="818834" y="1201656"/>
                </a:cubicBezTo>
                <a:cubicBezTo>
                  <a:pt x="705867" y="1355661"/>
                  <a:pt x="706500" y="1392000"/>
                  <a:pt x="657253" y="1513646"/>
                </a:cubicBezTo>
                <a:cubicBezTo>
                  <a:pt x="608006" y="1635292"/>
                  <a:pt x="624672" y="1733188"/>
                  <a:pt x="608381" y="1842959"/>
                </a:cubicBezTo>
                <a:lnTo>
                  <a:pt x="0" y="1846613"/>
                </a:lnTo>
                <a:close/>
              </a:path>
            </a:pathLst>
          </a:cu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5314454" y="5273612"/>
            <a:ext cx="60851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10" name="Oval 9"/>
          <p:cNvSpPr/>
          <p:nvPr/>
        </p:nvSpPr>
        <p:spPr bwMode="auto">
          <a:xfrm>
            <a:off x="5547382" y="3677933"/>
            <a:ext cx="640080" cy="64008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8065660" y="3061475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7918117" y="3059242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7751420" y="3061474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7570442" y="3061475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7375183" y="3059241"/>
            <a:ext cx="0" cy="3574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6" name="Straight Connector 15"/>
          <p:cNvCxnSpPr>
            <a:cxnSpLocks noChangeAspect="1"/>
          </p:cNvCxnSpPr>
          <p:nvPr/>
        </p:nvCxnSpPr>
        <p:spPr bwMode="auto">
          <a:xfrm rot="-60000" flipV="1">
            <a:off x="5632240" y="3680896"/>
            <a:ext cx="237744" cy="103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-180000" flipH="1">
            <a:off x="6460802" y="3680005"/>
            <a:ext cx="20116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120000" flipH="1">
            <a:off x="6251727" y="3677860"/>
            <a:ext cx="20116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6247596" y="3448593"/>
            <a:ext cx="0" cy="225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5874050" y="3448087"/>
            <a:ext cx="0" cy="225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-480000" flipH="1">
            <a:off x="6115390" y="3692197"/>
            <a:ext cx="137160" cy="6787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-240000">
            <a:off x="5877860" y="3666262"/>
            <a:ext cx="365760" cy="228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 flipV="1">
            <a:off x="6462758" y="3450285"/>
            <a:ext cx="208122" cy="2228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120000" flipH="1" flipV="1">
            <a:off x="5879382" y="3460706"/>
            <a:ext cx="368214" cy="1979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559026" y="3669968"/>
            <a:ext cx="3017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-60000" flipH="1" flipV="1">
            <a:off x="5661066" y="3458213"/>
            <a:ext cx="208122" cy="2228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-120000" flipV="1">
            <a:off x="5557814" y="3454941"/>
            <a:ext cx="96513" cy="2075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-180000" flipH="1" flipV="1">
            <a:off x="5450095" y="3454974"/>
            <a:ext cx="96513" cy="2075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5439710" y="3444571"/>
            <a:ext cx="0" cy="225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540000" flipH="1">
            <a:off x="5330618" y="3436532"/>
            <a:ext cx="91440" cy="1662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-480000">
            <a:off x="5563120" y="3669446"/>
            <a:ext cx="54864" cy="1223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5437510" y="3690510"/>
            <a:ext cx="0" cy="2796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5115327" y="3436773"/>
            <a:ext cx="201043" cy="184661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9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5446054" y="3993993"/>
            <a:ext cx="99412" cy="8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300000" flipH="1" flipV="1">
            <a:off x="5430814" y="3693396"/>
            <a:ext cx="131740" cy="2805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5322074" y="3606606"/>
            <a:ext cx="101120" cy="563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H="1">
            <a:off x="5322998" y="3685776"/>
            <a:ext cx="107816" cy="1544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5329694" y="3850769"/>
            <a:ext cx="101120" cy="1279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H="1">
            <a:off x="5328975" y="4003304"/>
            <a:ext cx="87318" cy="1315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6460139" y="3680005"/>
            <a:ext cx="225075" cy="1931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20000" flipH="1">
            <a:off x="6359960" y="3681993"/>
            <a:ext cx="95250" cy="1573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240000">
            <a:off x="6256140" y="3693856"/>
            <a:ext cx="91440" cy="1371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6110072" y="3784586"/>
            <a:ext cx="237462" cy="621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-60000" flipV="1">
            <a:off x="6201050" y="3851882"/>
            <a:ext cx="155448" cy="1371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300000">
            <a:off x="6356633" y="3861738"/>
            <a:ext cx="3200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360000">
            <a:off x="6200465" y="4005172"/>
            <a:ext cx="176304" cy="215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6356078" y="3859079"/>
            <a:ext cx="29556" cy="15640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-180000" flipH="1">
            <a:off x="6404684" y="3887179"/>
            <a:ext cx="267909" cy="143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rot="180000" flipV="1">
            <a:off x="6129478" y="4043157"/>
            <a:ext cx="254253" cy="1683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6397988" y="4046886"/>
            <a:ext cx="273816" cy="12448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>
            <a:off x="6360569" y="4054506"/>
            <a:ext cx="29799" cy="3043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rot="60000">
            <a:off x="6113922" y="4215050"/>
            <a:ext cx="228600" cy="1521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0482" y="4433291"/>
            <a:ext cx="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rot="180000">
            <a:off x="5888036" y="4324713"/>
            <a:ext cx="219779" cy="8884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5438309" y="3990411"/>
            <a:ext cx="22023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rot="1260000" flipH="1">
            <a:off x="5508630" y="3996016"/>
            <a:ext cx="0" cy="2194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322534" y="4155371"/>
            <a:ext cx="141669" cy="714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rot="-180000" flipH="1" flipV="1">
            <a:off x="5446978" y="3675270"/>
            <a:ext cx="173059" cy="1232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flipV="1">
            <a:off x="5311696" y="4225714"/>
            <a:ext cx="149032" cy="1474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H="1">
            <a:off x="5326450" y="4480455"/>
            <a:ext cx="157708" cy="1514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5468212" y="4225714"/>
            <a:ext cx="167519" cy="1343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5461352" y="4237851"/>
            <a:ext cx="22735" cy="2173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5465661" y="4197290"/>
            <a:ext cx="158400" cy="243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120000">
            <a:off x="5667000" y="4395052"/>
            <a:ext cx="425864" cy="306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-240000">
            <a:off x="5337657" y="4854425"/>
            <a:ext cx="129251" cy="957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240000" flipV="1">
            <a:off x="5337658" y="4757592"/>
            <a:ext cx="129251" cy="957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flipV="1">
            <a:off x="5323333" y="4968902"/>
            <a:ext cx="137381" cy="1213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5326557" y="5116570"/>
            <a:ext cx="247413" cy="1627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5484087" y="4487555"/>
            <a:ext cx="10567" cy="2678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rot="180000">
            <a:off x="5479665" y="4965821"/>
            <a:ext cx="91440" cy="2978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rot="-120000">
            <a:off x="5491214" y="4950526"/>
            <a:ext cx="466877" cy="293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H="1">
            <a:off x="5574172" y="4963632"/>
            <a:ext cx="167238" cy="32068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300000">
            <a:off x="5736084" y="4971079"/>
            <a:ext cx="189113" cy="29323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5517543" y="4750982"/>
            <a:ext cx="163763" cy="5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 rot="180000" flipV="1">
            <a:off x="5719406" y="4710411"/>
            <a:ext cx="156521" cy="410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5670166" y="4309944"/>
            <a:ext cx="189921" cy="649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rot="-180000">
            <a:off x="5707648" y="4767663"/>
            <a:ext cx="29556" cy="1690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rot="180000" flipH="1">
            <a:off x="5745915" y="4709997"/>
            <a:ext cx="146304" cy="2547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5898017" y="4709319"/>
            <a:ext cx="58374" cy="2623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 rot="-240000" flipV="1">
            <a:off x="5905483" y="4672718"/>
            <a:ext cx="201190" cy="262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rot="540000" flipH="1">
            <a:off x="5637973" y="4386504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 rot="180000">
            <a:off x="5494654" y="4490070"/>
            <a:ext cx="114294" cy="76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 rot="-60000">
            <a:off x="5661128" y="4389054"/>
            <a:ext cx="184324" cy="1371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5631786" y="4588923"/>
            <a:ext cx="60036" cy="142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flipV="1">
            <a:off x="5883652" y="4433291"/>
            <a:ext cx="232072" cy="1014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 flipV="1">
            <a:off x="5498857" y="4757420"/>
            <a:ext cx="190098" cy="1852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5640139" y="4534931"/>
            <a:ext cx="230978" cy="2990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>
            <a:off x="5860778" y="4549861"/>
            <a:ext cx="31299" cy="1308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 flipV="1">
            <a:off x="5700028" y="4538288"/>
            <a:ext cx="164246" cy="2014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flipV="1">
            <a:off x="7761668" y="3816511"/>
            <a:ext cx="304887" cy="67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 flipH="1">
            <a:off x="7769287" y="3607058"/>
            <a:ext cx="2926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flipH="1">
            <a:off x="7758689" y="3437765"/>
            <a:ext cx="0" cy="3749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rot="-600000" flipH="1">
            <a:off x="7755426" y="3454745"/>
            <a:ext cx="182880" cy="1365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rot="780000">
            <a:off x="7912037" y="3454745"/>
            <a:ext cx="173736" cy="1365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rot="180000">
            <a:off x="7757858" y="3623046"/>
            <a:ext cx="306642" cy="182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7393622" y="3610412"/>
            <a:ext cx="347250" cy="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rot="-300000">
            <a:off x="7582793" y="3428871"/>
            <a:ext cx="166827" cy="1822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rot="-300000" flipH="1">
            <a:off x="7390755" y="3448472"/>
            <a:ext cx="182880" cy="1365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H="1">
            <a:off x="7380647" y="3440785"/>
            <a:ext cx="0" cy="4389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rot="-360000" flipH="1">
            <a:off x="7053280" y="3630297"/>
            <a:ext cx="3200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rot="-240000" flipH="1">
            <a:off x="6678887" y="3662381"/>
            <a:ext cx="356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flipH="1">
            <a:off x="7041878" y="3445763"/>
            <a:ext cx="0" cy="542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rot="120000" flipH="1" flipV="1">
            <a:off x="7038916" y="3447578"/>
            <a:ext cx="343098" cy="15274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rot="120000">
            <a:off x="7390462" y="3630620"/>
            <a:ext cx="365760" cy="182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rot="600000">
            <a:off x="7023793" y="3676828"/>
            <a:ext cx="365760" cy="182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 flipH="1">
            <a:off x="6667070" y="3440762"/>
            <a:ext cx="0" cy="225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flipH="1">
            <a:off x="6683234" y="3446687"/>
            <a:ext cx="335784" cy="2126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-300000" flipH="1">
            <a:off x="6676118" y="3667200"/>
            <a:ext cx="36576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6686017" y="3875014"/>
            <a:ext cx="354045" cy="11602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6674689" y="3679345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rot="-120000" flipH="1">
            <a:off x="6666213" y="3890228"/>
            <a:ext cx="16953" cy="2585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 rot="-600000" flipH="1">
            <a:off x="7377730" y="3855401"/>
            <a:ext cx="384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rot="-180000" flipH="1">
            <a:off x="7057118" y="3898855"/>
            <a:ext cx="317352" cy="776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>
            <a:cxnSpLocks/>
          </p:cNvCxnSpPr>
          <p:nvPr/>
        </p:nvCxnSpPr>
        <p:spPr bwMode="auto">
          <a:xfrm rot="480000" flipH="1">
            <a:off x="6694118" y="3970109"/>
            <a:ext cx="320040" cy="2133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 flipH="1">
            <a:off x="6356078" y="4166633"/>
            <a:ext cx="314802" cy="2160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>
            <a:off x="6101939" y="4383622"/>
            <a:ext cx="245595" cy="289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>
            <a:cxnSpLocks/>
          </p:cNvCxnSpPr>
          <p:nvPr/>
        </p:nvCxnSpPr>
        <p:spPr bwMode="auto">
          <a:xfrm rot="300000" flipH="1">
            <a:off x="5976632" y="4674711"/>
            <a:ext cx="113103" cy="2926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120000">
            <a:off x="5875927" y="4545880"/>
            <a:ext cx="228600" cy="10180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>
            <a:cxnSpLocks noChangeAspect="1"/>
          </p:cNvCxnSpPr>
          <p:nvPr/>
        </p:nvCxnSpPr>
        <p:spPr bwMode="auto">
          <a:xfrm rot="-60000" flipV="1">
            <a:off x="5879054" y="4206734"/>
            <a:ext cx="237744" cy="103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>
            <a:cxnSpLocks noChangeAspect="1"/>
          </p:cNvCxnSpPr>
          <p:nvPr/>
        </p:nvCxnSpPr>
        <p:spPr bwMode="auto">
          <a:xfrm rot="60000" flipH="1" flipV="1">
            <a:off x="5872000" y="3670588"/>
            <a:ext cx="237744" cy="103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>
            <a:cxnSpLocks noChangeAspect="1"/>
          </p:cNvCxnSpPr>
          <p:nvPr/>
        </p:nvCxnSpPr>
        <p:spPr bwMode="auto">
          <a:xfrm rot="60000" flipH="1" flipV="1">
            <a:off x="5628860" y="4204303"/>
            <a:ext cx="237744" cy="103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cxnSpLocks noChangeAspect="1"/>
          </p:cNvCxnSpPr>
          <p:nvPr/>
        </p:nvCxnSpPr>
        <p:spPr bwMode="auto">
          <a:xfrm rot="2700000" flipH="1" flipV="1">
            <a:off x="6049246" y="3841889"/>
            <a:ext cx="210312" cy="913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>
            <a:cxnSpLocks noChangeAspect="1"/>
          </p:cNvCxnSpPr>
          <p:nvPr/>
        </p:nvCxnSpPr>
        <p:spPr bwMode="auto">
          <a:xfrm rot="2700000" flipH="1" flipV="1">
            <a:off x="5488210" y="4051638"/>
            <a:ext cx="210312" cy="913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>
            <a:cxnSpLocks noChangeAspect="1"/>
          </p:cNvCxnSpPr>
          <p:nvPr/>
        </p:nvCxnSpPr>
        <p:spPr bwMode="auto">
          <a:xfrm rot="18900000" flipH="1">
            <a:off x="5493543" y="3853086"/>
            <a:ext cx="192024" cy="834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>
            <a:cxnSpLocks noChangeAspect="1"/>
          </p:cNvCxnSpPr>
          <p:nvPr/>
        </p:nvCxnSpPr>
        <p:spPr bwMode="auto">
          <a:xfrm rot="18900000" flipH="1">
            <a:off x="6058389" y="4054786"/>
            <a:ext cx="192024" cy="834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 flipH="1" flipV="1">
            <a:off x="8067479" y="3438389"/>
            <a:ext cx="0" cy="3749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 rot="420000" flipH="1">
            <a:off x="5937616" y="4984379"/>
            <a:ext cx="0" cy="2834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>
            <a:off x="5310244" y="3454307"/>
            <a:ext cx="2362" cy="18174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318788" y="3432731"/>
            <a:ext cx="2748691" cy="13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flipH="1">
            <a:off x="6462758" y="3454626"/>
            <a:ext cx="0" cy="225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/>
          <p:nvPr/>
        </p:nvCxnSpPr>
        <p:spPr bwMode="auto">
          <a:xfrm flipV="1">
            <a:off x="6253181" y="3446475"/>
            <a:ext cx="208122" cy="2228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 flipV="1">
            <a:off x="5439358" y="3667598"/>
            <a:ext cx="116142" cy="58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/>
          <p:nvPr/>
        </p:nvCxnSpPr>
        <p:spPr bwMode="auto">
          <a:xfrm rot="-240000" flipH="1">
            <a:off x="6108980" y="4215275"/>
            <a:ext cx="0" cy="2103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/>
          <p:nvPr/>
        </p:nvCxnSpPr>
        <p:spPr bwMode="auto">
          <a:xfrm rot="120000" flipV="1">
            <a:off x="6142394" y="4378888"/>
            <a:ext cx="190824" cy="467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rot="-180000">
            <a:off x="5328686" y="4374203"/>
            <a:ext cx="155448" cy="1022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>
            <a:off x="5632151" y="4208682"/>
            <a:ext cx="11975" cy="1404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 flipV="1">
            <a:off x="5499342" y="4388203"/>
            <a:ext cx="128620" cy="763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/>
          <p:cNvCxnSpPr/>
          <p:nvPr/>
        </p:nvCxnSpPr>
        <p:spPr bwMode="auto">
          <a:xfrm rot="-240000">
            <a:off x="5341648" y="4655195"/>
            <a:ext cx="129251" cy="957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/>
          <p:cNvCxnSpPr/>
          <p:nvPr/>
        </p:nvCxnSpPr>
        <p:spPr bwMode="auto">
          <a:xfrm flipH="1">
            <a:off x="5491208" y="4755366"/>
            <a:ext cx="0" cy="2011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 flipH="1">
            <a:off x="5498398" y="4580481"/>
            <a:ext cx="125663" cy="1628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140"/>
          <p:cNvSpPr/>
          <p:nvPr/>
        </p:nvSpPr>
        <p:spPr bwMode="auto">
          <a:xfrm>
            <a:off x="5290664" y="342254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2" name="Oval 141"/>
          <p:cNvSpPr/>
          <p:nvPr/>
        </p:nvSpPr>
        <p:spPr bwMode="auto">
          <a:xfrm>
            <a:off x="5286330" y="525612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3" name="Oval 142"/>
          <p:cNvSpPr/>
          <p:nvPr/>
        </p:nvSpPr>
        <p:spPr bwMode="auto">
          <a:xfrm>
            <a:off x="8039355" y="3409511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5894849" y="525039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5" name="Oval 144"/>
          <p:cNvSpPr/>
          <p:nvPr/>
        </p:nvSpPr>
        <p:spPr bwMode="auto">
          <a:xfrm>
            <a:off x="8039355" y="378855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6" name="Oval 145"/>
          <p:cNvSpPr/>
          <p:nvPr/>
        </p:nvSpPr>
        <p:spPr bwMode="auto">
          <a:xfrm>
            <a:off x="5850660" y="364973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5849695" y="428981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5530620" y="396977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9" name="Oval 148"/>
          <p:cNvSpPr/>
          <p:nvPr/>
        </p:nvSpPr>
        <p:spPr bwMode="auto">
          <a:xfrm>
            <a:off x="6170700" y="396977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0" name="Oval 149"/>
          <p:cNvSpPr/>
          <p:nvPr/>
        </p:nvSpPr>
        <p:spPr bwMode="auto">
          <a:xfrm>
            <a:off x="5604267" y="376671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1" name="Oval 150"/>
          <p:cNvSpPr/>
          <p:nvPr/>
        </p:nvSpPr>
        <p:spPr bwMode="auto">
          <a:xfrm>
            <a:off x="6086682" y="375663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2" name="Oval 151"/>
          <p:cNvSpPr/>
          <p:nvPr/>
        </p:nvSpPr>
        <p:spPr bwMode="auto">
          <a:xfrm>
            <a:off x="5611631" y="417984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3" name="Oval 152"/>
          <p:cNvSpPr/>
          <p:nvPr/>
        </p:nvSpPr>
        <p:spPr bwMode="auto">
          <a:xfrm>
            <a:off x="6083283" y="418258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5933771" y="494864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6083283" y="464384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328878" y="435474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6643680" y="4138679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7014678" y="396381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7354890" y="3863281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7734468" y="379535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7354890" y="340829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7734468" y="340792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7901886" y="340829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7551477" y="340829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7734468" y="358383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7354890" y="358383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5849695" y="342095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5414478" y="342095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5627127" y="341936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6643680" y="341132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6643680" y="364377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8039355" y="358383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5415044" y="365020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5531186" y="364437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5415044" y="3962229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6435558" y="365468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6435558" y="342095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8" name="Oval 177"/>
          <p:cNvSpPr/>
          <p:nvPr/>
        </p:nvSpPr>
        <p:spPr bwMode="auto">
          <a:xfrm>
            <a:off x="6369864" y="401419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9" name="Oval 178"/>
          <p:cNvSpPr/>
          <p:nvPr/>
        </p:nvSpPr>
        <p:spPr bwMode="auto">
          <a:xfrm>
            <a:off x="7018488" y="341492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0" name="Oval 179"/>
          <p:cNvSpPr/>
          <p:nvPr/>
        </p:nvSpPr>
        <p:spPr bwMode="auto">
          <a:xfrm>
            <a:off x="6220396" y="342095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1" name="Oval 180"/>
          <p:cNvSpPr/>
          <p:nvPr/>
        </p:nvSpPr>
        <p:spPr bwMode="auto">
          <a:xfrm>
            <a:off x="7022298" y="362091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2" name="Oval 181"/>
          <p:cNvSpPr/>
          <p:nvPr/>
        </p:nvSpPr>
        <p:spPr bwMode="auto">
          <a:xfrm>
            <a:off x="6224206" y="364973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3" name="Oval 182"/>
          <p:cNvSpPr/>
          <p:nvPr/>
        </p:nvSpPr>
        <p:spPr bwMode="auto">
          <a:xfrm>
            <a:off x="6092334" y="440152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4" name="Oval 183"/>
          <p:cNvSpPr/>
          <p:nvPr/>
        </p:nvSpPr>
        <p:spPr bwMode="auto">
          <a:xfrm>
            <a:off x="6660633" y="384779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5" name="Oval 184"/>
          <p:cNvSpPr/>
          <p:nvPr/>
        </p:nvSpPr>
        <p:spPr bwMode="auto">
          <a:xfrm>
            <a:off x="5437067" y="419754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6" name="Oval 185"/>
          <p:cNvSpPr/>
          <p:nvPr/>
        </p:nvSpPr>
        <p:spPr bwMode="auto">
          <a:xfrm>
            <a:off x="5291064" y="3571032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7" name="Oval 186"/>
          <p:cNvSpPr/>
          <p:nvPr/>
        </p:nvSpPr>
        <p:spPr bwMode="auto">
          <a:xfrm>
            <a:off x="5291064" y="381138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8" name="Oval 187"/>
          <p:cNvSpPr/>
          <p:nvPr/>
        </p:nvSpPr>
        <p:spPr bwMode="auto">
          <a:xfrm>
            <a:off x="5295398" y="412606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6324144" y="3818771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0" name="Oval 189"/>
          <p:cNvSpPr/>
          <p:nvPr/>
        </p:nvSpPr>
        <p:spPr bwMode="auto">
          <a:xfrm>
            <a:off x="5627446" y="435474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1" name="Oval 190"/>
          <p:cNvSpPr/>
          <p:nvPr/>
        </p:nvSpPr>
        <p:spPr bwMode="auto">
          <a:xfrm>
            <a:off x="5459802" y="444724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2" name="Oval 191"/>
          <p:cNvSpPr/>
          <p:nvPr/>
        </p:nvSpPr>
        <p:spPr bwMode="auto">
          <a:xfrm>
            <a:off x="5288035" y="434499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3" name="Oval 192"/>
          <p:cNvSpPr/>
          <p:nvPr/>
        </p:nvSpPr>
        <p:spPr bwMode="auto">
          <a:xfrm>
            <a:off x="5295398" y="461488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4" name="Oval 193"/>
          <p:cNvSpPr/>
          <p:nvPr/>
        </p:nvSpPr>
        <p:spPr bwMode="auto">
          <a:xfrm>
            <a:off x="5673156" y="4727355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5" name="Oval 194"/>
          <p:cNvSpPr/>
          <p:nvPr/>
        </p:nvSpPr>
        <p:spPr bwMode="auto">
          <a:xfrm>
            <a:off x="5291988" y="4825890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6" name="Oval 195"/>
          <p:cNvSpPr/>
          <p:nvPr/>
        </p:nvSpPr>
        <p:spPr bwMode="auto">
          <a:xfrm>
            <a:off x="5295398" y="507910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7" name="Oval 196"/>
          <p:cNvSpPr/>
          <p:nvPr/>
        </p:nvSpPr>
        <p:spPr bwMode="auto">
          <a:xfrm>
            <a:off x="5463673" y="4726838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8" name="Oval 197"/>
          <p:cNvSpPr/>
          <p:nvPr/>
        </p:nvSpPr>
        <p:spPr bwMode="auto">
          <a:xfrm>
            <a:off x="5460198" y="493544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9" name="Oval 198"/>
          <p:cNvSpPr/>
          <p:nvPr/>
        </p:nvSpPr>
        <p:spPr bwMode="auto">
          <a:xfrm>
            <a:off x="5718876" y="4935443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00" name="Oval 199"/>
          <p:cNvSpPr/>
          <p:nvPr/>
        </p:nvSpPr>
        <p:spPr bwMode="auto">
          <a:xfrm>
            <a:off x="5875397" y="468626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01" name="Oval 200"/>
          <p:cNvSpPr/>
          <p:nvPr/>
        </p:nvSpPr>
        <p:spPr bwMode="auto">
          <a:xfrm>
            <a:off x="5596956" y="4546307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5844098" y="4509706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5551638" y="5256124"/>
            <a:ext cx="45720" cy="45720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65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33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Dimensional (Line) Elements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514600" y="2438400"/>
            <a:ext cx="1600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514600" y="3505200"/>
            <a:ext cx="1600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514600" y="4876800"/>
            <a:ext cx="1600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267200" y="243840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267200" y="487680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0800000">
            <a:off x="1905000" y="243840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0800000">
            <a:off x="1905000" y="4875212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>
            <a:off x="1371600" y="4875212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>
            <a:off x="1295400" y="4875212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800600" y="4875212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876800" y="4875212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3" name="Group 22"/>
          <p:cNvGrpSpPr/>
          <p:nvPr/>
        </p:nvGrpSpPr>
        <p:grpSpPr>
          <a:xfrm rot="9089759">
            <a:off x="2558852" y="4622978"/>
            <a:ext cx="533400" cy="1588"/>
            <a:chOff x="2133600" y="4724400"/>
            <a:chExt cx="533400" cy="1588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rot="10800000">
              <a:off x="22098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rot="10800000">
              <a:off x="21336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 rot="19816270">
            <a:off x="3470491" y="5161351"/>
            <a:ext cx="533400" cy="1588"/>
            <a:chOff x="2133600" y="4724400"/>
            <a:chExt cx="533400" cy="1588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 rot="10800000">
              <a:off x="22098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rot="10800000">
              <a:off x="21336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 rot="9089759">
            <a:off x="2558851" y="3251378"/>
            <a:ext cx="533400" cy="1588"/>
            <a:chOff x="2133600" y="4724400"/>
            <a:chExt cx="533400" cy="1588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rot="10800000">
              <a:off x="22098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rot="10800000">
              <a:off x="21336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 rot="19816270">
            <a:off x="3546692" y="3713551"/>
            <a:ext cx="533400" cy="1588"/>
            <a:chOff x="2133600" y="4724400"/>
            <a:chExt cx="533400" cy="1588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rot="10800000">
              <a:off x="22098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0800000">
              <a:off x="2133600" y="47244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4" name="Straight Arrow Connector 33"/>
          <p:cNvCxnSpPr/>
          <p:nvPr/>
        </p:nvCxnSpPr>
        <p:spPr bwMode="auto">
          <a:xfrm rot="5400000" flipH="1" flipV="1">
            <a:off x="2324894" y="51427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3925094" y="37711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5400000" flipH="1" flipV="1">
            <a:off x="2324894" y="37711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5400000" flipH="1" flipV="1">
            <a:off x="3925094" y="51427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5334000" y="22098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Nodes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334000" y="34290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Nodes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10200" y="46482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Nodes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" y="2209800"/>
            <a:ext cx="88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Truss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52400" y="33644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Beam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52400" y="4724400"/>
            <a:ext cx="97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Frame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781800" y="1981200"/>
            <a:ext cx="1994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Pin-ended bar in</a:t>
            </a:r>
          </a:p>
          <a:p>
            <a:r>
              <a:rPr lang="en-US" sz="1600" b="1" dirty="0" smtClean="0"/>
              <a:t>tension or </a:t>
            </a:r>
          </a:p>
          <a:p>
            <a:r>
              <a:rPr lang="en-US" sz="1600" b="1" dirty="0" smtClean="0"/>
              <a:t>compression</a:t>
            </a:r>
            <a:endParaRPr 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781800" y="3471446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Bending</a:t>
            </a:r>
            <a:endParaRPr 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781800" y="4343400"/>
            <a:ext cx="21519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Axial, </a:t>
            </a:r>
            <a:r>
              <a:rPr lang="en-US" sz="1600" b="1" dirty="0" err="1" smtClean="0"/>
              <a:t>torsional</a:t>
            </a:r>
            <a:r>
              <a:rPr lang="en-US" sz="1600" b="1" dirty="0" smtClean="0"/>
              <a:t>,</a:t>
            </a:r>
          </a:p>
          <a:p>
            <a:r>
              <a:rPr lang="en-US" sz="1600" b="1" dirty="0" smtClean="0"/>
              <a:t>bending.  With or </a:t>
            </a:r>
          </a:p>
          <a:p>
            <a:r>
              <a:rPr lang="en-US" sz="1600" b="1" dirty="0" smtClean="0"/>
              <a:t>without load</a:t>
            </a:r>
          </a:p>
          <a:p>
            <a:r>
              <a:rPr lang="en-US" sz="1600" b="1" dirty="0" smtClean="0"/>
              <a:t>Stiffening.</a:t>
            </a:r>
            <a:endParaRPr lang="en-US" sz="1600" b="1" dirty="0"/>
          </a:p>
        </p:txBody>
      </p:sp>
      <p:sp>
        <p:nvSpPr>
          <p:cNvPr id="4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6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7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(Surface) </a:t>
            </a:r>
            <a:r>
              <a:rPr lang="en-US" dirty="0"/>
              <a:t>Elements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0612" y="18288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 Nodes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3107" y="190500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4-node</a:t>
            </a:r>
          </a:p>
          <a:p>
            <a:r>
              <a:rPr lang="en-US" b="1" dirty="0" smtClean="0"/>
              <a:t>quadrilateral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16172" y="1828800"/>
            <a:ext cx="2354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Plane stress or strain,</a:t>
            </a:r>
          </a:p>
          <a:p>
            <a:r>
              <a:rPr lang="en-US" sz="1400" b="1" dirty="0" err="1" smtClean="0"/>
              <a:t>axisymmetry</a:t>
            </a:r>
            <a:r>
              <a:rPr lang="en-US" sz="1400" b="1" dirty="0" smtClean="0"/>
              <a:t>, shear</a:t>
            </a:r>
          </a:p>
          <a:p>
            <a:r>
              <a:rPr lang="en-US" sz="1400" b="1" dirty="0" smtClean="0"/>
              <a:t>panel, thin flat plate</a:t>
            </a:r>
          </a:p>
          <a:p>
            <a:r>
              <a:rPr lang="en-US" sz="1400" b="1" dirty="0" smtClean="0"/>
              <a:t>in bending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743200" y="1828800"/>
            <a:ext cx="14478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3810000" y="2209800"/>
            <a:ext cx="6096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>
            <a:off x="2247900" y="2171700"/>
            <a:ext cx="8382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0800000" flipV="1">
            <a:off x="2590800" y="2590800"/>
            <a:ext cx="14478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572000" y="290601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 Nodes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3107" y="290601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8-node</a:t>
            </a:r>
          </a:p>
          <a:p>
            <a:r>
              <a:rPr lang="en-US" b="1" dirty="0" smtClean="0"/>
              <a:t>quadrilateral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16172" y="2895600"/>
            <a:ext cx="2354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Plane stress or strain,</a:t>
            </a:r>
          </a:p>
          <a:p>
            <a:r>
              <a:rPr lang="en-US" sz="1400" b="1" dirty="0" smtClean="0"/>
              <a:t>thin plate in bending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72000" y="41264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 Nodes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3107" y="411480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3-node</a:t>
            </a:r>
          </a:p>
          <a:p>
            <a:r>
              <a:rPr lang="en-US" b="1" dirty="0" smtClean="0"/>
              <a:t>triangular</a:t>
            </a:r>
            <a:endParaRPr lang="en-US" b="1" dirty="0"/>
          </a:p>
        </p:txBody>
      </p:sp>
      <p:cxnSp>
        <p:nvCxnSpPr>
          <p:cNvPr id="49" name="Straight Connector 48"/>
          <p:cNvCxnSpPr/>
          <p:nvPr/>
        </p:nvCxnSpPr>
        <p:spPr bwMode="auto">
          <a:xfrm>
            <a:off x="2743200" y="4201418"/>
            <a:ext cx="11430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5400000">
            <a:off x="2395091" y="4310509"/>
            <a:ext cx="467618" cy="228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2514600" y="4582418"/>
            <a:ext cx="13716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6019800" y="3733800"/>
            <a:ext cx="2971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Plane stress or strain,</a:t>
            </a:r>
          </a:p>
          <a:p>
            <a:r>
              <a:rPr lang="en-US" sz="1400" b="1" dirty="0" err="1" smtClean="0"/>
              <a:t>axisymmetry</a:t>
            </a:r>
            <a:r>
              <a:rPr lang="en-US" sz="1400" b="1" dirty="0" smtClean="0"/>
              <a:t>, shear</a:t>
            </a:r>
          </a:p>
          <a:p>
            <a:r>
              <a:rPr lang="en-US" sz="1400" b="1" dirty="0" smtClean="0"/>
              <a:t>panel, thin flat plate</a:t>
            </a:r>
          </a:p>
          <a:p>
            <a:r>
              <a:rPr lang="en-US" sz="1400" b="1" dirty="0" smtClean="0"/>
              <a:t>in bending.  Prefer quad where possible. Used for transitions of quads.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72000" y="51816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 Nodes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33107" y="525780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6-node</a:t>
            </a:r>
          </a:p>
          <a:p>
            <a:r>
              <a:rPr lang="en-US" b="1" dirty="0" smtClean="0"/>
              <a:t>triangular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16172" y="5218092"/>
            <a:ext cx="3127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Plane stress or strain,</a:t>
            </a:r>
          </a:p>
          <a:p>
            <a:r>
              <a:rPr lang="en-US" sz="1400" b="1" dirty="0" err="1" smtClean="0"/>
              <a:t>axisymmetry</a:t>
            </a:r>
            <a:r>
              <a:rPr lang="en-US" sz="1400" b="1" dirty="0" smtClean="0"/>
              <a:t>, thin flat plate</a:t>
            </a:r>
          </a:p>
          <a:p>
            <a:r>
              <a:rPr lang="en-US" sz="1400" b="1" dirty="0" smtClean="0"/>
              <a:t>or shell in bending.  Prefer quad where possible. </a:t>
            </a:r>
          </a:p>
        </p:txBody>
      </p:sp>
      <p:cxnSp>
        <p:nvCxnSpPr>
          <p:cNvPr id="63" name="Straight Connector 62"/>
          <p:cNvCxnSpPr/>
          <p:nvPr/>
        </p:nvCxnSpPr>
        <p:spPr bwMode="auto">
          <a:xfrm>
            <a:off x="2743200" y="5294293"/>
            <a:ext cx="6477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flipH="1">
            <a:off x="2666999" y="5294293"/>
            <a:ext cx="76201" cy="4191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H="1">
            <a:off x="2590800" y="6094393"/>
            <a:ext cx="685800" cy="381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7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3390900" y="5680669"/>
            <a:ext cx="6477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H="1">
            <a:off x="2590800" y="5713394"/>
            <a:ext cx="76201" cy="4191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3276600" y="6061669"/>
            <a:ext cx="762000" cy="327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2628900" y="3008531"/>
            <a:ext cx="7620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4000500" y="3160931"/>
            <a:ext cx="76200" cy="2864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2476500" y="3400278"/>
            <a:ext cx="76200" cy="446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2476500" y="3794074"/>
            <a:ext cx="838199" cy="526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3396390" y="3084731"/>
            <a:ext cx="680311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3924300" y="3454984"/>
            <a:ext cx="76200" cy="32461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H="1">
            <a:off x="3314700" y="3766437"/>
            <a:ext cx="609600" cy="2632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flipH="1">
            <a:off x="2552699" y="3008531"/>
            <a:ext cx="76200" cy="3917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193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1" grpId="0"/>
      <p:bldP spid="22" grpId="0"/>
      <p:bldP spid="23" grpId="0"/>
      <p:bldP spid="46" grpId="0"/>
      <p:bldP spid="47" grpId="0"/>
      <p:bldP spid="57" grpId="0"/>
      <p:bldP spid="60" grpId="0"/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01000" cy="1216025"/>
          </a:xfrm>
        </p:spPr>
        <p:txBody>
          <a:bodyPr/>
          <a:lstStyle/>
          <a:p>
            <a:r>
              <a:rPr lang="en-US" dirty="0" smtClean="0"/>
              <a:t>Three Dimensional (Solid) </a:t>
            </a:r>
            <a:r>
              <a:rPr lang="en-US" dirty="0"/>
              <a:t>Elements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895601" y="2286000"/>
            <a:ext cx="14478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5400000">
            <a:off x="3962401" y="2667000"/>
            <a:ext cx="6096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2400301" y="2628900"/>
            <a:ext cx="8382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10800000" flipV="1">
            <a:off x="2743201" y="3048000"/>
            <a:ext cx="14478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2895601" y="1905000"/>
            <a:ext cx="4572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352801" y="1905000"/>
            <a:ext cx="1219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4229101" y="2095500"/>
            <a:ext cx="457200" cy="228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16200000" flipH="1">
            <a:off x="4191001" y="2362200"/>
            <a:ext cx="838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0800000" flipV="1">
            <a:off x="4191001" y="2819400"/>
            <a:ext cx="457200" cy="228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>
            <a:off x="2895601" y="2286000"/>
            <a:ext cx="838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276601" y="2743200"/>
            <a:ext cx="13716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10800000" flipV="1">
            <a:off x="2743201" y="2743200"/>
            <a:ext cx="5334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2895602" y="3733800"/>
            <a:ext cx="1600199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rot="5400000">
            <a:off x="2400302" y="4152899"/>
            <a:ext cx="8382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0800000" flipV="1">
            <a:off x="2743201" y="4343400"/>
            <a:ext cx="190500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2895602" y="3428999"/>
            <a:ext cx="4572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3352802" y="3428999"/>
            <a:ext cx="1142999" cy="304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16200000" flipH="1">
            <a:off x="4267202" y="3962398"/>
            <a:ext cx="609599" cy="1524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5400000">
            <a:off x="2895602" y="3809999"/>
            <a:ext cx="838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276602" y="4267199"/>
            <a:ext cx="13716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rot="10800000" flipV="1">
            <a:off x="2743202" y="4267199"/>
            <a:ext cx="5334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10800000" flipV="1">
            <a:off x="2743202" y="5638801"/>
            <a:ext cx="190500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rot="5400000" flipH="1" flipV="1">
            <a:off x="2438402" y="5029199"/>
            <a:ext cx="1219200" cy="60960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3352803" y="4724400"/>
            <a:ext cx="1295398" cy="914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5400000">
            <a:off x="2895603" y="5105400"/>
            <a:ext cx="838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3276603" y="5562600"/>
            <a:ext cx="13716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rot="10800000" flipV="1">
            <a:off x="2743203" y="5562600"/>
            <a:ext cx="5334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609600" y="2057400"/>
            <a:ext cx="1528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Hexagonal</a:t>
            </a:r>
          </a:p>
          <a:p>
            <a:r>
              <a:rPr lang="en-US" b="1" dirty="0" smtClean="0"/>
              <a:t>(Brick)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9600" y="3572470"/>
            <a:ext cx="1605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Pentagonal</a:t>
            </a:r>
          </a:p>
          <a:p>
            <a:r>
              <a:rPr lang="en-US" b="1" dirty="0" smtClean="0"/>
              <a:t>(Wedge)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09600" y="4944070"/>
            <a:ext cx="1730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Tetrahedron</a:t>
            </a:r>
          </a:p>
          <a:p>
            <a:r>
              <a:rPr lang="en-US" b="1" dirty="0" smtClean="0"/>
              <a:t>(</a:t>
            </a:r>
            <a:r>
              <a:rPr lang="en-US" b="1" dirty="0" err="1" smtClean="0"/>
              <a:t>Tet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953000" y="206313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8-nodes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953000" y="35930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6-nodes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953000" y="50292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4-nodes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324600" y="2026404"/>
            <a:ext cx="1606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Solid,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Thick plate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24600" y="354922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Solid,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Thick Plate,</a:t>
            </a:r>
          </a:p>
          <a:p>
            <a:r>
              <a:rPr lang="en-US" dirty="0" smtClean="0"/>
              <a:t>Used for transitions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24600" y="4944070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Solid,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Thick Plate,</a:t>
            </a:r>
          </a:p>
          <a:p>
            <a:r>
              <a:rPr lang="en-US" dirty="0" smtClean="0"/>
              <a:t>Used for transitions</a:t>
            </a:r>
            <a:endParaRPr lang="en-US" dirty="0"/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8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3018294" y="56769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3093204" y="2057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3881040" y="1905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3275310" y="2362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427349" y="217105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570710" y="2362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634353" y="232474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2787114" y="264375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3886200" y="273674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009255" y="2864604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4234914" y="269024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4411851" y="288656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3534906" y="304154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3094494" y="356590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3839706" y="35219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3657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3268851" y="3886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2788404" y="416775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4533255" y="398564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3886200" y="426849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3015714" y="439635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3618855" y="447255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3909447" y="5105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3017004" y="5304294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3581400" y="577441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3275310" y="5188059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3810000" y="555872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61302" y="237960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16-nodes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61302" y="389203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12-nodes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53000" y="53340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-nodes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2" grpId="0" animBg="1"/>
      <p:bldP spid="42" grpId="0" animBg="1"/>
      <p:bldP spid="43" grpId="0" animBg="1"/>
      <p:bldP spid="44" grpId="0" animBg="1"/>
      <p:bldP spid="45" grpId="0" animBg="1"/>
      <p:bldP spid="49" grpId="0" animBg="1"/>
      <p:bldP spid="53" grpId="0" animBg="1"/>
      <p:bldP spid="54" grpId="0" animBg="1"/>
      <p:bldP spid="55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  <p:bldP spid="84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Sample Special Purpose Elements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81200" y="2438400"/>
            <a:ext cx="457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2095500" y="2446020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667000" y="2448560"/>
            <a:ext cx="457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2324100" y="2446020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Arc 11"/>
          <p:cNvSpPr/>
          <p:nvPr/>
        </p:nvSpPr>
        <p:spPr bwMode="auto">
          <a:xfrm>
            <a:off x="2362200" y="3429000"/>
            <a:ext cx="533400" cy="457200"/>
          </a:xfrm>
          <a:prstGeom prst="arc">
            <a:avLst>
              <a:gd name="adj1" fmla="val 16200000"/>
              <a:gd name="adj2" fmla="val 536093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" name="Arc 12"/>
          <p:cNvSpPr/>
          <p:nvPr/>
        </p:nvSpPr>
        <p:spPr bwMode="auto">
          <a:xfrm>
            <a:off x="2362200" y="3733800"/>
            <a:ext cx="533400" cy="457200"/>
          </a:xfrm>
          <a:prstGeom prst="arc">
            <a:avLst>
              <a:gd name="adj1" fmla="val 5400000"/>
              <a:gd name="adj2" fmla="val 1626105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5" name="Straight Connector 14"/>
          <p:cNvCxnSpPr>
            <a:stCxn id="12" idx="0"/>
          </p:cNvCxnSpPr>
          <p:nvPr/>
        </p:nvCxnSpPr>
        <p:spPr bwMode="auto">
          <a:xfrm rot="10800000">
            <a:off x="2057400" y="3429000"/>
            <a:ext cx="5715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7" name="Straight Connector 16"/>
          <p:cNvCxnSpPr>
            <a:stCxn id="13" idx="0"/>
          </p:cNvCxnSpPr>
          <p:nvPr/>
        </p:nvCxnSpPr>
        <p:spPr bwMode="auto">
          <a:xfrm>
            <a:off x="2628900" y="4191000"/>
            <a:ext cx="4953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16200000" flipV="1">
            <a:off x="2438400" y="4953000"/>
            <a:ext cx="45720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1905000" y="5181600"/>
            <a:ext cx="9144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0800000" flipV="1">
            <a:off x="2819400" y="4953000"/>
            <a:ext cx="6858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0800000">
            <a:off x="2819400" y="5334000"/>
            <a:ext cx="7620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 flipH="1" flipV="1">
            <a:off x="2362200" y="5410200"/>
            <a:ext cx="5334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60752" y="2209800"/>
            <a:ext cx="68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0" y="3593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Hook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0" y="5117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Rigid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8612" y="22860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2-Nodes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18612" y="35930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2-Nodes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10000" y="5117068"/>
            <a:ext cx="12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81600" y="2133600"/>
            <a:ext cx="3753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 displacement for</a:t>
            </a:r>
          </a:p>
          <a:p>
            <a:r>
              <a:rPr lang="en-US" dirty="0" smtClean="0"/>
              <a:t>prescribed compressive gap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81600" y="3468469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 displacement for</a:t>
            </a:r>
          </a:p>
          <a:p>
            <a:r>
              <a:rPr lang="en-US" dirty="0" smtClean="0"/>
              <a:t>prescribed extension gap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81600" y="4992469"/>
            <a:ext cx="2343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Rigid constraints</a:t>
            </a:r>
          </a:p>
          <a:p>
            <a:r>
              <a:rPr lang="en-US" dirty="0" smtClean="0"/>
              <a:t>between nodes</a:t>
            </a:r>
            <a:endParaRPr lang="en-US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9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4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0000"/>
      </a:accent6>
      <a:hlink>
        <a:srgbClr val="990000"/>
      </a:hlink>
      <a:folHlink>
        <a:srgbClr val="990000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8A0000"/>
        </a:accent6>
        <a:hlink>
          <a:srgbClr val="99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23023</TotalTime>
  <Words>523</Words>
  <Application>Microsoft Office PowerPoint</Application>
  <PresentationFormat>On-screen Show (4:3)</PresentationFormat>
  <Paragraphs>156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Symbol</vt:lpstr>
      <vt:lpstr>Arial Black</vt:lpstr>
      <vt:lpstr>Wingdings</vt:lpstr>
      <vt:lpstr>Times New Roman</vt:lpstr>
      <vt:lpstr>Profile</vt:lpstr>
      <vt:lpstr>Equation</vt:lpstr>
      <vt:lpstr>The Finite Element Method</vt:lpstr>
      <vt:lpstr>Finite Element Replaces the Actual Problem with a Simpler One.</vt:lpstr>
      <vt:lpstr>Finite Element Essential for Complex Structures.</vt:lpstr>
      <vt:lpstr>Small But Finite Well-Defined Substructures</vt:lpstr>
      <vt:lpstr>Errors Associated with Elements</vt:lpstr>
      <vt:lpstr>One Dimensional (Line) Elements</vt:lpstr>
      <vt:lpstr>Two Dimensional (Surface) Elements</vt:lpstr>
      <vt:lpstr>Three Dimensional (Solid) Elements</vt:lpstr>
      <vt:lpstr>Sample Special Purpose Elements</vt:lpstr>
      <vt:lpstr>Energy Methods are Essential for Advanced Elements</vt:lpstr>
    </vt:vector>
  </TitlesOfParts>
  <Company>Union College, Mechanical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MER311 Lecture 1</dc:title>
  <dc:subject>Advanced Strength of Materials</dc:subject>
  <dc:creator>RBB</dc:creator>
  <cp:lastModifiedBy> </cp:lastModifiedBy>
  <cp:revision>662</cp:revision>
  <cp:lastPrinted>2015-07-09T20:41:37Z</cp:lastPrinted>
  <dcterms:created xsi:type="dcterms:W3CDTF">2000-05-18T05:09:09Z</dcterms:created>
  <dcterms:modified xsi:type="dcterms:W3CDTF">2016-04-01T14:45:09Z</dcterms:modified>
</cp:coreProperties>
</file>