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5" r:id="rId1"/>
  </p:sldMasterIdLst>
  <p:notesMasterIdLst>
    <p:notesMasterId r:id="rId12"/>
  </p:notesMasterIdLst>
  <p:handoutMasterIdLst>
    <p:handoutMasterId r:id="rId13"/>
  </p:handoutMasterIdLst>
  <p:sldIdLst>
    <p:sldId id="463" r:id="rId2"/>
    <p:sldId id="472" r:id="rId3"/>
    <p:sldId id="478" r:id="rId4"/>
    <p:sldId id="480" r:id="rId5"/>
    <p:sldId id="510" r:id="rId6"/>
    <p:sldId id="481" r:id="rId7"/>
    <p:sldId id="482" r:id="rId8"/>
    <p:sldId id="483" r:id="rId9"/>
    <p:sldId id="484" r:id="rId10"/>
    <p:sldId id="493" r:id="rId11"/>
  </p:sldIdLst>
  <p:sldSz cx="9144000" cy="6858000" type="screen4x3"/>
  <p:notesSz cx="7315200" cy="9601200"/>
  <p:embeddedFontLst>
    <p:embeddedFont>
      <p:font typeface="Arial Black" panose="020B0A04020102020204" pitchFamily="34" charset="0"/>
      <p:bold r:id="rId1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403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CC"/>
    <a:srgbClr val="CCECFF"/>
    <a:srgbClr val="006600"/>
    <a:srgbClr val="F6F6F8"/>
    <a:srgbClr val="FFFFFF"/>
    <a:srgbClr val="FFFFCC"/>
    <a:srgbClr val="99CCFF"/>
    <a:srgbClr val="EAEAEA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>
      <p:cViewPr varScale="1">
        <p:scale>
          <a:sx n="86" d="100"/>
          <a:sy n="86" d="100"/>
        </p:scale>
        <p:origin x="-552" y="-78"/>
      </p:cViewPr>
      <p:guideLst>
        <p:guide orient="horz" pos="2160"/>
        <p:guide orient="horz" pos="3120"/>
        <p:guide pos="288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123"/>
        <p:guide orient="horz" pos="3024"/>
        <p:guide pos="2449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" Type="http://schemas.openxmlformats.org/officeDocument/2006/relationships/image" Target="../media/image13.wmf"/><Relationship Id="rId16" Type="http://schemas.openxmlformats.org/officeDocument/2006/relationships/image" Target="../media/image28.wmf"/><Relationship Id="rId1" Type="http://schemas.openxmlformats.org/officeDocument/2006/relationships/image" Target="../media/image12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>
            <a:lvl1pPr defTabSz="96669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>
            <a:lvl1pPr algn="r" defTabSz="96669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b" anchorCtr="0" compatLnSpc="1">
            <a:prstTxWarp prst="textNoShape">
              <a:avLst/>
            </a:prstTxWarp>
          </a:bodyPr>
          <a:lstStyle>
            <a:lvl1pPr defTabSz="96669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b" anchorCtr="0" compatLnSpc="1">
            <a:prstTxWarp prst="textNoShape">
              <a:avLst/>
            </a:prstTxWarp>
          </a:bodyPr>
          <a:lstStyle>
            <a:lvl1pPr algn="r" defTabSz="96669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>
            <a:lvl1pPr defTabSz="96669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>
            <a:lvl1pPr algn="r" defTabSz="96669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b" anchorCtr="0" compatLnSpc="1">
            <a:prstTxWarp prst="textNoShape">
              <a:avLst/>
            </a:prstTxWarp>
          </a:bodyPr>
          <a:lstStyle>
            <a:lvl1pPr defTabSz="96669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7" rIns="96652" bIns="48327" numCol="1" anchor="b" anchorCtr="0" compatLnSpc="1">
            <a:prstTxWarp prst="textNoShape">
              <a:avLst/>
            </a:prstTxWarp>
          </a:bodyPr>
          <a:lstStyle>
            <a:lvl1pPr algn="r" defTabSz="96669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6CC007-B0FA-4920-B491-475B75459BD0}" type="slidenum">
              <a:rPr lang="en-US"/>
              <a:pPr/>
              <a:t>1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8BC23-ADC6-48D5-A719-8F85EC40B64F}" type="slidenum">
              <a:rPr lang="en-US"/>
              <a:pPr/>
              <a:t>2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nodal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simplest function that can be assumed for the displacement function in terms of x and the </a:t>
            </a:r>
            <a:r>
              <a:rPr lang="en-US" baseline="0" smtClean="0"/>
              <a:t>nodal parameters.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E0FE-73F7-4259-A490-5EF814378E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2198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32259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14083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BBFA05F-689E-4591-9CFF-FB8E4A00425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10000">
              <a:schemeClr val="accent1">
                <a:tint val="44500"/>
                <a:satMod val="160000"/>
              </a:schemeClr>
            </a:gs>
            <a:gs pos="2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172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 dirty="0" smtClean="0"/>
              <a:t>Union College</a:t>
            </a:r>
          </a:p>
          <a:p>
            <a:pPr eaLnBrk="1" hangingPunct="1"/>
            <a:r>
              <a:rPr lang="en-US" sz="800" dirty="0" smtClean="0"/>
              <a:t>Department of Mechanical Engineering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3483769" y="6172200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MER311: Advanced Mechanics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397786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4DDACDF-D952-4491-878F-8386C65C4343}" type="slidenum">
              <a:rPr lang="en-US" smtClean="0"/>
              <a:pPr/>
              <a:t>‹#›</a:t>
            </a:fld>
            <a:endParaRPr lang="en-US" dirty="0" smtClean="0"/>
          </a:p>
          <a:p>
            <a:r>
              <a:rPr lang="en-US" dirty="0" smtClean="0"/>
              <a:t>RBB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9.wmf"/><Relationship Id="rId26" Type="http://schemas.openxmlformats.org/officeDocument/2006/relationships/image" Target="../media/image23.wmf"/><Relationship Id="rId39" Type="http://schemas.openxmlformats.org/officeDocument/2006/relationships/oleObject" Target="../embeddings/oleObject31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7.wmf"/><Relationship Id="rId42" Type="http://schemas.openxmlformats.org/officeDocument/2006/relationships/image" Target="../media/image31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4.wmf"/><Relationship Id="rId36" Type="http://schemas.openxmlformats.org/officeDocument/2006/relationships/image" Target="../media/image28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9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Finite Element Method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52600"/>
            <a:ext cx="8001000" cy="4267200"/>
          </a:xfrm>
        </p:spPr>
        <p:txBody>
          <a:bodyPr/>
          <a:lstStyle/>
          <a:p>
            <a:r>
              <a:rPr lang="en-US"/>
              <a:t>Overview of Technique</a:t>
            </a:r>
          </a:p>
          <a:p>
            <a:r>
              <a:rPr lang="en-US"/>
              <a:t>Sample Element Library</a:t>
            </a:r>
          </a:p>
          <a:p>
            <a:r>
              <a:rPr lang="en-US"/>
              <a:t>Errors Associated with the technique</a:t>
            </a:r>
          </a:p>
          <a:p>
            <a:r>
              <a:rPr lang="en-US"/>
              <a:t>1D Truss Element</a:t>
            </a:r>
          </a:p>
          <a:p>
            <a:pPr lvl="1"/>
            <a:r>
              <a:rPr lang="en-US"/>
              <a:t>Direct Stiffness Method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1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Summary of the Direct Stiffness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10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675" y="1647885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Define </a:t>
            </a:r>
          </a:p>
          <a:p>
            <a:pPr marL="800100" lvl="1" indent="-342900">
              <a:buClr>
                <a:srgbClr val="990000"/>
              </a:buClr>
              <a:buFont typeface="+mj-lt"/>
              <a:buAutoNum type="alphaLcPeriod"/>
            </a:pPr>
            <a:r>
              <a:rPr lang="en-US" dirty="0" smtClean="0"/>
              <a:t>the displacements and loads associated with the degrees of freedom of the nodes</a:t>
            </a:r>
          </a:p>
          <a:p>
            <a:pPr marL="800100" lvl="1" indent="-342900">
              <a:buClr>
                <a:srgbClr val="990000"/>
              </a:buClr>
              <a:buFont typeface="+mj-lt"/>
              <a:buAutoNum type="alphaLcPeriod"/>
            </a:pPr>
            <a:r>
              <a:rPr lang="en-US" dirty="0" smtClean="0"/>
              <a:t>the geometry and material properties of the elements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Assume a deflection field of the element</a:t>
            </a:r>
          </a:p>
          <a:p>
            <a:pPr marL="800100" lvl="1" indent="-342900">
              <a:buClr>
                <a:srgbClr val="990000"/>
              </a:buClr>
              <a:buFont typeface="+mj-lt"/>
              <a:buAutoNum type="alphaLcPeriod"/>
            </a:pPr>
            <a:r>
              <a:rPr lang="en-US" dirty="0" smtClean="0"/>
              <a:t>as many unknowns as degrees of freedom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Determine the unknown constants in terms of nodal position and displacements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Differentiate the displacement field equations to obtain the strain as a function of nodal displacements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Clr>
                <a:srgbClr val="990000"/>
              </a:buClr>
              <a:buFont typeface="+mj-lt"/>
              <a:buAutoNum type="arabicPeriod"/>
            </a:pPr>
            <a:r>
              <a:rPr lang="en-US" dirty="0" smtClean="0"/>
              <a:t>Substitute the stress-strain relations to write the stress as a function of nodal Displacement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One-Dimensional Truss </a:t>
            </a:r>
            <a:r>
              <a:rPr lang="en-US" sz="3400" dirty="0" smtClean="0"/>
              <a:t>Element:</a:t>
            </a:r>
            <a:br>
              <a:rPr lang="en-US" sz="3400" dirty="0" smtClean="0"/>
            </a:br>
            <a:r>
              <a:rPr lang="en-US" sz="3400" dirty="0" smtClean="0">
                <a:solidFill>
                  <a:srgbClr val="990000"/>
                </a:solidFill>
              </a:rPr>
              <a:t>Direct Stiffness </a:t>
            </a:r>
            <a:r>
              <a:rPr lang="en-US" sz="3400" dirty="0" smtClean="0"/>
              <a:t>Development</a:t>
            </a:r>
            <a:endParaRPr lang="en-US" sz="3400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81400" y="2971800"/>
            <a:ext cx="3124200" cy="304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3525520" y="3068320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6659159" y="3072679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56280" y="4191000"/>
            <a:ext cx="2763520" cy="3048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3200400" y="4287520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5974080" y="4302039"/>
            <a:ext cx="107401" cy="10740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4" name="Straight Arrow Connector 13"/>
          <p:cNvCxnSpPr>
            <a:stCxn id="9" idx="6"/>
          </p:cNvCxnSpPr>
          <p:nvPr/>
        </p:nvCxnSpPr>
        <p:spPr bwMode="auto">
          <a:xfrm flipV="1">
            <a:off x="6766560" y="3124200"/>
            <a:ext cx="929640" cy="218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590800" y="3124200"/>
            <a:ext cx="929640" cy="218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066800" y="4343400"/>
            <a:ext cx="7620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38100" y="3314700"/>
            <a:ext cx="2057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 flipH="1" flipV="1">
            <a:off x="3027680" y="375412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 flipH="1" flipV="1">
            <a:off x="3383280" y="375412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5400000" flipH="1" flipV="1">
            <a:off x="5826760" y="376936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 flipH="1" flipV="1">
            <a:off x="6477000" y="377444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 flipH="1" flipV="1">
            <a:off x="571500" y="5219700"/>
            <a:ext cx="9906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 flipH="1" flipV="1">
            <a:off x="3048000" y="5029200"/>
            <a:ext cx="4572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5400000" flipH="1" flipV="1">
            <a:off x="5562600" y="5257800"/>
            <a:ext cx="9144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1066800" y="5105400"/>
            <a:ext cx="685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362200" y="5105400"/>
            <a:ext cx="914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0800000">
            <a:off x="1066800" y="5562600"/>
            <a:ext cx="2133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886200" y="5562600"/>
            <a:ext cx="21336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276600" y="3657600"/>
            <a:ext cx="3048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6040120" y="3657600"/>
            <a:ext cx="6654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10800000">
            <a:off x="3322320" y="5105400"/>
            <a:ext cx="109728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876800" y="5105400"/>
            <a:ext cx="113284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3352800" y="53898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894840" y="49240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38790" y="4050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62990" y="4050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495800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90800" y="2667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xi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91678" y="2667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</a:t>
            </a:r>
            <a:r>
              <a:rPr lang="en-US" baseline="-25000" dirty="0" err="1" smtClean="0"/>
              <a:t>xj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57600" y="3429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96750" y="3429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29600" y="3886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143000" y="2209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00800" y="6172200"/>
            <a:ext cx="2133600" cy="365125"/>
          </a:xfrm>
        </p:spPr>
        <p:txBody>
          <a:bodyPr/>
          <a:lstStyle/>
          <a:p>
            <a:fld id="{CBBFA05F-689E-4591-9CFF-FB8E4A004253}" type="slidenum">
              <a:rPr lang="en-US" smtClean="0"/>
              <a:pPr/>
              <a:t>2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55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Displacement Field is Assumed, u(x), nodal par.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3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981200"/>
            <a:ext cx="5029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Simplest Function for Displacement Field 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One dimensional element</a:t>
            </a:r>
          </a:p>
          <a:p>
            <a:pPr marL="742950" lvl="1" indent="-285750">
              <a:buClr>
                <a:srgbClr val="990000"/>
              </a:buClr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smtClean="0"/>
              <a:t>nodes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27076"/>
              </p:ext>
            </p:extLst>
          </p:nvPr>
        </p:nvGraphicFramePr>
        <p:xfrm>
          <a:off x="1121120" y="3140500"/>
          <a:ext cx="186266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1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120" y="3140500"/>
                        <a:ext cx="186266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6214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90000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At the two nodal points u(x) can be written.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100"/>
              </p:ext>
            </p:extLst>
          </p:nvPr>
        </p:nvGraphicFramePr>
        <p:xfrm>
          <a:off x="6472165" y="3588257"/>
          <a:ext cx="267183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2" name="Equation" r:id="rId7" imgW="1409400" imgH="241200" progId="Equation.DSMT4">
                  <p:embed/>
                </p:oleObj>
              </mc:Choice>
              <mc:Fallback>
                <p:oleObj name="Equation" r:id="rId7" imgW="1409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2165" y="3588257"/>
                        <a:ext cx="267183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86915"/>
              </p:ext>
            </p:extLst>
          </p:nvPr>
        </p:nvGraphicFramePr>
        <p:xfrm>
          <a:off x="1121120" y="3940598"/>
          <a:ext cx="3797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3" name="Equation" r:id="rId9" imgW="2070000" imgH="241200" progId="Equation.DSMT4">
                  <p:embed/>
                </p:oleObj>
              </mc:Choice>
              <mc:Fallback>
                <p:oleObj name="Equation" r:id="rId9" imgW="2070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1120" y="3940598"/>
                        <a:ext cx="379730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46979"/>
              </p:ext>
            </p:extLst>
          </p:nvPr>
        </p:nvGraphicFramePr>
        <p:xfrm>
          <a:off x="1121120" y="4359917"/>
          <a:ext cx="47275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4" name="Equation" r:id="rId11" imgW="2577960" imgH="469800" progId="Equation.DSMT4">
                  <p:embed/>
                </p:oleObj>
              </mc:Choice>
              <mc:Fallback>
                <p:oleObj name="Equation" r:id="rId11" imgW="2577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1120" y="4359917"/>
                        <a:ext cx="4727575" cy="858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08702"/>
              </p:ext>
            </p:extLst>
          </p:nvPr>
        </p:nvGraphicFramePr>
        <p:xfrm>
          <a:off x="1084906" y="5184813"/>
          <a:ext cx="21891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5" name="Equation" r:id="rId13" imgW="1193760" imgH="520560" progId="Equation.DSMT4">
                  <p:embed/>
                </p:oleObj>
              </mc:Choice>
              <mc:Fallback>
                <p:oleObj name="Equation" r:id="rId13" imgW="11937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4906" y="5184813"/>
                        <a:ext cx="2189162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416525"/>
              </p:ext>
            </p:extLst>
          </p:nvPr>
        </p:nvGraphicFramePr>
        <p:xfrm>
          <a:off x="4452937" y="5186877"/>
          <a:ext cx="14906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6" name="Equation" r:id="rId15" imgW="812520" imgH="520560" progId="Equation.DSMT4">
                  <p:embed/>
                </p:oleObj>
              </mc:Choice>
              <mc:Fallback>
                <p:oleObj name="Equation" r:id="rId15" imgW="8125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2937" y="5186877"/>
                        <a:ext cx="14906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06456"/>
              </p:ext>
            </p:extLst>
          </p:nvPr>
        </p:nvGraphicFramePr>
        <p:xfrm>
          <a:off x="6503157" y="4568672"/>
          <a:ext cx="1304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17" name="Equation" r:id="rId17" imgW="711000" imgH="241200" progId="Equation.DSMT4">
                  <p:embed/>
                </p:oleObj>
              </mc:Choice>
              <mc:Fallback>
                <p:oleObj name="Equation" r:id="rId1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03157" y="4568672"/>
                        <a:ext cx="13049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073427" y="315005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  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352800" y="5454529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195060" y="5454529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417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Displacement Functions are in Terms of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4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73478"/>
              </p:ext>
            </p:extLst>
          </p:nvPr>
        </p:nvGraphicFramePr>
        <p:xfrm>
          <a:off x="914400" y="1839929"/>
          <a:ext cx="186266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72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839929"/>
                        <a:ext cx="186266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41546"/>
              </p:ext>
            </p:extLst>
          </p:nvPr>
        </p:nvGraphicFramePr>
        <p:xfrm>
          <a:off x="3417589" y="1847990"/>
          <a:ext cx="1304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73" name="Equation" r:id="rId7" imgW="711000" imgH="241200" progId="Equation.DSMT4">
                  <p:embed/>
                </p:oleObj>
              </mc:Choice>
              <mc:Fallback>
                <p:oleObj name="Equation" r:id="rId7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7589" y="1847990"/>
                        <a:ext cx="13049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278381"/>
              </p:ext>
            </p:extLst>
          </p:nvPr>
        </p:nvGraphicFramePr>
        <p:xfrm>
          <a:off x="914400" y="2743200"/>
          <a:ext cx="45370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74" name="Equation" r:id="rId9" imgW="2476440" imgH="914400" progId="Equation.DSMT4">
                  <p:embed/>
                </p:oleObj>
              </mc:Choice>
              <mc:Fallback>
                <p:oleObj name="Equation" r:id="rId9" imgW="24764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4537075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78034"/>
              </p:ext>
            </p:extLst>
          </p:nvPr>
        </p:nvGraphicFramePr>
        <p:xfrm>
          <a:off x="914400" y="4484749"/>
          <a:ext cx="311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75" name="Equation" r:id="rId11" imgW="1701720" imgH="457200" progId="Equation.DSMT4">
                  <p:embed/>
                </p:oleObj>
              </mc:Choice>
              <mc:Fallback>
                <p:oleObj name="Equation" r:id="rId11" imgW="1701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484749"/>
                        <a:ext cx="31178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452308"/>
              </p:ext>
            </p:extLst>
          </p:nvPr>
        </p:nvGraphicFramePr>
        <p:xfrm>
          <a:off x="3963988" y="4614644"/>
          <a:ext cx="26971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76" name="Equation" r:id="rId13" imgW="1473120" imgH="304560" progId="Equation.DSMT4">
                  <p:embed/>
                </p:oleObj>
              </mc:Choice>
              <mc:Fallback>
                <p:oleObj name="Equation" r:id="rId13" imgW="1473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3988" y="4614644"/>
                        <a:ext cx="269716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04101" y="5602069"/>
            <a:ext cx="313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Functions or</a:t>
            </a:r>
          </a:p>
          <a:p>
            <a:r>
              <a:rPr lang="en-US" dirty="0" smtClean="0"/>
              <a:t>Interpolation Functions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4572000" y="5113597"/>
            <a:ext cx="0" cy="209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867400" y="5116294"/>
            <a:ext cx="0" cy="209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572000" y="5322949"/>
            <a:ext cx="2743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7315200" y="5322949"/>
            <a:ext cx="0" cy="279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235757"/>
              </p:ext>
            </p:extLst>
          </p:nvPr>
        </p:nvGraphicFramePr>
        <p:xfrm>
          <a:off x="901401" y="5334000"/>
          <a:ext cx="3821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77" name="Equation" r:id="rId15" imgW="2082600" imgH="457200" progId="Equation.DSMT4">
                  <p:embed/>
                </p:oleObj>
              </mc:Choice>
              <mc:Fallback>
                <p:oleObj name="Equation" r:id="rId15" imgW="2082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1401" y="5334000"/>
                        <a:ext cx="38211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4675" y="2344939"/>
            <a:ext cx="451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Substituting      and      into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4070051" y="2331782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2195140" y="2324178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2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136956" y="2323865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3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876098" y="468751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059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 animBg="1"/>
      <p:bldP spid="19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Functions Critical To Element Development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5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17595"/>
              </p:ext>
            </p:extLst>
          </p:nvPr>
        </p:nvGraphicFramePr>
        <p:xfrm>
          <a:off x="609600" y="1693190"/>
          <a:ext cx="311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85" name="Equation" r:id="rId5" imgW="1701720" imgH="457200" progId="Equation.DSMT4">
                  <p:embed/>
                </p:oleObj>
              </mc:Choice>
              <mc:Fallback>
                <p:oleObj name="Equation" r:id="rId5" imgW="1701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693190"/>
                        <a:ext cx="31178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84939"/>
              </p:ext>
            </p:extLst>
          </p:nvPr>
        </p:nvGraphicFramePr>
        <p:xfrm>
          <a:off x="1066800" y="2467916"/>
          <a:ext cx="26971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86" name="Equation" r:id="rId7" imgW="1473120" imgH="304560" progId="Equation.DSMT4">
                  <p:embed/>
                </p:oleObj>
              </mc:Choice>
              <mc:Fallback>
                <p:oleObj name="Equation" r:id="rId7" imgW="1473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2467916"/>
                        <a:ext cx="2697162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612078"/>
              </p:ext>
            </p:extLst>
          </p:nvPr>
        </p:nvGraphicFramePr>
        <p:xfrm>
          <a:off x="609600" y="34290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87" name="Equation" r:id="rId9" imgW="914400" imgH="457200" progId="Equation.DSMT4">
                  <p:embed/>
                </p:oleObj>
              </mc:Choice>
              <mc:Fallback>
                <p:oleObj name="Equation" r:id="rId9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3429000"/>
                        <a:ext cx="167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 bwMode="auto">
          <a:xfrm>
            <a:off x="3886200" y="251460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22548"/>
              </p:ext>
            </p:extLst>
          </p:nvPr>
        </p:nvGraphicFramePr>
        <p:xfrm>
          <a:off x="609600" y="5029200"/>
          <a:ext cx="16779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88" name="Equation" r:id="rId11" imgW="914400" imgH="431640" progId="Equation.DSMT4">
                  <p:embed/>
                </p:oleObj>
              </mc:Choice>
              <mc:Fallback>
                <p:oleObj name="Equation" r:id="rId11" imgW="91440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16779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2743200" y="5910359"/>
            <a:ext cx="1828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743200" y="5605559"/>
            <a:ext cx="2133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743200" y="4691159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515252" y="5787248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i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580532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j</a:t>
            </a:r>
            <a:endParaRPr lang="en-US" sz="1000" dirty="0">
              <a:solidFill>
                <a:srgbClr val="0033CC"/>
              </a:solidFill>
            </a:endParaRPr>
          </a:p>
        </p:txBody>
      </p:sp>
      <p:cxnSp>
        <p:nvCxnSpPr>
          <p:cNvPr id="30" name="Straight Connector 29"/>
          <p:cNvCxnSpPr>
            <a:endCxn id="26" idx="3"/>
          </p:cNvCxnSpPr>
          <p:nvPr/>
        </p:nvCxnSpPr>
        <p:spPr bwMode="auto">
          <a:xfrm>
            <a:off x="2743200" y="5605559"/>
            <a:ext cx="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572000" y="4904519"/>
            <a:ext cx="0" cy="1005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743200" y="4904519"/>
            <a:ext cx="1828800" cy="7010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670515" y="5262788"/>
            <a:ext cx="0" cy="64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H="1">
            <a:off x="2743200" y="4904519"/>
            <a:ext cx="1828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515252" y="478140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473574" y="548244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0" y="548461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772906" y="464754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j</a:t>
            </a:r>
            <a:endParaRPr lang="en-US" sz="12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616813"/>
              </p:ext>
            </p:extLst>
          </p:nvPr>
        </p:nvGraphicFramePr>
        <p:xfrm>
          <a:off x="2578100" y="5937250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89" name="Equation" r:id="rId13" imgW="330120" imgH="228600" progId="Equation.DSMT4">
                  <p:embed/>
                </p:oleObj>
              </mc:Choice>
              <mc:Fallback>
                <p:oleObj name="Equation" r:id="rId13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78100" y="5937250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66167"/>
              </p:ext>
            </p:extLst>
          </p:nvPr>
        </p:nvGraphicFramePr>
        <p:xfrm>
          <a:off x="4387850" y="5930900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0" name="Equation" r:id="rId15" imgW="368280" imgH="241200" progId="Equation.DSMT4">
                  <p:embed/>
                </p:oleObj>
              </mc:Choice>
              <mc:Fallback>
                <p:oleObj name="Equation" r:id="rId15" imgW="368280" imgH="24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930900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888188"/>
              </p:ext>
            </p:extLst>
          </p:nvPr>
        </p:nvGraphicFramePr>
        <p:xfrm>
          <a:off x="3530600" y="5969000"/>
          <a:ext cx="279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1" name="Equation" r:id="rId17" imgW="279360" imgH="164880" progId="Equation.DSMT4">
                  <p:embed/>
                </p:oleObj>
              </mc:Choice>
              <mc:Fallback>
                <p:oleObj name="Equation" r:id="rId17" imgW="279360" imgH="1648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969000"/>
                        <a:ext cx="279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/>
          <p:cNvCxnSpPr/>
          <p:nvPr/>
        </p:nvCxnSpPr>
        <p:spPr bwMode="auto">
          <a:xfrm>
            <a:off x="2739629" y="4310810"/>
            <a:ext cx="1828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739629" y="4006010"/>
            <a:ext cx="2133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739629" y="3091610"/>
            <a:ext cx="0" cy="914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511681" y="418769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i</a:t>
            </a:r>
            <a:endParaRPr lang="en-US" sz="1000" dirty="0">
              <a:solidFill>
                <a:srgbClr val="0033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68429" y="4205780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33CC"/>
                </a:solidFill>
              </a:rPr>
              <a:t>j</a:t>
            </a:r>
            <a:endParaRPr lang="en-US" sz="1000" dirty="0">
              <a:solidFill>
                <a:srgbClr val="0033CC"/>
              </a:solidFill>
            </a:endParaRPr>
          </a:p>
        </p:txBody>
      </p:sp>
      <p:cxnSp>
        <p:nvCxnSpPr>
          <p:cNvPr id="51" name="Straight Connector 50"/>
          <p:cNvCxnSpPr>
            <a:endCxn id="49" idx="3"/>
          </p:cNvCxnSpPr>
          <p:nvPr/>
        </p:nvCxnSpPr>
        <p:spPr bwMode="auto">
          <a:xfrm>
            <a:off x="2739629" y="4006010"/>
            <a:ext cx="0" cy="304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4568429" y="3304970"/>
            <a:ext cx="0" cy="10058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56" idx="3"/>
          </p:cNvCxnSpPr>
          <p:nvPr/>
        </p:nvCxnSpPr>
        <p:spPr bwMode="auto">
          <a:xfrm>
            <a:off x="2781307" y="3304970"/>
            <a:ext cx="1790693" cy="70320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3666944" y="3663239"/>
            <a:ext cx="0" cy="6400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2739629" y="3304970"/>
            <a:ext cx="1828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511681" y="318185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470003" y="38828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873229" y="38850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769335" y="304800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r>
              <a:rPr lang="en-US" sz="1200" baseline="-25000" dirty="0"/>
              <a:t>i</a:t>
            </a:r>
            <a:endParaRPr lang="en-US" sz="1200" dirty="0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345563"/>
              </p:ext>
            </p:extLst>
          </p:nvPr>
        </p:nvGraphicFramePr>
        <p:xfrm>
          <a:off x="2574529" y="4337701"/>
          <a:ext cx="330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2" name="Equation" r:id="rId19" imgW="330120" imgH="228600" progId="Equation.DSMT4">
                  <p:embed/>
                </p:oleObj>
              </mc:Choice>
              <mc:Fallback>
                <p:oleObj name="Equation" r:id="rId19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4529" y="4337701"/>
                        <a:ext cx="330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36758"/>
              </p:ext>
            </p:extLst>
          </p:nvPr>
        </p:nvGraphicFramePr>
        <p:xfrm>
          <a:off x="4384279" y="4331351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3" name="Equation" r:id="rId21" imgW="368280" imgH="241200" progId="Equation.DSMT4">
                  <p:embed/>
                </p:oleObj>
              </mc:Choice>
              <mc:Fallback>
                <p:oleObj name="Equation" r:id="rId21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279" y="4331351"/>
                        <a:ext cx="368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91801"/>
              </p:ext>
            </p:extLst>
          </p:nvPr>
        </p:nvGraphicFramePr>
        <p:xfrm>
          <a:off x="3527029" y="4369451"/>
          <a:ext cx="279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4" name="Equation" r:id="rId23" imgW="279360" imgH="164880" progId="Equation.DSMT4">
                  <p:embed/>
                </p:oleObj>
              </mc:Choice>
              <mc:Fallback>
                <p:oleObj name="Equation" r:id="rId23" imgW="279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029" y="4369451"/>
                        <a:ext cx="279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0" name="Object 522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56706"/>
              </p:ext>
            </p:extLst>
          </p:nvPr>
        </p:nvGraphicFramePr>
        <p:xfrm>
          <a:off x="5638800" y="3416557"/>
          <a:ext cx="694492" cy="41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5" name="Equation" r:id="rId25" imgW="380880" imgH="228600" progId="Equation.DSMT4">
                  <p:embed/>
                </p:oleObj>
              </mc:Choice>
              <mc:Fallback>
                <p:oleObj name="Equation" r:id="rId25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38800" y="3416557"/>
                        <a:ext cx="694492" cy="41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1" name="Object 522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868873"/>
              </p:ext>
            </p:extLst>
          </p:nvPr>
        </p:nvGraphicFramePr>
        <p:xfrm>
          <a:off x="6402572" y="3414713"/>
          <a:ext cx="1065028" cy="417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6" name="Equation" r:id="rId27" imgW="583920" imgH="228600" progId="Equation.DSMT4">
                  <p:embed/>
                </p:oleObj>
              </mc:Choice>
              <mc:Fallback>
                <p:oleObj name="Equation" r:id="rId27" imgW="583920" imgH="228600" progId="Equation.DSMT4">
                  <p:embed/>
                  <p:pic>
                    <p:nvPicPr>
                      <p:cNvPr id="0" name="Object 522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572" y="3414713"/>
                        <a:ext cx="1065028" cy="417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3" name="Object 522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290184"/>
              </p:ext>
            </p:extLst>
          </p:nvPr>
        </p:nvGraphicFramePr>
        <p:xfrm>
          <a:off x="5630862" y="3870324"/>
          <a:ext cx="717781" cy="440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7" name="Equation" r:id="rId29" imgW="393480" imgH="241200" progId="Equation.DSMT4">
                  <p:embed/>
                </p:oleObj>
              </mc:Choice>
              <mc:Fallback>
                <p:oleObj name="Equation" r:id="rId29" imgW="393480" imgH="241200" progId="Equation.DSMT4">
                  <p:embed/>
                  <p:pic>
                    <p:nvPicPr>
                      <p:cNvPr id="0" name="Object 522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2" y="3870324"/>
                        <a:ext cx="717781" cy="440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4" name="Object 522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469461"/>
              </p:ext>
            </p:extLst>
          </p:nvPr>
        </p:nvGraphicFramePr>
        <p:xfrm>
          <a:off x="6408943" y="3886199"/>
          <a:ext cx="1111610" cy="41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8" name="Equation" r:id="rId31" imgW="609480" imgH="228600" progId="Equation.DSMT4">
                  <p:embed/>
                </p:oleObj>
              </mc:Choice>
              <mc:Fallback>
                <p:oleObj name="Equation" r:id="rId31" imgW="609480" imgH="228600" progId="Equation.DSMT4">
                  <p:embed/>
                  <p:pic>
                    <p:nvPicPr>
                      <p:cNvPr id="0" name="Object 522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943" y="3886199"/>
                        <a:ext cx="1111610" cy="417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5" name="Object 522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6974"/>
              </p:ext>
            </p:extLst>
          </p:nvPr>
        </p:nvGraphicFramePr>
        <p:xfrm>
          <a:off x="5646737" y="4931665"/>
          <a:ext cx="693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9" name="Equation" r:id="rId33" imgW="380880" imgH="228600" progId="Equation.DSMT4">
                  <p:embed/>
                </p:oleObj>
              </mc:Choice>
              <mc:Fallback>
                <p:oleObj name="Equation" r:id="rId33" imgW="380880" imgH="228600" progId="Equation.DSMT4">
                  <p:embed/>
                  <p:pic>
                    <p:nvPicPr>
                      <p:cNvPr id="0" name="Object 522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7" y="4931665"/>
                        <a:ext cx="6937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522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07526"/>
              </p:ext>
            </p:extLst>
          </p:nvPr>
        </p:nvGraphicFramePr>
        <p:xfrm>
          <a:off x="6400800" y="4919663"/>
          <a:ext cx="11572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00" name="Equation" r:id="rId35" imgW="634680" imgH="241200" progId="Equation.DSMT4">
                  <p:embed/>
                </p:oleObj>
              </mc:Choice>
              <mc:Fallback>
                <p:oleObj name="Equation" r:id="rId35" imgW="634680" imgH="241200" progId="Equation.DSMT4">
                  <p:embed/>
                  <p:pic>
                    <p:nvPicPr>
                      <p:cNvPr id="0" name="Object 522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19663"/>
                        <a:ext cx="11572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522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499191"/>
              </p:ext>
            </p:extLst>
          </p:nvPr>
        </p:nvGraphicFramePr>
        <p:xfrm>
          <a:off x="5638800" y="5385690"/>
          <a:ext cx="7175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01" name="Equation" r:id="rId37" imgW="393480" imgH="241200" progId="Equation.DSMT4">
                  <p:embed/>
                </p:oleObj>
              </mc:Choice>
              <mc:Fallback>
                <p:oleObj name="Equation" r:id="rId37" imgW="393480" imgH="241200" progId="Equation.DSMT4">
                  <p:embed/>
                  <p:pic>
                    <p:nvPicPr>
                      <p:cNvPr id="0" name="Object 522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85690"/>
                        <a:ext cx="7175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8" name="Object 522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57773"/>
              </p:ext>
            </p:extLst>
          </p:nvPr>
        </p:nvGraphicFramePr>
        <p:xfrm>
          <a:off x="6403975" y="5402263"/>
          <a:ext cx="10636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02" name="Equation" r:id="rId39" imgW="583920" imgH="228600" progId="Equation.DSMT4">
                  <p:embed/>
                </p:oleObj>
              </mc:Choice>
              <mc:Fallback>
                <p:oleObj name="Equation" r:id="rId39" imgW="583920" imgH="228600" progId="Equation.DSMT4">
                  <p:embed/>
                  <p:pic>
                    <p:nvPicPr>
                      <p:cNvPr id="0" name="Object 522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975" y="5402263"/>
                        <a:ext cx="10636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9" name="Object 5222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53801"/>
              </p:ext>
            </p:extLst>
          </p:nvPr>
        </p:nvGraphicFramePr>
        <p:xfrm>
          <a:off x="5492750" y="4271963"/>
          <a:ext cx="35544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03" name="Equation" r:id="rId41" imgW="1904760" imgH="304560" progId="Equation.DSMT4">
                  <p:embed/>
                </p:oleObj>
              </mc:Choice>
              <mc:Fallback>
                <p:oleObj name="Equation" r:id="rId41" imgW="1904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492750" y="4271963"/>
                        <a:ext cx="3554413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86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9" grpId="0"/>
      <p:bldP spid="40" grpId="0"/>
      <p:bldP spid="41" grpId="0"/>
      <p:bldP spid="42" grpId="0"/>
      <p:bldP spid="49" grpId="0"/>
      <p:bldP spid="50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Elasticity’s Strain-Displacement Relationship </a:t>
            </a:r>
            <a:r>
              <a:rPr lang="el-GR" dirty="0" smtClean="0"/>
              <a:t>ε</a:t>
            </a:r>
            <a:r>
              <a:rPr lang="en-US" baseline="-25000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6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17478"/>
              </p:ext>
            </p:extLst>
          </p:nvPr>
        </p:nvGraphicFramePr>
        <p:xfrm>
          <a:off x="1123950" y="2260600"/>
          <a:ext cx="1443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6" name="Equation" r:id="rId5" imgW="787320" imgH="304560" progId="Equation.DSMT4">
                  <p:embed/>
                </p:oleObj>
              </mc:Choice>
              <mc:Fallback>
                <p:oleObj name="Equation" r:id="rId5" imgW="787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3950" y="2260600"/>
                        <a:ext cx="144303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70331"/>
              </p:ext>
            </p:extLst>
          </p:nvPr>
        </p:nvGraphicFramePr>
        <p:xfrm>
          <a:off x="1676400" y="2924175"/>
          <a:ext cx="31892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7" name="Equation" r:id="rId7" imgW="1739880" imgH="482400" progId="Equation.DSMT4">
                  <p:embed/>
                </p:oleObj>
              </mc:Choice>
              <mc:Fallback>
                <p:oleObj name="Equation" r:id="rId7" imgW="1739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2924175"/>
                        <a:ext cx="3189288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962574"/>
              </p:ext>
            </p:extLst>
          </p:nvPr>
        </p:nvGraphicFramePr>
        <p:xfrm>
          <a:off x="1676400" y="3867149"/>
          <a:ext cx="27463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8" name="Equation" r:id="rId9" imgW="1498320" imgH="457200" progId="Equation.DSMT4">
                  <p:embed/>
                </p:oleObj>
              </mc:Choice>
              <mc:Fallback>
                <p:oleObj name="Equation" r:id="rId9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3867149"/>
                        <a:ext cx="2746375" cy="83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450545"/>
              </p:ext>
            </p:extLst>
          </p:nvPr>
        </p:nvGraphicFramePr>
        <p:xfrm>
          <a:off x="4572000" y="3867149"/>
          <a:ext cx="214153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49" name="Equation" r:id="rId11" imgW="1168200" imgH="495000" progId="Equation.DSMT4">
                  <p:embed/>
                </p:oleObj>
              </mc:Choice>
              <mc:Fallback>
                <p:oleObj name="Equation" r:id="rId11" imgW="1168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3867149"/>
                        <a:ext cx="2141538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Brace 9"/>
          <p:cNvSpPr/>
          <p:nvPr/>
        </p:nvSpPr>
        <p:spPr bwMode="auto">
          <a:xfrm rot="5400000">
            <a:off x="5291931" y="4215606"/>
            <a:ext cx="227012" cy="1209675"/>
          </a:xfrm>
          <a:prstGeom prst="righ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6714" y="4929187"/>
            <a:ext cx="14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[B] matrix</a:t>
            </a: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310850"/>
              </p:ext>
            </p:extLst>
          </p:nvPr>
        </p:nvGraphicFramePr>
        <p:xfrm>
          <a:off x="4743449" y="5432901"/>
          <a:ext cx="20240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650" name="Equation" r:id="rId13" imgW="1104840" imgH="431640" progId="Equation.DSMT4">
                  <p:embed/>
                </p:oleObj>
              </mc:Choice>
              <mc:Fallback>
                <p:oleObj name="Equation" r:id="rId13" imgW="1104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43449" y="5432901"/>
                        <a:ext cx="2024063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86313" y="237111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Substituting in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 bwMode="auto">
          <a:xfrm>
            <a:off x="5043311" y="2328971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4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804660" y="4081303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472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4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Elasticity’s Constitutive Relationship </a:t>
            </a:r>
            <a:r>
              <a:rPr lang="el-GR" dirty="0" smtClean="0"/>
              <a:t>σ</a:t>
            </a:r>
            <a:r>
              <a:rPr lang="en-US" baseline="-25000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7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25581"/>
              </p:ext>
            </p:extLst>
          </p:nvPr>
        </p:nvGraphicFramePr>
        <p:xfrm>
          <a:off x="574675" y="2209800"/>
          <a:ext cx="484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68" name="Equation" r:id="rId5" imgW="2641320" imgH="457200" progId="Equation.DSMT4">
                  <p:embed/>
                </p:oleObj>
              </mc:Choice>
              <mc:Fallback>
                <p:oleObj name="Equation" r:id="rId5" imgW="2641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" y="2209800"/>
                        <a:ext cx="4840288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26354"/>
              </p:ext>
            </p:extLst>
          </p:nvPr>
        </p:nvGraphicFramePr>
        <p:xfrm>
          <a:off x="574675" y="3478508"/>
          <a:ext cx="2908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69" name="Equation" r:id="rId7" imgW="1587240" imgH="495000" progId="Equation.DSMT4">
                  <p:embed/>
                </p:oleObj>
              </mc:Choice>
              <mc:Fallback>
                <p:oleObj name="Equation" r:id="rId7" imgW="15872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675" y="3478508"/>
                        <a:ext cx="290830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65942"/>
              </p:ext>
            </p:extLst>
          </p:nvPr>
        </p:nvGraphicFramePr>
        <p:xfrm>
          <a:off x="1295400" y="4727575"/>
          <a:ext cx="25590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70" name="Equation" r:id="rId9" imgW="1396800" imgH="495000" progId="Equation.DSMT4">
                  <p:embed/>
                </p:oleObj>
              </mc:Choice>
              <mc:Fallback>
                <p:oleObj name="Equation" r:id="rId9" imgW="1396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727575"/>
                        <a:ext cx="25590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2531" y="306919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Substituting in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2479357" y="3057514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4038600" y="4975860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19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tint val="66000"/>
                <a:satMod val="160000"/>
              </a:schemeClr>
            </a:gs>
            <a:gs pos="10000">
              <a:schemeClr val="accent1">
                <a:tint val="44500"/>
                <a:satMod val="160000"/>
              </a:schemeClr>
            </a:gs>
            <a:gs pos="2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Multiplied by Area gives Nodal Forces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8</a:t>
            </a:fld>
            <a:endParaRPr lang="en-US" dirty="0"/>
          </a:p>
          <a:p>
            <a:r>
              <a:rPr lang="en-US" dirty="0"/>
              <a:t>RBB</a:t>
            </a:r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114655"/>
              </p:ext>
            </p:extLst>
          </p:nvPr>
        </p:nvGraphicFramePr>
        <p:xfrm>
          <a:off x="574675" y="1828800"/>
          <a:ext cx="35607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80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75" y="1828800"/>
                        <a:ext cx="356076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5319"/>
              </p:ext>
            </p:extLst>
          </p:nvPr>
        </p:nvGraphicFramePr>
        <p:xfrm>
          <a:off x="574675" y="4179241"/>
          <a:ext cx="27447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81" name="Equation" r:id="rId7" imgW="1498320" imgH="495000" progId="Equation.DSMT4">
                  <p:embed/>
                </p:oleObj>
              </mc:Choice>
              <mc:Fallback>
                <p:oleObj name="Equation" r:id="rId7" imgW="1498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675" y="4179241"/>
                        <a:ext cx="27447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1295400" y="2295525"/>
            <a:ext cx="0" cy="319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stealth" w="med" len="med"/>
            <a:tailEnd type="non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295400" y="2615259"/>
            <a:ext cx="228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447801" y="2434820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sign comes from the Convention that on a negative surface a tensile stress (and the force associated with it) will be directed in the negative coordinate direction</a:t>
            </a:r>
            <a:endParaRPr lang="en-US" sz="16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05878"/>
              </p:ext>
            </p:extLst>
          </p:nvPr>
        </p:nvGraphicFramePr>
        <p:xfrm>
          <a:off x="3348037" y="4179241"/>
          <a:ext cx="33718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82" name="Equation" r:id="rId9" imgW="1841400" imgH="495000" progId="Equation.DSMT4">
                  <p:embed/>
                </p:oleObj>
              </mc:Choice>
              <mc:Fallback>
                <p:oleObj name="Equation" r:id="rId9" imgW="1841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7" y="4179241"/>
                        <a:ext cx="33718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18514"/>
              </p:ext>
            </p:extLst>
          </p:nvPr>
        </p:nvGraphicFramePr>
        <p:xfrm>
          <a:off x="1338263" y="5187950"/>
          <a:ext cx="32559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83" name="Equation" r:id="rId11" imgW="1777680" imgH="495000" progId="Equation.DSMT4">
                  <p:embed/>
                </p:oleObj>
              </mc:Choice>
              <mc:Fallback>
                <p:oleObj name="Equation" r:id="rId11" imgW="17776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8263" y="5187950"/>
                        <a:ext cx="3255962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179469"/>
              </p:ext>
            </p:extLst>
          </p:nvPr>
        </p:nvGraphicFramePr>
        <p:xfrm>
          <a:off x="4883150" y="5187950"/>
          <a:ext cx="28829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84" name="Equation" r:id="rId13" imgW="1574640" imgH="495000" progId="Equation.DSMT4">
                  <p:embed/>
                </p:oleObj>
              </mc:Choice>
              <mc:Fallback>
                <p:oleObj name="Equation" r:id="rId13" imgW="15746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3150" y="5187950"/>
                        <a:ext cx="288290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8009106" y="5445096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06731" y="377455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Substituting in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5541496" y="3758259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84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Stiffness Matrix Relates Forces and Displacements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BFA05F-689E-4591-9CFF-FB8E4A004253}" type="slidenum">
              <a:rPr lang="en-US" smtClean="0"/>
              <a:pPr/>
              <a:t>9</a:t>
            </a:fld>
            <a:endParaRPr lang="en-US" dirty="0"/>
          </a:p>
          <a:p>
            <a:r>
              <a:rPr lang="en-US" dirty="0"/>
              <a:t>RBB</a:t>
            </a:r>
          </a:p>
          <a:p>
            <a:endParaRPr lang="en-US" dirty="0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55042" cy="158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25918"/>
              </p:ext>
            </p:extLst>
          </p:nvPr>
        </p:nvGraphicFramePr>
        <p:xfrm>
          <a:off x="504825" y="1944688"/>
          <a:ext cx="3790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22" name="Equation" r:id="rId5" imgW="2070000" imgH="571320" progId="Equation.DSMT4">
                  <p:embed/>
                </p:oleObj>
              </mc:Choice>
              <mc:Fallback>
                <p:oleObj name="Equation" r:id="rId5" imgW="20700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1944688"/>
                        <a:ext cx="37909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5206"/>
              </p:ext>
            </p:extLst>
          </p:nvPr>
        </p:nvGraphicFramePr>
        <p:xfrm>
          <a:off x="496888" y="3962400"/>
          <a:ext cx="690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23" name="Equation" r:id="rId7" imgW="3771720" imgH="457200" progId="Equation.DSMT4">
                  <p:embed/>
                </p:oleObj>
              </mc:Choice>
              <mc:Fallback>
                <p:oleObj name="Equation" r:id="rId7" imgW="3771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888" y="3962400"/>
                        <a:ext cx="6908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Brace 13"/>
          <p:cNvSpPr/>
          <p:nvPr/>
        </p:nvSpPr>
        <p:spPr bwMode="auto">
          <a:xfrm rot="5400000">
            <a:off x="2449261" y="2144465"/>
            <a:ext cx="206875" cy="1905000"/>
          </a:xfrm>
          <a:prstGeom prst="rightBrac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3270291"/>
            <a:ext cx="291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00"/>
                </a:solidFill>
              </a:rPr>
              <a:t>[k]</a:t>
            </a:r>
            <a:r>
              <a:rPr lang="en-US" baseline="-25000" dirty="0" smtClean="0">
                <a:solidFill>
                  <a:srgbClr val="990000"/>
                </a:solidFill>
              </a:rPr>
              <a:t>e</a:t>
            </a:r>
            <a:r>
              <a:rPr lang="en-US" dirty="0" smtClean="0">
                <a:solidFill>
                  <a:srgbClr val="990000"/>
                </a:solidFill>
              </a:rPr>
              <a:t> ≡ Stiffness Matrix</a:t>
            </a: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024175"/>
              </p:ext>
            </p:extLst>
          </p:nvPr>
        </p:nvGraphicFramePr>
        <p:xfrm>
          <a:off x="1143000" y="4938143"/>
          <a:ext cx="16049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24" name="Equation" r:id="rId9" imgW="876240" imgH="482400" progId="Equation.DSMT4">
                  <p:embed/>
                </p:oleObj>
              </mc:Choice>
              <mc:Fallback>
                <p:oleObj name="Equation" r:id="rId9" imgW="876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4938143"/>
                        <a:ext cx="1604962" cy="884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2887979" y="5205161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8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366260" y="2262176"/>
            <a:ext cx="411480" cy="411480"/>
          </a:xfrm>
          <a:prstGeom prst="ellipse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5118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23175</TotalTime>
  <Words>390</Words>
  <Application>Microsoft Office PowerPoint</Application>
  <PresentationFormat>On-screen Show (4:3)</PresentationFormat>
  <Paragraphs>112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Arial Black</vt:lpstr>
      <vt:lpstr>Wingdings</vt:lpstr>
      <vt:lpstr>Times New Roman</vt:lpstr>
      <vt:lpstr>Profile</vt:lpstr>
      <vt:lpstr>Equation</vt:lpstr>
      <vt:lpstr>The Finite Element Method</vt:lpstr>
      <vt:lpstr>One-Dimensional Truss Element: Direct Stiffness Development</vt:lpstr>
      <vt:lpstr>A Displacement Field is Assumed, u(x), nodal par.</vt:lpstr>
      <vt:lpstr>The Displacement Functions are in Terms of ui and uj</vt:lpstr>
      <vt:lpstr>Shape Functions Critical To Element Development</vt:lpstr>
      <vt:lpstr>From Elasticity’s Strain-Displacement Relationship εx</vt:lpstr>
      <vt:lpstr>From Elasticity’s Constitutive Relationship σx</vt:lpstr>
      <vt:lpstr>Stress Multiplied by Area gives Nodal Forces </vt:lpstr>
      <vt:lpstr>The Stiffness Matrix Relates Forces and Displacements </vt:lpstr>
      <vt:lpstr>A Summary of the Direct Stiffness Steps</vt:lpstr>
    </vt:vector>
  </TitlesOfParts>
  <Company>Union College, Mechanical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 </cp:lastModifiedBy>
  <cp:revision>666</cp:revision>
  <cp:lastPrinted>2016-04-12T11:37:56Z</cp:lastPrinted>
  <dcterms:created xsi:type="dcterms:W3CDTF">2000-05-18T05:09:09Z</dcterms:created>
  <dcterms:modified xsi:type="dcterms:W3CDTF">2016-04-12T11:38:34Z</dcterms:modified>
</cp:coreProperties>
</file>