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5" r:id="rId1"/>
  </p:sldMasterIdLst>
  <p:notesMasterIdLst>
    <p:notesMasterId r:id="rId17"/>
  </p:notesMasterIdLst>
  <p:handoutMasterIdLst>
    <p:handoutMasterId r:id="rId18"/>
  </p:handoutMasterIdLst>
  <p:sldIdLst>
    <p:sldId id="463" r:id="rId2"/>
    <p:sldId id="473" r:id="rId3"/>
    <p:sldId id="474" r:id="rId4"/>
    <p:sldId id="499" r:id="rId5"/>
    <p:sldId id="501" r:id="rId6"/>
    <p:sldId id="502" r:id="rId7"/>
    <p:sldId id="504" r:id="rId8"/>
    <p:sldId id="505" r:id="rId9"/>
    <p:sldId id="506" r:id="rId10"/>
    <p:sldId id="507" r:id="rId11"/>
    <p:sldId id="515" r:id="rId12"/>
    <p:sldId id="511" r:id="rId13"/>
    <p:sldId id="512" r:id="rId14"/>
    <p:sldId id="513" r:id="rId15"/>
    <p:sldId id="514" r:id="rId16"/>
  </p:sldIdLst>
  <p:sldSz cx="9144000" cy="6858000" type="screen4x3"/>
  <p:notesSz cx="6881813" cy="9296400"/>
  <p:embeddedFontLst>
    <p:embeddedFont>
      <p:font typeface="Arial Black" panose="020B0A04020102020204" pitchFamily="34" charset="0"/>
      <p:bold r:id="rId1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33CC"/>
    <a:srgbClr val="CCECFF"/>
    <a:srgbClr val="006600"/>
    <a:srgbClr val="F6F6F8"/>
    <a:srgbClr val="FFFFFF"/>
    <a:srgbClr val="FFFFCC"/>
    <a:srgbClr val="99CCFF"/>
    <a:srgbClr val="EAEAE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>
      <p:cViewPr varScale="1">
        <p:scale>
          <a:sx n="86" d="100"/>
          <a:sy n="86" d="100"/>
        </p:scale>
        <p:origin x="-552" y="-78"/>
      </p:cViewPr>
      <p:guideLst>
        <p:guide orient="horz" pos="2160"/>
        <p:guide orient="horz" pos="3120"/>
        <p:guide pos="2880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orient="horz" pos="2928"/>
        <p:guide pos="2304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6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6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1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6099"/>
            <a:ext cx="5047858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CC007-B0FA-4920-B491-475B75459BD0}" type="slidenum">
              <a:rPr lang="en-US"/>
              <a:pPr/>
              <a:t>1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3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10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85C77-7F94-47BC-98DA-D030B9760E72}" type="slidenum">
              <a:rPr lang="en-US"/>
              <a:pPr/>
              <a:t>11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3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85C77-7F94-47BC-98DA-D030B9760E72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3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3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Potential is opposite in sign to the work performed on </a:t>
            </a:r>
            <a:r>
              <a:rPr lang="en-US" smtClean="0"/>
              <a:t>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5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0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6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4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7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8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5FA7-8386-466F-B75F-2291C26F377D}" type="slidenum">
              <a:rPr lang="en-US"/>
              <a:pPr/>
              <a:t>9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</a:t>
            </a:r>
            <a:r>
              <a:rPr lang="en-US" baseline="0" dirty="0" smtClean="0"/>
              <a:t> Force Vector</a:t>
            </a:r>
          </a:p>
          <a:p>
            <a:r>
              <a:rPr lang="en-US" baseline="0" dirty="0" smtClean="0"/>
              <a:t>Stiffness Matrix</a:t>
            </a:r>
          </a:p>
          <a:p>
            <a:r>
              <a:rPr lang="en-US" baseline="0" dirty="0" smtClean="0"/>
              <a:t>Displacement Vector</a:t>
            </a:r>
          </a:p>
          <a:p>
            <a:r>
              <a:rPr lang="en-US" baseline="0" dirty="0" smtClean="0"/>
              <a:t>Note how 18 and 19 overlap in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1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2198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32259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14083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0">
              <a:schemeClr val="accent1">
                <a:tint val="44500"/>
                <a:satMod val="160000"/>
              </a:schemeClr>
            </a:gs>
            <a:gs pos="2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172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 dirty="0" smtClean="0"/>
              <a:t>Union College</a:t>
            </a:r>
          </a:p>
          <a:p>
            <a:pPr eaLnBrk="1" hangingPunct="1"/>
            <a:r>
              <a:rPr lang="en-US" sz="800" dirty="0" smtClean="0"/>
              <a:t>Department of Mechanical Engineering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3483769" y="6172200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MER311: Advanced Mechanics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97786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2.w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png"/><Relationship Id="rId11" Type="http://schemas.openxmlformats.org/officeDocument/2006/relationships/oleObject" Target="../embeddings/oleObject56.bin"/><Relationship Id="rId5" Type="http://schemas.openxmlformats.org/officeDocument/2006/relationships/image" Target="../media/image30.png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70.png"/><Relationship Id="rId10" Type="http://schemas.openxmlformats.org/officeDocument/2006/relationships/image" Target="../media/image6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1.wmf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6.wmf"/><Relationship Id="rId10" Type="http://schemas.openxmlformats.org/officeDocument/2006/relationships/image" Target="../media/image72.wmf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22.png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9.wmf"/><Relationship Id="rId4" Type="http://schemas.openxmlformats.org/officeDocument/2006/relationships/image" Target="../media/image5.png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0.png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9.wmf"/><Relationship Id="rId4" Type="http://schemas.openxmlformats.org/officeDocument/2006/relationships/image" Target="../media/image5.png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png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7.wmf"/><Relationship Id="rId4" Type="http://schemas.openxmlformats.org/officeDocument/2006/relationships/image" Target="../media/image5.png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4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9.wmf"/><Relationship Id="rId5" Type="http://schemas.openxmlformats.org/officeDocument/2006/relationships/image" Target="../media/image30.png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3.wmf"/><Relationship Id="rId4" Type="http://schemas.openxmlformats.org/officeDocument/2006/relationships/image" Target="../media/image5.png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8.wmf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50.bin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7.wmf"/><Relationship Id="rId24" Type="http://schemas.openxmlformats.org/officeDocument/2006/relationships/image" Target="../media/image53.wmf"/><Relationship Id="rId5" Type="http://schemas.openxmlformats.org/officeDocument/2006/relationships/image" Target="../media/image30.png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55.wmf"/><Relationship Id="rId10" Type="http://schemas.openxmlformats.org/officeDocument/2006/relationships/oleObject" Target="../embeddings/oleObject45.bin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5.png"/><Relationship Id="rId9" Type="http://schemas.openxmlformats.org/officeDocument/2006/relationships/image" Target="../media/image46.wmf"/><Relationship Id="rId14" Type="http://schemas.openxmlformats.org/officeDocument/2006/relationships/image" Target="../media/image56.png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Finite Element Method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52600"/>
            <a:ext cx="8001000" cy="4267200"/>
          </a:xfrm>
        </p:spPr>
        <p:txBody>
          <a:bodyPr/>
          <a:lstStyle/>
          <a:p>
            <a:r>
              <a:rPr lang="en-US" dirty="0" smtClean="0"/>
              <a:t>1D Example – Series System</a:t>
            </a:r>
            <a:endParaRPr lang="en-US" dirty="0"/>
          </a:p>
          <a:p>
            <a:r>
              <a:rPr lang="en-US" dirty="0" smtClean="0"/>
              <a:t>1D Example – Parallel System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51519" cy="1216025"/>
          </a:xfrm>
        </p:spPr>
        <p:txBody>
          <a:bodyPr/>
          <a:lstStyle/>
          <a:p>
            <a:r>
              <a:rPr lang="en-US" dirty="0" smtClean="0"/>
              <a:t>Stress Determined From Displacement Calculations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10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06" y="1510816"/>
            <a:ext cx="32692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273983"/>
            <a:ext cx="3694341" cy="516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606" y="2667000"/>
            <a:ext cx="427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BC u</a:t>
            </a:r>
            <a:r>
              <a:rPr lang="en-US" baseline="-25000" dirty="0" smtClean="0"/>
              <a:t>1</a:t>
            </a:r>
            <a:r>
              <a:rPr lang="en-US" dirty="0" smtClean="0"/>
              <a:t>=0 and from     u</a:t>
            </a:r>
            <a:r>
              <a:rPr lang="en-US" baseline="-25000" dirty="0" smtClean="0"/>
              <a:t>2 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3671806" y="27145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6606" y="1676400"/>
            <a:ext cx="409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with </a:t>
            </a:r>
            <a:r>
              <a:rPr lang="en-US" dirty="0" smtClean="0">
                <a:solidFill>
                  <a:srgbClr val="990000"/>
                </a:solidFill>
              </a:rPr>
              <a:t>Element 1</a:t>
            </a:r>
            <a:r>
              <a:rPr lang="en-US" dirty="0" smtClean="0"/>
              <a:t>, using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3657600"/>
            <a:ext cx="349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for </a:t>
            </a:r>
            <a:r>
              <a:rPr lang="en-US" dirty="0" smtClean="0">
                <a:solidFill>
                  <a:srgbClr val="990000"/>
                </a:solidFill>
              </a:rPr>
              <a:t>Element 2</a:t>
            </a:r>
            <a:r>
              <a:rPr lang="en-US" dirty="0" smtClean="0"/>
              <a:t>, using 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 bwMode="auto">
          <a:xfrm>
            <a:off x="4165945" y="17239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</a:t>
            </a:r>
          </a:p>
        </p:txBody>
      </p:sp>
      <p:pic>
        <p:nvPicPr>
          <p:cNvPr id="550943" name="Picture 3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49" y="3825080"/>
            <a:ext cx="3929063" cy="74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52400" y="4800600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     and  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 bwMode="auto">
          <a:xfrm>
            <a:off x="914400" y="48481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23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1854458" y="484528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24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29218" y="3059579"/>
            <a:ext cx="520580" cy="580906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49511"/>
              </p:ext>
            </p:extLst>
          </p:nvPr>
        </p:nvGraphicFramePr>
        <p:xfrm>
          <a:off x="358775" y="2006600"/>
          <a:ext cx="23939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3" name="Equation" r:id="rId7" imgW="1688760" imgH="482400" progId="Equation.DSMT4">
                  <p:embed/>
                </p:oleObj>
              </mc:Choice>
              <mc:Fallback>
                <p:oleObj name="Equation" r:id="rId7" imgW="1688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775" y="2006600"/>
                        <a:ext cx="2393950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374593"/>
              </p:ext>
            </p:extLst>
          </p:nvPr>
        </p:nvGraphicFramePr>
        <p:xfrm>
          <a:off x="377825" y="2989263"/>
          <a:ext cx="27368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4" name="Equation" r:id="rId9" imgW="1930320" imgH="482400" progId="Equation.DSMT4">
                  <p:embed/>
                </p:oleObj>
              </mc:Choice>
              <mc:Fallback>
                <p:oleObj name="Equation" r:id="rId9" imgW="1930320" imgH="4824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989263"/>
                        <a:ext cx="273685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009420"/>
              </p:ext>
            </p:extLst>
          </p:nvPr>
        </p:nvGraphicFramePr>
        <p:xfrm>
          <a:off x="3124195" y="3044825"/>
          <a:ext cx="4683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5" name="Equation" r:id="rId11" imgW="330120" imgH="431640" progId="Equation.DSMT4">
                  <p:embed/>
                </p:oleObj>
              </mc:Choice>
              <mc:Fallback>
                <p:oleObj name="Equation" r:id="rId11" imgW="3301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5" y="3044825"/>
                        <a:ext cx="4683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Oval 50"/>
          <p:cNvSpPr/>
          <p:nvPr/>
        </p:nvSpPr>
        <p:spPr bwMode="auto">
          <a:xfrm>
            <a:off x="3451550" y="37051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561581"/>
              </p:ext>
            </p:extLst>
          </p:nvPr>
        </p:nvGraphicFramePr>
        <p:xfrm>
          <a:off x="363538" y="4038600"/>
          <a:ext cx="24288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6" name="Equation" r:id="rId13" imgW="1714320" imgH="482400" progId="Equation.DSMT4">
                  <p:embed/>
                </p:oleObj>
              </mc:Choice>
              <mc:Fallback>
                <p:oleObj name="Equation" r:id="rId13" imgW="1714320" imgH="4824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4038600"/>
                        <a:ext cx="24288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761320"/>
              </p:ext>
            </p:extLst>
          </p:nvPr>
        </p:nvGraphicFramePr>
        <p:xfrm>
          <a:off x="438150" y="5257800"/>
          <a:ext cx="3022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7" name="Equation" r:id="rId15" imgW="2133360" imgH="482400" progId="Equation.DSMT4">
                  <p:embed/>
                </p:oleObj>
              </mc:Choice>
              <mc:Fallback>
                <p:oleObj name="Equation" r:id="rId15" imgW="21333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257800"/>
                        <a:ext cx="30226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71820"/>
              </p:ext>
            </p:extLst>
          </p:nvPr>
        </p:nvGraphicFramePr>
        <p:xfrm>
          <a:off x="3451550" y="5234553"/>
          <a:ext cx="33099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8" name="Equation" r:id="rId17" imgW="2336760" imgH="507960" progId="Equation.DSMT4">
                  <p:embed/>
                </p:oleObj>
              </mc:Choice>
              <mc:Fallback>
                <p:oleObj name="Equation" r:id="rId17" imgW="2336760" imgH="507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550" y="5234553"/>
                        <a:ext cx="33099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561931"/>
              </p:ext>
            </p:extLst>
          </p:nvPr>
        </p:nvGraphicFramePr>
        <p:xfrm>
          <a:off x="6705600" y="5257800"/>
          <a:ext cx="16017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9" name="Equation" r:id="rId19" imgW="1130040" imgH="482400" progId="Equation.DSMT4">
                  <p:embed/>
                </p:oleObj>
              </mc:Choice>
              <mc:Fallback>
                <p:oleObj name="Equation" r:id="rId19" imgW="113004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257800"/>
                        <a:ext cx="160178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21564"/>
              </p:ext>
            </p:extLst>
          </p:nvPr>
        </p:nvGraphicFramePr>
        <p:xfrm>
          <a:off x="8305800" y="5257800"/>
          <a:ext cx="4873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0" name="Equation" r:id="rId21" imgW="342720" imgH="431640" progId="Equation.DSMT4">
                  <p:embed/>
                </p:oleObj>
              </mc:Choice>
              <mc:Fallback>
                <p:oleObj name="Equation" r:id="rId21" imgW="34272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257800"/>
                        <a:ext cx="4873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/>
          <p:cNvSpPr/>
          <p:nvPr/>
        </p:nvSpPr>
        <p:spPr bwMode="auto">
          <a:xfrm>
            <a:off x="8372658" y="5281047"/>
            <a:ext cx="520580" cy="580906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0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 animBg="1"/>
      <p:bldP spid="52" grpId="0"/>
      <p:bldP spid="56" grpId="0"/>
      <p:bldP spid="57" grpId="0" animBg="1"/>
      <p:bldP spid="58" grpId="0" animBg="1"/>
      <p:bldP spid="73" grpId="0" animBg="1"/>
      <p:bldP spid="51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216025"/>
          </a:xfrm>
        </p:spPr>
        <p:txBody>
          <a:bodyPr/>
          <a:lstStyle/>
          <a:p>
            <a:r>
              <a:rPr lang="en-US" dirty="0" smtClean="0"/>
              <a:t>A Two-Element Axial Structure Used to Demonstrate Assembly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743200"/>
            <a:ext cx="228600" cy="2438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3352800"/>
            <a:ext cx="2090703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57800" y="3695075"/>
            <a:ext cx="18288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3149905" y="4808863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244781" y="4836954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952500" y="2324100"/>
            <a:ext cx="685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295400" y="3886200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1257675" y="3840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295400" y="4876800"/>
            <a:ext cx="208310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sp useBgFill="1">
        <p:nvSpPr>
          <p:cNvPr id="25" name="TextBox 24"/>
          <p:cNvSpPr txBox="1"/>
          <p:nvPr/>
        </p:nvSpPr>
        <p:spPr>
          <a:xfrm>
            <a:off x="2057400" y="4784145"/>
            <a:ext cx="82196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200mm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65420" y="35426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1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0996" y="35540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2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68730" y="33580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33665" y="37025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43000" y="165391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11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303395" y="2743200"/>
            <a:ext cx="2470" cy="2438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Freeform 3"/>
          <p:cNvSpPr/>
          <p:nvPr/>
        </p:nvSpPr>
        <p:spPr bwMode="auto">
          <a:xfrm>
            <a:off x="2338465" y="3352800"/>
            <a:ext cx="635430" cy="1064217"/>
          </a:xfrm>
          <a:custGeom>
            <a:avLst/>
            <a:gdLst>
              <a:gd name="connsiteX0" fmla="*/ 271220 w 635430"/>
              <a:gd name="connsiteY0" fmla="*/ 15498 h 1077132"/>
              <a:gd name="connsiteX1" fmla="*/ 271220 w 635430"/>
              <a:gd name="connsiteY1" fmla="*/ 15498 h 1077132"/>
              <a:gd name="connsiteX2" fmla="*/ 209227 w 635430"/>
              <a:gd name="connsiteY2" fmla="*/ 85240 h 1077132"/>
              <a:gd name="connsiteX3" fmla="*/ 201477 w 635430"/>
              <a:gd name="connsiteY3" fmla="*/ 116237 h 1077132"/>
              <a:gd name="connsiteX4" fmla="*/ 170481 w 635430"/>
              <a:gd name="connsiteY4" fmla="*/ 162732 h 1077132"/>
              <a:gd name="connsiteX5" fmla="*/ 154983 w 635430"/>
              <a:gd name="connsiteY5" fmla="*/ 278969 h 1077132"/>
              <a:gd name="connsiteX6" fmla="*/ 131735 w 635430"/>
              <a:gd name="connsiteY6" fmla="*/ 379708 h 1077132"/>
              <a:gd name="connsiteX7" fmla="*/ 85240 w 635430"/>
              <a:gd name="connsiteY7" fmla="*/ 395207 h 1077132"/>
              <a:gd name="connsiteX8" fmla="*/ 46494 w 635430"/>
              <a:gd name="connsiteY8" fmla="*/ 426203 h 1077132"/>
              <a:gd name="connsiteX9" fmla="*/ 23247 w 635430"/>
              <a:gd name="connsiteY9" fmla="*/ 604434 h 1077132"/>
              <a:gd name="connsiteX10" fmla="*/ 0 w 635430"/>
              <a:gd name="connsiteY10" fmla="*/ 689674 h 1077132"/>
              <a:gd name="connsiteX11" fmla="*/ 15498 w 635430"/>
              <a:gd name="connsiteY11" fmla="*/ 798162 h 1077132"/>
              <a:gd name="connsiteX12" fmla="*/ 69742 w 635430"/>
              <a:gd name="connsiteY12" fmla="*/ 852407 h 1077132"/>
              <a:gd name="connsiteX13" fmla="*/ 92989 w 635430"/>
              <a:gd name="connsiteY13" fmla="*/ 867905 h 1077132"/>
              <a:gd name="connsiteX14" fmla="*/ 147233 w 635430"/>
              <a:gd name="connsiteY14" fmla="*/ 929898 h 1077132"/>
              <a:gd name="connsiteX15" fmla="*/ 162732 w 635430"/>
              <a:gd name="connsiteY15" fmla="*/ 945396 h 1077132"/>
              <a:gd name="connsiteX16" fmla="*/ 193728 w 635430"/>
              <a:gd name="connsiteY16" fmla="*/ 976393 h 1077132"/>
              <a:gd name="connsiteX17" fmla="*/ 209227 w 635430"/>
              <a:gd name="connsiteY17" fmla="*/ 999640 h 1077132"/>
              <a:gd name="connsiteX18" fmla="*/ 247972 w 635430"/>
              <a:gd name="connsiteY18" fmla="*/ 1030637 h 1077132"/>
              <a:gd name="connsiteX19" fmla="*/ 263471 w 635430"/>
              <a:gd name="connsiteY19" fmla="*/ 1046135 h 1077132"/>
              <a:gd name="connsiteX20" fmla="*/ 309966 w 635430"/>
              <a:gd name="connsiteY20" fmla="*/ 1061634 h 1077132"/>
              <a:gd name="connsiteX21" fmla="*/ 364210 w 635430"/>
              <a:gd name="connsiteY21" fmla="*/ 1077132 h 1077132"/>
              <a:gd name="connsiteX22" fmla="*/ 472698 w 635430"/>
              <a:gd name="connsiteY22" fmla="*/ 1069383 h 1077132"/>
              <a:gd name="connsiteX23" fmla="*/ 503694 w 635430"/>
              <a:gd name="connsiteY23" fmla="*/ 1030637 h 1077132"/>
              <a:gd name="connsiteX24" fmla="*/ 511444 w 635430"/>
              <a:gd name="connsiteY24" fmla="*/ 1007390 h 1077132"/>
              <a:gd name="connsiteX25" fmla="*/ 526942 w 635430"/>
              <a:gd name="connsiteY25" fmla="*/ 906651 h 1077132"/>
              <a:gd name="connsiteX26" fmla="*/ 519193 w 635430"/>
              <a:gd name="connsiteY26" fmla="*/ 743918 h 1077132"/>
              <a:gd name="connsiteX27" fmla="*/ 526942 w 635430"/>
              <a:gd name="connsiteY27" fmla="*/ 550190 h 1077132"/>
              <a:gd name="connsiteX28" fmla="*/ 534691 w 635430"/>
              <a:gd name="connsiteY28" fmla="*/ 511444 h 1077132"/>
              <a:gd name="connsiteX29" fmla="*/ 573437 w 635430"/>
              <a:gd name="connsiteY29" fmla="*/ 464949 h 1077132"/>
              <a:gd name="connsiteX30" fmla="*/ 581186 w 635430"/>
              <a:gd name="connsiteY30" fmla="*/ 441701 h 1077132"/>
              <a:gd name="connsiteX31" fmla="*/ 604433 w 635430"/>
              <a:gd name="connsiteY31" fmla="*/ 418454 h 1077132"/>
              <a:gd name="connsiteX32" fmla="*/ 619932 w 635430"/>
              <a:gd name="connsiteY32" fmla="*/ 395207 h 1077132"/>
              <a:gd name="connsiteX33" fmla="*/ 635430 w 635430"/>
              <a:gd name="connsiteY33" fmla="*/ 333213 h 1077132"/>
              <a:gd name="connsiteX34" fmla="*/ 612183 w 635430"/>
              <a:gd name="connsiteY34" fmla="*/ 209227 h 1077132"/>
              <a:gd name="connsiteX35" fmla="*/ 596684 w 635430"/>
              <a:gd name="connsiteY35" fmla="*/ 147234 h 1077132"/>
              <a:gd name="connsiteX36" fmla="*/ 581186 w 635430"/>
              <a:gd name="connsiteY36" fmla="*/ 131735 h 1077132"/>
              <a:gd name="connsiteX37" fmla="*/ 565688 w 635430"/>
              <a:gd name="connsiteY37" fmla="*/ 108488 h 1077132"/>
              <a:gd name="connsiteX38" fmla="*/ 542440 w 635430"/>
              <a:gd name="connsiteY38" fmla="*/ 100739 h 1077132"/>
              <a:gd name="connsiteX39" fmla="*/ 526942 w 635430"/>
              <a:gd name="connsiteY39" fmla="*/ 85240 h 1077132"/>
              <a:gd name="connsiteX40" fmla="*/ 480447 w 635430"/>
              <a:gd name="connsiteY40" fmla="*/ 69742 h 1077132"/>
              <a:gd name="connsiteX41" fmla="*/ 457200 w 635430"/>
              <a:gd name="connsiteY41" fmla="*/ 54244 h 1077132"/>
              <a:gd name="connsiteX42" fmla="*/ 402955 w 635430"/>
              <a:gd name="connsiteY42" fmla="*/ 7749 h 1077132"/>
              <a:gd name="connsiteX43" fmla="*/ 379708 w 635430"/>
              <a:gd name="connsiteY43" fmla="*/ 0 h 1077132"/>
              <a:gd name="connsiteX44" fmla="*/ 325464 w 635430"/>
              <a:gd name="connsiteY44" fmla="*/ 7749 h 1077132"/>
              <a:gd name="connsiteX45" fmla="*/ 271220 w 635430"/>
              <a:gd name="connsiteY45" fmla="*/ 15498 h 107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5430" h="1077132">
                <a:moveTo>
                  <a:pt x="271220" y="15498"/>
                </a:moveTo>
                <a:lnTo>
                  <a:pt x="271220" y="15498"/>
                </a:lnTo>
                <a:cubicBezTo>
                  <a:pt x="250556" y="38745"/>
                  <a:pt x="226932" y="59667"/>
                  <a:pt x="209227" y="85240"/>
                </a:cubicBezTo>
                <a:cubicBezTo>
                  <a:pt x="203165" y="93997"/>
                  <a:pt x="206240" y="106711"/>
                  <a:pt x="201477" y="116237"/>
                </a:cubicBezTo>
                <a:cubicBezTo>
                  <a:pt x="193147" y="132897"/>
                  <a:pt x="180813" y="147234"/>
                  <a:pt x="170481" y="162732"/>
                </a:cubicBezTo>
                <a:cubicBezTo>
                  <a:pt x="164177" y="206858"/>
                  <a:pt x="159992" y="233894"/>
                  <a:pt x="154983" y="278969"/>
                </a:cubicBezTo>
                <a:cubicBezTo>
                  <a:pt x="153978" y="288013"/>
                  <a:pt x="158880" y="362742"/>
                  <a:pt x="131735" y="379708"/>
                </a:cubicBezTo>
                <a:cubicBezTo>
                  <a:pt x="117882" y="388367"/>
                  <a:pt x="100738" y="390041"/>
                  <a:pt x="85240" y="395207"/>
                </a:cubicBezTo>
                <a:cubicBezTo>
                  <a:pt x="70578" y="400095"/>
                  <a:pt x="57075" y="415623"/>
                  <a:pt x="46494" y="426203"/>
                </a:cubicBezTo>
                <a:cubicBezTo>
                  <a:pt x="11831" y="530196"/>
                  <a:pt x="46106" y="413935"/>
                  <a:pt x="23247" y="604434"/>
                </a:cubicBezTo>
                <a:cubicBezTo>
                  <a:pt x="19970" y="631746"/>
                  <a:pt x="9039" y="662558"/>
                  <a:pt x="0" y="689674"/>
                </a:cubicBezTo>
                <a:cubicBezTo>
                  <a:pt x="5166" y="725837"/>
                  <a:pt x="5001" y="763173"/>
                  <a:pt x="15498" y="798162"/>
                </a:cubicBezTo>
                <a:cubicBezTo>
                  <a:pt x="33525" y="858253"/>
                  <a:pt x="36498" y="835785"/>
                  <a:pt x="69742" y="852407"/>
                </a:cubicBezTo>
                <a:cubicBezTo>
                  <a:pt x="78072" y="856572"/>
                  <a:pt x="85240" y="862739"/>
                  <a:pt x="92989" y="867905"/>
                </a:cubicBezTo>
                <a:cubicBezTo>
                  <a:pt x="118619" y="906347"/>
                  <a:pt x="101905" y="884570"/>
                  <a:pt x="147233" y="929898"/>
                </a:cubicBezTo>
                <a:lnTo>
                  <a:pt x="162732" y="945396"/>
                </a:lnTo>
                <a:cubicBezTo>
                  <a:pt x="179638" y="996117"/>
                  <a:pt x="156157" y="946337"/>
                  <a:pt x="193728" y="976393"/>
                </a:cubicBezTo>
                <a:cubicBezTo>
                  <a:pt x="201001" y="982211"/>
                  <a:pt x="203409" y="992368"/>
                  <a:pt x="209227" y="999640"/>
                </a:cubicBezTo>
                <a:cubicBezTo>
                  <a:pt x="225861" y="1020432"/>
                  <a:pt x="225592" y="1012734"/>
                  <a:pt x="247972" y="1030637"/>
                </a:cubicBezTo>
                <a:cubicBezTo>
                  <a:pt x="253677" y="1035201"/>
                  <a:pt x="256936" y="1042868"/>
                  <a:pt x="263471" y="1046135"/>
                </a:cubicBezTo>
                <a:cubicBezTo>
                  <a:pt x="278083" y="1053441"/>
                  <a:pt x="294468" y="1056468"/>
                  <a:pt x="309966" y="1061634"/>
                </a:cubicBezTo>
                <a:cubicBezTo>
                  <a:pt x="343313" y="1072750"/>
                  <a:pt x="325294" y="1067403"/>
                  <a:pt x="364210" y="1077132"/>
                </a:cubicBezTo>
                <a:cubicBezTo>
                  <a:pt x="400373" y="1074549"/>
                  <a:pt x="437064" y="1076065"/>
                  <a:pt x="472698" y="1069383"/>
                </a:cubicBezTo>
                <a:cubicBezTo>
                  <a:pt x="480650" y="1067892"/>
                  <a:pt x="502156" y="1033712"/>
                  <a:pt x="503694" y="1030637"/>
                </a:cubicBezTo>
                <a:cubicBezTo>
                  <a:pt x="507347" y="1023331"/>
                  <a:pt x="509463" y="1015314"/>
                  <a:pt x="511444" y="1007390"/>
                </a:cubicBezTo>
                <a:cubicBezTo>
                  <a:pt x="520318" y="971895"/>
                  <a:pt x="522238" y="944285"/>
                  <a:pt x="526942" y="906651"/>
                </a:cubicBezTo>
                <a:cubicBezTo>
                  <a:pt x="524359" y="852407"/>
                  <a:pt x="519193" y="798224"/>
                  <a:pt x="519193" y="743918"/>
                </a:cubicBezTo>
                <a:cubicBezTo>
                  <a:pt x="519193" y="679290"/>
                  <a:pt x="522643" y="614675"/>
                  <a:pt x="526942" y="550190"/>
                </a:cubicBezTo>
                <a:cubicBezTo>
                  <a:pt x="527818" y="537048"/>
                  <a:pt x="530066" y="523777"/>
                  <a:pt x="534691" y="511444"/>
                </a:cubicBezTo>
                <a:cubicBezTo>
                  <a:pt x="541165" y="494180"/>
                  <a:pt x="561375" y="477011"/>
                  <a:pt x="573437" y="464949"/>
                </a:cubicBezTo>
                <a:cubicBezTo>
                  <a:pt x="576020" y="457200"/>
                  <a:pt x="576655" y="448498"/>
                  <a:pt x="581186" y="441701"/>
                </a:cubicBezTo>
                <a:cubicBezTo>
                  <a:pt x="587265" y="432583"/>
                  <a:pt x="597417" y="426873"/>
                  <a:pt x="604433" y="418454"/>
                </a:cubicBezTo>
                <a:cubicBezTo>
                  <a:pt x="610395" y="411299"/>
                  <a:pt x="614766" y="402956"/>
                  <a:pt x="619932" y="395207"/>
                </a:cubicBezTo>
                <a:cubicBezTo>
                  <a:pt x="626047" y="376862"/>
                  <a:pt x="635430" y="351915"/>
                  <a:pt x="635430" y="333213"/>
                </a:cubicBezTo>
                <a:cubicBezTo>
                  <a:pt x="635430" y="267591"/>
                  <a:pt x="629990" y="262650"/>
                  <a:pt x="612183" y="209227"/>
                </a:cubicBezTo>
                <a:cubicBezTo>
                  <a:pt x="608018" y="196731"/>
                  <a:pt x="605382" y="161730"/>
                  <a:pt x="596684" y="147234"/>
                </a:cubicBezTo>
                <a:cubicBezTo>
                  <a:pt x="592925" y="140969"/>
                  <a:pt x="585750" y="137440"/>
                  <a:pt x="581186" y="131735"/>
                </a:cubicBezTo>
                <a:cubicBezTo>
                  <a:pt x="575368" y="124463"/>
                  <a:pt x="572960" y="114306"/>
                  <a:pt x="565688" y="108488"/>
                </a:cubicBezTo>
                <a:cubicBezTo>
                  <a:pt x="559309" y="103385"/>
                  <a:pt x="550189" y="103322"/>
                  <a:pt x="542440" y="100739"/>
                </a:cubicBezTo>
                <a:cubicBezTo>
                  <a:pt x="537274" y="95573"/>
                  <a:pt x="533477" y="88507"/>
                  <a:pt x="526942" y="85240"/>
                </a:cubicBezTo>
                <a:cubicBezTo>
                  <a:pt x="512330" y="77934"/>
                  <a:pt x="480447" y="69742"/>
                  <a:pt x="480447" y="69742"/>
                </a:cubicBezTo>
                <a:cubicBezTo>
                  <a:pt x="472698" y="64576"/>
                  <a:pt x="464271" y="60305"/>
                  <a:pt x="457200" y="54244"/>
                </a:cubicBezTo>
                <a:cubicBezTo>
                  <a:pt x="430505" y="31362"/>
                  <a:pt x="431422" y="21982"/>
                  <a:pt x="402955" y="7749"/>
                </a:cubicBezTo>
                <a:cubicBezTo>
                  <a:pt x="395649" y="4096"/>
                  <a:pt x="387457" y="2583"/>
                  <a:pt x="379708" y="0"/>
                </a:cubicBezTo>
                <a:cubicBezTo>
                  <a:pt x="330665" y="8174"/>
                  <a:pt x="348925" y="7749"/>
                  <a:pt x="325464" y="7749"/>
                </a:cubicBezTo>
                <a:lnTo>
                  <a:pt x="271220" y="15498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8730" y="290537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>
                <a:solidFill>
                  <a:srgbClr val="990000"/>
                </a:solidFill>
              </a:rPr>
              <a:t>1</a:t>
            </a:r>
            <a:r>
              <a:rPr lang="en-US" dirty="0" smtClean="0"/>
              <a:t>=100mm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15521" y="305396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>
                <a:solidFill>
                  <a:srgbClr val="990000"/>
                </a:solidFill>
              </a:rPr>
              <a:t>2</a:t>
            </a:r>
            <a:r>
              <a:rPr lang="en-US" dirty="0" smtClean="0"/>
              <a:t>=75mm</a:t>
            </a:r>
            <a:r>
              <a:rPr lang="en-US" baseline="30000" dirty="0" smtClean="0"/>
              <a:t>2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394011" y="3498344"/>
            <a:ext cx="2090703" cy="76279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24204" y="34971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 bwMode="auto">
          <a:xfrm>
            <a:off x="6300061" y="3696346"/>
            <a:ext cx="387458" cy="379708"/>
          </a:xfrm>
          <a:custGeom>
            <a:avLst/>
            <a:gdLst>
              <a:gd name="connsiteX0" fmla="*/ 216976 w 387458"/>
              <a:gd name="connsiteY0" fmla="*/ 0 h 379708"/>
              <a:gd name="connsiteX1" fmla="*/ 216976 w 387458"/>
              <a:gd name="connsiteY1" fmla="*/ 0 h 379708"/>
              <a:gd name="connsiteX2" fmla="*/ 147234 w 387458"/>
              <a:gd name="connsiteY2" fmla="*/ 15498 h 379708"/>
              <a:gd name="connsiteX3" fmla="*/ 123986 w 387458"/>
              <a:gd name="connsiteY3" fmla="*/ 23247 h 379708"/>
              <a:gd name="connsiteX4" fmla="*/ 92990 w 387458"/>
              <a:gd name="connsiteY4" fmla="*/ 61993 h 379708"/>
              <a:gd name="connsiteX5" fmla="*/ 46495 w 387458"/>
              <a:gd name="connsiteY5" fmla="*/ 85240 h 379708"/>
              <a:gd name="connsiteX6" fmla="*/ 30997 w 387458"/>
              <a:gd name="connsiteY6" fmla="*/ 108488 h 379708"/>
              <a:gd name="connsiteX7" fmla="*/ 0 w 387458"/>
              <a:gd name="connsiteY7" fmla="*/ 201478 h 379708"/>
              <a:gd name="connsiteX8" fmla="*/ 15498 w 387458"/>
              <a:gd name="connsiteY8" fmla="*/ 309966 h 379708"/>
              <a:gd name="connsiteX9" fmla="*/ 30997 w 387458"/>
              <a:gd name="connsiteY9" fmla="*/ 325464 h 379708"/>
              <a:gd name="connsiteX10" fmla="*/ 46495 w 387458"/>
              <a:gd name="connsiteY10" fmla="*/ 348712 h 379708"/>
              <a:gd name="connsiteX11" fmla="*/ 69742 w 387458"/>
              <a:gd name="connsiteY11" fmla="*/ 356461 h 379708"/>
              <a:gd name="connsiteX12" fmla="*/ 85241 w 387458"/>
              <a:gd name="connsiteY12" fmla="*/ 371959 h 379708"/>
              <a:gd name="connsiteX13" fmla="*/ 108488 w 387458"/>
              <a:gd name="connsiteY13" fmla="*/ 379708 h 379708"/>
              <a:gd name="connsiteX14" fmla="*/ 286719 w 387458"/>
              <a:gd name="connsiteY14" fmla="*/ 371959 h 379708"/>
              <a:gd name="connsiteX15" fmla="*/ 333214 w 387458"/>
              <a:gd name="connsiteY15" fmla="*/ 356461 h 379708"/>
              <a:gd name="connsiteX16" fmla="*/ 356461 w 387458"/>
              <a:gd name="connsiteY16" fmla="*/ 348712 h 379708"/>
              <a:gd name="connsiteX17" fmla="*/ 371959 w 387458"/>
              <a:gd name="connsiteY17" fmla="*/ 224725 h 379708"/>
              <a:gd name="connsiteX18" fmla="*/ 387458 w 387458"/>
              <a:gd name="connsiteY18" fmla="*/ 162732 h 379708"/>
              <a:gd name="connsiteX19" fmla="*/ 317715 w 387458"/>
              <a:gd name="connsiteY19" fmla="*/ 108488 h 379708"/>
              <a:gd name="connsiteX20" fmla="*/ 294468 w 387458"/>
              <a:gd name="connsiteY20" fmla="*/ 92990 h 379708"/>
              <a:gd name="connsiteX21" fmla="*/ 278970 w 387458"/>
              <a:gd name="connsiteY21" fmla="*/ 46495 h 379708"/>
              <a:gd name="connsiteX22" fmla="*/ 216976 w 387458"/>
              <a:gd name="connsiteY22" fmla="*/ 0 h 379708"/>
              <a:gd name="connsiteX23" fmla="*/ 154983 w 387458"/>
              <a:gd name="connsiteY23" fmla="*/ 7749 h 379708"/>
              <a:gd name="connsiteX24" fmla="*/ 154983 w 387458"/>
              <a:gd name="connsiteY24" fmla="*/ 7749 h 3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7458" h="379708">
                <a:moveTo>
                  <a:pt x="216976" y="0"/>
                </a:moveTo>
                <a:lnTo>
                  <a:pt x="216976" y="0"/>
                </a:lnTo>
                <a:cubicBezTo>
                  <a:pt x="193729" y="5166"/>
                  <a:pt x="170337" y="9722"/>
                  <a:pt x="147234" y="15498"/>
                </a:cubicBezTo>
                <a:cubicBezTo>
                  <a:pt x="139309" y="17479"/>
                  <a:pt x="130990" y="19044"/>
                  <a:pt x="123986" y="23247"/>
                </a:cubicBezTo>
                <a:cubicBezTo>
                  <a:pt x="104817" y="34749"/>
                  <a:pt x="108826" y="46157"/>
                  <a:pt x="92990" y="61993"/>
                </a:cubicBezTo>
                <a:cubicBezTo>
                  <a:pt x="77969" y="77014"/>
                  <a:pt x="65402" y="78938"/>
                  <a:pt x="46495" y="85240"/>
                </a:cubicBezTo>
                <a:cubicBezTo>
                  <a:pt x="41329" y="92989"/>
                  <a:pt x="33736" y="99586"/>
                  <a:pt x="30997" y="108488"/>
                </a:cubicBezTo>
                <a:cubicBezTo>
                  <a:pt x="897" y="206312"/>
                  <a:pt x="37776" y="163699"/>
                  <a:pt x="0" y="201478"/>
                </a:cubicBezTo>
                <a:cubicBezTo>
                  <a:pt x="120" y="202794"/>
                  <a:pt x="1123" y="286009"/>
                  <a:pt x="15498" y="309966"/>
                </a:cubicBezTo>
                <a:cubicBezTo>
                  <a:pt x="19257" y="316231"/>
                  <a:pt x="26433" y="319759"/>
                  <a:pt x="30997" y="325464"/>
                </a:cubicBezTo>
                <a:cubicBezTo>
                  <a:pt x="36815" y="332737"/>
                  <a:pt x="39223" y="342894"/>
                  <a:pt x="46495" y="348712"/>
                </a:cubicBezTo>
                <a:cubicBezTo>
                  <a:pt x="52873" y="353815"/>
                  <a:pt x="61993" y="353878"/>
                  <a:pt x="69742" y="356461"/>
                </a:cubicBezTo>
                <a:cubicBezTo>
                  <a:pt x="74908" y="361627"/>
                  <a:pt x="78976" y="368200"/>
                  <a:pt x="85241" y="371959"/>
                </a:cubicBezTo>
                <a:cubicBezTo>
                  <a:pt x="92245" y="376161"/>
                  <a:pt x="100320" y="379708"/>
                  <a:pt x="108488" y="379708"/>
                </a:cubicBezTo>
                <a:cubicBezTo>
                  <a:pt x="167954" y="379708"/>
                  <a:pt x="227309" y="374542"/>
                  <a:pt x="286719" y="371959"/>
                </a:cubicBezTo>
                <a:lnTo>
                  <a:pt x="333214" y="356461"/>
                </a:lnTo>
                <a:lnTo>
                  <a:pt x="356461" y="348712"/>
                </a:lnTo>
                <a:cubicBezTo>
                  <a:pt x="376214" y="289450"/>
                  <a:pt x="358000" y="350360"/>
                  <a:pt x="371959" y="224725"/>
                </a:cubicBezTo>
                <a:cubicBezTo>
                  <a:pt x="375076" y="196667"/>
                  <a:pt x="379408" y="186878"/>
                  <a:pt x="387458" y="162732"/>
                </a:cubicBezTo>
                <a:cubicBezTo>
                  <a:pt x="366183" y="98909"/>
                  <a:pt x="388132" y="118547"/>
                  <a:pt x="317715" y="108488"/>
                </a:cubicBezTo>
                <a:cubicBezTo>
                  <a:pt x="309966" y="103322"/>
                  <a:pt x="299404" y="100888"/>
                  <a:pt x="294468" y="92990"/>
                </a:cubicBezTo>
                <a:cubicBezTo>
                  <a:pt x="285810" y="79136"/>
                  <a:pt x="290522" y="58047"/>
                  <a:pt x="278970" y="46495"/>
                </a:cubicBezTo>
                <a:cubicBezTo>
                  <a:pt x="234448" y="1973"/>
                  <a:pt x="257552" y="13525"/>
                  <a:pt x="216976" y="0"/>
                </a:cubicBezTo>
                <a:cubicBezTo>
                  <a:pt x="181476" y="11833"/>
                  <a:pt x="201897" y="7749"/>
                  <a:pt x="154983" y="7749"/>
                </a:cubicBezTo>
                <a:lnTo>
                  <a:pt x="154983" y="7749"/>
                </a:lnTo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3957604" y="3498344"/>
            <a:ext cx="433022" cy="736334"/>
          </a:xfrm>
          <a:custGeom>
            <a:avLst/>
            <a:gdLst>
              <a:gd name="connsiteX0" fmla="*/ 271220 w 635430"/>
              <a:gd name="connsiteY0" fmla="*/ 15498 h 1077132"/>
              <a:gd name="connsiteX1" fmla="*/ 271220 w 635430"/>
              <a:gd name="connsiteY1" fmla="*/ 15498 h 1077132"/>
              <a:gd name="connsiteX2" fmla="*/ 209227 w 635430"/>
              <a:gd name="connsiteY2" fmla="*/ 85240 h 1077132"/>
              <a:gd name="connsiteX3" fmla="*/ 201477 w 635430"/>
              <a:gd name="connsiteY3" fmla="*/ 116237 h 1077132"/>
              <a:gd name="connsiteX4" fmla="*/ 170481 w 635430"/>
              <a:gd name="connsiteY4" fmla="*/ 162732 h 1077132"/>
              <a:gd name="connsiteX5" fmla="*/ 154983 w 635430"/>
              <a:gd name="connsiteY5" fmla="*/ 278969 h 1077132"/>
              <a:gd name="connsiteX6" fmla="*/ 131735 w 635430"/>
              <a:gd name="connsiteY6" fmla="*/ 379708 h 1077132"/>
              <a:gd name="connsiteX7" fmla="*/ 85240 w 635430"/>
              <a:gd name="connsiteY7" fmla="*/ 395207 h 1077132"/>
              <a:gd name="connsiteX8" fmla="*/ 46494 w 635430"/>
              <a:gd name="connsiteY8" fmla="*/ 426203 h 1077132"/>
              <a:gd name="connsiteX9" fmla="*/ 23247 w 635430"/>
              <a:gd name="connsiteY9" fmla="*/ 604434 h 1077132"/>
              <a:gd name="connsiteX10" fmla="*/ 0 w 635430"/>
              <a:gd name="connsiteY10" fmla="*/ 689674 h 1077132"/>
              <a:gd name="connsiteX11" fmla="*/ 15498 w 635430"/>
              <a:gd name="connsiteY11" fmla="*/ 798162 h 1077132"/>
              <a:gd name="connsiteX12" fmla="*/ 69742 w 635430"/>
              <a:gd name="connsiteY12" fmla="*/ 852407 h 1077132"/>
              <a:gd name="connsiteX13" fmla="*/ 92989 w 635430"/>
              <a:gd name="connsiteY13" fmla="*/ 867905 h 1077132"/>
              <a:gd name="connsiteX14" fmla="*/ 147233 w 635430"/>
              <a:gd name="connsiteY14" fmla="*/ 929898 h 1077132"/>
              <a:gd name="connsiteX15" fmla="*/ 162732 w 635430"/>
              <a:gd name="connsiteY15" fmla="*/ 945396 h 1077132"/>
              <a:gd name="connsiteX16" fmla="*/ 193728 w 635430"/>
              <a:gd name="connsiteY16" fmla="*/ 976393 h 1077132"/>
              <a:gd name="connsiteX17" fmla="*/ 209227 w 635430"/>
              <a:gd name="connsiteY17" fmla="*/ 999640 h 1077132"/>
              <a:gd name="connsiteX18" fmla="*/ 247972 w 635430"/>
              <a:gd name="connsiteY18" fmla="*/ 1030637 h 1077132"/>
              <a:gd name="connsiteX19" fmla="*/ 263471 w 635430"/>
              <a:gd name="connsiteY19" fmla="*/ 1046135 h 1077132"/>
              <a:gd name="connsiteX20" fmla="*/ 309966 w 635430"/>
              <a:gd name="connsiteY20" fmla="*/ 1061634 h 1077132"/>
              <a:gd name="connsiteX21" fmla="*/ 364210 w 635430"/>
              <a:gd name="connsiteY21" fmla="*/ 1077132 h 1077132"/>
              <a:gd name="connsiteX22" fmla="*/ 472698 w 635430"/>
              <a:gd name="connsiteY22" fmla="*/ 1069383 h 1077132"/>
              <a:gd name="connsiteX23" fmla="*/ 503694 w 635430"/>
              <a:gd name="connsiteY23" fmla="*/ 1030637 h 1077132"/>
              <a:gd name="connsiteX24" fmla="*/ 511444 w 635430"/>
              <a:gd name="connsiteY24" fmla="*/ 1007390 h 1077132"/>
              <a:gd name="connsiteX25" fmla="*/ 526942 w 635430"/>
              <a:gd name="connsiteY25" fmla="*/ 906651 h 1077132"/>
              <a:gd name="connsiteX26" fmla="*/ 519193 w 635430"/>
              <a:gd name="connsiteY26" fmla="*/ 743918 h 1077132"/>
              <a:gd name="connsiteX27" fmla="*/ 526942 w 635430"/>
              <a:gd name="connsiteY27" fmla="*/ 550190 h 1077132"/>
              <a:gd name="connsiteX28" fmla="*/ 534691 w 635430"/>
              <a:gd name="connsiteY28" fmla="*/ 511444 h 1077132"/>
              <a:gd name="connsiteX29" fmla="*/ 573437 w 635430"/>
              <a:gd name="connsiteY29" fmla="*/ 464949 h 1077132"/>
              <a:gd name="connsiteX30" fmla="*/ 581186 w 635430"/>
              <a:gd name="connsiteY30" fmla="*/ 441701 h 1077132"/>
              <a:gd name="connsiteX31" fmla="*/ 604433 w 635430"/>
              <a:gd name="connsiteY31" fmla="*/ 418454 h 1077132"/>
              <a:gd name="connsiteX32" fmla="*/ 619932 w 635430"/>
              <a:gd name="connsiteY32" fmla="*/ 395207 h 1077132"/>
              <a:gd name="connsiteX33" fmla="*/ 635430 w 635430"/>
              <a:gd name="connsiteY33" fmla="*/ 333213 h 1077132"/>
              <a:gd name="connsiteX34" fmla="*/ 612183 w 635430"/>
              <a:gd name="connsiteY34" fmla="*/ 209227 h 1077132"/>
              <a:gd name="connsiteX35" fmla="*/ 596684 w 635430"/>
              <a:gd name="connsiteY35" fmla="*/ 147234 h 1077132"/>
              <a:gd name="connsiteX36" fmla="*/ 581186 w 635430"/>
              <a:gd name="connsiteY36" fmla="*/ 131735 h 1077132"/>
              <a:gd name="connsiteX37" fmla="*/ 565688 w 635430"/>
              <a:gd name="connsiteY37" fmla="*/ 108488 h 1077132"/>
              <a:gd name="connsiteX38" fmla="*/ 542440 w 635430"/>
              <a:gd name="connsiteY38" fmla="*/ 100739 h 1077132"/>
              <a:gd name="connsiteX39" fmla="*/ 526942 w 635430"/>
              <a:gd name="connsiteY39" fmla="*/ 85240 h 1077132"/>
              <a:gd name="connsiteX40" fmla="*/ 480447 w 635430"/>
              <a:gd name="connsiteY40" fmla="*/ 69742 h 1077132"/>
              <a:gd name="connsiteX41" fmla="*/ 457200 w 635430"/>
              <a:gd name="connsiteY41" fmla="*/ 54244 h 1077132"/>
              <a:gd name="connsiteX42" fmla="*/ 402955 w 635430"/>
              <a:gd name="connsiteY42" fmla="*/ 7749 h 1077132"/>
              <a:gd name="connsiteX43" fmla="*/ 379708 w 635430"/>
              <a:gd name="connsiteY43" fmla="*/ 0 h 1077132"/>
              <a:gd name="connsiteX44" fmla="*/ 325464 w 635430"/>
              <a:gd name="connsiteY44" fmla="*/ 7749 h 1077132"/>
              <a:gd name="connsiteX45" fmla="*/ 271220 w 635430"/>
              <a:gd name="connsiteY45" fmla="*/ 15498 h 107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5430" h="1077132">
                <a:moveTo>
                  <a:pt x="271220" y="15498"/>
                </a:moveTo>
                <a:lnTo>
                  <a:pt x="271220" y="15498"/>
                </a:lnTo>
                <a:cubicBezTo>
                  <a:pt x="250556" y="38745"/>
                  <a:pt x="226932" y="59667"/>
                  <a:pt x="209227" y="85240"/>
                </a:cubicBezTo>
                <a:cubicBezTo>
                  <a:pt x="203165" y="93997"/>
                  <a:pt x="206240" y="106711"/>
                  <a:pt x="201477" y="116237"/>
                </a:cubicBezTo>
                <a:cubicBezTo>
                  <a:pt x="193147" y="132897"/>
                  <a:pt x="180813" y="147234"/>
                  <a:pt x="170481" y="162732"/>
                </a:cubicBezTo>
                <a:cubicBezTo>
                  <a:pt x="164177" y="206858"/>
                  <a:pt x="159992" y="233894"/>
                  <a:pt x="154983" y="278969"/>
                </a:cubicBezTo>
                <a:cubicBezTo>
                  <a:pt x="153978" y="288013"/>
                  <a:pt x="158880" y="362742"/>
                  <a:pt x="131735" y="379708"/>
                </a:cubicBezTo>
                <a:cubicBezTo>
                  <a:pt x="117882" y="388367"/>
                  <a:pt x="100738" y="390041"/>
                  <a:pt x="85240" y="395207"/>
                </a:cubicBezTo>
                <a:cubicBezTo>
                  <a:pt x="70578" y="400095"/>
                  <a:pt x="57075" y="415623"/>
                  <a:pt x="46494" y="426203"/>
                </a:cubicBezTo>
                <a:cubicBezTo>
                  <a:pt x="11831" y="530196"/>
                  <a:pt x="46106" y="413935"/>
                  <a:pt x="23247" y="604434"/>
                </a:cubicBezTo>
                <a:cubicBezTo>
                  <a:pt x="19970" y="631746"/>
                  <a:pt x="9039" y="662558"/>
                  <a:pt x="0" y="689674"/>
                </a:cubicBezTo>
                <a:cubicBezTo>
                  <a:pt x="5166" y="725837"/>
                  <a:pt x="5001" y="763173"/>
                  <a:pt x="15498" y="798162"/>
                </a:cubicBezTo>
                <a:cubicBezTo>
                  <a:pt x="33525" y="858253"/>
                  <a:pt x="36498" y="835785"/>
                  <a:pt x="69742" y="852407"/>
                </a:cubicBezTo>
                <a:cubicBezTo>
                  <a:pt x="78072" y="856572"/>
                  <a:pt x="85240" y="862739"/>
                  <a:pt x="92989" y="867905"/>
                </a:cubicBezTo>
                <a:cubicBezTo>
                  <a:pt x="118619" y="906347"/>
                  <a:pt x="101905" y="884570"/>
                  <a:pt x="147233" y="929898"/>
                </a:cubicBezTo>
                <a:lnTo>
                  <a:pt x="162732" y="945396"/>
                </a:lnTo>
                <a:cubicBezTo>
                  <a:pt x="179638" y="996117"/>
                  <a:pt x="156157" y="946337"/>
                  <a:pt x="193728" y="976393"/>
                </a:cubicBezTo>
                <a:cubicBezTo>
                  <a:pt x="201001" y="982211"/>
                  <a:pt x="203409" y="992368"/>
                  <a:pt x="209227" y="999640"/>
                </a:cubicBezTo>
                <a:cubicBezTo>
                  <a:pt x="225861" y="1020432"/>
                  <a:pt x="225592" y="1012734"/>
                  <a:pt x="247972" y="1030637"/>
                </a:cubicBezTo>
                <a:cubicBezTo>
                  <a:pt x="253677" y="1035201"/>
                  <a:pt x="256936" y="1042868"/>
                  <a:pt x="263471" y="1046135"/>
                </a:cubicBezTo>
                <a:cubicBezTo>
                  <a:pt x="278083" y="1053441"/>
                  <a:pt x="294468" y="1056468"/>
                  <a:pt x="309966" y="1061634"/>
                </a:cubicBezTo>
                <a:cubicBezTo>
                  <a:pt x="343313" y="1072750"/>
                  <a:pt x="325294" y="1067403"/>
                  <a:pt x="364210" y="1077132"/>
                </a:cubicBezTo>
                <a:cubicBezTo>
                  <a:pt x="400373" y="1074549"/>
                  <a:pt x="437064" y="1076065"/>
                  <a:pt x="472698" y="1069383"/>
                </a:cubicBezTo>
                <a:cubicBezTo>
                  <a:pt x="480650" y="1067892"/>
                  <a:pt x="502156" y="1033712"/>
                  <a:pt x="503694" y="1030637"/>
                </a:cubicBezTo>
                <a:cubicBezTo>
                  <a:pt x="507347" y="1023331"/>
                  <a:pt x="509463" y="1015314"/>
                  <a:pt x="511444" y="1007390"/>
                </a:cubicBezTo>
                <a:cubicBezTo>
                  <a:pt x="520318" y="971895"/>
                  <a:pt x="522238" y="944285"/>
                  <a:pt x="526942" y="906651"/>
                </a:cubicBezTo>
                <a:cubicBezTo>
                  <a:pt x="524359" y="852407"/>
                  <a:pt x="519193" y="798224"/>
                  <a:pt x="519193" y="743918"/>
                </a:cubicBezTo>
                <a:cubicBezTo>
                  <a:pt x="519193" y="679290"/>
                  <a:pt x="522643" y="614675"/>
                  <a:pt x="526942" y="550190"/>
                </a:cubicBezTo>
                <a:cubicBezTo>
                  <a:pt x="527818" y="537048"/>
                  <a:pt x="530066" y="523777"/>
                  <a:pt x="534691" y="511444"/>
                </a:cubicBezTo>
                <a:cubicBezTo>
                  <a:pt x="541165" y="494180"/>
                  <a:pt x="561375" y="477011"/>
                  <a:pt x="573437" y="464949"/>
                </a:cubicBezTo>
                <a:cubicBezTo>
                  <a:pt x="576020" y="457200"/>
                  <a:pt x="576655" y="448498"/>
                  <a:pt x="581186" y="441701"/>
                </a:cubicBezTo>
                <a:cubicBezTo>
                  <a:pt x="587265" y="432583"/>
                  <a:pt x="597417" y="426873"/>
                  <a:pt x="604433" y="418454"/>
                </a:cubicBezTo>
                <a:cubicBezTo>
                  <a:pt x="610395" y="411299"/>
                  <a:pt x="614766" y="402956"/>
                  <a:pt x="619932" y="395207"/>
                </a:cubicBezTo>
                <a:cubicBezTo>
                  <a:pt x="626047" y="376862"/>
                  <a:pt x="635430" y="351915"/>
                  <a:pt x="635430" y="333213"/>
                </a:cubicBezTo>
                <a:cubicBezTo>
                  <a:pt x="635430" y="267591"/>
                  <a:pt x="629990" y="262650"/>
                  <a:pt x="612183" y="209227"/>
                </a:cubicBezTo>
                <a:cubicBezTo>
                  <a:pt x="608018" y="196731"/>
                  <a:pt x="605382" y="161730"/>
                  <a:pt x="596684" y="147234"/>
                </a:cubicBezTo>
                <a:cubicBezTo>
                  <a:pt x="592925" y="140969"/>
                  <a:pt x="585750" y="137440"/>
                  <a:pt x="581186" y="131735"/>
                </a:cubicBezTo>
                <a:cubicBezTo>
                  <a:pt x="575368" y="124463"/>
                  <a:pt x="572960" y="114306"/>
                  <a:pt x="565688" y="108488"/>
                </a:cubicBezTo>
                <a:cubicBezTo>
                  <a:pt x="559309" y="103385"/>
                  <a:pt x="550189" y="103322"/>
                  <a:pt x="542440" y="100739"/>
                </a:cubicBezTo>
                <a:cubicBezTo>
                  <a:pt x="537274" y="95573"/>
                  <a:pt x="533477" y="88507"/>
                  <a:pt x="526942" y="85240"/>
                </a:cubicBezTo>
                <a:cubicBezTo>
                  <a:pt x="512330" y="77934"/>
                  <a:pt x="480447" y="69742"/>
                  <a:pt x="480447" y="69742"/>
                </a:cubicBezTo>
                <a:cubicBezTo>
                  <a:pt x="472698" y="64576"/>
                  <a:pt x="464271" y="60305"/>
                  <a:pt x="457200" y="54244"/>
                </a:cubicBezTo>
                <a:cubicBezTo>
                  <a:pt x="430505" y="31362"/>
                  <a:pt x="431422" y="21982"/>
                  <a:pt x="402955" y="7749"/>
                </a:cubicBezTo>
                <a:cubicBezTo>
                  <a:pt x="395649" y="4096"/>
                  <a:pt x="387457" y="2583"/>
                  <a:pt x="379708" y="0"/>
                </a:cubicBezTo>
                <a:cubicBezTo>
                  <a:pt x="330665" y="8174"/>
                  <a:pt x="348925" y="7749"/>
                  <a:pt x="325464" y="7749"/>
                </a:cubicBezTo>
                <a:lnTo>
                  <a:pt x="271220" y="15498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340864" y="38434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443251" y="3840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050245" y="3850159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0574" y="324433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>
                <a:solidFill>
                  <a:srgbClr val="990000"/>
                </a:solidFill>
              </a:rPr>
              <a:t>3</a:t>
            </a:r>
            <a:r>
              <a:rPr lang="en-US" dirty="0" smtClean="0"/>
              <a:t>=50mm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57445" y="36950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>
                <a:solidFill>
                  <a:srgbClr val="990000"/>
                </a:solidFill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 bwMode="auto">
          <a:xfrm rot="5400000">
            <a:off x="6843145" y="4880888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3386584" y="4880888"/>
            <a:ext cx="208310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5534691" y="4880888"/>
            <a:ext cx="153705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sp useBgFill="1">
        <p:nvSpPr>
          <p:cNvPr id="26" name="TextBox 25"/>
          <p:cNvSpPr txBox="1"/>
          <p:nvPr/>
        </p:nvSpPr>
        <p:spPr>
          <a:xfrm>
            <a:off x="4041711" y="4721037"/>
            <a:ext cx="79530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150mm</a:t>
            </a:r>
            <a:endParaRPr lang="en-US" sz="1200" b="1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4752542" y="3897683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648200" y="351040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20kn</a:t>
            </a:r>
            <a:endParaRPr lang="en-US" dirty="0"/>
          </a:p>
        </p:txBody>
      </p:sp>
      <p:sp useBgFill="1">
        <p:nvSpPr>
          <p:cNvPr id="48" name="TextBox 47"/>
          <p:cNvSpPr txBox="1"/>
          <p:nvPr/>
        </p:nvSpPr>
        <p:spPr>
          <a:xfrm>
            <a:off x="5952744" y="4775953"/>
            <a:ext cx="79530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125mm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634085" y="2140228"/>
            <a:ext cx="132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E=50GPa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7467600" y="3898183"/>
            <a:ext cx="914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8056270" y="34364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50417" y="38829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3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33926" y="36950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4</a:t>
            </a:r>
            <a:endParaRPr 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3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8" grpId="0"/>
      <p:bldP spid="5" grpId="0" animBg="1"/>
      <p:bldP spid="40" grpId="0" animBg="1"/>
      <p:bldP spid="42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5257800" y="2514600"/>
            <a:ext cx="4572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br>
              <a:rPr lang="en-US" dirty="0" smtClean="0"/>
            </a:br>
            <a:r>
              <a:rPr lang="en-US" dirty="0" smtClean="0"/>
              <a:t>Determine the Nodal Forces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657600" y="2514600"/>
            <a:ext cx="4572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362200" y="34290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3886200" y="27432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3886200" y="41148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5715000" y="2514600"/>
            <a:ext cx="152400" cy="1828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810000" y="2359025"/>
            <a:ext cx="152400" cy="1524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10000" y="4369130"/>
            <a:ext cx="152400" cy="1524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2192548"/>
            <a:ext cx="609600" cy="14922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81400" y="4537074"/>
            <a:ext cx="609600" cy="14922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3581400" y="2336168"/>
            <a:ext cx="6096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3581400" y="4538059"/>
            <a:ext cx="6096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567237" y="3068368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=50 </a:t>
            </a:r>
            <a:r>
              <a:rPr lang="en-US" sz="1200" dirty="0" err="1" smtClean="0"/>
              <a:t>lb</a:t>
            </a:r>
            <a:r>
              <a:rPr lang="en-US" sz="1200" dirty="0" smtClean="0"/>
              <a:t>/in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295400" y="3429000"/>
            <a:ext cx="914400" cy="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077759" y="302220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F=40 </a:t>
            </a:r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93445" y="29551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1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293369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2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4279" y="28837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3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1421" y="2430541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=30 </a:t>
            </a:r>
            <a:r>
              <a:rPr lang="en-US" sz="1200" dirty="0" err="1" smtClean="0"/>
              <a:t>lb</a:t>
            </a:r>
            <a:r>
              <a:rPr lang="en-US" sz="1200" dirty="0" smtClean="0"/>
              <a:t>/in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1421" y="4151256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k</a:t>
            </a:r>
            <a:r>
              <a:rPr lang="en-US" sz="1200" baseline="-25000" smtClean="0"/>
              <a:t>3</a:t>
            </a:r>
            <a:r>
              <a:rPr lang="en-US" sz="1200" smtClean="0"/>
              <a:t>=70 </a:t>
            </a:r>
            <a:r>
              <a:rPr lang="en-US" sz="1200" dirty="0" err="1" smtClean="0"/>
              <a:t>lb</a:t>
            </a:r>
            <a:r>
              <a:rPr lang="en-US" sz="1200" dirty="0" smtClean="0"/>
              <a:t>/in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33844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4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13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3048000" y="3418936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4572000" y="2733136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572000" y="4104736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981200" y="3418936"/>
            <a:ext cx="914400" cy="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879245" y="29451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1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9236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2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600" y="22378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3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8226" y="22378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2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28226" y="42098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2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42023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3</a:t>
            </a:r>
            <a:endParaRPr lang="en-US" dirty="0">
              <a:solidFill>
                <a:srgbClr val="0033CC"/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883610"/>
              </p:ext>
            </p:extLst>
          </p:nvPr>
        </p:nvGraphicFramePr>
        <p:xfrm>
          <a:off x="2014268" y="2923634"/>
          <a:ext cx="661906" cy="45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4" name="Equation" r:id="rId3" imgW="368280" imgH="253800" progId="Equation.DSMT4">
                  <p:embed/>
                </p:oleObj>
              </mc:Choice>
              <mc:Fallback>
                <p:oleObj name="Equation" r:id="rId3" imgW="368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268" y="2923634"/>
                        <a:ext cx="661906" cy="456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 bwMode="auto">
          <a:xfrm>
            <a:off x="4720087" y="3418936"/>
            <a:ext cx="914400" cy="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3581400" y="2733136"/>
            <a:ext cx="914400" cy="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581400" y="4114800"/>
            <a:ext cx="914400" cy="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248400" y="2734574"/>
            <a:ext cx="914400" cy="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248400" y="4114800"/>
            <a:ext cx="914400" cy="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885848"/>
              </p:ext>
            </p:extLst>
          </p:nvPr>
        </p:nvGraphicFramePr>
        <p:xfrm>
          <a:off x="4791075" y="2945861"/>
          <a:ext cx="7080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5" name="Equation" r:id="rId5" imgW="393480" imgH="253800" progId="Equation.DSMT4">
                  <p:embed/>
                </p:oleObj>
              </mc:Choice>
              <mc:Fallback>
                <p:oleObj name="Equation" r:id="rId5" imgW="393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2945861"/>
                        <a:ext cx="7080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304412"/>
              </p:ext>
            </p:extLst>
          </p:nvPr>
        </p:nvGraphicFramePr>
        <p:xfrm>
          <a:off x="3570288" y="2245774"/>
          <a:ext cx="7302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6" name="Equation" r:id="rId7" imgW="406080" imgH="253800" progId="Equation.DSMT4">
                  <p:embed/>
                </p:oleObj>
              </mc:Choice>
              <mc:Fallback>
                <p:oleObj name="Equation" r:id="rId7" imgW="406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2245774"/>
                        <a:ext cx="7302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08522"/>
              </p:ext>
            </p:extLst>
          </p:nvPr>
        </p:nvGraphicFramePr>
        <p:xfrm>
          <a:off x="3578225" y="3607849"/>
          <a:ext cx="7080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7" name="Equation" r:id="rId9" imgW="393480" imgH="253800" progId="Equation.DSMT4">
                  <p:embed/>
                </p:oleObj>
              </mc:Choice>
              <mc:Fallback>
                <p:oleObj name="Equation" r:id="rId9" imgW="393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3607849"/>
                        <a:ext cx="7080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885111"/>
              </p:ext>
            </p:extLst>
          </p:nvPr>
        </p:nvGraphicFramePr>
        <p:xfrm>
          <a:off x="6435725" y="2086690"/>
          <a:ext cx="7080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8" name="Equation" r:id="rId11" imgW="393480" imgH="253800" progId="Equation.DSMT4">
                  <p:embed/>
                </p:oleObj>
              </mc:Choice>
              <mc:Fallback>
                <p:oleObj name="Equation" r:id="rId11" imgW="393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2086690"/>
                        <a:ext cx="7080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237952"/>
              </p:ext>
            </p:extLst>
          </p:nvPr>
        </p:nvGraphicFramePr>
        <p:xfrm>
          <a:off x="6378575" y="3571615"/>
          <a:ext cx="7080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19"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3571615"/>
                        <a:ext cx="7080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15657" y="30496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81620" y="23122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81620" y="37179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31720" y="65569"/>
            <a:ext cx="2519214" cy="13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720" y="65569"/>
            <a:ext cx="2519214" cy="1357521"/>
          </a:xfrm>
          <a:prstGeom prst="rect">
            <a:avLst/>
          </a:prstGeom>
        </p:spPr>
      </p:pic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97912"/>
              </p:ext>
            </p:extLst>
          </p:nvPr>
        </p:nvGraphicFramePr>
        <p:xfrm>
          <a:off x="139733" y="1731942"/>
          <a:ext cx="32321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5" name="Equation" r:id="rId4" imgW="1625400" imgH="495000" progId="Equation.DSMT4">
                  <p:embed/>
                </p:oleObj>
              </mc:Choice>
              <mc:Fallback>
                <p:oleObj name="Equation" r:id="rId4" imgW="1625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33" y="1731942"/>
                        <a:ext cx="3232150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749909"/>
              </p:ext>
            </p:extLst>
          </p:nvPr>
        </p:nvGraphicFramePr>
        <p:xfrm>
          <a:off x="139733" y="2924134"/>
          <a:ext cx="45958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6" name="Equation" r:id="rId6" imgW="2311200" imgH="482400" progId="Equation.DSMT4">
                  <p:embed/>
                </p:oleObj>
              </mc:Choice>
              <mc:Fallback>
                <p:oleObj name="Equation" r:id="rId6" imgW="2311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33" y="2924134"/>
                        <a:ext cx="459581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1720" y="1726191"/>
            <a:ext cx="2904976" cy="1406167"/>
          </a:xfrm>
          <a:prstGeom prst="rect">
            <a:avLst/>
          </a:prstGeom>
        </p:spPr>
      </p:pic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954642"/>
              </p:ext>
            </p:extLst>
          </p:nvPr>
        </p:nvGraphicFramePr>
        <p:xfrm>
          <a:off x="139733" y="3997325"/>
          <a:ext cx="48466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7" name="Equation" r:id="rId9" imgW="2438280" imgH="482400" progId="Equation.DSMT4">
                  <p:embed/>
                </p:oleObj>
              </mc:Choice>
              <mc:Fallback>
                <p:oleObj name="Equation" r:id="rId9" imgW="243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33" y="3997325"/>
                        <a:ext cx="48466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79832"/>
              </p:ext>
            </p:extLst>
          </p:nvPr>
        </p:nvGraphicFramePr>
        <p:xfrm>
          <a:off x="188913" y="5043488"/>
          <a:ext cx="47466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08" name="Equation" r:id="rId11" imgW="2387520" imgH="482400" progId="Equation.DSMT4">
                  <p:embed/>
                </p:oleObj>
              </mc:Choice>
              <mc:Fallback>
                <p:oleObj name="Equation" r:id="rId11" imgW="2387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5043488"/>
                        <a:ext cx="47466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2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5257800" y="2514600"/>
            <a:ext cx="4572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07059" y="2540330"/>
            <a:ext cx="4572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070410" y="34290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3886200" y="27432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3886200" y="41148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5715000" y="2514600"/>
            <a:ext cx="152400" cy="1828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659459" y="2380241"/>
            <a:ext cx="152400" cy="1524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657600" y="4361055"/>
            <a:ext cx="152400" cy="1524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30859" y="2213764"/>
            <a:ext cx="609600" cy="14922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4528999"/>
            <a:ext cx="609600" cy="14922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3430859" y="2357384"/>
            <a:ext cx="6096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3429000" y="4529984"/>
            <a:ext cx="6096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345845" y="3114534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=35 </a:t>
            </a:r>
            <a:r>
              <a:rPr lang="en-US" sz="1200" dirty="0" err="1" smtClean="0"/>
              <a:t>lb</a:t>
            </a:r>
            <a:r>
              <a:rPr lang="en-US" sz="1200" dirty="0" smtClean="0"/>
              <a:t>/in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143000" y="3429000"/>
            <a:ext cx="914400" cy="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51007" y="302220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F=80 </a:t>
            </a:r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51421" y="2430541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=35 </a:t>
            </a:r>
            <a:r>
              <a:rPr lang="en-US" sz="1200" dirty="0" err="1" smtClean="0"/>
              <a:t>lb</a:t>
            </a:r>
            <a:r>
              <a:rPr lang="en-US" sz="1200" dirty="0" smtClean="0"/>
              <a:t>/in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115842" y="3114533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=25 </a:t>
            </a:r>
            <a:r>
              <a:rPr lang="en-US" sz="1200" dirty="0" err="1" smtClean="0"/>
              <a:t>lb</a:t>
            </a:r>
            <a:r>
              <a:rPr lang="en-US" sz="1200" dirty="0" smtClean="0"/>
              <a:t>/in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3814440" y="34290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115841" y="3749933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=30 </a:t>
            </a:r>
            <a:r>
              <a:rPr lang="en-US" sz="1200" dirty="0" err="1" smtClean="0"/>
              <a:t>lb</a:t>
            </a:r>
            <a:r>
              <a:rPr lang="en-US" sz="1200" dirty="0" smtClean="0"/>
              <a:t>/in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486400"/>
            <a:ext cx="617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Determine the nodal forces </a:t>
            </a:r>
            <a:r>
              <a:rPr lang="en-US" smtClean="0"/>
              <a:t>and displacements.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216025"/>
          </a:xfrm>
        </p:spPr>
        <p:txBody>
          <a:bodyPr/>
          <a:lstStyle/>
          <a:p>
            <a:r>
              <a:rPr lang="en-US" dirty="0" smtClean="0"/>
              <a:t>A Two-Element Axial Structure Used to Demonstrate Assembly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743200"/>
            <a:ext cx="228600" cy="24384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3352800"/>
            <a:ext cx="2895600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191000" y="3695075"/>
            <a:ext cx="28956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3962400" y="48006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887980" y="48006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952500" y="2324100"/>
            <a:ext cx="685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295400" y="3886200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1257675" y="3840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44530" y="38434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040130" y="3840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048000" y="48768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95400" y="48768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191000" y="48768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958590" y="48793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513350" y="47094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93895" y="47060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/>
              <a:t>2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19" idx="6"/>
          </p:cNvCxnSpPr>
          <p:nvPr/>
        </p:nvCxnSpPr>
        <p:spPr bwMode="auto">
          <a:xfrm flipV="1">
            <a:off x="7131570" y="3886200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265420" y="35426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1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2446" y="37067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2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48046" y="36950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3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0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102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0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33665" y="37025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43000" y="165391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303395" y="2743200"/>
            <a:ext cx="2470" cy="2438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Freeform 3"/>
          <p:cNvSpPr/>
          <p:nvPr/>
        </p:nvSpPr>
        <p:spPr bwMode="auto">
          <a:xfrm>
            <a:off x="3277892" y="3352799"/>
            <a:ext cx="635430" cy="1064217"/>
          </a:xfrm>
          <a:custGeom>
            <a:avLst/>
            <a:gdLst>
              <a:gd name="connsiteX0" fmla="*/ 271220 w 635430"/>
              <a:gd name="connsiteY0" fmla="*/ 15498 h 1077132"/>
              <a:gd name="connsiteX1" fmla="*/ 271220 w 635430"/>
              <a:gd name="connsiteY1" fmla="*/ 15498 h 1077132"/>
              <a:gd name="connsiteX2" fmla="*/ 209227 w 635430"/>
              <a:gd name="connsiteY2" fmla="*/ 85240 h 1077132"/>
              <a:gd name="connsiteX3" fmla="*/ 201477 w 635430"/>
              <a:gd name="connsiteY3" fmla="*/ 116237 h 1077132"/>
              <a:gd name="connsiteX4" fmla="*/ 170481 w 635430"/>
              <a:gd name="connsiteY4" fmla="*/ 162732 h 1077132"/>
              <a:gd name="connsiteX5" fmla="*/ 154983 w 635430"/>
              <a:gd name="connsiteY5" fmla="*/ 278969 h 1077132"/>
              <a:gd name="connsiteX6" fmla="*/ 131735 w 635430"/>
              <a:gd name="connsiteY6" fmla="*/ 379708 h 1077132"/>
              <a:gd name="connsiteX7" fmla="*/ 85240 w 635430"/>
              <a:gd name="connsiteY7" fmla="*/ 395207 h 1077132"/>
              <a:gd name="connsiteX8" fmla="*/ 46494 w 635430"/>
              <a:gd name="connsiteY8" fmla="*/ 426203 h 1077132"/>
              <a:gd name="connsiteX9" fmla="*/ 23247 w 635430"/>
              <a:gd name="connsiteY9" fmla="*/ 604434 h 1077132"/>
              <a:gd name="connsiteX10" fmla="*/ 0 w 635430"/>
              <a:gd name="connsiteY10" fmla="*/ 689674 h 1077132"/>
              <a:gd name="connsiteX11" fmla="*/ 15498 w 635430"/>
              <a:gd name="connsiteY11" fmla="*/ 798162 h 1077132"/>
              <a:gd name="connsiteX12" fmla="*/ 69742 w 635430"/>
              <a:gd name="connsiteY12" fmla="*/ 852407 h 1077132"/>
              <a:gd name="connsiteX13" fmla="*/ 92989 w 635430"/>
              <a:gd name="connsiteY13" fmla="*/ 867905 h 1077132"/>
              <a:gd name="connsiteX14" fmla="*/ 147233 w 635430"/>
              <a:gd name="connsiteY14" fmla="*/ 929898 h 1077132"/>
              <a:gd name="connsiteX15" fmla="*/ 162732 w 635430"/>
              <a:gd name="connsiteY15" fmla="*/ 945396 h 1077132"/>
              <a:gd name="connsiteX16" fmla="*/ 193728 w 635430"/>
              <a:gd name="connsiteY16" fmla="*/ 976393 h 1077132"/>
              <a:gd name="connsiteX17" fmla="*/ 209227 w 635430"/>
              <a:gd name="connsiteY17" fmla="*/ 999640 h 1077132"/>
              <a:gd name="connsiteX18" fmla="*/ 247972 w 635430"/>
              <a:gd name="connsiteY18" fmla="*/ 1030637 h 1077132"/>
              <a:gd name="connsiteX19" fmla="*/ 263471 w 635430"/>
              <a:gd name="connsiteY19" fmla="*/ 1046135 h 1077132"/>
              <a:gd name="connsiteX20" fmla="*/ 309966 w 635430"/>
              <a:gd name="connsiteY20" fmla="*/ 1061634 h 1077132"/>
              <a:gd name="connsiteX21" fmla="*/ 364210 w 635430"/>
              <a:gd name="connsiteY21" fmla="*/ 1077132 h 1077132"/>
              <a:gd name="connsiteX22" fmla="*/ 472698 w 635430"/>
              <a:gd name="connsiteY22" fmla="*/ 1069383 h 1077132"/>
              <a:gd name="connsiteX23" fmla="*/ 503694 w 635430"/>
              <a:gd name="connsiteY23" fmla="*/ 1030637 h 1077132"/>
              <a:gd name="connsiteX24" fmla="*/ 511444 w 635430"/>
              <a:gd name="connsiteY24" fmla="*/ 1007390 h 1077132"/>
              <a:gd name="connsiteX25" fmla="*/ 526942 w 635430"/>
              <a:gd name="connsiteY25" fmla="*/ 906651 h 1077132"/>
              <a:gd name="connsiteX26" fmla="*/ 519193 w 635430"/>
              <a:gd name="connsiteY26" fmla="*/ 743918 h 1077132"/>
              <a:gd name="connsiteX27" fmla="*/ 526942 w 635430"/>
              <a:gd name="connsiteY27" fmla="*/ 550190 h 1077132"/>
              <a:gd name="connsiteX28" fmla="*/ 534691 w 635430"/>
              <a:gd name="connsiteY28" fmla="*/ 511444 h 1077132"/>
              <a:gd name="connsiteX29" fmla="*/ 573437 w 635430"/>
              <a:gd name="connsiteY29" fmla="*/ 464949 h 1077132"/>
              <a:gd name="connsiteX30" fmla="*/ 581186 w 635430"/>
              <a:gd name="connsiteY30" fmla="*/ 441701 h 1077132"/>
              <a:gd name="connsiteX31" fmla="*/ 604433 w 635430"/>
              <a:gd name="connsiteY31" fmla="*/ 418454 h 1077132"/>
              <a:gd name="connsiteX32" fmla="*/ 619932 w 635430"/>
              <a:gd name="connsiteY32" fmla="*/ 395207 h 1077132"/>
              <a:gd name="connsiteX33" fmla="*/ 635430 w 635430"/>
              <a:gd name="connsiteY33" fmla="*/ 333213 h 1077132"/>
              <a:gd name="connsiteX34" fmla="*/ 612183 w 635430"/>
              <a:gd name="connsiteY34" fmla="*/ 209227 h 1077132"/>
              <a:gd name="connsiteX35" fmla="*/ 596684 w 635430"/>
              <a:gd name="connsiteY35" fmla="*/ 147234 h 1077132"/>
              <a:gd name="connsiteX36" fmla="*/ 581186 w 635430"/>
              <a:gd name="connsiteY36" fmla="*/ 131735 h 1077132"/>
              <a:gd name="connsiteX37" fmla="*/ 565688 w 635430"/>
              <a:gd name="connsiteY37" fmla="*/ 108488 h 1077132"/>
              <a:gd name="connsiteX38" fmla="*/ 542440 w 635430"/>
              <a:gd name="connsiteY38" fmla="*/ 100739 h 1077132"/>
              <a:gd name="connsiteX39" fmla="*/ 526942 w 635430"/>
              <a:gd name="connsiteY39" fmla="*/ 85240 h 1077132"/>
              <a:gd name="connsiteX40" fmla="*/ 480447 w 635430"/>
              <a:gd name="connsiteY40" fmla="*/ 69742 h 1077132"/>
              <a:gd name="connsiteX41" fmla="*/ 457200 w 635430"/>
              <a:gd name="connsiteY41" fmla="*/ 54244 h 1077132"/>
              <a:gd name="connsiteX42" fmla="*/ 402955 w 635430"/>
              <a:gd name="connsiteY42" fmla="*/ 7749 h 1077132"/>
              <a:gd name="connsiteX43" fmla="*/ 379708 w 635430"/>
              <a:gd name="connsiteY43" fmla="*/ 0 h 1077132"/>
              <a:gd name="connsiteX44" fmla="*/ 325464 w 635430"/>
              <a:gd name="connsiteY44" fmla="*/ 7749 h 1077132"/>
              <a:gd name="connsiteX45" fmla="*/ 271220 w 635430"/>
              <a:gd name="connsiteY45" fmla="*/ 15498 h 107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5430" h="1077132">
                <a:moveTo>
                  <a:pt x="271220" y="15498"/>
                </a:moveTo>
                <a:lnTo>
                  <a:pt x="271220" y="15498"/>
                </a:lnTo>
                <a:cubicBezTo>
                  <a:pt x="250556" y="38745"/>
                  <a:pt x="226932" y="59667"/>
                  <a:pt x="209227" y="85240"/>
                </a:cubicBezTo>
                <a:cubicBezTo>
                  <a:pt x="203165" y="93997"/>
                  <a:pt x="206240" y="106711"/>
                  <a:pt x="201477" y="116237"/>
                </a:cubicBezTo>
                <a:cubicBezTo>
                  <a:pt x="193147" y="132897"/>
                  <a:pt x="180813" y="147234"/>
                  <a:pt x="170481" y="162732"/>
                </a:cubicBezTo>
                <a:cubicBezTo>
                  <a:pt x="164177" y="206858"/>
                  <a:pt x="159992" y="233894"/>
                  <a:pt x="154983" y="278969"/>
                </a:cubicBezTo>
                <a:cubicBezTo>
                  <a:pt x="153978" y="288013"/>
                  <a:pt x="158880" y="362742"/>
                  <a:pt x="131735" y="379708"/>
                </a:cubicBezTo>
                <a:cubicBezTo>
                  <a:pt x="117882" y="388367"/>
                  <a:pt x="100738" y="390041"/>
                  <a:pt x="85240" y="395207"/>
                </a:cubicBezTo>
                <a:cubicBezTo>
                  <a:pt x="70578" y="400095"/>
                  <a:pt x="57075" y="415623"/>
                  <a:pt x="46494" y="426203"/>
                </a:cubicBezTo>
                <a:cubicBezTo>
                  <a:pt x="11831" y="530196"/>
                  <a:pt x="46106" y="413935"/>
                  <a:pt x="23247" y="604434"/>
                </a:cubicBezTo>
                <a:cubicBezTo>
                  <a:pt x="19970" y="631746"/>
                  <a:pt x="9039" y="662558"/>
                  <a:pt x="0" y="689674"/>
                </a:cubicBezTo>
                <a:cubicBezTo>
                  <a:pt x="5166" y="725837"/>
                  <a:pt x="5001" y="763173"/>
                  <a:pt x="15498" y="798162"/>
                </a:cubicBezTo>
                <a:cubicBezTo>
                  <a:pt x="33525" y="858253"/>
                  <a:pt x="36498" y="835785"/>
                  <a:pt x="69742" y="852407"/>
                </a:cubicBezTo>
                <a:cubicBezTo>
                  <a:pt x="78072" y="856572"/>
                  <a:pt x="85240" y="862739"/>
                  <a:pt x="92989" y="867905"/>
                </a:cubicBezTo>
                <a:cubicBezTo>
                  <a:pt x="118619" y="906347"/>
                  <a:pt x="101905" y="884570"/>
                  <a:pt x="147233" y="929898"/>
                </a:cubicBezTo>
                <a:lnTo>
                  <a:pt x="162732" y="945396"/>
                </a:lnTo>
                <a:cubicBezTo>
                  <a:pt x="179638" y="996117"/>
                  <a:pt x="156157" y="946337"/>
                  <a:pt x="193728" y="976393"/>
                </a:cubicBezTo>
                <a:cubicBezTo>
                  <a:pt x="201001" y="982211"/>
                  <a:pt x="203409" y="992368"/>
                  <a:pt x="209227" y="999640"/>
                </a:cubicBezTo>
                <a:cubicBezTo>
                  <a:pt x="225861" y="1020432"/>
                  <a:pt x="225592" y="1012734"/>
                  <a:pt x="247972" y="1030637"/>
                </a:cubicBezTo>
                <a:cubicBezTo>
                  <a:pt x="253677" y="1035201"/>
                  <a:pt x="256936" y="1042868"/>
                  <a:pt x="263471" y="1046135"/>
                </a:cubicBezTo>
                <a:cubicBezTo>
                  <a:pt x="278083" y="1053441"/>
                  <a:pt x="294468" y="1056468"/>
                  <a:pt x="309966" y="1061634"/>
                </a:cubicBezTo>
                <a:cubicBezTo>
                  <a:pt x="343313" y="1072750"/>
                  <a:pt x="325294" y="1067403"/>
                  <a:pt x="364210" y="1077132"/>
                </a:cubicBezTo>
                <a:cubicBezTo>
                  <a:pt x="400373" y="1074549"/>
                  <a:pt x="437064" y="1076065"/>
                  <a:pt x="472698" y="1069383"/>
                </a:cubicBezTo>
                <a:cubicBezTo>
                  <a:pt x="480650" y="1067892"/>
                  <a:pt x="502156" y="1033712"/>
                  <a:pt x="503694" y="1030637"/>
                </a:cubicBezTo>
                <a:cubicBezTo>
                  <a:pt x="507347" y="1023331"/>
                  <a:pt x="509463" y="1015314"/>
                  <a:pt x="511444" y="1007390"/>
                </a:cubicBezTo>
                <a:cubicBezTo>
                  <a:pt x="520318" y="971895"/>
                  <a:pt x="522238" y="944285"/>
                  <a:pt x="526942" y="906651"/>
                </a:cubicBezTo>
                <a:cubicBezTo>
                  <a:pt x="524359" y="852407"/>
                  <a:pt x="519193" y="798224"/>
                  <a:pt x="519193" y="743918"/>
                </a:cubicBezTo>
                <a:cubicBezTo>
                  <a:pt x="519193" y="679290"/>
                  <a:pt x="522643" y="614675"/>
                  <a:pt x="526942" y="550190"/>
                </a:cubicBezTo>
                <a:cubicBezTo>
                  <a:pt x="527818" y="537048"/>
                  <a:pt x="530066" y="523777"/>
                  <a:pt x="534691" y="511444"/>
                </a:cubicBezTo>
                <a:cubicBezTo>
                  <a:pt x="541165" y="494180"/>
                  <a:pt x="561375" y="477011"/>
                  <a:pt x="573437" y="464949"/>
                </a:cubicBezTo>
                <a:cubicBezTo>
                  <a:pt x="576020" y="457200"/>
                  <a:pt x="576655" y="448498"/>
                  <a:pt x="581186" y="441701"/>
                </a:cubicBezTo>
                <a:cubicBezTo>
                  <a:pt x="587265" y="432583"/>
                  <a:pt x="597417" y="426873"/>
                  <a:pt x="604433" y="418454"/>
                </a:cubicBezTo>
                <a:cubicBezTo>
                  <a:pt x="610395" y="411299"/>
                  <a:pt x="614766" y="402956"/>
                  <a:pt x="619932" y="395207"/>
                </a:cubicBezTo>
                <a:cubicBezTo>
                  <a:pt x="626047" y="376862"/>
                  <a:pt x="635430" y="351915"/>
                  <a:pt x="635430" y="333213"/>
                </a:cubicBezTo>
                <a:cubicBezTo>
                  <a:pt x="635430" y="267591"/>
                  <a:pt x="629990" y="262650"/>
                  <a:pt x="612183" y="209227"/>
                </a:cubicBezTo>
                <a:cubicBezTo>
                  <a:pt x="608018" y="196731"/>
                  <a:pt x="605382" y="161730"/>
                  <a:pt x="596684" y="147234"/>
                </a:cubicBezTo>
                <a:cubicBezTo>
                  <a:pt x="592925" y="140969"/>
                  <a:pt x="585750" y="137440"/>
                  <a:pt x="581186" y="131735"/>
                </a:cubicBezTo>
                <a:cubicBezTo>
                  <a:pt x="575368" y="124463"/>
                  <a:pt x="572960" y="114306"/>
                  <a:pt x="565688" y="108488"/>
                </a:cubicBezTo>
                <a:cubicBezTo>
                  <a:pt x="559309" y="103385"/>
                  <a:pt x="550189" y="103322"/>
                  <a:pt x="542440" y="100739"/>
                </a:cubicBezTo>
                <a:cubicBezTo>
                  <a:pt x="537274" y="95573"/>
                  <a:pt x="533477" y="88507"/>
                  <a:pt x="526942" y="85240"/>
                </a:cubicBezTo>
                <a:cubicBezTo>
                  <a:pt x="512330" y="77934"/>
                  <a:pt x="480447" y="69742"/>
                  <a:pt x="480447" y="69742"/>
                </a:cubicBezTo>
                <a:cubicBezTo>
                  <a:pt x="472698" y="64576"/>
                  <a:pt x="464271" y="60305"/>
                  <a:pt x="457200" y="54244"/>
                </a:cubicBezTo>
                <a:cubicBezTo>
                  <a:pt x="430505" y="31362"/>
                  <a:pt x="431422" y="21982"/>
                  <a:pt x="402955" y="7749"/>
                </a:cubicBezTo>
                <a:cubicBezTo>
                  <a:pt x="395649" y="4096"/>
                  <a:pt x="387457" y="2583"/>
                  <a:pt x="379708" y="0"/>
                </a:cubicBezTo>
                <a:cubicBezTo>
                  <a:pt x="330665" y="8174"/>
                  <a:pt x="348925" y="7749"/>
                  <a:pt x="325464" y="7749"/>
                </a:cubicBezTo>
                <a:lnTo>
                  <a:pt x="271220" y="15498"/>
                </a:lnTo>
                <a:close/>
              </a:path>
            </a:pathLst>
          </a:custGeom>
          <a:pattFill prst="lt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6300061" y="3696346"/>
            <a:ext cx="387458" cy="379708"/>
          </a:xfrm>
          <a:custGeom>
            <a:avLst/>
            <a:gdLst>
              <a:gd name="connsiteX0" fmla="*/ 216976 w 387458"/>
              <a:gd name="connsiteY0" fmla="*/ 0 h 379708"/>
              <a:gd name="connsiteX1" fmla="*/ 216976 w 387458"/>
              <a:gd name="connsiteY1" fmla="*/ 0 h 379708"/>
              <a:gd name="connsiteX2" fmla="*/ 147234 w 387458"/>
              <a:gd name="connsiteY2" fmla="*/ 15498 h 379708"/>
              <a:gd name="connsiteX3" fmla="*/ 123986 w 387458"/>
              <a:gd name="connsiteY3" fmla="*/ 23247 h 379708"/>
              <a:gd name="connsiteX4" fmla="*/ 92990 w 387458"/>
              <a:gd name="connsiteY4" fmla="*/ 61993 h 379708"/>
              <a:gd name="connsiteX5" fmla="*/ 46495 w 387458"/>
              <a:gd name="connsiteY5" fmla="*/ 85240 h 379708"/>
              <a:gd name="connsiteX6" fmla="*/ 30997 w 387458"/>
              <a:gd name="connsiteY6" fmla="*/ 108488 h 379708"/>
              <a:gd name="connsiteX7" fmla="*/ 0 w 387458"/>
              <a:gd name="connsiteY7" fmla="*/ 201478 h 379708"/>
              <a:gd name="connsiteX8" fmla="*/ 15498 w 387458"/>
              <a:gd name="connsiteY8" fmla="*/ 309966 h 379708"/>
              <a:gd name="connsiteX9" fmla="*/ 30997 w 387458"/>
              <a:gd name="connsiteY9" fmla="*/ 325464 h 379708"/>
              <a:gd name="connsiteX10" fmla="*/ 46495 w 387458"/>
              <a:gd name="connsiteY10" fmla="*/ 348712 h 379708"/>
              <a:gd name="connsiteX11" fmla="*/ 69742 w 387458"/>
              <a:gd name="connsiteY11" fmla="*/ 356461 h 379708"/>
              <a:gd name="connsiteX12" fmla="*/ 85241 w 387458"/>
              <a:gd name="connsiteY12" fmla="*/ 371959 h 379708"/>
              <a:gd name="connsiteX13" fmla="*/ 108488 w 387458"/>
              <a:gd name="connsiteY13" fmla="*/ 379708 h 379708"/>
              <a:gd name="connsiteX14" fmla="*/ 286719 w 387458"/>
              <a:gd name="connsiteY14" fmla="*/ 371959 h 379708"/>
              <a:gd name="connsiteX15" fmla="*/ 333214 w 387458"/>
              <a:gd name="connsiteY15" fmla="*/ 356461 h 379708"/>
              <a:gd name="connsiteX16" fmla="*/ 356461 w 387458"/>
              <a:gd name="connsiteY16" fmla="*/ 348712 h 379708"/>
              <a:gd name="connsiteX17" fmla="*/ 371959 w 387458"/>
              <a:gd name="connsiteY17" fmla="*/ 224725 h 379708"/>
              <a:gd name="connsiteX18" fmla="*/ 387458 w 387458"/>
              <a:gd name="connsiteY18" fmla="*/ 162732 h 379708"/>
              <a:gd name="connsiteX19" fmla="*/ 317715 w 387458"/>
              <a:gd name="connsiteY19" fmla="*/ 108488 h 379708"/>
              <a:gd name="connsiteX20" fmla="*/ 294468 w 387458"/>
              <a:gd name="connsiteY20" fmla="*/ 92990 h 379708"/>
              <a:gd name="connsiteX21" fmla="*/ 278970 w 387458"/>
              <a:gd name="connsiteY21" fmla="*/ 46495 h 379708"/>
              <a:gd name="connsiteX22" fmla="*/ 216976 w 387458"/>
              <a:gd name="connsiteY22" fmla="*/ 0 h 379708"/>
              <a:gd name="connsiteX23" fmla="*/ 154983 w 387458"/>
              <a:gd name="connsiteY23" fmla="*/ 7749 h 379708"/>
              <a:gd name="connsiteX24" fmla="*/ 154983 w 387458"/>
              <a:gd name="connsiteY24" fmla="*/ 7749 h 37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7458" h="379708">
                <a:moveTo>
                  <a:pt x="216976" y="0"/>
                </a:moveTo>
                <a:lnTo>
                  <a:pt x="216976" y="0"/>
                </a:lnTo>
                <a:cubicBezTo>
                  <a:pt x="193729" y="5166"/>
                  <a:pt x="170337" y="9722"/>
                  <a:pt x="147234" y="15498"/>
                </a:cubicBezTo>
                <a:cubicBezTo>
                  <a:pt x="139309" y="17479"/>
                  <a:pt x="130990" y="19044"/>
                  <a:pt x="123986" y="23247"/>
                </a:cubicBezTo>
                <a:cubicBezTo>
                  <a:pt x="104817" y="34749"/>
                  <a:pt x="108826" y="46157"/>
                  <a:pt x="92990" y="61993"/>
                </a:cubicBezTo>
                <a:cubicBezTo>
                  <a:pt x="77969" y="77014"/>
                  <a:pt x="65402" y="78938"/>
                  <a:pt x="46495" y="85240"/>
                </a:cubicBezTo>
                <a:cubicBezTo>
                  <a:pt x="41329" y="92989"/>
                  <a:pt x="33736" y="99586"/>
                  <a:pt x="30997" y="108488"/>
                </a:cubicBezTo>
                <a:cubicBezTo>
                  <a:pt x="897" y="206312"/>
                  <a:pt x="37776" y="163699"/>
                  <a:pt x="0" y="201478"/>
                </a:cubicBezTo>
                <a:cubicBezTo>
                  <a:pt x="120" y="202794"/>
                  <a:pt x="1123" y="286009"/>
                  <a:pt x="15498" y="309966"/>
                </a:cubicBezTo>
                <a:cubicBezTo>
                  <a:pt x="19257" y="316231"/>
                  <a:pt x="26433" y="319759"/>
                  <a:pt x="30997" y="325464"/>
                </a:cubicBezTo>
                <a:cubicBezTo>
                  <a:pt x="36815" y="332737"/>
                  <a:pt x="39223" y="342894"/>
                  <a:pt x="46495" y="348712"/>
                </a:cubicBezTo>
                <a:cubicBezTo>
                  <a:pt x="52873" y="353815"/>
                  <a:pt x="61993" y="353878"/>
                  <a:pt x="69742" y="356461"/>
                </a:cubicBezTo>
                <a:cubicBezTo>
                  <a:pt x="74908" y="361627"/>
                  <a:pt x="78976" y="368200"/>
                  <a:pt x="85241" y="371959"/>
                </a:cubicBezTo>
                <a:cubicBezTo>
                  <a:pt x="92245" y="376161"/>
                  <a:pt x="100320" y="379708"/>
                  <a:pt x="108488" y="379708"/>
                </a:cubicBezTo>
                <a:cubicBezTo>
                  <a:pt x="167954" y="379708"/>
                  <a:pt x="227309" y="374542"/>
                  <a:pt x="286719" y="371959"/>
                </a:cubicBezTo>
                <a:lnTo>
                  <a:pt x="333214" y="356461"/>
                </a:lnTo>
                <a:lnTo>
                  <a:pt x="356461" y="348712"/>
                </a:lnTo>
                <a:cubicBezTo>
                  <a:pt x="376214" y="289450"/>
                  <a:pt x="358000" y="350360"/>
                  <a:pt x="371959" y="224725"/>
                </a:cubicBezTo>
                <a:cubicBezTo>
                  <a:pt x="375076" y="196667"/>
                  <a:pt x="379408" y="186878"/>
                  <a:pt x="387458" y="162732"/>
                </a:cubicBezTo>
                <a:cubicBezTo>
                  <a:pt x="366183" y="98909"/>
                  <a:pt x="388132" y="118547"/>
                  <a:pt x="317715" y="108488"/>
                </a:cubicBezTo>
                <a:cubicBezTo>
                  <a:pt x="309966" y="103322"/>
                  <a:pt x="299404" y="100888"/>
                  <a:pt x="294468" y="92990"/>
                </a:cubicBezTo>
                <a:cubicBezTo>
                  <a:pt x="285810" y="79136"/>
                  <a:pt x="290522" y="58047"/>
                  <a:pt x="278970" y="46495"/>
                </a:cubicBezTo>
                <a:cubicBezTo>
                  <a:pt x="234448" y="1973"/>
                  <a:pt x="257552" y="13525"/>
                  <a:pt x="216976" y="0"/>
                </a:cubicBezTo>
                <a:cubicBezTo>
                  <a:pt x="181476" y="11833"/>
                  <a:pt x="201897" y="7749"/>
                  <a:pt x="154983" y="7749"/>
                </a:cubicBezTo>
                <a:lnTo>
                  <a:pt x="154983" y="7749"/>
                </a:lnTo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6103" y="2895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>
                <a:solidFill>
                  <a:srgbClr val="990000"/>
                </a:solidFill>
              </a:rPr>
              <a:t>1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20725" y="3239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>
                <a:solidFill>
                  <a:srgbClr val="990000"/>
                </a:solidFill>
              </a:rPr>
              <a:t>2</a:t>
            </a:r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6054725" cy="1216025"/>
          </a:xfrm>
        </p:spPr>
        <p:txBody>
          <a:bodyPr/>
          <a:lstStyle/>
          <a:p>
            <a:r>
              <a:rPr lang="en-US" dirty="0" smtClean="0"/>
              <a:t>The Structure is Discretized.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295400" y="2209800"/>
            <a:ext cx="2895600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91000" y="2552075"/>
            <a:ext cx="28956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3962400" y="35814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905500" y="4229100"/>
            <a:ext cx="2362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57200" y="27432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257675" y="2697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44530" y="27004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040130" y="26979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048000" y="36576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36576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191000" y="36576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958590" y="36601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13350" y="34902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>
                <a:solidFill>
                  <a:srgbClr val="990000"/>
                </a:solidFill>
              </a:rPr>
              <a:t>1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3895" y="34868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>
                <a:solidFill>
                  <a:srgbClr val="990000"/>
                </a:solidFill>
              </a:rPr>
              <a:t>2</a:t>
            </a:r>
            <a:endParaRPr lang="en-US" b="1" dirty="0">
              <a:solidFill>
                <a:srgbClr val="990000"/>
              </a:solidFill>
            </a:endParaRPr>
          </a:p>
        </p:txBody>
      </p:sp>
      <p:cxnSp>
        <p:nvCxnSpPr>
          <p:cNvPr id="22" name="Straight Arrow Connector 21"/>
          <p:cNvCxnSpPr>
            <a:stCxn id="15" idx="6"/>
          </p:cNvCxnSpPr>
          <p:nvPr/>
        </p:nvCxnSpPr>
        <p:spPr bwMode="auto">
          <a:xfrm flipV="1">
            <a:off x="7131570" y="2743200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302895" y="25595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1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10961" y="25306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2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3867" y="25520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3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46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10200" y="251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2362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>
                <a:solidFill>
                  <a:srgbClr val="0033CC"/>
                </a:solidFill>
              </a:rPr>
              <a:t>3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rot="5400000">
            <a:off x="1066800" y="35814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429000" y="27432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200400" y="2362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>
                <a:solidFill>
                  <a:srgbClr val="0033CC"/>
                </a:solidFill>
              </a:rPr>
              <a:t>2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228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>
                <a:solidFill>
                  <a:srgbClr val="0033CC"/>
                </a:solidFill>
              </a:rPr>
              <a:t>1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95400" y="3962400"/>
            <a:ext cx="2895600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57200" y="44958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1257675" y="44505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144530" y="445308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12952" y="4314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1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4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4198495" y="44958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4192064" y="5486400"/>
            <a:ext cx="28956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145594" y="5634805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041194" y="5632305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6" name="Straight Arrow Connector 45"/>
          <p:cNvCxnSpPr>
            <a:stCxn id="45" idx="6"/>
          </p:cNvCxnSpPr>
          <p:nvPr/>
        </p:nvCxnSpPr>
        <p:spPr bwMode="auto">
          <a:xfrm flipV="1">
            <a:off x="7132634" y="5677525"/>
            <a:ext cx="71703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191000" y="55077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2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49110" y="54933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3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86400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52760" y="4311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2</a:t>
            </a:r>
            <a:endParaRPr lang="en-US" b="1" dirty="0">
              <a:solidFill>
                <a:srgbClr val="0033CC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3421505" y="568377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4038600" y="5257800"/>
            <a:ext cx="30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85" y="76200"/>
            <a:ext cx="243954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09019"/>
              </p:ext>
            </p:extLst>
          </p:nvPr>
        </p:nvGraphicFramePr>
        <p:xfrm>
          <a:off x="381000" y="3947366"/>
          <a:ext cx="661906" cy="45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86" name="Equation" r:id="rId5" imgW="368280" imgH="253800" progId="Equation.DSMT4">
                  <p:embed/>
                </p:oleObj>
              </mc:Choice>
              <mc:Fallback>
                <p:oleObj name="Equation" r:id="rId5" imgW="368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47366"/>
                        <a:ext cx="661906" cy="456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068009"/>
              </p:ext>
            </p:extLst>
          </p:nvPr>
        </p:nvGraphicFramePr>
        <p:xfrm>
          <a:off x="4249411" y="3876057"/>
          <a:ext cx="750821" cy="48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87" name="Equation" r:id="rId7" imgW="393480" imgH="253800" progId="Equation.DSMT4">
                  <p:embed/>
                </p:oleObj>
              </mc:Choice>
              <mc:Fallback>
                <p:oleObj name="Equation" r:id="rId7" imgW="3934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411" y="3876057"/>
                        <a:ext cx="750821" cy="48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653842"/>
              </p:ext>
            </p:extLst>
          </p:nvPr>
        </p:nvGraphicFramePr>
        <p:xfrm>
          <a:off x="3335036" y="5150125"/>
          <a:ext cx="774623" cy="48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88" name="Equation" r:id="rId9" imgW="406080" imgH="253800" progId="Equation.DSMT4">
                  <p:embed/>
                </p:oleObj>
              </mc:Choice>
              <mc:Fallback>
                <p:oleObj name="Equation" r:id="rId9" imgW="4060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036" y="5150125"/>
                        <a:ext cx="774623" cy="48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90319"/>
              </p:ext>
            </p:extLst>
          </p:nvPr>
        </p:nvGraphicFramePr>
        <p:xfrm>
          <a:off x="7336779" y="5105400"/>
          <a:ext cx="74544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89" name="Equation" r:id="rId11" imgW="393480" imgH="253800" progId="Equation.DSMT4">
                  <p:embed/>
                </p:oleObj>
              </mc:Choice>
              <mc:Fallback>
                <p:oleObj name="Equation" r:id="rId11" imgW="3934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779" y="5105400"/>
                        <a:ext cx="74544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00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 animBg="1"/>
      <p:bldP spid="35" grpId="0" animBg="1"/>
      <p:bldP spid="36" grpId="0" animBg="1"/>
      <p:bldP spid="37" grpId="0"/>
      <p:bldP spid="38" grpId="0"/>
      <p:bldP spid="43" grpId="0" animBg="1"/>
      <p:bldP spid="44" grpId="0" animBg="1"/>
      <p:bldP spid="45" grpId="0" animBg="1"/>
      <p:bldP spid="47" grpId="0"/>
      <p:bldP spid="48" grpId="0"/>
      <p:bldP spid="49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sz="3200" dirty="0" smtClean="0"/>
              <a:t>Assembling the Stiffness Matrix for the Entire Structure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24359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64334"/>
              </p:ext>
            </p:extLst>
          </p:nvPr>
        </p:nvGraphicFramePr>
        <p:xfrm>
          <a:off x="609600" y="1676400"/>
          <a:ext cx="32321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0" name="Equation" r:id="rId4" imgW="1625400" imgH="495000" progId="Equation.DSMT4">
                  <p:embed/>
                </p:oleObj>
              </mc:Choice>
              <mc:Fallback>
                <p:oleObj name="Equation" r:id="rId4" imgW="1625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676400"/>
                        <a:ext cx="3232150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 bwMode="auto">
          <a:xfrm>
            <a:off x="3879373" y="1896745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17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51829" y="3268183"/>
            <a:ext cx="2895600" cy="1066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29200" y="3593977"/>
            <a:ext cx="28956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rot="5400000">
            <a:off x="3520793" y="297180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7673449" y="3334878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851829" y="2743200"/>
            <a:ext cx="11502" cy="4660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184253" y="3791204"/>
            <a:ext cx="762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806109" y="3732923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701709" y="3732923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888187" y="3732923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2602818" y="2976799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851829" y="2975211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5040918" y="3234329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759050" y="3235917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069418" y="27937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>
                <a:solidFill>
                  <a:srgbClr val="990000"/>
                </a:solidFill>
              </a:rPr>
              <a:t>1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10300" y="30496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r>
              <a:rPr lang="en-US" b="1" baseline="-25000" dirty="0" smtClean="0">
                <a:solidFill>
                  <a:srgbClr val="990000"/>
                </a:solidFill>
              </a:rPr>
              <a:t>2</a:t>
            </a:r>
            <a:endParaRPr lang="en-US" b="1" dirty="0">
              <a:solidFill>
                <a:srgbClr val="99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8001000" y="3778143"/>
            <a:ext cx="45720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863331" y="363731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3CC"/>
                </a:solidFill>
              </a:rPr>
              <a:t>1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32929" y="36219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63671" y="35939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990000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28129" y="34393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 bwMode="auto">
          <a:xfrm>
            <a:off x="4983480" y="3732923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80787" y="361042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3CC"/>
                </a:solidFill>
              </a:rPr>
              <a:t>2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4920" y="362192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3CC"/>
                </a:solidFill>
              </a:rPr>
              <a:t>2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67265" y="362192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33CC"/>
                </a:solidFill>
              </a:rPr>
              <a:t>3</a:t>
            </a:r>
            <a:endParaRPr lang="en-US" sz="1600" b="1" dirty="0">
              <a:solidFill>
                <a:srgbClr val="0033CC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>
            <a:off x="4812318" y="3285459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3793149" y="3783977"/>
            <a:ext cx="45720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572000" y="3772298"/>
            <a:ext cx="45720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48909" y="3771798"/>
            <a:ext cx="457200" cy="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pic>
        <p:nvPicPr>
          <p:cNvPr id="54375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09" y="1576457"/>
            <a:ext cx="243954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09477"/>
              </p:ext>
            </p:extLst>
          </p:nvPr>
        </p:nvGraphicFramePr>
        <p:xfrm>
          <a:off x="167182" y="3334878"/>
          <a:ext cx="515353" cy="35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1" name="Equation" r:id="rId7" imgW="368280" imgH="253800" progId="Equation.DSMT4">
                  <p:embed/>
                </p:oleObj>
              </mc:Choice>
              <mc:Fallback>
                <p:oleObj name="Equation" r:id="rId7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182" y="3334878"/>
                        <a:ext cx="515353" cy="355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127889"/>
              </p:ext>
            </p:extLst>
          </p:nvPr>
        </p:nvGraphicFramePr>
        <p:xfrm>
          <a:off x="3862388" y="3334672"/>
          <a:ext cx="5508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2" name="Equation" r:id="rId9" imgW="393480" imgH="253800" progId="Equation.DSMT4">
                  <p:embed/>
                </p:oleObj>
              </mc:Choice>
              <mc:Fallback>
                <p:oleObj name="Equation" r:id="rId9" imgW="3934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3334672"/>
                        <a:ext cx="5508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39816"/>
              </p:ext>
            </p:extLst>
          </p:nvPr>
        </p:nvGraphicFramePr>
        <p:xfrm>
          <a:off x="4424363" y="3336259"/>
          <a:ext cx="568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3" name="Equation" r:id="rId11" imgW="406080" imgH="253800" progId="Equation.DSMT4">
                  <p:embed/>
                </p:oleObj>
              </mc:Choice>
              <mc:Fallback>
                <p:oleObj name="Equation" r:id="rId11" imgW="4060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3336259"/>
                        <a:ext cx="5683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196441"/>
              </p:ext>
            </p:extLst>
          </p:nvPr>
        </p:nvGraphicFramePr>
        <p:xfrm>
          <a:off x="8001000" y="3334878"/>
          <a:ext cx="549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4"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334878"/>
                        <a:ext cx="5492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300461"/>
              </p:ext>
            </p:extLst>
          </p:nvPr>
        </p:nvGraphicFramePr>
        <p:xfrm>
          <a:off x="227075" y="4334983"/>
          <a:ext cx="4318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5" name="Equation" r:id="rId15" imgW="2171520" imgH="482400" progId="Equation.DSMT4">
                  <p:embed/>
                </p:oleObj>
              </mc:Choice>
              <mc:Fallback>
                <p:oleObj name="Equation" r:id="rId15" imgW="2171520" imgH="482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75" y="4334983"/>
                        <a:ext cx="4318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42214"/>
              </p:ext>
            </p:extLst>
          </p:nvPr>
        </p:nvGraphicFramePr>
        <p:xfrm>
          <a:off x="3962211" y="5181600"/>
          <a:ext cx="44434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6" name="Equation" r:id="rId17" imgW="2234880" imgH="482400" progId="Equation.DSMT4">
                  <p:embed/>
                </p:oleObj>
              </mc:Choice>
              <mc:Fallback>
                <p:oleObj name="Equation" r:id="rId17" imgW="223488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211" y="5181600"/>
                        <a:ext cx="444341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Oval 61"/>
          <p:cNvSpPr/>
          <p:nvPr/>
        </p:nvSpPr>
        <p:spPr bwMode="auto">
          <a:xfrm>
            <a:off x="4629438" y="457200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18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8548994" y="5456694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3839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2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35925" cy="1216025"/>
          </a:xfrm>
        </p:spPr>
        <p:txBody>
          <a:bodyPr/>
          <a:lstStyle/>
          <a:p>
            <a:r>
              <a:rPr lang="en-US" dirty="0" smtClean="0"/>
              <a:t>Totaling Forces at Leads to System Stiffness Matrix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34" y="1590584"/>
            <a:ext cx="3733800" cy="191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68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37504"/>
            <a:ext cx="4210050" cy="203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65695"/>
              </p:ext>
            </p:extLst>
          </p:nvPr>
        </p:nvGraphicFramePr>
        <p:xfrm>
          <a:off x="685800" y="3444498"/>
          <a:ext cx="9255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39" name="Equation" r:id="rId6" imgW="660240" imgH="253800" progId="Equation.DSMT4">
                  <p:embed/>
                </p:oleObj>
              </mc:Choice>
              <mc:Fallback>
                <p:oleObj name="Equation" r:id="rId6" imgW="6602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44498"/>
                        <a:ext cx="9255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99821"/>
              </p:ext>
            </p:extLst>
          </p:nvPr>
        </p:nvGraphicFramePr>
        <p:xfrm>
          <a:off x="685800" y="4110495"/>
          <a:ext cx="1673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40" name="Equation" r:id="rId8" imgW="1193760" imgH="253800" progId="Equation.DSMT4">
                  <p:embed/>
                </p:oleObj>
              </mc:Choice>
              <mc:Fallback>
                <p:oleObj name="Equation" r:id="rId8" imgW="119376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0495"/>
                        <a:ext cx="16732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953814"/>
              </p:ext>
            </p:extLst>
          </p:nvPr>
        </p:nvGraphicFramePr>
        <p:xfrm>
          <a:off x="685800" y="5511800"/>
          <a:ext cx="97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41" name="Equation" r:id="rId10" imgW="698400" imgH="253800" progId="Equation.DSMT4">
                  <p:embed/>
                </p:oleObj>
              </mc:Choice>
              <mc:Fallback>
                <p:oleObj name="Equation" r:id="rId10" imgW="6984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11800"/>
                        <a:ext cx="977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74879"/>
              </p:ext>
            </p:extLst>
          </p:nvPr>
        </p:nvGraphicFramePr>
        <p:xfrm>
          <a:off x="609600" y="1719995"/>
          <a:ext cx="3175000" cy="70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42" name="Equation" r:id="rId12" imgW="2171520" imgH="482400" progId="Equation.DSMT4">
                  <p:embed/>
                </p:oleObj>
              </mc:Choice>
              <mc:Fallback>
                <p:oleObj name="Equation" r:id="rId12" imgW="2171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9995"/>
                        <a:ext cx="3175000" cy="702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Oval 58"/>
          <p:cNvSpPr/>
          <p:nvPr/>
        </p:nvSpPr>
        <p:spPr bwMode="auto">
          <a:xfrm>
            <a:off x="3808710" y="194245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18</a:t>
            </a:r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17162"/>
              </p:ext>
            </p:extLst>
          </p:nvPr>
        </p:nvGraphicFramePr>
        <p:xfrm>
          <a:off x="609600" y="2410247"/>
          <a:ext cx="3473430" cy="74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43" name="Equation" r:id="rId14" imgW="2234880" imgH="482400" progId="Equation.DSMT4">
                  <p:embed/>
                </p:oleObj>
              </mc:Choice>
              <mc:Fallback>
                <p:oleObj name="Equation" r:id="rId14" imgW="2234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10247"/>
                        <a:ext cx="3473430" cy="747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Oval 60"/>
          <p:cNvSpPr/>
          <p:nvPr/>
        </p:nvSpPr>
        <p:spPr bwMode="auto">
          <a:xfrm>
            <a:off x="4316223" y="2685341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19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176551"/>
              </p:ext>
            </p:extLst>
          </p:nvPr>
        </p:nvGraphicFramePr>
        <p:xfrm>
          <a:off x="1617663" y="3457575"/>
          <a:ext cx="12795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44" name="Equation" r:id="rId16" imgW="914400" imgH="228600" progId="Equation.DSMT4">
                  <p:embed/>
                </p:oleObj>
              </mc:Choice>
              <mc:Fallback>
                <p:oleObj name="Equation" r:id="rId16" imgW="914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457575"/>
                        <a:ext cx="12795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253180"/>
              </p:ext>
            </p:extLst>
          </p:nvPr>
        </p:nvGraphicFramePr>
        <p:xfrm>
          <a:off x="945396" y="4501019"/>
          <a:ext cx="27400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45" name="Equation" r:id="rId18" imgW="1955520" imgH="482400" progId="Equation.DSMT4">
                  <p:embed/>
                </p:oleObj>
              </mc:Choice>
              <mc:Fallback>
                <p:oleObj name="Equation" r:id="rId18" imgW="1955520" imgH="482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96" y="4501019"/>
                        <a:ext cx="27400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171728"/>
              </p:ext>
            </p:extLst>
          </p:nvPr>
        </p:nvGraphicFramePr>
        <p:xfrm>
          <a:off x="1577975" y="5527675"/>
          <a:ext cx="14747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46" name="Equation" r:id="rId20" imgW="1054080" imgH="228600" progId="Equation.DSMT4">
                  <p:embed/>
                </p:oleObj>
              </mc:Choice>
              <mc:Fallback>
                <p:oleObj name="Equation" r:id="rId20" imgW="105408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5527675"/>
                        <a:ext cx="14747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07607"/>
              </p:ext>
            </p:extLst>
          </p:nvPr>
        </p:nvGraphicFramePr>
        <p:xfrm>
          <a:off x="5537993" y="3810000"/>
          <a:ext cx="3040063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47" name="Equation" r:id="rId22" imgW="2171520" imgH="1218960" progId="Equation.DSMT4">
                  <p:embed/>
                </p:oleObj>
              </mc:Choice>
              <mc:Fallback>
                <p:oleObj name="Equation" r:id="rId22" imgW="2171520" imgH="121896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993" y="3810000"/>
                        <a:ext cx="3040063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Oval 65"/>
          <p:cNvSpPr/>
          <p:nvPr/>
        </p:nvSpPr>
        <p:spPr bwMode="auto">
          <a:xfrm>
            <a:off x="7924800" y="510617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691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35925" cy="1216025"/>
          </a:xfrm>
        </p:spPr>
        <p:txBody>
          <a:bodyPr/>
          <a:lstStyle/>
          <a:p>
            <a:r>
              <a:rPr lang="en-US" dirty="0" smtClean="0"/>
              <a:t>Totaling Forces at Leads to System Stiffness Matrix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34" y="1590584"/>
            <a:ext cx="3733800" cy="191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20489"/>
              </p:ext>
            </p:extLst>
          </p:nvPr>
        </p:nvGraphicFramePr>
        <p:xfrm>
          <a:off x="574675" y="1720850"/>
          <a:ext cx="3040063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35" name="Equation" r:id="rId5" imgW="2171520" imgH="1218960" progId="Equation.DSMT4">
                  <p:embed/>
                </p:oleObj>
              </mc:Choice>
              <mc:Fallback>
                <p:oleObj name="Equation" r:id="rId5" imgW="21715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720850"/>
                        <a:ext cx="3040063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Oval 65"/>
          <p:cNvSpPr/>
          <p:nvPr/>
        </p:nvSpPr>
        <p:spPr bwMode="auto">
          <a:xfrm>
            <a:off x="3733800" y="20574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106" y="3614637"/>
            <a:ext cx="4191000" cy="5856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0204" y="3444359"/>
            <a:ext cx="379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 Applied Forces at Nodes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 bwMode="auto">
          <a:xfrm rot="10800000">
            <a:off x="747252" y="3374767"/>
            <a:ext cx="484404" cy="254258"/>
          </a:xfrm>
          <a:prstGeom prst="bentConnector3">
            <a:avLst>
              <a:gd name="adj1" fmla="val 100463"/>
            </a:avLst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36432"/>
              </p:ext>
            </p:extLst>
          </p:nvPr>
        </p:nvGraphicFramePr>
        <p:xfrm>
          <a:off x="574675" y="3813691"/>
          <a:ext cx="11191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36" name="Equation" r:id="rId8" imgW="799920" imgH="711000" progId="Equation.DSMT4">
                  <p:embed/>
                </p:oleObj>
              </mc:Choice>
              <mc:Fallback>
                <p:oleObj name="Equation" r:id="rId8" imgW="799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813691"/>
                        <a:ext cx="11191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48257"/>
              </p:ext>
            </p:extLst>
          </p:nvPr>
        </p:nvGraphicFramePr>
        <p:xfrm>
          <a:off x="2093913" y="3829050"/>
          <a:ext cx="2257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37" name="Equation" r:id="rId10" imgW="1612800" imgH="279360" progId="Equation.DSMT4">
                  <p:embed/>
                </p:oleObj>
              </mc:Choice>
              <mc:Fallback>
                <p:oleObj name="Equation" r:id="rId10" imgW="1612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829050"/>
                        <a:ext cx="2257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776621"/>
              </p:ext>
            </p:extLst>
          </p:nvPr>
        </p:nvGraphicFramePr>
        <p:xfrm>
          <a:off x="2093913" y="4384675"/>
          <a:ext cx="2257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38" name="Equation" r:id="rId12" imgW="1612800" imgH="304560" progId="Equation.DSMT4">
                  <p:embed/>
                </p:oleObj>
              </mc:Choice>
              <mc:Fallback>
                <p:oleObj name="Equation" r:id="rId12" imgW="1612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384675"/>
                        <a:ext cx="22574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flipV="1">
            <a:off x="1981200" y="4443285"/>
            <a:ext cx="2379339" cy="33920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 flipV="1">
            <a:off x="1981199" y="4430128"/>
            <a:ext cx="2379339" cy="33920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771796"/>
              </p:ext>
            </p:extLst>
          </p:nvPr>
        </p:nvGraphicFramePr>
        <p:xfrm>
          <a:off x="2080371" y="5300464"/>
          <a:ext cx="34829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39" name="Equation" r:id="rId14" imgW="2489040" imgH="507960" progId="Equation.DSMT4">
                  <p:embed/>
                </p:oleObj>
              </mc:Choice>
              <mc:Fallback>
                <p:oleObj name="Equation" r:id="rId14" imgW="2489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371" y="5300464"/>
                        <a:ext cx="34829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605949"/>
              </p:ext>
            </p:extLst>
          </p:nvPr>
        </p:nvGraphicFramePr>
        <p:xfrm>
          <a:off x="2080371" y="4881141"/>
          <a:ext cx="30924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40" name="Equation" r:id="rId16" imgW="2209680" imgH="228600" progId="Equation.DSMT4">
                  <p:embed/>
                </p:oleObj>
              </mc:Choice>
              <mc:Fallback>
                <p:oleObj name="Equation" r:id="rId16" imgW="220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371" y="4881141"/>
                        <a:ext cx="30924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88210"/>
              </p:ext>
            </p:extLst>
          </p:nvPr>
        </p:nvGraphicFramePr>
        <p:xfrm>
          <a:off x="5183092" y="4898603"/>
          <a:ext cx="21685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41" name="Equation" r:id="rId18" imgW="1549080" imgH="203040" progId="Equation.DSMT4">
                  <p:embed/>
                </p:oleObj>
              </mc:Choice>
              <mc:Fallback>
                <p:oleObj name="Equation" r:id="rId18" imgW="1549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092" y="4898603"/>
                        <a:ext cx="21685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5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35925" cy="1216025"/>
          </a:xfrm>
        </p:spPr>
        <p:txBody>
          <a:bodyPr/>
          <a:lstStyle/>
          <a:p>
            <a:r>
              <a:rPr lang="en-US" dirty="0" smtClean="0"/>
              <a:t>Partition Out Force Equations Where Displacements Known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92" y="1512527"/>
            <a:ext cx="32692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377467"/>
              </p:ext>
            </p:extLst>
          </p:nvPr>
        </p:nvGraphicFramePr>
        <p:xfrm>
          <a:off x="615283" y="2819400"/>
          <a:ext cx="30400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69" name="Equation" r:id="rId5" imgW="2171520" imgH="711000" progId="Equation.DSMT4">
                  <p:embed/>
                </p:oleObj>
              </mc:Choice>
              <mc:Fallback>
                <p:oleObj name="Equation" r:id="rId5" imgW="21715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83" y="2819400"/>
                        <a:ext cx="30400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764" y="3384180"/>
            <a:ext cx="3694341" cy="516228"/>
          </a:xfrm>
          <a:prstGeom prst="rect">
            <a:avLst/>
          </a:prstGeom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68096"/>
              </p:ext>
            </p:extLst>
          </p:nvPr>
        </p:nvGraphicFramePr>
        <p:xfrm>
          <a:off x="609600" y="1752600"/>
          <a:ext cx="30035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70" name="Equation" r:id="rId8" imgW="2145960" imgH="711000" progId="Equation.DSMT4">
                  <p:embed/>
                </p:oleObj>
              </mc:Choice>
              <mc:Fallback>
                <p:oleObj name="Equation" r:id="rId8" imgW="21459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30035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00274"/>
              </p:ext>
            </p:extLst>
          </p:nvPr>
        </p:nvGraphicFramePr>
        <p:xfrm>
          <a:off x="616247" y="4003675"/>
          <a:ext cx="30400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71" name="Equation" r:id="rId10" imgW="2171520" imgH="711000" progId="Equation.DSMT4">
                  <p:embed/>
                </p:oleObj>
              </mc:Choice>
              <mc:Fallback>
                <p:oleObj name="Equation" r:id="rId10" imgW="2171520" imgH="71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7" y="4003675"/>
                        <a:ext cx="30400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59850"/>
              </p:ext>
            </p:extLst>
          </p:nvPr>
        </p:nvGraphicFramePr>
        <p:xfrm>
          <a:off x="838200" y="5146675"/>
          <a:ext cx="14398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72" name="Equation" r:id="rId12" imgW="1028520" imgH="253800" progId="Equation.DSMT4">
                  <p:embed/>
                </p:oleObj>
              </mc:Choice>
              <mc:Fallback>
                <p:oleObj name="Equation" r:id="rId12" imgW="102852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46675"/>
                        <a:ext cx="14398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 flipH="1">
            <a:off x="152400" y="3016950"/>
            <a:ext cx="46288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52400" y="3016950"/>
            <a:ext cx="0" cy="22821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52400" y="5299075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9" name="Left Bracket 18"/>
          <p:cNvSpPr/>
          <p:nvPr/>
        </p:nvSpPr>
        <p:spPr bwMode="auto">
          <a:xfrm>
            <a:off x="513381" y="3226177"/>
            <a:ext cx="101902" cy="533400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3" name="Straight Connector 22"/>
          <p:cNvCxnSpPr>
            <a:stCxn id="19" idx="1"/>
          </p:cNvCxnSpPr>
          <p:nvPr/>
        </p:nvCxnSpPr>
        <p:spPr bwMode="auto">
          <a:xfrm flipH="1">
            <a:off x="304800" y="3492877"/>
            <a:ext cx="2085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304800" y="3492877"/>
            <a:ext cx="0" cy="9679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04800" y="4460875"/>
            <a:ext cx="31048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1294110" y="4192883"/>
            <a:ext cx="457200" cy="607664"/>
          </a:xfrm>
          <a:prstGeom prst="ellipse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9" name="Notched Right Arrow 28"/>
          <p:cNvSpPr/>
          <p:nvPr/>
        </p:nvSpPr>
        <p:spPr bwMode="auto">
          <a:xfrm>
            <a:off x="3733800" y="4384675"/>
            <a:ext cx="533400" cy="228600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327806"/>
              </p:ext>
            </p:extLst>
          </p:nvPr>
        </p:nvGraphicFramePr>
        <p:xfrm>
          <a:off x="4300780" y="4160837"/>
          <a:ext cx="31670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73" name="Equation" r:id="rId14" imgW="2260440" imgH="482400" progId="Equation.DSMT4">
                  <p:embed/>
                </p:oleObj>
              </mc:Choice>
              <mc:Fallback>
                <p:oleObj name="Equation" r:id="rId14" imgW="22604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780" y="4160837"/>
                        <a:ext cx="31670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689496"/>
              </p:ext>
            </p:extLst>
          </p:nvPr>
        </p:nvGraphicFramePr>
        <p:xfrm>
          <a:off x="4313237" y="4953000"/>
          <a:ext cx="25447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74" name="Equation" r:id="rId16" imgW="1815840" imgH="482400" progId="Equation.DSMT4">
                  <p:embed/>
                </p:oleObj>
              </mc:Choice>
              <mc:Fallback>
                <p:oleObj name="Equation" r:id="rId16" imgW="1815840" imgH="4824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7" y="4953000"/>
                        <a:ext cx="25447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 bwMode="auto">
          <a:xfrm flipV="1">
            <a:off x="5029200" y="4158012"/>
            <a:ext cx="228600" cy="3387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162873" y="394841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0</a:t>
            </a:r>
            <a:endParaRPr lang="en-US" sz="1400" dirty="0">
              <a:solidFill>
                <a:srgbClr val="99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362200" y="516997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21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109872" y="5161915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22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058809"/>
              </p:ext>
            </p:extLst>
          </p:nvPr>
        </p:nvGraphicFramePr>
        <p:xfrm>
          <a:off x="5162873" y="5638800"/>
          <a:ext cx="1033119" cy="4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75" name="Equation" r:id="rId18" imgW="571320" imgH="253800" progId="Equation.DSMT4">
                  <p:embed/>
                </p:oleObj>
              </mc:Choice>
              <mc:Fallback>
                <p:oleObj name="Equation" r:id="rId18" imgW="571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62873" y="5638800"/>
                        <a:ext cx="1033119" cy="45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1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9" grpId="0" animBg="1"/>
      <p:bldP spid="36" grpId="0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1" y="304800"/>
            <a:ext cx="8534400" cy="1216025"/>
          </a:xfrm>
        </p:spPr>
        <p:txBody>
          <a:bodyPr/>
          <a:lstStyle/>
          <a:p>
            <a:r>
              <a:rPr lang="en-US" dirty="0" smtClean="0"/>
              <a:t>Reduced Stiffness Matrix Inverted to Solve for Unknowns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8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92" y="1512527"/>
            <a:ext cx="32692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764" y="3384180"/>
            <a:ext cx="3694341" cy="516228"/>
          </a:xfrm>
          <a:prstGeom prst="rect">
            <a:avLst/>
          </a:prstGeom>
        </p:spPr>
      </p:pic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664394"/>
              </p:ext>
            </p:extLst>
          </p:nvPr>
        </p:nvGraphicFramePr>
        <p:xfrm>
          <a:off x="685800" y="1828800"/>
          <a:ext cx="25447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50" name="Equation" r:id="rId6" imgW="1815840" imgH="482400" progId="Equation.DSMT4">
                  <p:embed/>
                </p:oleObj>
              </mc:Choice>
              <mc:Fallback>
                <p:oleObj name="Equation" r:id="rId6" imgW="1815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5447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Oval 42"/>
          <p:cNvSpPr/>
          <p:nvPr/>
        </p:nvSpPr>
        <p:spPr bwMode="auto">
          <a:xfrm>
            <a:off x="3354090" y="202769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22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94949"/>
              </p:ext>
            </p:extLst>
          </p:nvPr>
        </p:nvGraphicFramePr>
        <p:xfrm>
          <a:off x="677863" y="2590800"/>
          <a:ext cx="19050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51" name="Equation" r:id="rId8" imgW="1358640" imgH="482400" progId="Equation.DSMT4">
                  <p:embed/>
                </p:oleObj>
              </mc:Choice>
              <mc:Fallback>
                <p:oleObj name="Equation" r:id="rId8" imgW="1358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590800"/>
                        <a:ext cx="19050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8422"/>
              </p:ext>
            </p:extLst>
          </p:nvPr>
        </p:nvGraphicFramePr>
        <p:xfrm>
          <a:off x="3289300" y="2595563"/>
          <a:ext cx="19050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52" name="Equation" r:id="rId10" imgW="1358640" imgH="482400" progId="Equation.DSMT4">
                  <p:embed/>
                </p:oleObj>
              </mc:Choice>
              <mc:Fallback>
                <p:oleObj name="Equation" r:id="rId10" imgW="1358640" imgH="4824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595563"/>
                        <a:ext cx="19050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Notched Right Arrow 29"/>
          <p:cNvSpPr/>
          <p:nvPr/>
        </p:nvSpPr>
        <p:spPr bwMode="auto">
          <a:xfrm>
            <a:off x="2667000" y="2796153"/>
            <a:ext cx="533400" cy="228600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84089"/>
              </p:ext>
            </p:extLst>
          </p:nvPr>
        </p:nvGraphicFramePr>
        <p:xfrm>
          <a:off x="677863" y="3321050"/>
          <a:ext cx="42164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53" name="Equation" r:id="rId12" imgW="3009600" imgH="1218960" progId="Equation.DSMT4">
                  <p:embed/>
                </p:oleObj>
              </mc:Choice>
              <mc:Fallback>
                <p:oleObj name="Equation" r:id="rId12" imgW="3009600" imgH="12189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321050"/>
                        <a:ext cx="421640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326181"/>
              </p:ext>
            </p:extLst>
          </p:nvPr>
        </p:nvGraphicFramePr>
        <p:xfrm>
          <a:off x="647700" y="5257800"/>
          <a:ext cx="30099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54" name="Equation" r:id="rId14" imgW="2145960" imgH="482400" progId="Equation.DSMT4">
                  <p:embed/>
                </p:oleObj>
              </mc:Choice>
              <mc:Fallback>
                <p:oleObj name="Equation" r:id="rId14" imgW="214596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257800"/>
                        <a:ext cx="30099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3237855" y="5257800"/>
            <a:ext cx="37971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248700" y="5562600"/>
            <a:ext cx="37971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536196" y="509079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0</a:t>
            </a:r>
            <a:endParaRPr lang="en-US" sz="1400" dirty="0">
              <a:solidFill>
                <a:srgbClr val="99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2655" y="539708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F</a:t>
            </a:r>
            <a:endParaRPr lang="en-US" sz="1400" dirty="0">
              <a:solidFill>
                <a:srgbClr val="990000"/>
              </a:solidFill>
            </a:endParaRPr>
          </a:p>
        </p:txBody>
      </p:sp>
      <p:sp>
        <p:nvSpPr>
          <p:cNvPr id="39" name="Notched Right Arrow 38"/>
          <p:cNvSpPr/>
          <p:nvPr/>
        </p:nvSpPr>
        <p:spPr bwMode="auto">
          <a:xfrm>
            <a:off x="3810000" y="5476264"/>
            <a:ext cx="533400" cy="228600"/>
          </a:xfrm>
          <a:prstGeom prst="notchedRightArrow">
            <a:avLst/>
          </a:prstGeom>
          <a:solidFill>
            <a:srgbClr val="FFC000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00258"/>
              </p:ext>
            </p:extLst>
          </p:nvPr>
        </p:nvGraphicFramePr>
        <p:xfrm>
          <a:off x="4503738" y="4929188"/>
          <a:ext cx="124618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55" name="Equation" r:id="rId16" imgW="888840" imgH="888840" progId="Equation.DSMT4">
                  <p:embed/>
                </p:oleObj>
              </mc:Choice>
              <mc:Fallback>
                <p:oleObj name="Equation" r:id="rId16" imgW="88884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929188"/>
                        <a:ext cx="124618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642059"/>
              </p:ext>
            </p:extLst>
          </p:nvPr>
        </p:nvGraphicFramePr>
        <p:xfrm>
          <a:off x="6214942" y="4191000"/>
          <a:ext cx="14398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56" name="Equation" r:id="rId18" imgW="1028520" imgH="253800" progId="Equation.DSMT4">
                  <p:embed/>
                </p:oleObj>
              </mc:Choice>
              <mc:Fallback>
                <p:oleObj name="Equation" r:id="rId18" imgW="102852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942" y="4191000"/>
                        <a:ext cx="14398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39"/>
          <p:cNvSpPr/>
          <p:nvPr/>
        </p:nvSpPr>
        <p:spPr bwMode="auto">
          <a:xfrm>
            <a:off x="7726680" y="4243953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21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6858000" y="4170403"/>
            <a:ext cx="37971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23121" y="394869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</a:rPr>
              <a:t>0</a:t>
            </a:r>
            <a:endParaRPr lang="en-US" sz="1400" dirty="0">
              <a:solidFill>
                <a:srgbClr val="99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125026"/>
              </p:ext>
            </p:extLst>
          </p:nvPr>
        </p:nvGraphicFramePr>
        <p:xfrm>
          <a:off x="6226175" y="4703763"/>
          <a:ext cx="20970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57" name="Equation" r:id="rId20" imgW="1498320" imgH="482400" progId="Equation.DSMT4">
                  <p:embed/>
                </p:oleObj>
              </mc:Choice>
              <mc:Fallback>
                <p:oleObj name="Equation" r:id="rId20" imgW="149832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4703763"/>
                        <a:ext cx="209708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4419600" y="4953000"/>
            <a:ext cx="1373792" cy="1219200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171104" y="4671447"/>
            <a:ext cx="2210896" cy="762000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824388" y="5075301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23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5842541" y="570486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24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8458200" y="4915287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73863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/>
      <p:bldP spid="38" grpId="0"/>
      <p:bldP spid="39" grpId="0" animBg="1"/>
      <p:bldP spid="40" grpId="0" animBg="1"/>
      <p:bldP spid="44" grpId="0"/>
      <p:bldP spid="17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51519" cy="1216025"/>
          </a:xfrm>
        </p:spPr>
        <p:txBody>
          <a:bodyPr/>
          <a:lstStyle/>
          <a:p>
            <a:r>
              <a:rPr lang="en-US" dirty="0" smtClean="0"/>
              <a:t>Nodal Forces Determined From Displacement Results</a:t>
            </a:r>
            <a:endParaRPr lang="en-US" dirty="0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9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06" y="1510816"/>
            <a:ext cx="32692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273983"/>
            <a:ext cx="3694341" cy="516228"/>
          </a:xfrm>
          <a:prstGeom prst="rect">
            <a:avLst/>
          </a:prstGeom>
        </p:spPr>
      </p:pic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16894"/>
              </p:ext>
            </p:extLst>
          </p:nvPr>
        </p:nvGraphicFramePr>
        <p:xfrm>
          <a:off x="292019" y="1981200"/>
          <a:ext cx="32305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03" name="Equation" r:id="rId6" imgW="2209680" imgH="482400" progId="Equation.DSMT4">
                  <p:embed/>
                </p:oleObj>
              </mc:Choice>
              <mc:Fallback>
                <p:oleObj name="Equation" r:id="rId6" imgW="2209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19" y="1981200"/>
                        <a:ext cx="3230562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30"/>
          <p:cNvSpPr/>
          <p:nvPr/>
        </p:nvSpPr>
        <p:spPr bwMode="auto">
          <a:xfrm>
            <a:off x="3549886" y="2194302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18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889805"/>
              </p:ext>
            </p:extLst>
          </p:nvPr>
        </p:nvGraphicFramePr>
        <p:xfrm>
          <a:off x="279319" y="4005263"/>
          <a:ext cx="34401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04" name="Equation" r:id="rId8" imgW="2298600" imgH="482400" progId="Equation.DSMT4">
                  <p:embed/>
                </p:oleObj>
              </mc:Choice>
              <mc:Fallback>
                <p:oleObj name="Equation" r:id="rId8" imgW="2298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19" y="4005263"/>
                        <a:ext cx="344011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Oval 34"/>
          <p:cNvSpPr/>
          <p:nvPr/>
        </p:nvSpPr>
        <p:spPr bwMode="auto">
          <a:xfrm>
            <a:off x="3741555" y="41910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19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88959"/>
              </p:ext>
            </p:extLst>
          </p:nvPr>
        </p:nvGraphicFramePr>
        <p:xfrm>
          <a:off x="314244" y="2971800"/>
          <a:ext cx="308133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05" name="Equation" r:id="rId10" imgW="2108160" imgH="482400" progId="Equation.DSMT4">
                  <p:embed/>
                </p:oleObj>
              </mc:Choice>
              <mc:Fallback>
                <p:oleObj name="Equation" r:id="rId10" imgW="2108160" imgH="482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44" y="2971800"/>
                        <a:ext cx="3081337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606" y="2667000"/>
            <a:ext cx="427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BC u</a:t>
            </a:r>
            <a:r>
              <a:rPr lang="en-US" baseline="-25000" dirty="0" smtClean="0"/>
              <a:t>1</a:t>
            </a:r>
            <a:r>
              <a:rPr lang="en-US" dirty="0" smtClean="0"/>
              <a:t>=0 and from     u</a:t>
            </a:r>
            <a:r>
              <a:rPr lang="en-US" baseline="-25000" dirty="0" smtClean="0"/>
              <a:t>2 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3671806" y="27145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23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573910" y="3177944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6606" y="1676400"/>
            <a:ext cx="409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with </a:t>
            </a:r>
            <a:r>
              <a:rPr lang="en-US" dirty="0" smtClean="0">
                <a:solidFill>
                  <a:srgbClr val="990000"/>
                </a:solidFill>
              </a:rPr>
              <a:t>Element 1</a:t>
            </a:r>
            <a:r>
              <a:rPr lang="en-US" dirty="0" smtClean="0"/>
              <a:t>, using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3657600"/>
            <a:ext cx="349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for </a:t>
            </a:r>
            <a:r>
              <a:rPr lang="en-US" dirty="0" smtClean="0">
                <a:solidFill>
                  <a:srgbClr val="990000"/>
                </a:solidFill>
              </a:rPr>
              <a:t>Element 2</a:t>
            </a:r>
            <a:r>
              <a:rPr lang="en-US" dirty="0" smtClean="0"/>
              <a:t>, using 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 bwMode="auto">
          <a:xfrm>
            <a:off x="4165945" y="17239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18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3436750" y="37051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19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93899"/>
              </p:ext>
            </p:extLst>
          </p:nvPr>
        </p:nvGraphicFramePr>
        <p:xfrm>
          <a:off x="271381" y="5181600"/>
          <a:ext cx="30781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06" name="Equation" r:id="rId12" imgW="2057400" imgH="482400" progId="Equation.DSMT4">
                  <p:embed/>
                </p:oleObj>
              </mc:Choice>
              <mc:Fallback>
                <p:oleObj name="Equation" r:id="rId12" imgW="2057400" imgH="4824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81" y="5181600"/>
                        <a:ext cx="30781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0943" name="Picture 3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49" y="3825080"/>
            <a:ext cx="3929063" cy="74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91936"/>
              </p:ext>
            </p:extLst>
          </p:nvPr>
        </p:nvGraphicFramePr>
        <p:xfrm>
          <a:off x="4223799" y="4781907"/>
          <a:ext cx="25273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07" name="Equation" r:id="rId15" imgW="1688760" imgH="457200" progId="Equation.DSMT4">
                  <p:embed/>
                </p:oleObj>
              </mc:Choice>
              <mc:Fallback>
                <p:oleObj name="Equation" r:id="rId15" imgW="168876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9" y="4781907"/>
                        <a:ext cx="25273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41854"/>
              </p:ext>
            </p:extLst>
          </p:nvPr>
        </p:nvGraphicFramePr>
        <p:xfrm>
          <a:off x="6746875" y="4819973"/>
          <a:ext cx="17113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08" name="Equation" r:id="rId17" imgW="1143000" imgH="431640" progId="Equation.DSMT4">
                  <p:embed/>
                </p:oleObj>
              </mc:Choice>
              <mc:Fallback>
                <p:oleObj name="Equation" r:id="rId17" imgW="11430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4819973"/>
                        <a:ext cx="17113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54255"/>
              </p:ext>
            </p:extLst>
          </p:nvPr>
        </p:nvGraphicFramePr>
        <p:xfrm>
          <a:off x="8375650" y="4975225"/>
          <a:ext cx="6397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09" name="Equation" r:id="rId19" imgW="368280" imgH="203040" progId="Equation.DSMT4">
                  <p:embed/>
                </p:oleObj>
              </mc:Choice>
              <mc:Fallback>
                <p:oleObj name="Equation" r:id="rId19" imgW="3682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5650" y="4975225"/>
                        <a:ext cx="6397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42806" y="4800600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     and  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 bwMode="auto">
          <a:xfrm>
            <a:off x="1055586" y="4848106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23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1995644" y="484528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24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6858000" y="4848106"/>
            <a:ext cx="445127" cy="56209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V="1">
            <a:off x="7924800" y="4845288"/>
            <a:ext cx="445127" cy="56209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040212"/>
              </p:ext>
            </p:extLst>
          </p:nvPr>
        </p:nvGraphicFramePr>
        <p:xfrm>
          <a:off x="4223799" y="5490794"/>
          <a:ext cx="26797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10" name="Equation" r:id="rId21" imgW="1790640" imgH="457200" progId="Equation.DSMT4">
                  <p:embed/>
                </p:oleObj>
              </mc:Choice>
              <mc:Fallback>
                <p:oleObj name="Equation" r:id="rId21" imgW="1790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9" y="5490794"/>
                        <a:ext cx="26797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352118"/>
              </p:ext>
            </p:extLst>
          </p:nvPr>
        </p:nvGraphicFramePr>
        <p:xfrm>
          <a:off x="6880225" y="5529263"/>
          <a:ext cx="17494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11" name="Equation" r:id="rId23" imgW="1168200" imgH="431640" progId="Equation.DSMT4">
                  <p:embed/>
                </p:oleObj>
              </mc:Choice>
              <mc:Fallback>
                <p:oleObj name="Equation" r:id="rId23" imgW="1168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225" y="5529263"/>
                        <a:ext cx="17494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08266"/>
              </p:ext>
            </p:extLst>
          </p:nvPr>
        </p:nvGraphicFramePr>
        <p:xfrm>
          <a:off x="8626059" y="5683989"/>
          <a:ext cx="441741" cy="35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12" name="Equation" r:id="rId25" imgW="253800" imgH="203040" progId="Equation.DSMT4">
                  <p:embed/>
                </p:oleObj>
              </mc:Choice>
              <mc:Fallback>
                <p:oleObj name="Equation" r:id="rId25" imgW="253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059" y="5683989"/>
                        <a:ext cx="441741" cy="351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Connector 64"/>
          <p:cNvCxnSpPr/>
          <p:nvPr/>
        </p:nvCxnSpPr>
        <p:spPr bwMode="auto">
          <a:xfrm flipV="1">
            <a:off x="6019800" y="5169932"/>
            <a:ext cx="222563" cy="2810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6463874" y="4981902"/>
            <a:ext cx="222563" cy="2810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V="1">
            <a:off x="7181170" y="5579373"/>
            <a:ext cx="445127" cy="56209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8077200" y="5579373"/>
            <a:ext cx="445127" cy="56209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6202325" y="5869444"/>
            <a:ext cx="222563" cy="2810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6635437" y="5719896"/>
            <a:ext cx="222563" cy="28104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907472"/>
              </p:ext>
            </p:extLst>
          </p:nvPr>
        </p:nvGraphicFramePr>
        <p:xfrm>
          <a:off x="3299497" y="5197098"/>
          <a:ext cx="6826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13" name="Equation" r:id="rId27" imgW="457200" imgH="457200" progId="Equation.DSMT4">
                  <p:embed/>
                </p:oleObj>
              </mc:Choice>
              <mc:Fallback>
                <p:oleObj name="Equation" r:id="rId27" imgW="4572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497" y="5197098"/>
                        <a:ext cx="68262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Oval 70"/>
          <p:cNvSpPr/>
          <p:nvPr/>
        </p:nvSpPr>
        <p:spPr bwMode="auto">
          <a:xfrm>
            <a:off x="3986933" y="5411508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27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04799" y="2943106"/>
            <a:ext cx="3641327" cy="762000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85690" y="5167668"/>
            <a:ext cx="4017415" cy="762000"/>
          </a:xfrm>
          <a:prstGeom prst="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911098" y="3308608"/>
            <a:ext cx="350520" cy="333494"/>
          </a:xfrm>
          <a:prstGeom prst="ellipse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3549886" y="5215174"/>
            <a:ext cx="350520" cy="333494"/>
          </a:xfrm>
          <a:prstGeom prst="ellipse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418455" y="3331855"/>
            <a:ext cx="350520" cy="333494"/>
          </a:xfrm>
          <a:prstGeom prst="ellipse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381000" y="5238421"/>
            <a:ext cx="350520" cy="333494"/>
          </a:xfrm>
          <a:prstGeom prst="ellipse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5" grpId="0"/>
      <p:bldP spid="36" grpId="0" animBg="1"/>
      <p:bldP spid="42" grpId="0" animBg="1"/>
      <p:bldP spid="49" grpId="0"/>
      <p:bldP spid="52" grpId="0"/>
      <p:bldP spid="53" grpId="0" animBg="1"/>
      <p:bldP spid="54" grpId="0" animBg="1"/>
      <p:bldP spid="56" grpId="0"/>
      <p:bldP spid="57" grpId="0" animBg="1"/>
      <p:bldP spid="58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23561</TotalTime>
  <Words>436</Words>
  <Application>Microsoft Office PowerPoint</Application>
  <PresentationFormat>On-screen Show (4:3)</PresentationFormat>
  <Paragraphs>202</Paragraphs>
  <Slides>15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Wingdings</vt:lpstr>
      <vt:lpstr>Times New Roman</vt:lpstr>
      <vt:lpstr>Profile</vt:lpstr>
      <vt:lpstr>Equation</vt:lpstr>
      <vt:lpstr>The Finite Element Method</vt:lpstr>
      <vt:lpstr>A Two-Element Axial Structure Used to Demonstrate Assembly</vt:lpstr>
      <vt:lpstr>The Structure is Discretized.</vt:lpstr>
      <vt:lpstr>Assembling the Stiffness Matrix for the Entire Structure</vt:lpstr>
      <vt:lpstr>Totaling Forces at Leads to System Stiffness Matrix</vt:lpstr>
      <vt:lpstr>Totaling Forces at Leads to System Stiffness Matrix</vt:lpstr>
      <vt:lpstr>Partition Out Force Equations Where Displacements Known</vt:lpstr>
      <vt:lpstr>Reduced Stiffness Matrix Inverted to Solve for Unknowns</vt:lpstr>
      <vt:lpstr>Nodal Forces Determined From Displacement Results</vt:lpstr>
      <vt:lpstr>Stress Determined From Displacement Calculations</vt:lpstr>
      <vt:lpstr>A Two-Element Axial Structure Used to Demonstrate Assembly</vt:lpstr>
      <vt:lpstr>Example 2 Determine the Nodal Forces</vt:lpstr>
      <vt:lpstr>Example 2</vt:lpstr>
      <vt:lpstr>Example 2</vt:lpstr>
      <vt:lpstr>Homework 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669</cp:revision>
  <cp:lastPrinted>2015-07-09T20:41:37Z</cp:lastPrinted>
  <dcterms:created xsi:type="dcterms:W3CDTF">2000-05-18T05:09:09Z</dcterms:created>
  <dcterms:modified xsi:type="dcterms:W3CDTF">2016-04-12T20:15:58Z</dcterms:modified>
</cp:coreProperties>
</file>