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382" r:id="rId2"/>
    <p:sldId id="512" r:id="rId3"/>
    <p:sldId id="516" r:id="rId4"/>
    <p:sldId id="521" r:id="rId5"/>
    <p:sldId id="522" r:id="rId6"/>
    <p:sldId id="523" r:id="rId7"/>
    <p:sldId id="524" r:id="rId8"/>
    <p:sldId id="527" r:id="rId9"/>
    <p:sldId id="525" r:id="rId10"/>
    <p:sldId id="526" r:id="rId11"/>
  </p:sldIdLst>
  <p:sldSz cx="9144000" cy="6858000" type="screen4x3"/>
  <p:notesSz cx="6881813" cy="9296400"/>
  <p:embeddedFontLst>
    <p:embeddedFont>
      <p:font typeface="Arial Black" panose="020B0A04020102020204" pitchFamily="34" charset="0"/>
      <p:bold r:id="rId1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403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990000"/>
    <a:srgbClr val="CCECFF"/>
    <a:srgbClr val="F6F6F8"/>
    <a:srgbClr val="FFFFFF"/>
    <a:srgbClr val="FFFFCC"/>
    <a:srgbClr val="99CCFF"/>
    <a:srgbClr val="EAEAE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106" d="100"/>
          <a:sy n="106" d="100"/>
        </p:scale>
        <p:origin x="-444" y="-96"/>
      </p:cViewPr>
      <p:guideLst>
        <p:guide orient="horz" pos="2160"/>
        <p:guide orient="horz" pos="3120"/>
        <p:guide pos="288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orient="horz" pos="2928"/>
        <p:guide pos="2304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6099"/>
            <a:ext cx="5047858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baseline="0" dirty="0" smtClean="0"/>
              <a:t> – Global Coordinates</a:t>
            </a:r>
          </a:p>
          <a:p>
            <a:r>
              <a:rPr lang="en-US" baseline="0" dirty="0" err="1" smtClean="0"/>
              <a:t>x’,y</a:t>
            </a:r>
            <a:r>
              <a:rPr lang="en-US" baseline="0" dirty="0" smtClean="0"/>
              <a:t>’ – Local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0418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err="1" smtClean="0"/>
              <a:t>Innotech</a:t>
            </a:r>
            <a:r>
              <a:rPr lang="en-US" sz="800" baseline="0" dirty="0" smtClean="0"/>
              <a:t> International, LLC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483769" y="624840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Professional Development Course in</a:t>
            </a:r>
          </a:p>
          <a:p>
            <a:pPr algn="ctr"/>
            <a:r>
              <a:rPr lang="en-US" sz="800" dirty="0" smtClean="0"/>
              <a:t>Finite Element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4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371600"/>
          </a:xfrm>
        </p:spPr>
        <p:txBody>
          <a:bodyPr/>
          <a:lstStyle/>
          <a:p>
            <a:r>
              <a:rPr lang="en-US" dirty="0" smtClean="0"/>
              <a:t>Continuing Education:</a:t>
            </a:r>
            <a:br>
              <a:rPr lang="en-US" dirty="0" smtClean="0"/>
            </a:br>
            <a:r>
              <a:rPr lang="en-US" dirty="0" smtClean="0"/>
              <a:t>Finite Element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Overview of Technique</a:t>
            </a:r>
          </a:p>
          <a:p>
            <a:pPr eaLnBrk="1" hangingPunct="1"/>
            <a:r>
              <a:rPr lang="en-US" kern="0" dirty="0" smtClean="0"/>
              <a:t>Sample Element Library</a:t>
            </a:r>
          </a:p>
          <a:p>
            <a:pPr eaLnBrk="1" hangingPunct="1"/>
            <a:r>
              <a:rPr lang="en-US" kern="0" dirty="0" smtClean="0"/>
              <a:t>Errors Associated with the technique</a:t>
            </a:r>
          </a:p>
          <a:p>
            <a:pPr eaLnBrk="1" hangingPunct="1"/>
            <a:r>
              <a:rPr lang="en-US" kern="0" dirty="0" smtClean="0"/>
              <a:t>1D Elements</a:t>
            </a:r>
          </a:p>
          <a:p>
            <a:pPr lvl="1" eaLnBrk="1" hangingPunct="1"/>
            <a:r>
              <a:rPr lang="en-US" kern="0" dirty="0" smtClean="0"/>
              <a:t>Direct Stiffness Method</a:t>
            </a:r>
          </a:p>
          <a:p>
            <a:pPr lvl="1" eaLnBrk="1" hangingPunct="1"/>
            <a:r>
              <a:rPr lang="en-US" kern="0" dirty="0" smtClean="0"/>
              <a:t>Energy</a:t>
            </a:r>
          </a:p>
          <a:p>
            <a:pPr indent="-436563" eaLnBrk="1" hangingPunct="1"/>
            <a:r>
              <a:rPr lang="en-US" kern="0" dirty="0" smtClean="0"/>
              <a:t>2D Elements</a:t>
            </a:r>
          </a:p>
          <a:p>
            <a:pPr lvl="1" eaLnBrk="1" hangingPunct="1"/>
            <a:r>
              <a:rPr lang="en-US" kern="0" smtClean="0"/>
              <a:t>Energy</a:t>
            </a:r>
            <a:endParaRPr lang="en-US" kern="0" dirty="0"/>
          </a:p>
          <a:p>
            <a:pPr indent="-436563" eaLnBrk="1" hangingPunct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073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Stiffness Matrix Can Now Be Transformed</a:t>
            </a:r>
            <a:endParaRPr lang="en-US" dirty="0"/>
          </a:p>
        </p:txBody>
      </p:sp>
      <p:pic>
        <p:nvPicPr>
          <p:cNvPr id="5673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78" y="1581223"/>
            <a:ext cx="2483416" cy="229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95969"/>
              </p:ext>
            </p:extLst>
          </p:nvPr>
        </p:nvGraphicFramePr>
        <p:xfrm>
          <a:off x="609600" y="1752600"/>
          <a:ext cx="2466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9" name="Equation" r:id="rId4" imgW="1562040" imgH="304560" progId="Equation.DSMT4">
                  <p:embed/>
                </p:oleObj>
              </mc:Choice>
              <mc:Fallback>
                <p:oleObj name="Equation" r:id="rId4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24669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92861"/>
              </p:ext>
            </p:extLst>
          </p:nvPr>
        </p:nvGraphicFramePr>
        <p:xfrm>
          <a:off x="609600" y="2342544"/>
          <a:ext cx="4876800" cy="370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50" name="Equation" r:id="rId6" imgW="3670200" imgH="2793960" progId="Equation.DSMT4">
                  <p:embed/>
                </p:oleObj>
              </mc:Choice>
              <mc:Fallback>
                <p:oleObj name="Equation" r:id="rId6" imgW="3670200" imgH="27939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42544"/>
                        <a:ext cx="4876800" cy="370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 bwMode="auto">
          <a:xfrm>
            <a:off x="7105564" y="4605854"/>
            <a:ext cx="0" cy="8686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4498980" y="4811602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4495800" y="3807802"/>
            <a:ext cx="25603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 rot="5400000">
            <a:off x="5033174" y="51054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TextBox 176"/>
          <p:cNvSpPr txBox="1"/>
          <p:nvPr/>
        </p:nvSpPr>
        <p:spPr>
          <a:xfrm>
            <a:off x="5109374" y="5105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Truss Element Requires Transformation Equations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rot="5400000" flipH="1" flipV="1">
            <a:off x="3089677" y="4076303"/>
            <a:ext cx="2819400" cy="7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4499774" y="5484812"/>
            <a:ext cx="3581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V="1">
            <a:off x="5185574" y="3809206"/>
            <a:ext cx="1905000" cy="990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50" name="Straight Connector 149"/>
          <p:cNvCxnSpPr>
            <a:cxnSpLocks noChangeAspect="1"/>
          </p:cNvCxnSpPr>
          <p:nvPr/>
        </p:nvCxnSpPr>
        <p:spPr bwMode="auto">
          <a:xfrm flipV="1">
            <a:off x="5414172" y="3275806"/>
            <a:ext cx="2247900" cy="116890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V="1">
            <a:off x="7219239" y="3048000"/>
            <a:ext cx="1471535" cy="701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rot="16200000" flipV="1">
            <a:off x="4499774" y="4114006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rot="16200000" flipV="1">
            <a:off x="5154751" y="414483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rot="16200000" flipV="1">
            <a:off x="6739958" y="332162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/>
          <p:nvPr/>
        </p:nvCxnSpPr>
        <p:spPr bwMode="auto">
          <a:xfrm rot="16200000" flipV="1">
            <a:off x="7425758" y="2940622"/>
            <a:ext cx="228600" cy="136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Arrow Connector 155"/>
          <p:cNvCxnSpPr>
            <a:cxnSpLocks noChangeAspect="1"/>
          </p:cNvCxnSpPr>
          <p:nvPr/>
        </p:nvCxnSpPr>
        <p:spPr bwMode="auto">
          <a:xfrm flipV="1">
            <a:off x="4888268" y="4182708"/>
            <a:ext cx="355488" cy="1777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7" name="Straight Arrow Connector 156"/>
          <p:cNvCxnSpPr>
            <a:cxnSpLocks noChangeAspect="1"/>
          </p:cNvCxnSpPr>
          <p:nvPr/>
        </p:nvCxnSpPr>
        <p:spPr bwMode="auto">
          <a:xfrm flipV="1">
            <a:off x="6850632" y="3012229"/>
            <a:ext cx="697142" cy="348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 rot="5400000">
            <a:off x="4956974" y="312340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/>
          <p:nvPr/>
        </p:nvCxnSpPr>
        <p:spPr bwMode="auto">
          <a:xfrm>
            <a:off x="5337974" y="4807301"/>
            <a:ext cx="198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Arc 159"/>
          <p:cNvSpPr>
            <a:spLocks noChangeAspect="1"/>
          </p:cNvSpPr>
          <p:nvPr/>
        </p:nvSpPr>
        <p:spPr bwMode="auto">
          <a:xfrm>
            <a:off x="3457957" y="3071735"/>
            <a:ext cx="3462591" cy="3462591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1" name="Arc 160"/>
          <p:cNvSpPr>
            <a:spLocks noChangeAspect="1"/>
          </p:cNvSpPr>
          <p:nvPr/>
        </p:nvSpPr>
        <p:spPr bwMode="auto">
          <a:xfrm>
            <a:off x="3455459" y="3070485"/>
            <a:ext cx="3462591" cy="3462591"/>
          </a:xfrm>
          <a:prstGeom prst="arc">
            <a:avLst>
              <a:gd name="adj1" fmla="val 16230844"/>
              <a:gd name="adj2" fmla="val 199008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 bwMode="auto">
          <a:xfrm rot="5400000">
            <a:off x="5261774" y="51054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rot="5400000">
            <a:off x="6953164" y="4114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rot="5400000">
            <a:off x="7540279" y="4114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6099974" y="44196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8286039" y="32766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>
            <a:off x="7776374" y="3810000"/>
            <a:ext cx="10293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4347374" y="2297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028709" y="52694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499774" y="3581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8614574" y="2819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>
            <a:off x="5185574" y="5181600"/>
            <a:ext cx="228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7090574" y="41910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rot="5400000" flipH="1" flipV="1">
            <a:off x="6291268" y="46101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6" name="Straight Arrow Connector 175"/>
          <p:cNvCxnSpPr/>
          <p:nvPr/>
        </p:nvCxnSpPr>
        <p:spPr bwMode="auto">
          <a:xfrm rot="5400000" flipH="1" flipV="1">
            <a:off x="8424074" y="3543300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8" name="TextBox 177"/>
          <p:cNvSpPr txBox="1"/>
          <p:nvPr/>
        </p:nvSpPr>
        <p:spPr>
          <a:xfrm rot="19696367">
            <a:off x="4765346" y="392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 rot="19696367">
            <a:off x="6848965" y="28349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u’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7242974" y="4267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480974" y="4419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8690774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956974" y="464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054349" y="36588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023774" y="2971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6861974" y="419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73450"/>
              </p:ext>
            </p:extLst>
          </p:nvPr>
        </p:nvGraphicFramePr>
        <p:xfrm>
          <a:off x="914400" y="2391104"/>
          <a:ext cx="2490950" cy="103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4" name="Equation" r:id="rId4" imgW="1218960" imgH="507960" progId="Equation.DSMT4">
                  <p:embed/>
                </p:oleObj>
              </mc:Choice>
              <mc:Fallback>
                <p:oleObj name="Equation" r:id="rId4" imgW="1218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91104"/>
                        <a:ext cx="2490950" cy="103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20826"/>
              </p:ext>
            </p:extLst>
          </p:nvPr>
        </p:nvGraphicFramePr>
        <p:xfrm>
          <a:off x="901700" y="3998913"/>
          <a:ext cx="25161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15" name="Equation" r:id="rId6" imgW="1231560" imgH="507960" progId="Equation.DSMT4">
                  <p:embed/>
                </p:oleObj>
              </mc:Choice>
              <mc:Fallback>
                <p:oleObj name="Equation" r:id="rId6" imgW="1231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998913"/>
                        <a:ext cx="2516188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5183798" y="5290066"/>
            <a:ext cx="0" cy="194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6936287" y="54380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9200" y="54367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33CC"/>
                </a:solidFill>
              </a:rPr>
              <a:t>x</a:t>
            </a:r>
            <a:r>
              <a:rPr lang="en-US" sz="1400" baseline="-25000" dirty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23746" y="465341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0033CC"/>
                </a:solidFill>
              </a:rPr>
              <a:t>i</a:t>
            </a:r>
            <a:endParaRPr lang="en-US" sz="1400" dirty="0">
              <a:solidFill>
                <a:srgbClr val="0033CC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22570" y="36546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33CC"/>
                </a:solidFill>
              </a:rPr>
              <a:t>y</a:t>
            </a:r>
            <a:r>
              <a:rPr lang="en-US" sz="1400" baseline="-25000" dirty="0" err="1">
                <a:solidFill>
                  <a:srgbClr val="0033CC"/>
                </a:solidFill>
              </a:rPr>
              <a:t>j</a:t>
            </a:r>
            <a:endParaRPr 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60" grpId="0" animBg="1"/>
      <p:bldP spid="161" grpId="0" animBg="1"/>
      <p:bldP spid="171" grpId="0"/>
      <p:bldP spid="172" grpId="0"/>
      <p:bldP spid="178" grpId="0"/>
      <p:bldP spid="179" grpId="0"/>
      <p:bldP spid="180" grpId="0"/>
      <p:bldP spid="181" grpId="0"/>
      <p:bldP spid="182" grpId="0"/>
      <p:bldP spid="185" grpId="0"/>
      <p:bldP spid="186" grpId="0"/>
      <p:bldP spid="83" grpId="0"/>
      <p:bldP spid="84" grpId="0"/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Transformed from Global to Local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7" name="Isosceles Triangle 186"/>
          <p:cNvSpPr/>
          <p:nvPr/>
        </p:nvSpPr>
        <p:spPr bwMode="auto">
          <a:xfrm>
            <a:off x="5410200" y="3846731"/>
            <a:ext cx="2971800" cy="1828800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8" name="Arc 187"/>
          <p:cNvSpPr>
            <a:spLocks noChangeAspect="1"/>
          </p:cNvSpPr>
          <p:nvPr/>
        </p:nvSpPr>
        <p:spPr bwMode="auto">
          <a:xfrm>
            <a:off x="4220980" y="4542020"/>
            <a:ext cx="2194560" cy="2194560"/>
          </a:xfrm>
          <a:prstGeom prst="arc">
            <a:avLst>
              <a:gd name="adj1" fmla="val 199513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400800" y="51421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190" name="Isosceles Triangle 189"/>
          <p:cNvSpPr>
            <a:spLocks noChangeAspect="1"/>
          </p:cNvSpPr>
          <p:nvPr/>
        </p:nvSpPr>
        <p:spPr bwMode="auto">
          <a:xfrm rot="3541938" flipH="1">
            <a:off x="7602003" y="4282034"/>
            <a:ext cx="1559302" cy="959571"/>
          </a:xfrm>
          <a:prstGeom prst="triangle">
            <a:avLst>
              <a:gd name="adj" fmla="val 10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91" name="Straight Arrow Connector 190"/>
          <p:cNvCxnSpPr>
            <a:stCxn id="187" idx="2"/>
            <a:endCxn id="190" idx="0"/>
          </p:cNvCxnSpPr>
          <p:nvPr/>
        </p:nvCxnSpPr>
        <p:spPr bwMode="auto">
          <a:xfrm rot="5400000" flipH="1" flipV="1">
            <a:off x="5986485" y="3270140"/>
            <a:ext cx="1829105" cy="29816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2" name="Straight Arrow Connector 191"/>
          <p:cNvCxnSpPr>
            <a:stCxn id="187" idx="2"/>
            <a:endCxn id="187" idx="3"/>
          </p:cNvCxnSpPr>
          <p:nvPr/>
        </p:nvCxnSpPr>
        <p:spPr bwMode="auto">
          <a:xfrm rot="16200000" flipH="1">
            <a:off x="6896100" y="4189631"/>
            <a:ext cx="1588" cy="2971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93" name="Straight Arrow Connector 192"/>
          <p:cNvCxnSpPr>
            <a:stCxn id="190" idx="2"/>
            <a:endCxn id="190" idx="0"/>
          </p:cNvCxnSpPr>
          <p:nvPr/>
        </p:nvCxnSpPr>
        <p:spPr bwMode="auto">
          <a:xfrm rot="10800000" flipH="1">
            <a:off x="8371431" y="3846427"/>
            <a:ext cx="20446" cy="18307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4" name="TextBox 193"/>
          <p:cNvSpPr txBox="1"/>
          <p:nvPr/>
        </p:nvSpPr>
        <p:spPr>
          <a:xfrm>
            <a:off x="7848600" y="42708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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195" name="Rectangle 194"/>
          <p:cNvSpPr/>
          <p:nvPr/>
        </p:nvSpPr>
        <p:spPr bwMode="auto">
          <a:xfrm rot="-1740000">
            <a:off x="7480973" y="4393503"/>
            <a:ext cx="15240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rot="5400000">
            <a:off x="5257800" y="5980331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rot="5400000">
            <a:off x="8229600" y="5980331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8534400" y="3846731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>
            <a:off x="8534400" y="5698016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rot="16200000" flipV="1">
            <a:off x="4876800" y="5142131"/>
            <a:ext cx="5334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rot="16200000" flipV="1">
            <a:off x="7204023" y="3957908"/>
            <a:ext cx="343526" cy="2735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rot="16200000" flipV="1">
            <a:off x="7772400" y="3237131"/>
            <a:ext cx="60960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flipV="1">
            <a:off x="6629400" y="3313331"/>
            <a:ext cx="129540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 rot="10800000" flipV="1">
            <a:off x="5052935" y="4540026"/>
            <a:ext cx="9906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rot="10800000" flipV="1">
            <a:off x="5197840" y="4913531"/>
            <a:ext cx="669560" cy="4259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V="1">
            <a:off x="6477000" y="3999131"/>
            <a:ext cx="8382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6096000" y="407533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u’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5791200" y="451754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dirty="0" err="1" smtClean="0">
                <a:sym typeface="Symbol"/>
              </a:rPr>
              <a:t>cos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/>
          </a:p>
        </p:txBody>
      </p:sp>
      <p:cxnSp>
        <p:nvCxnSpPr>
          <p:cNvPr id="209" name="Straight Arrow Connector 208"/>
          <p:cNvCxnSpPr>
            <a:cxnSpLocks noChangeAspect="1"/>
          </p:cNvCxnSpPr>
          <p:nvPr/>
        </p:nvCxnSpPr>
        <p:spPr bwMode="auto">
          <a:xfrm flipV="1">
            <a:off x="7330190" y="3510701"/>
            <a:ext cx="755904" cy="472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rot="10800000">
            <a:off x="5410200" y="6056531"/>
            <a:ext cx="1219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7201525" y="6056531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2" name="TextBox 211"/>
          <p:cNvSpPr txBox="1"/>
          <p:nvPr/>
        </p:nvSpPr>
        <p:spPr>
          <a:xfrm>
            <a:off x="6750570" y="58441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13" name="Straight Arrow Connector 212"/>
          <p:cNvCxnSpPr/>
          <p:nvPr/>
        </p:nvCxnSpPr>
        <p:spPr bwMode="auto">
          <a:xfrm rot="5400000">
            <a:off x="8450080" y="5332631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rot="5400000" flipH="1" flipV="1">
            <a:off x="8382000" y="4243177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610600" y="46087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7944633" y="2895600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dirty="0" err="1" smtClean="0">
                <a:sym typeface="Symbol"/>
              </a:rPr>
              <a:t>sin</a:t>
            </a:r>
            <a:r>
              <a:rPr lang="en-US" b="1" dirty="0" err="1" smtClean="0">
                <a:sym typeface="Symbol"/>
              </a:rPr>
              <a:t></a:t>
            </a:r>
            <a:r>
              <a:rPr lang="en-US" b="1" baseline="-25000" dirty="0" err="1" smtClean="0">
                <a:sym typeface="Symbol"/>
              </a:rPr>
              <a:t>x</a:t>
            </a:r>
            <a:endParaRPr lang="en-US" b="1" dirty="0" smtClean="0">
              <a:sym typeface="Symbol"/>
            </a:endParaRPr>
          </a:p>
          <a:p>
            <a:r>
              <a:rPr lang="en-US" b="1" dirty="0" smtClean="0">
                <a:sym typeface="Symbol"/>
              </a:rPr>
              <a:t>=</a:t>
            </a:r>
            <a:r>
              <a:rPr lang="en-US" b="1" dirty="0" err="1" smtClean="0">
                <a:sym typeface="Symbol"/>
              </a:rPr>
              <a:t>vcos</a:t>
            </a:r>
            <a:r>
              <a:rPr lang="en-US" b="1" baseline="-25000" dirty="0" err="1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74" name="Arc 73"/>
          <p:cNvSpPr>
            <a:spLocks noChangeAspect="1"/>
          </p:cNvSpPr>
          <p:nvPr/>
        </p:nvSpPr>
        <p:spPr bwMode="auto">
          <a:xfrm>
            <a:off x="7246745" y="4551028"/>
            <a:ext cx="2194560" cy="2194560"/>
          </a:xfrm>
          <a:prstGeom prst="arc">
            <a:avLst>
              <a:gd name="adj1" fmla="val 14402509"/>
              <a:gd name="adj2" fmla="val 1635670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8" y="3297483"/>
            <a:ext cx="3814532" cy="2775536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2385"/>
              </p:ext>
            </p:extLst>
          </p:nvPr>
        </p:nvGraphicFramePr>
        <p:xfrm>
          <a:off x="533400" y="1828800"/>
          <a:ext cx="30876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12" name="Equation" r:id="rId4" imgW="1511280" imgH="241200" progId="Equation.DSMT4">
                  <p:embed/>
                </p:oleObj>
              </mc:Choice>
              <mc:Fallback>
                <p:oleObj name="Equation" r:id="rId4" imgW="1511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3087688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17827"/>
              </p:ext>
            </p:extLst>
          </p:nvPr>
        </p:nvGraphicFramePr>
        <p:xfrm>
          <a:off x="534988" y="2554179"/>
          <a:ext cx="32178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13" name="Equation" r:id="rId6" imgW="1574640" imgH="241200" progId="Equation.DSMT4">
                  <p:embed/>
                </p:oleObj>
              </mc:Choice>
              <mc:Fallback>
                <p:oleObj name="Equation" r:id="rId6" imgW="1574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4988" y="2554179"/>
                        <a:ext cx="3217862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753284"/>
              </p:ext>
            </p:extLst>
          </p:nvPr>
        </p:nvGraphicFramePr>
        <p:xfrm>
          <a:off x="5991225" y="1804988"/>
          <a:ext cx="199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14" name="Equation" r:id="rId8" imgW="977760" imgH="228600" progId="Equation.DSMT4">
                  <p:embed/>
                </p:oleObj>
              </mc:Choice>
              <mc:Fallback>
                <p:oleObj name="Equation" r:id="rId8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1225" y="1804988"/>
                        <a:ext cx="19986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8021"/>
              </p:ext>
            </p:extLst>
          </p:nvPr>
        </p:nvGraphicFramePr>
        <p:xfrm>
          <a:off x="6019800" y="2552700"/>
          <a:ext cx="2128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15" name="Equation" r:id="rId10" imgW="1041120" imgH="241200" progId="Equation.DSMT4">
                  <p:embed/>
                </p:oleObj>
              </mc:Choice>
              <mc:Fallback>
                <p:oleObj name="Equation" r:id="rId10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9800" y="2552700"/>
                        <a:ext cx="2128838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8398"/>
              </p:ext>
            </p:extLst>
          </p:nvPr>
        </p:nvGraphicFramePr>
        <p:xfrm>
          <a:off x="3733800" y="1954213"/>
          <a:ext cx="210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16" name="Equation" r:id="rId12" imgW="1028520" imgH="457200" progId="Equation.DSMT4">
                  <p:embed/>
                </p:oleObj>
              </mc:Choice>
              <mc:Fallback>
                <p:oleObj name="Equation" r:id="rId12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3800" y="1954213"/>
                        <a:ext cx="210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4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4" grpId="0"/>
      <p:bldP spid="195" grpId="0" animBg="1"/>
      <p:bldP spid="208" grpId="0"/>
      <p:bldP spid="216" grpId="0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Transformations from Global to Local System in Matrix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87" y="1591646"/>
            <a:ext cx="1870742" cy="1361193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0072"/>
              </p:ext>
            </p:extLst>
          </p:nvPr>
        </p:nvGraphicFramePr>
        <p:xfrm>
          <a:off x="531812" y="2954337"/>
          <a:ext cx="35560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8" name="Equation" r:id="rId4" imgW="1739880" imgH="939600" progId="Equation.DSMT4">
                  <p:embed/>
                </p:oleObj>
              </mc:Choice>
              <mc:Fallback>
                <p:oleObj name="Equation" r:id="rId4" imgW="1739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2" y="2954337"/>
                        <a:ext cx="3556000" cy="192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91646"/>
            <a:ext cx="1870742" cy="1535037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22572"/>
              </p:ext>
            </p:extLst>
          </p:nvPr>
        </p:nvGraphicFramePr>
        <p:xfrm>
          <a:off x="609600" y="1752600"/>
          <a:ext cx="199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9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19986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69938"/>
              </p:ext>
            </p:extLst>
          </p:nvPr>
        </p:nvGraphicFramePr>
        <p:xfrm>
          <a:off x="609600" y="2323271"/>
          <a:ext cx="2128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0" name="Equation" r:id="rId9" imgW="1041120" imgH="241200" progId="Equation.DSMT4">
                  <p:embed/>
                </p:oleObj>
              </mc:Choice>
              <mc:Fallback>
                <p:oleObj name="Equation" r:id="rId9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2323271"/>
                        <a:ext cx="2128838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83959"/>
              </p:ext>
            </p:extLst>
          </p:nvPr>
        </p:nvGraphicFramePr>
        <p:xfrm>
          <a:off x="608091" y="4918075"/>
          <a:ext cx="2592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1" name="Equation" r:id="rId11" imgW="1269720" imgH="279360" progId="Equation.DSMT4">
                  <p:embed/>
                </p:oleObj>
              </mc:Choice>
              <mc:Fallback>
                <p:oleObj name="Equation" r:id="rId11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091" y="4918075"/>
                        <a:ext cx="25923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33211" y="3352800"/>
            <a:ext cx="4733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Force Transforms using the same matrix</a:t>
            </a:r>
            <a:endParaRPr lang="en-US" sz="16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114098"/>
              </p:ext>
            </p:extLst>
          </p:nvPr>
        </p:nvGraphicFramePr>
        <p:xfrm>
          <a:off x="4970525" y="3786624"/>
          <a:ext cx="2514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2" name="Equation" r:id="rId13" imgW="1231560" imgH="279360" progId="Equation.DSMT4">
                  <p:embed/>
                </p:oleObj>
              </mc:Choice>
              <mc:Fallback>
                <p:oleObj name="Equation" r:id="rId13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0525" y="3786624"/>
                        <a:ext cx="25146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67901"/>
              </p:ext>
            </p:extLst>
          </p:nvPr>
        </p:nvGraphicFramePr>
        <p:xfrm>
          <a:off x="4864100" y="4249738"/>
          <a:ext cx="3738563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3" name="Equation" r:id="rId15" imgW="1828800" imgH="939600" progId="Equation.DSMT4">
                  <p:embed/>
                </p:oleObj>
              </mc:Choice>
              <mc:Fallback>
                <p:oleObj name="Equation" r:id="rId15" imgW="18288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64100" y="4249738"/>
                        <a:ext cx="3738563" cy="192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3333987" y="501415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591550" y="386451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644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0999" y="4538246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   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The Potential Energy In the Local and Global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52" y="1544444"/>
            <a:ext cx="1870742" cy="1361193"/>
          </a:xfrm>
          <a:prstGeom prst="rect">
            <a:avLst/>
          </a:prstGeom>
        </p:spPr>
      </p:pic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99178"/>
              </p:ext>
            </p:extLst>
          </p:nvPr>
        </p:nvGraphicFramePr>
        <p:xfrm>
          <a:off x="939750" y="2052637"/>
          <a:ext cx="47244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9" name="Equation" r:id="rId4" imgW="2666880" imgH="863280" progId="Equation.DSMT4">
                  <p:embed/>
                </p:oleObj>
              </mc:Choice>
              <mc:Fallback>
                <p:oleObj name="Equation" r:id="rId4" imgW="26668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750" y="2052637"/>
                        <a:ext cx="4724400" cy="152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50" y="2885193"/>
            <a:ext cx="1870742" cy="153503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1219200" y="460248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263640" y="41148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701" y="1752600"/>
            <a:ext cx="4826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Potential Energy in the Local System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581400"/>
            <a:ext cx="5023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Potential Energy in Global Coordinates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 bwMode="auto">
          <a:xfrm>
            <a:off x="1629965" y="311322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28589"/>
              </p:ext>
            </p:extLst>
          </p:nvPr>
        </p:nvGraphicFramePr>
        <p:xfrm>
          <a:off x="939750" y="3886200"/>
          <a:ext cx="52197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0" name="Equation" r:id="rId7" imgW="2946240" imgH="393480" progId="Equation.DSMT4">
                  <p:embed/>
                </p:oleObj>
              </mc:Choice>
              <mc:Fallback>
                <p:oleObj name="Equation" r:id="rId7" imgW="294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750" y="3886200"/>
                        <a:ext cx="5219700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23668"/>
              </p:ext>
            </p:extLst>
          </p:nvPr>
        </p:nvGraphicFramePr>
        <p:xfrm>
          <a:off x="964652" y="4876800"/>
          <a:ext cx="643413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1" name="Equation" r:id="rId9" imgW="3632040" imgH="393480" progId="Equation.DSMT4">
                  <p:embed/>
                </p:oleObj>
              </mc:Choice>
              <mc:Fallback>
                <p:oleObj name="Equation" r:id="rId9" imgW="363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4652" y="4876800"/>
                        <a:ext cx="6434138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0999" y="5662807"/>
            <a:ext cx="3249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Minimizing </a:t>
            </a:r>
            <a:r>
              <a:rPr lang="en-US" sz="1600" dirty="0" smtClean="0">
                <a:sym typeface="Symbol" panose="05050102010706020507" pitchFamily="18" charset="2"/>
              </a:rPr>
              <a:t></a:t>
            </a:r>
            <a:r>
              <a:rPr lang="en-US" sz="1600" baseline="-25000" dirty="0" smtClean="0">
                <a:sym typeface="Symbol" panose="05050102010706020507" pitchFamily="18" charset="2"/>
              </a:rPr>
              <a:t>e</a:t>
            </a:r>
            <a:r>
              <a:rPr lang="en-US" sz="1600" dirty="0" smtClean="0">
                <a:sym typeface="Symbol" panose="05050102010706020507" pitchFamily="18" charset="2"/>
              </a:rPr>
              <a:t> in     will give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80646" y="570837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33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15736"/>
              </p:ext>
            </p:extLst>
          </p:nvPr>
        </p:nvGraphicFramePr>
        <p:xfrm>
          <a:off x="4419600" y="5563869"/>
          <a:ext cx="31638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2" name="Equation" r:id="rId11" imgW="1549080" imgH="279360" progId="Equation.DSMT4">
                  <p:embed/>
                </p:oleObj>
              </mc:Choice>
              <mc:Fallback>
                <p:oleObj name="Equation" r:id="rId11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9600" y="5563869"/>
                        <a:ext cx="31638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7763108" y="569357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812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  <p:bldP spid="14" grpId="0" animBg="1"/>
      <p:bldP spid="16" grpId="0"/>
      <p:bldP spid="21" grpId="0"/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The System Of Equations is Formed In Global Coordinates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24000"/>
            <a:ext cx="1870742" cy="13611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07495"/>
            <a:ext cx="1870742" cy="1535037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113115"/>
              </p:ext>
            </p:extLst>
          </p:nvPr>
        </p:nvGraphicFramePr>
        <p:xfrm>
          <a:off x="838200" y="1810877"/>
          <a:ext cx="2971800" cy="53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6" name="Equation" r:id="rId5" imgW="1549080" imgH="279360" progId="Equation.DSMT4">
                  <p:embed/>
                </p:oleObj>
              </mc:Choice>
              <mc:Fallback>
                <p:oleObj name="Equation" r:id="rId5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10877"/>
                        <a:ext cx="2971800" cy="53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952081" y="188985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11020"/>
              </p:ext>
            </p:extLst>
          </p:nvPr>
        </p:nvGraphicFramePr>
        <p:xfrm>
          <a:off x="829901" y="2379402"/>
          <a:ext cx="6085681" cy="351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7" name="Equation" r:id="rId7" imgW="3238200" imgH="1879560" progId="Equation.DSMT4">
                  <p:embed/>
                </p:oleObj>
              </mc:Choice>
              <mc:Fallback>
                <p:oleObj name="Equation" r:id="rId7" imgW="323820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901" y="2379402"/>
                        <a:ext cx="6085681" cy="3518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216025"/>
          </a:xfrm>
        </p:spPr>
        <p:txBody>
          <a:bodyPr/>
          <a:lstStyle/>
          <a:p>
            <a:r>
              <a:rPr lang="en-US" dirty="0" smtClean="0"/>
              <a:t>Forming The System Matrix More Complex Than 1D 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24000"/>
            <a:ext cx="1718342" cy="1250303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14525"/>
              </p:ext>
            </p:extLst>
          </p:nvPr>
        </p:nvGraphicFramePr>
        <p:xfrm>
          <a:off x="685800" y="1889855"/>
          <a:ext cx="2590800" cy="46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69" name="Equation" r:id="rId4" imgW="1549080" imgH="279360" progId="Equation.DSMT4">
                  <p:embed/>
                </p:oleObj>
              </mc:Choice>
              <mc:Fallback>
                <p:oleObj name="Equation" r:id="rId4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889855"/>
                        <a:ext cx="2590800" cy="46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81000" y="194672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105"/>
              </p:ext>
            </p:extLst>
          </p:nvPr>
        </p:nvGraphicFramePr>
        <p:xfrm>
          <a:off x="3962400" y="1887254"/>
          <a:ext cx="2590800" cy="4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70" name="Equation" r:id="rId6" imgW="1549080" imgH="279360" progId="Equation.DSMT4">
                  <p:embed/>
                </p:oleObj>
              </mc:Choice>
              <mc:Fallback>
                <p:oleObj name="Equation" r:id="rId6" imgW="154908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87254"/>
                        <a:ext cx="2590800" cy="465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Notched Right Arrow 9"/>
          <p:cNvSpPr/>
          <p:nvPr/>
        </p:nvSpPr>
        <p:spPr bwMode="auto">
          <a:xfrm>
            <a:off x="3352800" y="1975996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602468"/>
            <a:ext cx="675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Nodes do not follow each other in a serial manner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Two DOF at each node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6629400" y="194997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372487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en-US" dirty="0" smtClean="0"/>
              <a:t>Simplification to help organize the problem</a:t>
            </a:r>
          </a:p>
          <a:p>
            <a:pPr>
              <a:buClr>
                <a:srgbClr val="990000"/>
              </a:buClr>
            </a:pPr>
            <a:endParaRPr lang="en-US" dirty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For a given Element, always define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lower element as the i node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higher element as the j node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After the element equations are formulated with respect to the Element DOF, then expand with respect to the System DOF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17689"/>
              </p:ext>
            </p:extLst>
          </p:nvPr>
        </p:nvGraphicFramePr>
        <p:xfrm>
          <a:off x="5943600" y="2877712"/>
          <a:ext cx="123593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71" name="Equation" r:id="rId8" imgW="952200" imgH="1625400" progId="Equation.DSMT4">
                  <p:embed/>
                </p:oleObj>
              </mc:Choice>
              <mc:Fallback>
                <p:oleObj name="Equation" r:id="rId8" imgW="952200" imgH="1625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77712"/>
                        <a:ext cx="123593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67659"/>
              </p:ext>
            </p:extLst>
          </p:nvPr>
        </p:nvGraphicFramePr>
        <p:xfrm>
          <a:off x="7494588" y="2878138"/>
          <a:ext cx="13017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72" name="Equation" r:id="rId10" imgW="1002960" imgH="1625400" progId="Equation.DSMT4">
                  <p:embed/>
                </p:oleObj>
              </mc:Choice>
              <mc:Fallback>
                <p:oleObj name="Equation" r:id="rId10" imgW="1002960" imgH="162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2878138"/>
                        <a:ext cx="130175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4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643631" y="5107193"/>
            <a:ext cx="228600" cy="914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643631" y="5107193"/>
            <a:ext cx="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9" name="Oval 18"/>
          <p:cNvSpPr/>
          <p:nvPr/>
        </p:nvSpPr>
        <p:spPr bwMode="auto">
          <a:xfrm>
            <a:off x="1300776" y="5411993"/>
            <a:ext cx="304800" cy="30480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2286000"/>
            <a:ext cx="228600" cy="914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14400" y="2286000"/>
            <a:ext cx="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eform 6"/>
          <p:cNvSpPr/>
          <p:nvPr/>
        </p:nvSpPr>
        <p:spPr bwMode="auto">
          <a:xfrm>
            <a:off x="933143" y="2512063"/>
            <a:ext cx="753070" cy="467071"/>
          </a:xfrm>
          <a:custGeom>
            <a:avLst/>
            <a:gdLst>
              <a:gd name="connsiteX0" fmla="*/ 0 w 600635"/>
              <a:gd name="connsiteY0" fmla="*/ 0 h 394447"/>
              <a:gd name="connsiteX1" fmla="*/ 0 w 600635"/>
              <a:gd name="connsiteY1" fmla="*/ 0 h 394447"/>
              <a:gd name="connsiteX2" fmla="*/ 268941 w 600635"/>
              <a:gd name="connsiteY2" fmla="*/ 0 h 394447"/>
              <a:gd name="connsiteX3" fmla="*/ 457200 w 600635"/>
              <a:gd name="connsiteY3" fmla="*/ 8965 h 394447"/>
              <a:gd name="connsiteX4" fmla="*/ 519953 w 600635"/>
              <a:gd name="connsiteY4" fmla="*/ 62753 h 394447"/>
              <a:gd name="connsiteX5" fmla="*/ 537882 w 600635"/>
              <a:gd name="connsiteY5" fmla="*/ 80683 h 394447"/>
              <a:gd name="connsiteX6" fmla="*/ 564776 w 600635"/>
              <a:gd name="connsiteY6" fmla="*/ 89647 h 394447"/>
              <a:gd name="connsiteX7" fmla="*/ 591670 w 600635"/>
              <a:gd name="connsiteY7" fmla="*/ 206189 h 394447"/>
              <a:gd name="connsiteX8" fmla="*/ 600635 w 600635"/>
              <a:gd name="connsiteY8" fmla="*/ 251012 h 394447"/>
              <a:gd name="connsiteX9" fmla="*/ 582706 w 600635"/>
              <a:gd name="connsiteY9" fmla="*/ 340659 h 394447"/>
              <a:gd name="connsiteX10" fmla="*/ 510988 w 600635"/>
              <a:gd name="connsiteY10" fmla="*/ 394447 h 394447"/>
              <a:gd name="connsiteX11" fmla="*/ 0 w 600635"/>
              <a:gd name="connsiteY11" fmla="*/ 394447 h 394447"/>
              <a:gd name="connsiteX12" fmla="*/ 17929 w 600635"/>
              <a:gd name="connsiteY12" fmla="*/ 394447 h 394447"/>
              <a:gd name="connsiteX13" fmla="*/ 26894 w 600635"/>
              <a:gd name="connsiteY13" fmla="*/ 277906 h 394447"/>
              <a:gd name="connsiteX14" fmla="*/ 35859 w 600635"/>
              <a:gd name="connsiteY14" fmla="*/ 251012 h 394447"/>
              <a:gd name="connsiteX15" fmla="*/ 53788 w 600635"/>
              <a:gd name="connsiteY15" fmla="*/ 161365 h 394447"/>
              <a:gd name="connsiteX16" fmla="*/ 62753 w 600635"/>
              <a:gd name="connsiteY16" fmla="*/ 125506 h 394447"/>
              <a:gd name="connsiteX17" fmla="*/ 44823 w 600635"/>
              <a:gd name="connsiteY17" fmla="*/ 35859 h 394447"/>
              <a:gd name="connsiteX18" fmla="*/ 0 w 600635"/>
              <a:gd name="connsiteY18" fmla="*/ 0 h 394447"/>
              <a:gd name="connsiteX0" fmla="*/ 0 w 600635"/>
              <a:gd name="connsiteY0" fmla="*/ 0 h 394447"/>
              <a:gd name="connsiteX1" fmla="*/ 0 w 600635"/>
              <a:gd name="connsiteY1" fmla="*/ 0 h 394447"/>
              <a:gd name="connsiteX2" fmla="*/ 268941 w 600635"/>
              <a:gd name="connsiteY2" fmla="*/ 0 h 394447"/>
              <a:gd name="connsiteX3" fmla="*/ 457200 w 600635"/>
              <a:gd name="connsiteY3" fmla="*/ 8965 h 394447"/>
              <a:gd name="connsiteX4" fmla="*/ 519953 w 600635"/>
              <a:gd name="connsiteY4" fmla="*/ 62753 h 394447"/>
              <a:gd name="connsiteX5" fmla="*/ 537882 w 600635"/>
              <a:gd name="connsiteY5" fmla="*/ 80683 h 394447"/>
              <a:gd name="connsiteX6" fmla="*/ 564776 w 600635"/>
              <a:gd name="connsiteY6" fmla="*/ 89647 h 394447"/>
              <a:gd name="connsiteX7" fmla="*/ 591670 w 600635"/>
              <a:gd name="connsiteY7" fmla="*/ 206189 h 394447"/>
              <a:gd name="connsiteX8" fmla="*/ 600635 w 600635"/>
              <a:gd name="connsiteY8" fmla="*/ 251012 h 394447"/>
              <a:gd name="connsiteX9" fmla="*/ 582706 w 600635"/>
              <a:gd name="connsiteY9" fmla="*/ 340659 h 394447"/>
              <a:gd name="connsiteX10" fmla="*/ 510988 w 600635"/>
              <a:gd name="connsiteY10" fmla="*/ 394447 h 394447"/>
              <a:gd name="connsiteX11" fmla="*/ 17929 w 600635"/>
              <a:gd name="connsiteY11" fmla="*/ 394447 h 394447"/>
              <a:gd name="connsiteX12" fmla="*/ 26894 w 600635"/>
              <a:gd name="connsiteY12" fmla="*/ 277906 h 394447"/>
              <a:gd name="connsiteX13" fmla="*/ 35859 w 600635"/>
              <a:gd name="connsiteY13" fmla="*/ 251012 h 394447"/>
              <a:gd name="connsiteX14" fmla="*/ 53788 w 600635"/>
              <a:gd name="connsiteY14" fmla="*/ 161365 h 394447"/>
              <a:gd name="connsiteX15" fmla="*/ 62753 w 600635"/>
              <a:gd name="connsiteY15" fmla="*/ 125506 h 394447"/>
              <a:gd name="connsiteX16" fmla="*/ 44823 w 600635"/>
              <a:gd name="connsiteY16" fmla="*/ 35859 h 394447"/>
              <a:gd name="connsiteX17" fmla="*/ 0 w 600635"/>
              <a:gd name="connsiteY17" fmla="*/ 0 h 394447"/>
              <a:gd name="connsiteX0" fmla="*/ 14249 w 614884"/>
              <a:gd name="connsiteY0" fmla="*/ 0 h 394447"/>
              <a:gd name="connsiteX1" fmla="*/ 14249 w 614884"/>
              <a:gd name="connsiteY1" fmla="*/ 0 h 394447"/>
              <a:gd name="connsiteX2" fmla="*/ 283190 w 614884"/>
              <a:gd name="connsiteY2" fmla="*/ 0 h 394447"/>
              <a:gd name="connsiteX3" fmla="*/ 471449 w 614884"/>
              <a:gd name="connsiteY3" fmla="*/ 8965 h 394447"/>
              <a:gd name="connsiteX4" fmla="*/ 534202 w 614884"/>
              <a:gd name="connsiteY4" fmla="*/ 62753 h 394447"/>
              <a:gd name="connsiteX5" fmla="*/ 552131 w 614884"/>
              <a:gd name="connsiteY5" fmla="*/ 80683 h 394447"/>
              <a:gd name="connsiteX6" fmla="*/ 579025 w 614884"/>
              <a:gd name="connsiteY6" fmla="*/ 89647 h 394447"/>
              <a:gd name="connsiteX7" fmla="*/ 605919 w 614884"/>
              <a:gd name="connsiteY7" fmla="*/ 206189 h 394447"/>
              <a:gd name="connsiteX8" fmla="*/ 614884 w 614884"/>
              <a:gd name="connsiteY8" fmla="*/ 251012 h 394447"/>
              <a:gd name="connsiteX9" fmla="*/ 596955 w 614884"/>
              <a:gd name="connsiteY9" fmla="*/ 340659 h 394447"/>
              <a:gd name="connsiteX10" fmla="*/ 525237 w 614884"/>
              <a:gd name="connsiteY10" fmla="*/ 394447 h 394447"/>
              <a:gd name="connsiteX11" fmla="*/ 32178 w 614884"/>
              <a:gd name="connsiteY11" fmla="*/ 394447 h 394447"/>
              <a:gd name="connsiteX12" fmla="*/ 50108 w 614884"/>
              <a:gd name="connsiteY12" fmla="*/ 251012 h 394447"/>
              <a:gd name="connsiteX13" fmla="*/ 68037 w 614884"/>
              <a:gd name="connsiteY13" fmla="*/ 161365 h 394447"/>
              <a:gd name="connsiteX14" fmla="*/ 77002 w 614884"/>
              <a:gd name="connsiteY14" fmla="*/ 125506 h 394447"/>
              <a:gd name="connsiteX15" fmla="*/ 59072 w 614884"/>
              <a:gd name="connsiteY15" fmla="*/ 35859 h 394447"/>
              <a:gd name="connsiteX16" fmla="*/ 14249 w 614884"/>
              <a:gd name="connsiteY16" fmla="*/ 0 h 394447"/>
              <a:gd name="connsiteX0" fmla="*/ 9735 w 610370"/>
              <a:gd name="connsiteY0" fmla="*/ 0 h 394447"/>
              <a:gd name="connsiteX1" fmla="*/ 9735 w 610370"/>
              <a:gd name="connsiteY1" fmla="*/ 0 h 394447"/>
              <a:gd name="connsiteX2" fmla="*/ 278676 w 610370"/>
              <a:gd name="connsiteY2" fmla="*/ 0 h 394447"/>
              <a:gd name="connsiteX3" fmla="*/ 466935 w 610370"/>
              <a:gd name="connsiteY3" fmla="*/ 8965 h 394447"/>
              <a:gd name="connsiteX4" fmla="*/ 529688 w 610370"/>
              <a:gd name="connsiteY4" fmla="*/ 62753 h 394447"/>
              <a:gd name="connsiteX5" fmla="*/ 547617 w 610370"/>
              <a:gd name="connsiteY5" fmla="*/ 80683 h 394447"/>
              <a:gd name="connsiteX6" fmla="*/ 574511 w 610370"/>
              <a:gd name="connsiteY6" fmla="*/ 89647 h 394447"/>
              <a:gd name="connsiteX7" fmla="*/ 601405 w 610370"/>
              <a:gd name="connsiteY7" fmla="*/ 206189 h 394447"/>
              <a:gd name="connsiteX8" fmla="*/ 610370 w 610370"/>
              <a:gd name="connsiteY8" fmla="*/ 251012 h 394447"/>
              <a:gd name="connsiteX9" fmla="*/ 592441 w 610370"/>
              <a:gd name="connsiteY9" fmla="*/ 340659 h 394447"/>
              <a:gd name="connsiteX10" fmla="*/ 520723 w 610370"/>
              <a:gd name="connsiteY10" fmla="*/ 394447 h 394447"/>
              <a:gd name="connsiteX11" fmla="*/ 27664 w 610370"/>
              <a:gd name="connsiteY11" fmla="*/ 394447 h 394447"/>
              <a:gd name="connsiteX12" fmla="*/ 63523 w 610370"/>
              <a:gd name="connsiteY12" fmla="*/ 161365 h 394447"/>
              <a:gd name="connsiteX13" fmla="*/ 72488 w 610370"/>
              <a:gd name="connsiteY13" fmla="*/ 125506 h 394447"/>
              <a:gd name="connsiteX14" fmla="*/ 54558 w 610370"/>
              <a:gd name="connsiteY14" fmla="*/ 35859 h 394447"/>
              <a:gd name="connsiteX15" fmla="*/ 9735 w 610370"/>
              <a:gd name="connsiteY15" fmla="*/ 0 h 394447"/>
              <a:gd name="connsiteX0" fmla="*/ 7227 w 607862"/>
              <a:gd name="connsiteY0" fmla="*/ 0 h 394447"/>
              <a:gd name="connsiteX1" fmla="*/ 7227 w 607862"/>
              <a:gd name="connsiteY1" fmla="*/ 0 h 394447"/>
              <a:gd name="connsiteX2" fmla="*/ 276168 w 607862"/>
              <a:gd name="connsiteY2" fmla="*/ 0 h 394447"/>
              <a:gd name="connsiteX3" fmla="*/ 464427 w 607862"/>
              <a:gd name="connsiteY3" fmla="*/ 8965 h 394447"/>
              <a:gd name="connsiteX4" fmla="*/ 527180 w 607862"/>
              <a:gd name="connsiteY4" fmla="*/ 62753 h 394447"/>
              <a:gd name="connsiteX5" fmla="*/ 545109 w 607862"/>
              <a:gd name="connsiteY5" fmla="*/ 80683 h 394447"/>
              <a:gd name="connsiteX6" fmla="*/ 572003 w 607862"/>
              <a:gd name="connsiteY6" fmla="*/ 89647 h 394447"/>
              <a:gd name="connsiteX7" fmla="*/ 598897 w 607862"/>
              <a:gd name="connsiteY7" fmla="*/ 206189 h 394447"/>
              <a:gd name="connsiteX8" fmla="*/ 607862 w 607862"/>
              <a:gd name="connsiteY8" fmla="*/ 251012 h 394447"/>
              <a:gd name="connsiteX9" fmla="*/ 589933 w 607862"/>
              <a:gd name="connsiteY9" fmla="*/ 340659 h 394447"/>
              <a:gd name="connsiteX10" fmla="*/ 518215 w 607862"/>
              <a:gd name="connsiteY10" fmla="*/ 394447 h 394447"/>
              <a:gd name="connsiteX11" fmla="*/ 25156 w 607862"/>
              <a:gd name="connsiteY11" fmla="*/ 394447 h 394447"/>
              <a:gd name="connsiteX12" fmla="*/ 69980 w 607862"/>
              <a:gd name="connsiteY12" fmla="*/ 125506 h 394447"/>
              <a:gd name="connsiteX13" fmla="*/ 52050 w 607862"/>
              <a:gd name="connsiteY13" fmla="*/ 35859 h 394447"/>
              <a:gd name="connsiteX14" fmla="*/ 7227 w 607862"/>
              <a:gd name="connsiteY14" fmla="*/ 0 h 394447"/>
              <a:gd name="connsiteX0" fmla="*/ 10311 w 610946"/>
              <a:gd name="connsiteY0" fmla="*/ 0 h 394447"/>
              <a:gd name="connsiteX1" fmla="*/ 10311 w 610946"/>
              <a:gd name="connsiteY1" fmla="*/ 0 h 394447"/>
              <a:gd name="connsiteX2" fmla="*/ 279252 w 610946"/>
              <a:gd name="connsiteY2" fmla="*/ 0 h 394447"/>
              <a:gd name="connsiteX3" fmla="*/ 467511 w 610946"/>
              <a:gd name="connsiteY3" fmla="*/ 8965 h 394447"/>
              <a:gd name="connsiteX4" fmla="*/ 530264 w 610946"/>
              <a:gd name="connsiteY4" fmla="*/ 62753 h 394447"/>
              <a:gd name="connsiteX5" fmla="*/ 548193 w 610946"/>
              <a:gd name="connsiteY5" fmla="*/ 80683 h 394447"/>
              <a:gd name="connsiteX6" fmla="*/ 575087 w 610946"/>
              <a:gd name="connsiteY6" fmla="*/ 89647 h 394447"/>
              <a:gd name="connsiteX7" fmla="*/ 601981 w 610946"/>
              <a:gd name="connsiteY7" fmla="*/ 206189 h 394447"/>
              <a:gd name="connsiteX8" fmla="*/ 610946 w 610946"/>
              <a:gd name="connsiteY8" fmla="*/ 251012 h 394447"/>
              <a:gd name="connsiteX9" fmla="*/ 593017 w 610946"/>
              <a:gd name="connsiteY9" fmla="*/ 340659 h 394447"/>
              <a:gd name="connsiteX10" fmla="*/ 521299 w 610946"/>
              <a:gd name="connsiteY10" fmla="*/ 394447 h 394447"/>
              <a:gd name="connsiteX11" fmla="*/ 28240 w 610946"/>
              <a:gd name="connsiteY11" fmla="*/ 394447 h 394447"/>
              <a:gd name="connsiteX12" fmla="*/ 55134 w 610946"/>
              <a:gd name="connsiteY12" fmla="*/ 35859 h 394447"/>
              <a:gd name="connsiteX13" fmla="*/ 10311 w 610946"/>
              <a:gd name="connsiteY13" fmla="*/ 0 h 394447"/>
              <a:gd name="connsiteX0" fmla="*/ 24388 w 625023"/>
              <a:gd name="connsiteY0" fmla="*/ 0 h 394447"/>
              <a:gd name="connsiteX1" fmla="*/ 24388 w 625023"/>
              <a:gd name="connsiteY1" fmla="*/ 0 h 394447"/>
              <a:gd name="connsiteX2" fmla="*/ 293329 w 625023"/>
              <a:gd name="connsiteY2" fmla="*/ 0 h 394447"/>
              <a:gd name="connsiteX3" fmla="*/ 481588 w 625023"/>
              <a:gd name="connsiteY3" fmla="*/ 8965 h 394447"/>
              <a:gd name="connsiteX4" fmla="*/ 544341 w 625023"/>
              <a:gd name="connsiteY4" fmla="*/ 62753 h 394447"/>
              <a:gd name="connsiteX5" fmla="*/ 562270 w 625023"/>
              <a:gd name="connsiteY5" fmla="*/ 80683 h 394447"/>
              <a:gd name="connsiteX6" fmla="*/ 589164 w 625023"/>
              <a:gd name="connsiteY6" fmla="*/ 89647 h 394447"/>
              <a:gd name="connsiteX7" fmla="*/ 616058 w 625023"/>
              <a:gd name="connsiteY7" fmla="*/ 206189 h 394447"/>
              <a:gd name="connsiteX8" fmla="*/ 625023 w 625023"/>
              <a:gd name="connsiteY8" fmla="*/ 251012 h 394447"/>
              <a:gd name="connsiteX9" fmla="*/ 607094 w 625023"/>
              <a:gd name="connsiteY9" fmla="*/ 340659 h 394447"/>
              <a:gd name="connsiteX10" fmla="*/ 535376 w 625023"/>
              <a:gd name="connsiteY10" fmla="*/ 394447 h 394447"/>
              <a:gd name="connsiteX11" fmla="*/ 42317 w 625023"/>
              <a:gd name="connsiteY11" fmla="*/ 394447 h 394447"/>
              <a:gd name="connsiteX12" fmla="*/ 24388 w 625023"/>
              <a:gd name="connsiteY12" fmla="*/ 0 h 394447"/>
              <a:gd name="connsiteX0" fmla="*/ 0 w 600635"/>
              <a:gd name="connsiteY0" fmla="*/ 0 h 394447"/>
              <a:gd name="connsiteX1" fmla="*/ 0 w 600635"/>
              <a:gd name="connsiteY1" fmla="*/ 0 h 394447"/>
              <a:gd name="connsiteX2" fmla="*/ 268941 w 600635"/>
              <a:gd name="connsiteY2" fmla="*/ 0 h 394447"/>
              <a:gd name="connsiteX3" fmla="*/ 457200 w 600635"/>
              <a:gd name="connsiteY3" fmla="*/ 8965 h 394447"/>
              <a:gd name="connsiteX4" fmla="*/ 519953 w 600635"/>
              <a:gd name="connsiteY4" fmla="*/ 62753 h 394447"/>
              <a:gd name="connsiteX5" fmla="*/ 537882 w 600635"/>
              <a:gd name="connsiteY5" fmla="*/ 80683 h 394447"/>
              <a:gd name="connsiteX6" fmla="*/ 564776 w 600635"/>
              <a:gd name="connsiteY6" fmla="*/ 89647 h 394447"/>
              <a:gd name="connsiteX7" fmla="*/ 591670 w 600635"/>
              <a:gd name="connsiteY7" fmla="*/ 206189 h 394447"/>
              <a:gd name="connsiteX8" fmla="*/ 600635 w 600635"/>
              <a:gd name="connsiteY8" fmla="*/ 251012 h 394447"/>
              <a:gd name="connsiteX9" fmla="*/ 582706 w 600635"/>
              <a:gd name="connsiteY9" fmla="*/ 340659 h 394447"/>
              <a:gd name="connsiteX10" fmla="*/ 510988 w 600635"/>
              <a:gd name="connsiteY10" fmla="*/ 394447 h 394447"/>
              <a:gd name="connsiteX11" fmla="*/ 17929 w 600635"/>
              <a:gd name="connsiteY11" fmla="*/ 394447 h 394447"/>
              <a:gd name="connsiteX12" fmla="*/ 0 w 600635"/>
              <a:gd name="connsiteY12" fmla="*/ 0 h 394447"/>
              <a:gd name="connsiteX0" fmla="*/ 0 w 600635"/>
              <a:gd name="connsiteY0" fmla="*/ 0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12" fmla="*/ 17929 w 600635"/>
              <a:gd name="connsiteY12" fmla="*/ 394447 h 397879"/>
              <a:gd name="connsiteX13" fmla="*/ 0 w 600635"/>
              <a:gd name="connsiteY13" fmla="*/ 0 h 397879"/>
              <a:gd name="connsiteX0" fmla="*/ 0 w 600635"/>
              <a:gd name="connsiteY0" fmla="*/ 0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12" fmla="*/ 0 w 600635"/>
              <a:gd name="connsiteY12" fmla="*/ 0 h 397879"/>
              <a:gd name="connsiteX0" fmla="*/ 0 w 600635"/>
              <a:gd name="connsiteY0" fmla="*/ 0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12" fmla="*/ 0 w 600635"/>
              <a:gd name="connsiteY12" fmla="*/ 0 h 397879"/>
              <a:gd name="connsiteX0" fmla="*/ 27331 w 618187"/>
              <a:gd name="connsiteY0" fmla="*/ 2445 h 397879"/>
              <a:gd name="connsiteX1" fmla="*/ 17552 w 618187"/>
              <a:gd name="connsiteY1" fmla="*/ 0 h 397879"/>
              <a:gd name="connsiteX2" fmla="*/ 286493 w 618187"/>
              <a:gd name="connsiteY2" fmla="*/ 0 h 397879"/>
              <a:gd name="connsiteX3" fmla="*/ 474752 w 618187"/>
              <a:gd name="connsiteY3" fmla="*/ 8965 h 397879"/>
              <a:gd name="connsiteX4" fmla="*/ 537505 w 618187"/>
              <a:gd name="connsiteY4" fmla="*/ 62753 h 397879"/>
              <a:gd name="connsiteX5" fmla="*/ 555434 w 618187"/>
              <a:gd name="connsiteY5" fmla="*/ 80683 h 397879"/>
              <a:gd name="connsiteX6" fmla="*/ 582328 w 618187"/>
              <a:gd name="connsiteY6" fmla="*/ 89647 h 397879"/>
              <a:gd name="connsiteX7" fmla="*/ 609222 w 618187"/>
              <a:gd name="connsiteY7" fmla="*/ 206189 h 397879"/>
              <a:gd name="connsiteX8" fmla="*/ 618187 w 618187"/>
              <a:gd name="connsiteY8" fmla="*/ 251012 h 397879"/>
              <a:gd name="connsiteX9" fmla="*/ 600258 w 618187"/>
              <a:gd name="connsiteY9" fmla="*/ 340659 h 397879"/>
              <a:gd name="connsiteX10" fmla="*/ 528540 w 618187"/>
              <a:gd name="connsiteY10" fmla="*/ 394447 h 397879"/>
              <a:gd name="connsiteX11" fmla="*/ 28147 w 618187"/>
              <a:gd name="connsiteY11" fmla="*/ 392818 h 397879"/>
              <a:gd name="connsiteX12" fmla="*/ 27331 w 618187"/>
              <a:gd name="connsiteY12" fmla="*/ 2445 h 397879"/>
              <a:gd name="connsiteX0" fmla="*/ 10595 w 600635"/>
              <a:gd name="connsiteY0" fmla="*/ 392818 h 397879"/>
              <a:gd name="connsiteX1" fmla="*/ 0 w 600635"/>
              <a:gd name="connsiteY1" fmla="*/ 0 h 397879"/>
              <a:gd name="connsiteX2" fmla="*/ 268941 w 600635"/>
              <a:gd name="connsiteY2" fmla="*/ 0 h 397879"/>
              <a:gd name="connsiteX3" fmla="*/ 457200 w 600635"/>
              <a:gd name="connsiteY3" fmla="*/ 8965 h 397879"/>
              <a:gd name="connsiteX4" fmla="*/ 519953 w 600635"/>
              <a:gd name="connsiteY4" fmla="*/ 62753 h 397879"/>
              <a:gd name="connsiteX5" fmla="*/ 537882 w 600635"/>
              <a:gd name="connsiteY5" fmla="*/ 80683 h 397879"/>
              <a:gd name="connsiteX6" fmla="*/ 564776 w 600635"/>
              <a:gd name="connsiteY6" fmla="*/ 89647 h 397879"/>
              <a:gd name="connsiteX7" fmla="*/ 591670 w 600635"/>
              <a:gd name="connsiteY7" fmla="*/ 206189 h 397879"/>
              <a:gd name="connsiteX8" fmla="*/ 600635 w 600635"/>
              <a:gd name="connsiteY8" fmla="*/ 251012 h 397879"/>
              <a:gd name="connsiteX9" fmla="*/ 582706 w 600635"/>
              <a:gd name="connsiteY9" fmla="*/ 340659 h 397879"/>
              <a:gd name="connsiteX10" fmla="*/ 510988 w 600635"/>
              <a:gd name="connsiteY10" fmla="*/ 394447 h 397879"/>
              <a:gd name="connsiteX11" fmla="*/ 10595 w 600635"/>
              <a:gd name="connsiteY11" fmla="*/ 392818 h 397879"/>
              <a:gd name="connsiteX0" fmla="*/ 3261 w 593301"/>
              <a:gd name="connsiteY0" fmla="*/ 395262 h 400323"/>
              <a:gd name="connsiteX1" fmla="*/ 0 w 593301"/>
              <a:gd name="connsiteY1" fmla="*/ 0 h 400323"/>
              <a:gd name="connsiteX2" fmla="*/ 261607 w 593301"/>
              <a:gd name="connsiteY2" fmla="*/ 2444 h 400323"/>
              <a:gd name="connsiteX3" fmla="*/ 449866 w 593301"/>
              <a:gd name="connsiteY3" fmla="*/ 11409 h 400323"/>
              <a:gd name="connsiteX4" fmla="*/ 512619 w 593301"/>
              <a:gd name="connsiteY4" fmla="*/ 65197 h 400323"/>
              <a:gd name="connsiteX5" fmla="*/ 530548 w 593301"/>
              <a:gd name="connsiteY5" fmla="*/ 83127 h 400323"/>
              <a:gd name="connsiteX6" fmla="*/ 557442 w 593301"/>
              <a:gd name="connsiteY6" fmla="*/ 92091 h 400323"/>
              <a:gd name="connsiteX7" fmla="*/ 584336 w 593301"/>
              <a:gd name="connsiteY7" fmla="*/ 208633 h 400323"/>
              <a:gd name="connsiteX8" fmla="*/ 593301 w 593301"/>
              <a:gd name="connsiteY8" fmla="*/ 253456 h 400323"/>
              <a:gd name="connsiteX9" fmla="*/ 575372 w 593301"/>
              <a:gd name="connsiteY9" fmla="*/ 343103 h 400323"/>
              <a:gd name="connsiteX10" fmla="*/ 503654 w 593301"/>
              <a:gd name="connsiteY10" fmla="*/ 396891 h 400323"/>
              <a:gd name="connsiteX11" fmla="*/ 3261 w 593301"/>
              <a:gd name="connsiteY11" fmla="*/ 395262 h 400323"/>
              <a:gd name="connsiteX0" fmla="*/ 3261 w 593301"/>
              <a:gd name="connsiteY0" fmla="*/ 408666 h 413727"/>
              <a:gd name="connsiteX1" fmla="*/ 0 w 593301"/>
              <a:gd name="connsiteY1" fmla="*/ 13404 h 413727"/>
              <a:gd name="connsiteX2" fmla="*/ 261607 w 593301"/>
              <a:gd name="connsiteY2" fmla="*/ 15848 h 413727"/>
              <a:gd name="connsiteX3" fmla="*/ 547663 w 593301"/>
              <a:gd name="connsiteY3" fmla="*/ 364 h 413727"/>
              <a:gd name="connsiteX4" fmla="*/ 512619 w 593301"/>
              <a:gd name="connsiteY4" fmla="*/ 78601 h 413727"/>
              <a:gd name="connsiteX5" fmla="*/ 530548 w 593301"/>
              <a:gd name="connsiteY5" fmla="*/ 96531 h 413727"/>
              <a:gd name="connsiteX6" fmla="*/ 557442 w 593301"/>
              <a:gd name="connsiteY6" fmla="*/ 105495 h 413727"/>
              <a:gd name="connsiteX7" fmla="*/ 584336 w 593301"/>
              <a:gd name="connsiteY7" fmla="*/ 222037 h 413727"/>
              <a:gd name="connsiteX8" fmla="*/ 593301 w 593301"/>
              <a:gd name="connsiteY8" fmla="*/ 266860 h 413727"/>
              <a:gd name="connsiteX9" fmla="*/ 575372 w 593301"/>
              <a:gd name="connsiteY9" fmla="*/ 356507 h 413727"/>
              <a:gd name="connsiteX10" fmla="*/ 503654 w 593301"/>
              <a:gd name="connsiteY10" fmla="*/ 410295 h 413727"/>
              <a:gd name="connsiteX11" fmla="*/ 3261 w 593301"/>
              <a:gd name="connsiteY11" fmla="*/ 408666 h 413727"/>
              <a:gd name="connsiteX0" fmla="*/ 3261 w 593301"/>
              <a:gd name="connsiteY0" fmla="*/ 408666 h 460060"/>
              <a:gd name="connsiteX1" fmla="*/ 0 w 593301"/>
              <a:gd name="connsiteY1" fmla="*/ 13404 h 460060"/>
              <a:gd name="connsiteX2" fmla="*/ 261607 w 593301"/>
              <a:gd name="connsiteY2" fmla="*/ 15848 h 460060"/>
              <a:gd name="connsiteX3" fmla="*/ 547663 w 593301"/>
              <a:gd name="connsiteY3" fmla="*/ 364 h 460060"/>
              <a:gd name="connsiteX4" fmla="*/ 512619 w 593301"/>
              <a:gd name="connsiteY4" fmla="*/ 78601 h 460060"/>
              <a:gd name="connsiteX5" fmla="*/ 530548 w 593301"/>
              <a:gd name="connsiteY5" fmla="*/ 96531 h 460060"/>
              <a:gd name="connsiteX6" fmla="*/ 557442 w 593301"/>
              <a:gd name="connsiteY6" fmla="*/ 105495 h 460060"/>
              <a:gd name="connsiteX7" fmla="*/ 584336 w 593301"/>
              <a:gd name="connsiteY7" fmla="*/ 222037 h 460060"/>
              <a:gd name="connsiteX8" fmla="*/ 593301 w 593301"/>
              <a:gd name="connsiteY8" fmla="*/ 266860 h 460060"/>
              <a:gd name="connsiteX9" fmla="*/ 575372 w 593301"/>
              <a:gd name="connsiteY9" fmla="*/ 356507 h 460060"/>
              <a:gd name="connsiteX10" fmla="*/ 540328 w 593301"/>
              <a:gd name="connsiteY10" fmla="*/ 459193 h 460060"/>
              <a:gd name="connsiteX11" fmla="*/ 3261 w 593301"/>
              <a:gd name="connsiteY11" fmla="*/ 408666 h 460060"/>
              <a:gd name="connsiteX0" fmla="*/ 3261 w 593301"/>
              <a:gd name="connsiteY0" fmla="*/ 408666 h 460060"/>
              <a:gd name="connsiteX1" fmla="*/ 0 w 593301"/>
              <a:gd name="connsiteY1" fmla="*/ 13404 h 460060"/>
              <a:gd name="connsiteX2" fmla="*/ 261607 w 593301"/>
              <a:gd name="connsiteY2" fmla="*/ 15848 h 460060"/>
              <a:gd name="connsiteX3" fmla="*/ 535439 w 593301"/>
              <a:gd name="connsiteY3" fmla="*/ 364 h 460060"/>
              <a:gd name="connsiteX4" fmla="*/ 512619 w 593301"/>
              <a:gd name="connsiteY4" fmla="*/ 78601 h 460060"/>
              <a:gd name="connsiteX5" fmla="*/ 530548 w 593301"/>
              <a:gd name="connsiteY5" fmla="*/ 96531 h 460060"/>
              <a:gd name="connsiteX6" fmla="*/ 557442 w 593301"/>
              <a:gd name="connsiteY6" fmla="*/ 105495 h 460060"/>
              <a:gd name="connsiteX7" fmla="*/ 584336 w 593301"/>
              <a:gd name="connsiteY7" fmla="*/ 222037 h 460060"/>
              <a:gd name="connsiteX8" fmla="*/ 593301 w 593301"/>
              <a:gd name="connsiteY8" fmla="*/ 266860 h 460060"/>
              <a:gd name="connsiteX9" fmla="*/ 575372 w 593301"/>
              <a:gd name="connsiteY9" fmla="*/ 356507 h 460060"/>
              <a:gd name="connsiteX10" fmla="*/ 540328 w 593301"/>
              <a:gd name="connsiteY10" fmla="*/ 459193 h 460060"/>
              <a:gd name="connsiteX11" fmla="*/ 3261 w 593301"/>
              <a:gd name="connsiteY11" fmla="*/ 408666 h 460060"/>
              <a:gd name="connsiteX0" fmla="*/ 42087 w 632127"/>
              <a:gd name="connsiteY0" fmla="*/ 432413 h 483807"/>
              <a:gd name="connsiteX1" fmla="*/ 38826 w 632127"/>
              <a:gd name="connsiteY1" fmla="*/ 37151 h 483807"/>
              <a:gd name="connsiteX2" fmla="*/ 574265 w 632127"/>
              <a:gd name="connsiteY2" fmla="*/ 24111 h 483807"/>
              <a:gd name="connsiteX3" fmla="*/ 551445 w 632127"/>
              <a:gd name="connsiteY3" fmla="*/ 102348 h 483807"/>
              <a:gd name="connsiteX4" fmla="*/ 569374 w 632127"/>
              <a:gd name="connsiteY4" fmla="*/ 120278 h 483807"/>
              <a:gd name="connsiteX5" fmla="*/ 596268 w 632127"/>
              <a:gd name="connsiteY5" fmla="*/ 129242 h 483807"/>
              <a:gd name="connsiteX6" fmla="*/ 623162 w 632127"/>
              <a:gd name="connsiteY6" fmla="*/ 245784 h 483807"/>
              <a:gd name="connsiteX7" fmla="*/ 632127 w 632127"/>
              <a:gd name="connsiteY7" fmla="*/ 290607 h 483807"/>
              <a:gd name="connsiteX8" fmla="*/ 614198 w 632127"/>
              <a:gd name="connsiteY8" fmla="*/ 380254 h 483807"/>
              <a:gd name="connsiteX9" fmla="*/ 579154 w 632127"/>
              <a:gd name="connsiteY9" fmla="*/ 482940 h 483807"/>
              <a:gd name="connsiteX10" fmla="*/ 42087 w 632127"/>
              <a:gd name="connsiteY10" fmla="*/ 432413 h 483807"/>
              <a:gd name="connsiteX0" fmla="*/ 3261 w 593301"/>
              <a:gd name="connsiteY0" fmla="*/ 432413 h 483807"/>
              <a:gd name="connsiteX1" fmla="*/ 0 w 593301"/>
              <a:gd name="connsiteY1" fmla="*/ 37151 h 483807"/>
              <a:gd name="connsiteX2" fmla="*/ 535439 w 593301"/>
              <a:gd name="connsiteY2" fmla="*/ 24111 h 483807"/>
              <a:gd name="connsiteX3" fmla="*/ 512619 w 593301"/>
              <a:gd name="connsiteY3" fmla="*/ 102348 h 483807"/>
              <a:gd name="connsiteX4" fmla="*/ 530548 w 593301"/>
              <a:gd name="connsiteY4" fmla="*/ 120278 h 483807"/>
              <a:gd name="connsiteX5" fmla="*/ 557442 w 593301"/>
              <a:gd name="connsiteY5" fmla="*/ 129242 h 483807"/>
              <a:gd name="connsiteX6" fmla="*/ 584336 w 593301"/>
              <a:gd name="connsiteY6" fmla="*/ 245784 h 483807"/>
              <a:gd name="connsiteX7" fmla="*/ 593301 w 593301"/>
              <a:gd name="connsiteY7" fmla="*/ 290607 h 483807"/>
              <a:gd name="connsiteX8" fmla="*/ 575372 w 593301"/>
              <a:gd name="connsiteY8" fmla="*/ 380254 h 483807"/>
              <a:gd name="connsiteX9" fmla="*/ 540328 w 593301"/>
              <a:gd name="connsiteY9" fmla="*/ 482940 h 483807"/>
              <a:gd name="connsiteX10" fmla="*/ 3261 w 593301"/>
              <a:gd name="connsiteY10" fmla="*/ 432413 h 483807"/>
              <a:gd name="connsiteX0" fmla="*/ 3261 w 593301"/>
              <a:gd name="connsiteY0" fmla="*/ 442262 h 493656"/>
              <a:gd name="connsiteX1" fmla="*/ 0 w 593301"/>
              <a:gd name="connsiteY1" fmla="*/ 32330 h 493656"/>
              <a:gd name="connsiteX2" fmla="*/ 535439 w 593301"/>
              <a:gd name="connsiteY2" fmla="*/ 33960 h 493656"/>
              <a:gd name="connsiteX3" fmla="*/ 512619 w 593301"/>
              <a:gd name="connsiteY3" fmla="*/ 112197 h 493656"/>
              <a:gd name="connsiteX4" fmla="*/ 530548 w 593301"/>
              <a:gd name="connsiteY4" fmla="*/ 130127 h 493656"/>
              <a:gd name="connsiteX5" fmla="*/ 557442 w 593301"/>
              <a:gd name="connsiteY5" fmla="*/ 139091 h 493656"/>
              <a:gd name="connsiteX6" fmla="*/ 584336 w 593301"/>
              <a:gd name="connsiteY6" fmla="*/ 255633 h 493656"/>
              <a:gd name="connsiteX7" fmla="*/ 593301 w 593301"/>
              <a:gd name="connsiteY7" fmla="*/ 300456 h 493656"/>
              <a:gd name="connsiteX8" fmla="*/ 575372 w 593301"/>
              <a:gd name="connsiteY8" fmla="*/ 390103 h 493656"/>
              <a:gd name="connsiteX9" fmla="*/ 540328 w 593301"/>
              <a:gd name="connsiteY9" fmla="*/ 492789 h 493656"/>
              <a:gd name="connsiteX10" fmla="*/ 3261 w 593301"/>
              <a:gd name="connsiteY10" fmla="*/ 442262 h 493656"/>
              <a:gd name="connsiteX0" fmla="*/ 3261 w 593301"/>
              <a:gd name="connsiteY0" fmla="*/ 414931 h 466325"/>
              <a:gd name="connsiteX1" fmla="*/ 0 w 593301"/>
              <a:gd name="connsiteY1" fmla="*/ 4999 h 466325"/>
              <a:gd name="connsiteX2" fmla="*/ 535439 w 593301"/>
              <a:gd name="connsiteY2" fmla="*/ 6629 h 466325"/>
              <a:gd name="connsiteX3" fmla="*/ 512619 w 593301"/>
              <a:gd name="connsiteY3" fmla="*/ 84866 h 466325"/>
              <a:gd name="connsiteX4" fmla="*/ 530548 w 593301"/>
              <a:gd name="connsiteY4" fmla="*/ 102796 h 466325"/>
              <a:gd name="connsiteX5" fmla="*/ 557442 w 593301"/>
              <a:gd name="connsiteY5" fmla="*/ 111760 h 466325"/>
              <a:gd name="connsiteX6" fmla="*/ 584336 w 593301"/>
              <a:gd name="connsiteY6" fmla="*/ 228302 h 466325"/>
              <a:gd name="connsiteX7" fmla="*/ 593301 w 593301"/>
              <a:gd name="connsiteY7" fmla="*/ 273125 h 466325"/>
              <a:gd name="connsiteX8" fmla="*/ 575372 w 593301"/>
              <a:gd name="connsiteY8" fmla="*/ 362772 h 466325"/>
              <a:gd name="connsiteX9" fmla="*/ 540328 w 593301"/>
              <a:gd name="connsiteY9" fmla="*/ 465458 h 466325"/>
              <a:gd name="connsiteX10" fmla="*/ 3261 w 593301"/>
              <a:gd name="connsiteY10" fmla="*/ 414931 h 466325"/>
              <a:gd name="connsiteX0" fmla="*/ 3261 w 593301"/>
              <a:gd name="connsiteY0" fmla="*/ 468719 h 474178"/>
              <a:gd name="connsiteX1" fmla="*/ 0 w 593301"/>
              <a:gd name="connsiteY1" fmla="*/ 4999 h 474178"/>
              <a:gd name="connsiteX2" fmla="*/ 535439 w 593301"/>
              <a:gd name="connsiteY2" fmla="*/ 6629 h 474178"/>
              <a:gd name="connsiteX3" fmla="*/ 512619 w 593301"/>
              <a:gd name="connsiteY3" fmla="*/ 84866 h 474178"/>
              <a:gd name="connsiteX4" fmla="*/ 530548 w 593301"/>
              <a:gd name="connsiteY4" fmla="*/ 102796 h 474178"/>
              <a:gd name="connsiteX5" fmla="*/ 557442 w 593301"/>
              <a:gd name="connsiteY5" fmla="*/ 111760 h 474178"/>
              <a:gd name="connsiteX6" fmla="*/ 584336 w 593301"/>
              <a:gd name="connsiteY6" fmla="*/ 228302 h 474178"/>
              <a:gd name="connsiteX7" fmla="*/ 593301 w 593301"/>
              <a:gd name="connsiteY7" fmla="*/ 273125 h 474178"/>
              <a:gd name="connsiteX8" fmla="*/ 575372 w 593301"/>
              <a:gd name="connsiteY8" fmla="*/ 362772 h 474178"/>
              <a:gd name="connsiteX9" fmla="*/ 540328 w 593301"/>
              <a:gd name="connsiteY9" fmla="*/ 465458 h 474178"/>
              <a:gd name="connsiteX10" fmla="*/ 3261 w 593301"/>
              <a:gd name="connsiteY10" fmla="*/ 468719 h 474178"/>
              <a:gd name="connsiteX0" fmla="*/ 3261 w 593301"/>
              <a:gd name="connsiteY0" fmla="*/ 468719 h 472512"/>
              <a:gd name="connsiteX1" fmla="*/ 0 w 593301"/>
              <a:gd name="connsiteY1" fmla="*/ 4999 h 472512"/>
              <a:gd name="connsiteX2" fmla="*/ 535439 w 593301"/>
              <a:gd name="connsiteY2" fmla="*/ 6629 h 472512"/>
              <a:gd name="connsiteX3" fmla="*/ 512619 w 593301"/>
              <a:gd name="connsiteY3" fmla="*/ 84866 h 472512"/>
              <a:gd name="connsiteX4" fmla="*/ 530548 w 593301"/>
              <a:gd name="connsiteY4" fmla="*/ 102796 h 472512"/>
              <a:gd name="connsiteX5" fmla="*/ 557442 w 593301"/>
              <a:gd name="connsiteY5" fmla="*/ 111760 h 472512"/>
              <a:gd name="connsiteX6" fmla="*/ 584336 w 593301"/>
              <a:gd name="connsiteY6" fmla="*/ 228302 h 472512"/>
              <a:gd name="connsiteX7" fmla="*/ 593301 w 593301"/>
              <a:gd name="connsiteY7" fmla="*/ 273125 h 472512"/>
              <a:gd name="connsiteX8" fmla="*/ 575372 w 593301"/>
              <a:gd name="connsiteY8" fmla="*/ 362772 h 472512"/>
              <a:gd name="connsiteX9" fmla="*/ 540328 w 593301"/>
              <a:gd name="connsiteY9" fmla="*/ 465458 h 472512"/>
              <a:gd name="connsiteX10" fmla="*/ 3261 w 593301"/>
              <a:gd name="connsiteY10" fmla="*/ 468719 h 472512"/>
              <a:gd name="connsiteX0" fmla="*/ 5706 w 593301"/>
              <a:gd name="connsiteY0" fmla="*/ 468719 h 472512"/>
              <a:gd name="connsiteX1" fmla="*/ 0 w 593301"/>
              <a:gd name="connsiteY1" fmla="*/ 4999 h 472512"/>
              <a:gd name="connsiteX2" fmla="*/ 535439 w 593301"/>
              <a:gd name="connsiteY2" fmla="*/ 6629 h 472512"/>
              <a:gd name="connsiteX3" fmla="*/ 512619 w 593301"/>
              <a:gd name="connsiteY3" fmla="*/ 84866 h 472512"/>
              <a:gd name="connsiteX4" fmla="*/ 530548 w 593301"/>
              <a:gd name="connsiteY4" fmla="*/ 102796 h 472512"/>
              <a:gd name="connsiteX5" fmla="*/ 557442 w 593301"/>
              <a:gd name="connsiteY5" fmla="*/ 111760 h 472512"/>
              <a:gd name="connsiteX6" fmla="*/ 584336 w 593301"/>
              <a:gd name="connsiteY6" fmla="*/ 228302 h 472512"/>
              <a:gd name="connsiteX7" fmla="*/ 593301 w 593301"/>
              <a:gd name="connsiteY7" fmla="*/ 273125 h 472512"/>
              <a:gd name="connsiteX8" fmla="*/ 575372 w 593301"/>
              <a:gd name="connsiteY8" fmla="*/ 362772 h 472512"/>
              <a:gd name="connsiteX9" fmla="*/ 540328 w 593301"/>
              <a:gd name="connsiteY9" fmla="*/ 465458 h 472512"/>
              <a:gd name="connsiteX10" fmla="*/ 5706 w 593301"/>
              <a:gd name="connsiteY10" fmla="*/ 468719 h 472512"/>
              <a:gd name="connsiteX0" fmla="*/ 5706 w 593301"/>
              <a:gd name="connsiteY0" fmla="*/ 468719 h 468719"/>
              <a:gd name="connsiteX1" fmla="*/ 0 w 593301"/>
              <a:gd name="connsiteY1" fmla="*/ 4999 h 468719"/>
              <a:gd name="connsiteX2" fmla="*/ 535439 w 593301"/>
              <a:gd name="connsiteY2" fmla="*/ 6629 h 468719"/>
              <a:gd name="connsiteX3" fmla="*/ 512619 w 593301"/>
              <a:gd name="connsiteY3" fmla="*/ 84866 h 468719"/>
              <a:gd name="connsiteX4" fmla="*/ 530548 w 593301"/>
              <a:gd name="connsiteY4" fmla="*/ 102796 h 468719"/>
              <a:gd name="connsiteX5" fmla="*/ 557442 w 593301"/>
              <a:gd name="connsiteY5" fmla="*/ 111760 h 468719"/>
              <a:gd name="connsiteX6" fmla="*/ 584336 w 593301"/>
              <a:gd name="connsiteY6" fmla="*/ 228302 h 468719"/>
              <a:gd name="connsiteX7" fmla="*/ 593301 w 593301"/>
              <a:gd name="connsiteY7" fmla="*/ 273125 h 468719"/>
              <a:gd name="connsiteX8" fmla="*/ 575372 w 593301"/>
              <a:gd name="connsiteY8" fmla="*/ 362772 h 468719"/>
              <a:gd name="connsiteX9" fmla="*/ 540328 w 593301"/>
              <a:gd name="connsiteY9" fmla="*/ 465458 h 468719"/>
              <a:gd name="connsiteX10" fmla="*/ 5706 w 593301"/>
              <a:gd name="connsiteY10" fmla="*/ 468719 h 468719"/>
              <a:gd name="connsiteX0" fmla="*/ 5706 w 627402"/>
              <a:gd name="connsiteY0" fmla="*/ 468719 h 468719"/>
              <a:gd name="connsiteX1" fmla="*/ 0 w 627402"/>
              <a:gd name="connsiteY1" fmla="*/ 4999 h 468719"/>
              <a:gd name="connsiteX2" fmla="*/ 535439 w 627402"/>
              <a:gd name="connsiteY2" fmla="*/ 6629 h 468719"/>
              <a:gd name="connsiteX3" fmla="*/ 512619 w 627402"/>
              <a:gd name="connsiteY3" fmla="*/ 84866 h 468719"/>
              <a:gd name="connsiteX4" fmla="*/ 530548 w 627402"/>
              <a:gd name="connsiteY4" fmla="*/ 102796 h 468719"/>
              <a:gd name="connsiteX5" fmla="*/ 557442 w 627402"/>
              <a:gd name="connsiteY5" fmla="*/ 111760 h 468719"/>
              <a:gd name="connsiteX6" fmla="*/ 584336 w 627402"/>
              <a:gd name="connsiteY6" fmla="*/ 228302 h 468719"/>
              <a:gd name="connsiteX7" fmla="*/ 593301 w 627402"/>
              <a:gd name="connsiteY7" fmla="*/ 273125 h 468719"/>
              <a:gd name="connsiteX8" fmla="*/ 575372 w 627402"/>
              <a:gd name="connsiteY8" fmla="*/ 362772 h 468719"/>
              <a:gd name="connsiteX9" fmla="*/ 540328 w 627402"/>
              <a:gd name="connsiteY9" fmla="*/ 465458 h 468719"/>
              <a:gd name="connsiteX10" fmla="*/ 5706 w 627402"/>
              <a:gd name="connsiteY10" fmla="*/ 468719 h 468719"/>
              <a:gd name="connsiteX0" fmla="*/ 177 w 621873"/>
              <a:gd name="connsiteY0" fmla="*/ 468719 h 468719"/>
              <a:gd name="connsiteX1" fmla="*/ 1805 w 621873"/>
              <a:gd name="connsiteY1" fmla="*/ 4999 h 468719"/>
              <a:gd name="connsiteX2" fmla="*/ 529910 w 621873"/>
              <a:gd name="connsiteY2" fmla="*/ 6629 h 468719"/>
              <a:gd name="connsiteX3" fmla="*/ 507090 w 621873"/>
              <a:gd name="connsiteY3" fmla="*/ 84866 h 468719"/>
              <a:gd name="connsiteX4" fmla="*/ 525019 w 621873"/>
              <a:gd name="connsiteY4" fmla="*/ 102796 h 468719"/>
              <a:gd name="connsiteX5" fmla="*/ 551913 w 621873"/>
              <a:gd name="connsiteY5" fmla="*/ 111760 h 468719"/>
              <a:gd name="connsiteX6" fmla="*/ 578807 w 621873"/>
              <a:gd name="connsiteY6" fmla="*/ 228302 h 468719"/>
              <a:gd name="connsiteX7" fmla="*/ 587772 w 621873"/>
              <a:gd name="connsiteY7" fmla="*/ 273125 h 468719"/>
              <a:gd name="connsiteX8" fmla="*/ 569843 w 621873"/>
              <a:gd name="connsiteY8" fmla="*/ 362772 h 468719"/>
              <a:gd name="connsiteX9" fmla="*/ 534799 w 621873"/>
              <a:gd name="connsiteY9" fmla="*/ 465458 h 468719"/>
              <a:gd name="connsiteX10" fmla="*/ 177 w 621873"/>
              <a:gd name="connsiteY10" fmla="*/ 468719 h 468719"/>
              <a:gd name="connsiteX0" fmla="*/ 3262 w 624958"/>
              <a:gd name="connsiteY0" fmla="*/ 466499 h 466499"/>
              <a:gd name="connsiteX1" fmla="*/ 0 w 624958"/>
              <a:gd name="connsiteY1" fmla="*/ 10114 h 466499"/>
              <a:gd name="connsiteX2" fmla="*/ 532995 w 624958"/>
              <a:gd name="connsiteY2" fmla="*/ 4409 h 466499"/>
              <a:gd name="connsiteX3" fmla="*/ 510175 w 624958"/>
              <a:gd name="connsiteY3" fmla="*/ 82646 h 466499"/>
              <a:gd name="connsiteX4" fmla="*/ 528104 w 624958"/>
              <a:gd name="connsiteY4" fmla="*/ 100576 h 466499"/>
              <a:gd name="connsiteX5" fmla="*/ 554998 w 624958"/>
              <a:gd name="connsiteY5" fmla="*/ 109540 h 466499"/>
              <a:gd name="connsiteX6" fmla="*/ 581892 w 624958"/>
              <a:gd name="connsiteY6" fmla="*/ 226082 h 466499"/>
              <a:gd name="connsiteX7" fmla="*/ 590857 w 624958"/>
              <a:gd name="connsiteY7" fmla="*/ 270905 h 466499"/>
              <a:gd name="connsiteX8" fmla="*/ 572928 w 624958"/>
              <a:gd name="connsiteY8" fmla="*/ 360552 h 466499"/>
              <a:gd name="connsiteX9" fmla="*/ 537884 w 624958"/>
              <a:gd name="connsiteY9" fmla="*/ 463238 h 466499"/>
              <a:gd name="connsiteX10" fmla="*/ 3262 w 624958"/>
              <a:gd name="connsiteY10" fmla="*/ 466499 h 466499"/>
              <a:gd name="connsiteX0" fmla="*/ 3262 w 624958"/>
              <a:gd name="connsiteY0" fmla="*/ 469902 h 469902"/>
              <a:gd name="connsiteX1" fmla="*/ 0 w 624958"/>
              <a:gd name="connsiteY1" fmla="*/ 3737 h 469902"/>
              <a:gd name="connsiteX2" fmla="*/ 532995 w 624958"/>
              <a:gd name="connsiteY2" fmla="*/ 7812 h 469902"/>
              <a:gd name="connsiteX3" fmla="*/ 510175 w 624958"/>
              <a:gd name="connsiteY3" fmla="*/ 86049 h 469902"/>
              <a:gd name="connsiteX4" fmla="*/ 528104 w 624958"/>
              <a:gd name="connsiteY4" fmla="*/ 103979 h 469902"/>
              <a:gd name="connsiteX5" fmla="*/ 554998 w 624958"/>
              <a:gd name="connsiteY5" fmla="*/ 112943 h 469902"/>
              <a:gd name="connsiteX6" fmla="*/ 581892 w 624958"/>
              <a:gd name="connsiteY6" fmla="*/ 229485 h 469902"/>
              <a:gd name="connsiteX7" fmla="*/ 590857 w 624958"/>
              <a:gd name="connsiteY7" fmla="*/ 274308 h 469902"/>
              <a:gd name="connsiteX8" fmla="*/ 572928 w 624958"/>
              <a:gd name="connsiteY8" fmla="*/ 363955 h 469902"/>
              <a:gd name="connsiteX9" fmla="*/ 537884 w 624958"/>
              <a:gd name="connsiteY9" fmla="*/ 466641 h 469902"/>
              <a:gd name="connsiteX10" fmla="*/ 3262 w 624958"/>
              <a:gd name="connsiteY10" fmla="*/ 469902 h 469902"/>
              <a:gd name="connsiteX0" fmla="*/ 3262 w 624958"/>
              <a:gd name="connsiteY0" fmla="*/ 467071 h 467071"/>
              <a:gd name="connsiteX1" fmla="*/ 0 w 624958"/>
              <a:gd name="connsiteY1" fmla="*/ 8241 h 467071"/>
              <a:gd name="connsiteX2" fmla="*/ 532995 w 624958"/>
              <a:gd name="connsiteY2" fmla="*/ 4981 h 467071"/>
              <a:gd name="connsiteX3" fmla="*/ 510175 w 624958"/>
              <a:gd name="connsiteY3" fmla="*/ 83218 h 467071"/>
              <a:gd name="connsiteX4" fmla="*/ 528104 w 624958"/>
              <a:gd name="connsiteY4" fmla="*/ 101148 h 467071"/>
              <a:gd name="connsiteX5" fmla="*/ 554998 w 624958"/>
              <a:gd name="connsiteY5" fmla="*/ 110112 h 467071"/>
              <a:gd name="connsiteX6" fmla="*/ 581892 w 624958"/>
              <a:gd name="connsiteY6" fmla="*/ 226654 h 467071"/>
              <a:gd name="connsiteX7" fmla="*/ 590857 w 624958"/>
              <a:gd name="connsiteY7" fmla="*/ 271477 h 467071"/>
              <a:gd name="connsiteX8" fmla="*/ 572928 w 624958"/>
              <a:gd name="connsiteY8" fmla="*/ 361124 h 467071"/>
              <a:gd name="connsiteX9" fmla="*/ 537884 w 624958"/>
              <a:gd name="connsiteY9" fmla="*/ 463810 h 467071"/>
              <a:gd name="connsiteX10" fmla="*/ 3262 w 624958"/>
              <a:gd name="connsiteY10" fmla="*/ 467071 h 467071"/>
              <a:gd name="connsiteX0" fmla="*/ 3262 w 642219"/>
              <a:gd name="connsiteY0" fmla="*/ 467071 h 467071"/>
              <a:gd name="connsiteX1" fmla="*/ 0 w 642219"/>
              <a:gd name="connsiteY1" fmla="*/ 8241 h 467071"/>
              <a:gd name="connsiteX2" fmla="*/ 532995 w 642219"/>
              <a:gd name="connsiteY2" fmla="*/ 4981 h 467071"/>
              <a:gd name="connsiteX3" fmla="*/ 642200 w 642219"/>
              <a:gd name="connsiteY3" fmla="*/ 36765 h 467071"/>
              <a:gd name="connsiteX4" fmla="*/ 528104 w 642219"/>
              <a:gd name="connsiteY4" fmla="*/ 101148 h 467071"/>
              <a:gd name="connsiteX5" fmla="*/ 554998 w 642219"/>
              <a:gd name="connsiteY5" fmla="*/ 110112 h 467071"/>
              <a:gd name="connsiteX6" fmla="*/ 581892 w 642219"/>
              <a:gd name="connsiteY6" fmla="*/ 226654 h 467071"/>
              <a:gd name="connsiteX7" fmla="*/ 590857 w 642219"/>
              <a:gd name="connsiteY7" fmla="*/ 271477 h 467071"/>
              <a:gd name="connsiteX8" fmla="*/ 572928 w 642219"/>
              <a:gd name="connsiteY8" fmla="*/ 361124 h 467071"/>
              <a:gd name="connsiteX9" fmla="*/ 537884 w 642219"/>
              <a:gd name="connsiteY9" fmla="*/ 463810 h 467071"/>
              <a:gd name="connsiteX10" fmla="*/ 3262 w 642219"/>
              <a:gd name="connsiteY10" fmla="*/ 467071 h 467071"/>
              <a:gd name="connsiteX0" fmla="*/ 3262 w 718655"/>
              <a:gd name="connsiteY0" fmla="*/ 467071 h 467071"/>
              <a:gd name="connsiteX1" fmla="*/ 0 w 718655"/>
              <a:gd name="connsiteY1" fmla="*/ 8241 h 467071"/>
              <a:gd name="connsiteX2" fmla="*/ 532995 w 718655"/>
              <a:gd name="connsiteY2" fmla="*/ 4981 h 467071"/>
              <a:gd name="connsiteX3" fmla="*/ 642200 w 718655"/>
              <a:gd name="connsiteY3" fmla="*/ 36765 h 467071"/>
              <a:gd name="connsiteX4" fmla="*/ 716363 w 718655"/>
              <a:gd name="connsiteY4" fmla="*/ 113372 h 467071"/>
              <a:gd name="connsiteX5" fmla="*/ 554998 w 718655"/>
              <a:gd name="connsiteY5" fmla="*/ 110112 h 467071"/>
              <a:gd name="connsiteX6" fmla="*/ 581892 w 718655"/>
              <a:gd name="connsiteY6" fmla="*/ 226654 h 467071"/>
              <a:gd name="connsiteX7" fmla="*/ 590857 w 718655"/>
              <a:gd name="connsiteY7" fmla="*/ 271477 h 467071"/>
              <a:gd name="connsiteX8" fmla="*/ 572928 w 718655"/>
              <a:gd name="connsiteY8" fmla="*/ 361124 h 467071"/>
              <a:gd name="connsiteX9" fmla="*/ 537884 w 718655"/>
              <a:gd name="connsiteY9" fmla="*/ 463810 h 467071"/>
              <a:gd name="connsiteX10" fmla="*/ 3262 w 718655"/>
              <a:gd name="connsiteY10" fmla="*/ 467071 h 467071"/>
              <a:gd name="connsiteX0" fmla="*/ 3262 w 756877"/>
              <a:gd name="connsiteY0" fmla="*/ 467071 h 467071"/>
              <a:gd name="connsiteX1" fmla="*/ 0 w 756877"/>
              <a:gd name="connsiteY1" fmla="*/ 8241 h 467071"/>
              <a:gd name="connsiteX2" fmla="*/ 532995 w 756877"/>
              <a:gd name="connsiteY2" fmla="*/ 4981 h 467071"/>
              <a:gd name="connsiteX3" fmla="*/ 642200 w 756877"/>
              <a:gd name="connsiteY3" fmla="*/ 36765 h 467071"/>
              <a:gd name="connsiteX4" fmla="*/ 716363 w 756877"/>
              <a:gd name="connsiteY4" fmla="*/ 113372 h 467071"/>
              <a:gd name="connsiteX5" fmla="*/ 750592 w 756877"/>
              <a:gd name="connsiteY5" fmla="*/ 195685 h 467071"/>
              <a:gd name="connsiteX6" fmla="*/ 581892 w 756877"/>
              <a:gd name="connsiteY6" fmla="*/ 226654 h 467071"/>
              <a:gd name="connsiteX7" fmla="*/ 590857 w 756877"/>
              <a:gd name="connsiteY7" fmla="*/ 271477 h 467071"/>
              <a:gd name="connsiteX8" fmla="*/ 572928 w 756877"/>
              <a:gd name="connsiteY8" fmla="*/ 361124 h 467071"/>
              <a:gd name="connsiteX9" fmla="*/ 537884 w 756877"/>
              <a:gd name="connsiteY9" fmla="*/ 463810 h 467071"/>
              <a:gd name="connsiteX10" fmla="*/ 3262 w 756877"/>
              <a:gd name="connsiteY10" fmla="*/ 467071 h 467071"/>
              <a:gd name="connsiteX0" fmla="*/ 3262 w 771610"/>
              <a:gd name="connsiteY0" fmla="*/ 467071 h 467071"/>
              <a:gd name="connsiteX1" fmla="*/ 0 w 771610"/>
              <a:gd name="connsiteY1" fmla="*/ 8241 h 467071"/>
              <a:gd name="connsiteX2" fmla="*/ 532995 w 771610"/>
              <a:gd name="connsiteY2" fmla="*/ 4981 h 467071"/>
              <a:gd name="connsiteX3" fmla="*/ 642200 w 771610"/>
              <a:gd name="connsiteY3" fmla="*/ 36765 h 467071"/>
              <a:gd name="connsiteX4" fmla="*/ 716363 w 771610"/>
              <a:gd name="connsiteY4" fmla="*/ 113372 h 467071"/>
              <a:gd name="connsiteX5" fmla="*/ 750592 w 771610"/>
              <a:gd name="connsiteY5" fmla="*/ 195685 h 467071"/>
              <a:gd name="connsiteX6" fmla="*/ 735922 w 771610"/>
              <a:gd name="connsiteY6" fmla="*/ 314671 h 467071"/>
              <a:gd name="connsiteX7" fmla="*/ 590857 w 771610"/>
              <a:gd name="connsiteY7" fmla="*/ 271477 h 467071"/>
              <a:gd name="connsiteX8" fmla="*/ 572928 w 771610"/>
              <a:gd name="connsiteY8" fmla="*/ 361124 h 467071"/>
              <a:gd name="connsiteX9" fmla="*/ 537884 w 771610"/>
              <a:gd name="connsiteY9" fmla="*/ 463810 h 467071"/>
              <a:gd name="connsiteX10" fmla="*/ 3262 w 771610"/>
              <a:gd name="connsiteY10" fmla="*/ 467071 h 467071"/>
              <a:gd name="connsiteX0" fmla="*/ 3262 w 767814"/>
              <a:gd name="connsiteY0" fmla="*/ 467071 h 467071"/>
              <a:gd name="connsiteX1" fmla="*/ 0 w 767814"/>
              <a:gd name="connsiteY1" fmla="*/ 8241 h 467071"/>
              <a:gd name="connsiteX2" fmla="*/ 532995 w 767814"/>
              <a:gd name="connsiteY2" fmla="*/ 4981 h 467071"/>
              <a:gd name="connsiteX3" fmla="*/ 642200 w 767814"/>
              <a:gd name="connsiteY3" fmla="*/ 36765 h 467071"/>
              <a:gd name="connsiteX4" fmla="*/ 716363 w 767814"/>
              <a:gd name="connsiteY4" fmla="*/ 113372 h 467071"/>
              <a:gd name="connsiteX5" fmla="*/ 750592 w 767814"/>
              <a:gd name="connsiteY5" fmla="*/ 195685 h 467071"/>
              <a:gd name="connsiteX6" fmla="*/ 735922 w 767814"/>
              <a:gd name="connsiteY6" fmla="*/ 314671 h 467071"/>
              <a:gd name="connsiteX7" fmla="*/ 695988 w 767814"/>
              <a:gd name="connsiteY7" fmla="*/ 374164 h 467071"/>
              <a:gd name="connsiteX8" fmla="*/ 572928 w 767814"/>
              <a:gd name="connsiteY8" fmla="*/ 361124 h 467071"/>
              <a:gd name="connsiteX9" fmla="*/ 537884 w 767814"/>
              <a:gd name="connsiteY9" fmla="*/ 463810 h 467071"/>
              <a:gd name="connsiteX10" fmla="*/ 3262 w 767814"/>
              <a:gd name="connsiteY10" fmla="*/ 467071 h 467071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814"/>
              <a:gd name="connsiteY0" fmla="*/ 467071 h 468577"/>
              <a:gd name="connsiteX1" fmla="*/ 0 w 767814"/>
              <a:gd name="connsiteY1" fmla="*/ 8241 h 468577"/>
              <a:gd name="connsiteX2" fmla="*/ 532995 w 767814"/>
              <a:gd name="connsiteY2" fmla="*/ 4981 h 468577"/>
              <a:gd name="connsiteX3" fmla="*/ 642200 w 767814"/>
              <a:gd name="connsiteY3" fmla="*/ 36765 h 468577"/>
              <a:gd name="connsiteX4" fmla="*/ 716363 w 767814"/>
              <a:gd name="connsiteY4" fmla="*/ 113372 h 468577"/>
              <a:gd name="connsiteX5" fmla="*/ 750592 w 767814"/>
              <a:gd name="connsiteY5" fmla="*/ 195685 h 468577"/>
              <a:gd name="connsiteX6" fmla="*/ 735922 w 767814"/>
              <a:gd name="connsiteY6" fmla="*/ 314671 h 468577"/>
              <a:gd name="connsiteX7" fmla="*/ 695988 w 767814"/>
              <a:gd name="connsiteY7" fmla="*/ 374164 h 468577"/>
              <a:gd name="connsiteX8" fmla="*/ 658500 w 767814"/>
              <a:gd name="connsiteY8" fmla="*/ 412468 h 468577"/>
              <a:gd name="connsiteX9" fmla="*/ 537884 w 767814"/>
              <a:gd name="connsiteY9" fmla="*/ 463810 h 468577"/>
              <a:gd name="connsiteX10" fmla="*/ 3262 w 767814"/>
              <a:gd name="connsiteY10" fmla="*/ 467071 h 468577"/>
              <a:gd name="connsiteX0" fmla="*/ 3262 w 767439"/>
              <a:gd name="connsiteY0" fmla="*/ 467071 h 468577"/>
              <a:gd name="connsiteX1" fmla="*/ 0 w 767439"/>
              <a:gd name="connsiteY1" fmla="*/ 8241 h 468577"/>
              <a:gd name="connsiteX2" fmla="*/ 532995 w 767439"/>
              <a:gd name="connsiteY2" fmla="*/ 4981 h 468577"/>
              <a:gd name="connsiteX3" fmla="*/ 642200 w 767439"/>
              <a:gd name="connsiteY3" fmla="*/ 36765 h 468577"/>
              <a:gd name="connsiteX4" fmla="*/ 716363 w 767439"/>
              <a:gd name="connsiteY4" fmla="*/ 113372 h 468577"/>
              <a:gd name="connsiteX5" fmla="*/ 750592 w 767439"/>
              <a:gd name="connsiteY5" fmla="*/ 195685 h 468577"/>
              <a:gd name="connsiteX6" fmla="*/ 735922 w 767439"/>
              <a:gd name="connsiteY6" fmla="*/ 314671 h 468577"/>
              <a:gd name="connsiteX7" fmla="*/ 708212 w 767439"/>
              <a:gd name="connsiteY7" fmla="*/ 366829 h 468577"/>
              <a:gd name="connsiteX8" fmla="*/ 658500 w 767439"/>
              <a:gd name="connsiteY8" fmla="*/ 412468 h 468577"/>
              <a:gd name="connsiteX9" fmla="*/ 537884 w 767439"/>
              <a:gd name="connsiteY9" fmla="*/ 463810 h 468577"/>
              <a:gd name="connsiteX10" fmla="*/ 3262 w 767439"/>
              <a:gd name="connsiteY10" fmla="*/ 467071 h 468577"/>
              <a:gd name="connsiteX0" fmla="*/ 3262 w 767439"/>
              <a:gd name="connsiteY0" fmla="*/ 467071 h 468058"/>
              <a:gd name="connsiteX1" fmla="*/ 0 w 767439"/>
              <a:gd name="connsiteY1" fmla="*/ 8241 h 468058"/>
              <a:gd name="connsiteX2" fmla="*/ 532995 w 767439"/>
              <a:gd name="connsiteY2" fmla="*/ 4981 h 468058"/>
              <a:gd name="connsiteX3" fmla="*/ 642200 w 767439"/>
              <a:gd name="connsiteY3" fmla="*/ 36765 h 468058"/>
              <a:gd name="connsiteX4" fmla="*/ 716363 w 767439"/>
              <a:gd name="connsiteY4" fmla="*/ 113372 h 468058"/>
              <a:gd name="connsiteX5" fmla="*/ 750592 w 767439"/>
              <a:gd name="connsiteY5" fmla="*/ 195685 h 468058"/>
              <a:gd name="connsiteX6" fmla="*/ 735922 w 767439"/>
              <a:gd name="connsiteY6" fmla="*/ 314671 h 468058"/>
              <a:gd name="connsiteX7" fmla="*/ 708212 w 767439"/>
              <a:gd name="connsiteY7" fmla="*/ 366829 h 468058"/>
              <a:gd name="connsiteX8" fmla="*/ 646275 w 767439"/>
              <a:gd name="connsiteY8" fmla="*/ 419803 h 468058"/>
              <a:gd name="connsiteX9" fmla="*/ 537884 w 767439"/>
              <a:gd name="connsiteY9" fmla="*/ 463810 h 468058"/>
              <a:gd name="connsiteX10" fmla="*/ 3262 w 767439"/>
              <a:gd name="connsiteY10" fmla="*/ 467071 h 468058"/>
              <a:gd name="connsiteX0" fmla="*/ 3262 w 767439"/>
              <a:gd name="connsiteY0" fmla="*/ 467071 h 468058"/>
              <a:gd name="connsiteX1" fmla="*/ 0 w 767439"/>
              <a:gd name="connsiteY1" fmla="*/ 8241 h 468058"/>
              <a:gd name="connsiteX2" fmla="*/ 532995 w 767439"/>
              <a:gd name="connsiteY2" fmla="*/ 4981 h 468058"/>
              <a:gd name="connsiteX3" fmla="*/ 642200 w 767439"/>
              <a:gd name="connsiteY3" fmla="*/ 36765 h 468058"/>
              <a:gd name="connsiteX4" fmla="*/ 716363 w 767439"/>
              <a:gd name="connsiteY4" fmla="*/ 113372 h 468058"/>
              <a:gd name="connsiteX5" fmla="*/ 750592 w 767439"/>
              <a:gd name="connsiteY5" fmla="*/ 195685 h 468058"/>
              <a:gd name="connsiteX6" fmla="*/ 735922 w 767439"/>
              <a:gd name="connsiteY6" fmla="*/ 314671 h 468058"/>
              <a:gd name="connsiteX7" fmla="*/ 708212 w 767439"/>
              <a:gd name="connsiteY7" fmla="*/ 366829 h 468058"/>
              <a:gd name="connsiteX8" fmla="*/ 646275 w 767439"/>
              <a:gd name="connsiteY8" fmla="*/ 419803 h 468058"/>
              <a:gd name="connsiteX9" fmla="*/ 537884 w 767439"/>
              <a:gd name="connsiteY9" fmla="*/ 463810 h 468058"/>
              <a:gd name="connsiteX10" fmla="*/ 3262 w 767439"/>
              <a:gd name="connsiteY10" fmla="*/ 467071 h 468058"/>
              <a:gd name="connsiteX0" fmla="*/ 3262 w 753070"/>
              <a:gd name="connsiteY0" fmla="*/ 467071 h 468058"/>
              <a:gd name="connsiteX1" fmla="*/ 0 w 753070"/>
              <a:gd name="connsiteY1" fmla="*/ 8241 h 468058"/>
              <a:gd name="connsiteX2" fmla="*/ 532995 w 753070"/>
              <a:gd name="connsiteY2" fmla="*/ 4981 h 468058"/>
              <a:gd name="connsiteX3" fmla="*/ 642200 w 753070"/>
              <a:gd name="connsiteY3" fmla="*/ 36765 h 468058"/>
              <a:gd name="connsiteX4" fmla="*/ 716363 w 753070"/>
              <a:gd name="connsiteY4" fmla="*/ 113372 h 468058"/>
              <a:gd name="connsiteX5" fmla="*/ 750592 w 753070"/>
              <a:gd name="connsiteY5" fmla="*/ 195685 h 468058"/>
              <a:gd name="connsiteX6" fmla="*/ 745702 w 753070"/>
              <a:gd name="connsiteY6" fmla="*/ 295112 h 468058"/>
              <a:gd name="connsiteX7" fmla="*/ 708212 w 753070"/>
              <a:gd name="connsiteY7" fmla="*/ 366829 h 468058"/>
              <a:gd name="connsiteX8" fmla="*/ 646275 w 753070"/>
              <a:gd name="connsiteY8" fmla="*/ 419803 h 468058"/>
              <a:gd name="connsiteX9" fmla="*/ 537884 w 753070"/>
              <a:gd name="connsiteY9" fmla="*/ 463810 h 468058"/>
              <a:gd name="connsiteX10" fmla="*/ 3262 w 753070"/>
              <a:gd name="connsiteY10" fmla="*/ 467071 h 468058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  <a:gd name="connsiteX0" fmla="*/ 3262 w 753070"/>
              <a:gd name="connsiteY0" fmla="*/ 467071 h 467071"/>
              <a:gd name="connsiteX1" fmla="*/ 0 w 753070"/>
              <a:gd name="connsiteY1" fmla="*/ 8241 h 467071"/>
              <a:gd name="connsiteX2" fmla="*/ 532995 w 753070"/>
              <a:gd name="connsiteY2" fmla="*/ 4981 h 467071"/>
              <a:gd name="connsiteX3" fmla="*/ 642200 w 753070"/>
              <a:gd name="connsiteY3" fmla="*/ 36765 h 467071"/>
              <a:gd name="connsiteX4" fmla="*/ 716363 w 753070"/>
              <a:gd name="connsiteY4" fmla="*/ 113372 h 467071"/>
              <a:gd name="connsiteX5" fmla="*/ 750592 w 753070"/>
              <a:gd name="connsiteY5" fmla="*/ 195685 h 467071"/>
              <a:gd name="connsiteX6" fmla="*/ 745702 w 753070"/>
              <a:gd name="connsiteY6" fmla="*/ 295112 h 467071"/>
              <a:gd name="connsiteX7" fmla="*/ 708212 w 753070"/>
              <a:gd name="connsiteY7" fmla="*/ 366829 h 467071"/>
              <a:gd name="connsiteX8" fmla="*/ 646275 w 753070"/>
              <a:gd name="connsiteY8" fmla="*/ 419803 h 467071"/>
              <a:gd name="connsiteX9" fmla="*/ 537884 w 753070"/>
              <a:gd name="connsiteY9" fmla="*/ 463810 h 467071"/>
              <a:gd name="connsiteX10" fmla="*/ 3262 w 753070"/>
              <a:gd name="connsiteY10" fmla="*/ 467071 h 46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070" h="467071">
                <a:moveTo>
                  <a:pt x="3262" y="467071"/>
                </a:moveTo>
                <a:cubicBezTo>
                  <a:pt x="2175" y="335317"/>
                  <a:pt x="1630" y="205872"/>
                  <a:pt x="0" y="8241"/>
                </a:cubicBezTo>
                <a:cubicBezTo>
                  <a:pt x="110701" y="3759"/>
                  <a:pt x="447559" y="-5885"/>
                  <a:pt x="532995" y="4981"/>
                </a:cubicBezTo>
                <a:cubicBezTo>
                  <a:pt x="618432" y="15847"/>
                  <a:pt x="611639" y="18700"/>
                  <a:pt x="642200" y="36765"/>
                </a:cubicBezTo>
                <a:cubicBezTo>
                  <a:pt x="672761" y="54830"/>
                  <a:pt x="698298" y="86885"/>
                  <a:pt x="716363" y="113372"/>
                </a:cubicBezTo>
                <a:cubicBezTo>
                  <a:pt x="734428" y="139859"/>
                  <a:pt x="745702" y="165395"/>
                  <a:pt x="750592" y="195685"/>
                </a:cubicBezTo>
                <a:cubicBezTo>
                  <a:pt x="755482" y="225975"/>
                  <a:pt x="752765" y="266588"/>
                  <a:pt x="745702" y="295112"/>
                </a:cubicBezTo>
                <a:cubicBezTo>
                  <a:pt x="738639" y="323636"/>
                  <a:pt x="724783" y="346047"/>
                  <a:pt x="708212" y="366829"/>
                </a:cubicBezTo>
                <a:cubicBezTo>
                  <a:pt x="691641" y="387611"/>
                  <a:pt x="674663" y="403640"/>
                  <a:pt x="646275" y="419803"/>
                </a:cubicBezTo>
                <a:cubicBezTo>
                  <a:pt x="617887" y="435967"/>
                  <a:pt x="645052" y="438722"/>
                  <a:pt x="537884" y="463810"/>
                </a:cubicBezTo>
                <a:lnTo>
                  <a:pt x="3262" y="46707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" name="Straight Connector 14"/>
          <p:cNvCxnSpPr>
            <a:stCxn id="8" idx="6"/>
          </p:cNvCxnSpPr>
          <p:nvPr/>
        </p:nvCxnSpPr>
        <p:spPr bwMode="auto">
          <a:xfrm>
            <a:off x="1493520" y="2743200"/>
            <a:ext cx="2743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8" name="Oval 7"/>
          <p:cNvSpPr/>
          <p:nvPr/>
        </p:nvSpPr>
        <p:spPr bwMode="auto">
          <a:xfrm>
            <a:off x="1402080" y="2697480"/>
            <a:ext cx="91440" cy="9144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-5400000">
            <a:off x="76200" y="4160520"/>
            <a:ext cx="2743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7" name="Oval 16"/>
          <p:cNvSpPr/>
          <p:nvPr/>
        </p:nvSpPr>
        <p:spPr bwMode="auto">
          <a:xfrm>
            <a:off x="1407456" y="5518673"/>
            <a:ext cx="91440" cy="9144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-2700000">
            <a:off x="922187" y="4150940"/>
            <a:ext cx="393192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3" name="Oval 12"/>
          <p:cNvSpPr/>
          <p:nvPr/>
        </p:nvSpPr>
        <p:spPr bwMode="auto">
          <a:xfrm>
            <a:off x="4244785" y="2697480"/>
            <a:ext cx="91440" cy="91440"/>
          </a:xfrm>
          <a:prstGeom prst="ellipse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57835" y="5107193"/>
            <a:ext cx="228600" cy="914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286435" y="5107193"/>
            <a:ext cx="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419600" y="2743200"/>
            <a:ext cx="9144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3604705" y="3581400"/>
            <a:ext cx="1371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550481" y="22063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2 </a:t>
            </a:r>
            <a:r>
              <a:rPr lang="en-US" dirty="0" err="1" smtClean="0">
                <a:solidFill>
                  <a:srgbClr val="0033CC"/>
                </a:solidFill>
              </a:rPr>
              <a:t>kN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38989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3 </a:t>
            </a:r>
            <a:r>
              <a:rPr lang="en-US" dirty="0" err="1" smtClean="0">
                <a:solidFill>
                  <a:srgbClr val="0033CC"/>
                </a:solidFill>
              </a:rPr>
              <a:t>kN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453176" y="1985685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285130" y="1999130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453175" y="2133600"/>
            <a:ext cx="2834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 useBgFill="1">
        <p:nvSpPr>
          <p:cNvPr id="36" name="TextBox 35"/>
          <p:cNvSpPr txBox="1"/>
          <p:nvPr/>
        </p:nvSpPr>
        <p:spPr>
          <a:xfrm>
            <a:off x="2507273" y="1948934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2 m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>
            <a:off x="381000" y="2521028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381000" y="5351186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-1112521" y="4147073"/>
            <a:ext cx="2834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 useBgFill="1">
        <p:nvSpPr>
          <p:cNvPr id="40" name="TextBox 39"/>
          <p:cNvSpPr txBox="1"/>
          <p:nvPr/>
        </p:nvSpPr>
        <p:spPr>
          <a:xfrm>
            <a:off x="57834" y="3895330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2 m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8800" y="2206373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nodal deflections, nodal forces, and stress in each of the elements of the truss.  Ignore buckling.  Each member has a cross sectional area of 80 mm</a:t>
            </a:r>
            <a:r>
              <a:rPr lang="en-US" baseline="30000" dirty="0" smtClean="0"/>
              <a:t>2</a:t>
            </a:r>
            <a:r>
              <a:rPr lang="en-US" dirty="0" smtClean="0"/>
              <a:t>.  The members have a modulus of 200 </a:t>
            </a:r>
            <a:r>
              <a:rPr lang="en-US" dirty="0" err="1" smtClean="0"/>
              <a:t>Gpa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for the 3D Truss Element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6313096" y="3834814"/>
            <a:ext cx="77492" cy="340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6587042" y="4025686"/>
            <a:ext cx="77492" cy="340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390588" y="3839707"/>
            <a:ext cx="278970" cy="1859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10684" y="4175775"/>
            <a:ext cx="278970" cy="1859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>
            <a:cxnSpLocks noChangeAspect="1"/>
          </p:cNvCxnSpPr>
          <p:nvPr/>
        </p:nvCxnSpPr>
        <p:spPr bwMode="auto">
          <a:xfrm flipV="1">
            <a:off x="6238841" y="2057400"/>
            <a:ext cx="9924" cy="22835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6238841" y="4340963"/>
            <a:ext cx="2371759" cy="50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" name="Straight Arrow Connector 9"/>
          <p:cNvCxnSpPr>
            <a:cxnSpLocks noChangeAspect="1"/>
          </p:cNvCxnSpPr>
          <p:nvPr/>
        </p:nvCxnSpPr>
        <p:spPr bwMode="auto">
          <a:xfrm flipH="1">
            <a:off x="4862601" y="4340963"/>
            <a:ext cx="1376240" cy="12978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flipV="1">
            <a:off x="6501055" y="2441648"/>
            <a:ext cx="2025596" cy="1682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cxnSpLocks noChangeAspect="1"/>
          </p:cNvCxnSpPr>
          <p:nvPr/>
        </p:nvCxnSpPr>
        <p:spPr bwMode="auto">
          <a:xfrm flipH="1" flipV="1">
            <a:off x="6002329" y="3835948"/>
            <a:ext cx="494347" cy="299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>
            <a:cxnSpLocks noChangeAspect="1"/>
          </p:cNvCxnSpPr>
          <p:nvPr/>
        </p:nvCxnSpPr>
        <p:spPr bwMode="auto">
          <a:xfrm flipH="1">
            <a:off x="6325547" y="4114797"/>
            <a:ext cx="180886" cy="6096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82511" y="46760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33CC"/>
                </a:solidFill>
              </a:rPr>
              <a:t>z’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8759" y="3657569"/>
            <a:ext cx="38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33CC"/>
                </a:solidFill>
              </a:rPr>
              <a:t>y’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0100" y="22468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33CC"/>
                </a:solidFill>
              </a:rPr>
              <a:t>x’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5683196" y="2796130"/>
            <a:ext cx="2165404" cy="1447800"/>
          </a:xfrm>
          <a:prstGeom prst="arc">
            <a:avLst>
              <a:gd name="adj1" fmla="val 13829414"/>
              <a:gd name="adj2" fmla="val 2004621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>
            <a:off x="4622691" y="2985819"/>
            <a:ext cx="2759276" cy="2122164"/>
          </a:xfrm>
          <a:prstGeom prst="arc">
            <a:avLst>
              <a:gd name="adj1" fmla="val 20288163"/>
              <a:gd name="adj2" fmla="val 704105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1888" y="240486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21750" y="32830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91888" y="4830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6481177" y="2796130"/>
            <a:ext cx="1596023" cy="13365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6587081" y="3042504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29" idx="3"/>
          </p:cNvCxnSpPr>
          <p:nvPr/>
        </p:nvCxnSpPr>
        <p:spPr bwMode="auto">
          <a:xfrm flipV="1">
            <a:off x="6672810" y="2706343"/>
            <a:ext cx="1579049" cy="13126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7902541" y="2525127"/>
            <a:ext cx="349318" cy="517377"/>
          </a:xfrm>
          <a:custGeom>
            <a:avLst/>
            <a:gdLst>
              <a:gd name="connsiteX0" fmla="*/ 131736 w 294468"/>
              <a:gd name="connsiteY0" fmla="*/ 457200 h 457200"/>
              <a:gd name="connsiteX1" fmla="*/ 0 w 294468"/>
              <a:gd name="connsiteY1" fmla="*/ 232474 h 457200"/>
              <a:gd name="connsiteX2" fmla="*/ 131736 w 294468"/>
              <a:gd name="connsiteY2" fmla="*/ 0 h 457200"/>
              <a:gd name="connsiteX3" fmla="*/ 294468 w 294468"/>
              <a:gd name="connsiteY3" fmla="*/ 278969 h 457200"/>
              <a:gd name="connsiteX4" fmla="*/ 131736 w 294468"/>
              <a:gd name="connsiteY4" fmla="*/ 457200 h 457200"/>
              <a:gd name="connsiteX0" fmla="*/ 193729 w 294468"/>
              <a:gd name="connsiteY0" fmla="*/ 588936 h 588936"/>
              <a:gd name="connsiteX1" fmla="*/ 0 w 294468"/>
              <a:gd name="connsiteY1" fmla="*/ 232474 h 588936"/>
              <a:gd name="connsiteX2" fmla="*/ 131736 w 294468"/>
              <a:gd name="connsiteY2" fmla="*/ 0 h 588936"/>
              <a:gd name="connsiteX3" fmla="*/ 294468 w 294468"/>
              <a:gd name="connsiteY3" fmla="*/ 278969 h 588936"/>
              <a:gd name="connsiteX4" fmla="*/ 193729 w 294468"/>
              <a:gd name="connsiteY4" fmla="*/ 588936 h 588936"/>
              <a:gd name="connsiteX0" fmla="*/ 263471 w 364210"/>
              <a:gd name="connsiteY0" fmla="*/ 588936 h 588936"/>
              <a:gd name="connsiteX1" fmla="*/ 0 w 364210"/>
              <a:gd name="connsiteY1" fmla="*/ 379708 h 588936"/>
              <a:gd name="connsiteX2" fmla="*/ 201478 w 364210"/>
              <a:gd name="connsiteY2" fmla="*/ 0 h 588936"/>
              <a:gd name="connsiteX3" fmla="*/ 364210 w 364210"/>
              <a:gd name="connsiteY3" fmla="*/ 278969 h 588936"/>
              <a:gd name="connsiteX4" fmla="*/ 263471 w 364210"/>
              <a:gd name="connsiteY4" fmla="*/ 588936 h 588936"/>
              <a:gd name="connsiteX0" fmla="*/ 263471 w 364210"/>
              <a:gd name="connsiteY0" fmla="*/ 495946 h 495946"/>
              <a:gd name="connsiteX1" fmla="*/ 0 w 364210"/>
              <a:gd name="connsiteY1" fmla="*/ 286718 h 495946"/>
              <a:gd name="connsiteX2" fmla="*/ 85240 w 364210"/>
              <a:gd name="connsiteY2" fmla="*/ 0 h 495946"/>
              <a:gd name="connsiteX3" fmla="*/ 364210 w 364210"/>
              <a:gd name="connsiteY3" fmla="*/ 185979 h 495946"/>
              <a:gd name="connsiteX4" fmla="*/ 263471 w 364210"/>
              <a:gd name="connsiteY4" fmla="*/ 495946 h 495946"/>
              <a:gd name="connsiteX0" fmla="*/ 286719 w 387458"/>
              <a:gd name="connsiteY0" fmla="*/ 495946 h 495946"/>
              <a:gd name="connsiteX1" fmla="*/ 0 w 387458"/>
              <a:gd name="connsiteY1" fmla="*/ 348711 h 495946"/>
              <a:gd name="connsiteX2" fmla="*/ 108488 w 387458"/>
              <a:gd name="connsiteY2" fmla="*/ 0 h 495946"/>
              <a:gd name="connsiteX3" fmla="*/ 387458 w 387458"/>
              <a:gd name="connsiteY3" fmla="*/ 185979 h 495946"/>
              <a:gd name="connsiteX4" fmla="*/ 286719 w 387458"/>
              <a:gd name="connsiteY4" fmla="*/ 495946 h 495946"/>
              <a:gd name="connsiteX0" fmla="*/ 286719 w 387458"/>
              <a:gd name="connsiteY0" fmla="*/ 495946 h 495946"/>
              <a:gd name="connsiteX1" fmla="*/ 0 w 387458"/>
              <a:gd name="connsiteY1" fmla="*/ 340961 h 495946"/>
              <a:gd name="connsiteX2" fmla="*/ 108488 w 387458"/>
              <a:gd name="connsiteY2" fmla="*/ 0 h 495946"/>
              <a:gd name="connsiteX3" fmla="*/ 387458 w 387458"/>
              <a:gd name="connsiteY3" fmla="*/ 185979 h 495946"/>
              <a:gd name="connsiteX4" fmla="*/ 286719 w 387458"/>
              <a:gd name="connsiteY4" fmla="*/ 495946 h 495946"/>
              <a:gd name="connsiteX0" fmla="*/ 255723 w 356462"/>
              <a:gd name="connsiteY0" fmla="*/ 495946 h 495946"/>
              <a:gd name="connsiteX1" fmla="*/ 0 w 356462"/>
              <a:gd name="connsiteY1" fmla="*/ 340961 h 495946"/>
              <a:gd name="connsiteX2" fmla="*/ 77492 w 356462"/>
              <a:gd name="connsiteY2" fmla="*/ 0 h 495946"/>
              <a:gd name="connsiteX3" fmla="*/ 356462 w 356462"/>
              <a:gd name="connsiteY3" fmla="*/ 185979 h 495946"/>
              <a:gd name="connsiteX4" fmla="*/ 255723 w 356462"/>
              <a:gd name="connsiteY4" fmla="*/ 495946 h 495946"/>
              <a:gd name="connsiteX0" fmla="*/ 278970 w 356462"/>
              <a:gd name="connsiteY0" fmla="*/ 495946 h 495946"/>
              <a:gd name="connsiteX1" fmla="*/ 0 w 356462"/>
              <a:gd name="connsiteY1" fmla="*/ 340961 h 495946"/>
              <a:gd name="connsiteX2" fmla="*/ 77492 w 356462"/>
              <a:gd name="connsiteY2" fmla="*/ 0 h 495946"/>
              <a:gd name="connsiteX3" fmla="*/ 356462 w 356462"/>
              <a:gd name="connsiteY3" fmla="*/ 185979 h 495946"/>
              <a:gd name="connsiteX4" fmla="*/ 278970 w 356462"/>
              <a:gd name="connsiteY4" fmla="*/ 495946 h 495946"/>
              <a:gd name="connsiteX0" fmla="*/ 271827 w 356462"/>
              <a:gd name="connsiteY0" fmla="*/ 517377 h 517377"/>
              <a:gd name="connsiteX1" fmla="*/ 0 w 356462"/>
              <a:gd name="connsiteY1" fmla="*/ 340961 h 517377"/>
              <a:gd name="connsiteX2" fmla="*/ 77492 w 356462"/>
              <a:gd name="connsiteY2" fmla="*/ 0 h 517377"/>
              <a:gd name="connsiteX3" fmla="*/ 356462 w 356462"/>
              <a:gd name="connsiteY3" fmla="*/ 185979 h 517377"/>
              <a:gd name="connsiteX4" fmla="*/ 271827 w 356462"/>
              <a:gd name="connsiteY4" fmla="*/ 517377 h 517377"/>
              <a:gd name="connsiteX0" fmla="*/ 269446 w 354081"/>
              <a:gd name="connsiteY0" fmla="*/ 517377 h 517377"/>
              <a:gd name="connsiteX1" fmla="*/ 0 w 354081"/>
              <a:gd name="connsiteY1" fmla="*/ 336199 h 517377"/>
              <a:gd name="connsiteX2" fmla="*/ 75111 w 354081"/>
              <a:gd name="connsiteY2" fmla="*/ 0 h 517377"/>
              <a:gd name="connsiteX3" fmla="*/ 354081 w 354081"/>
              <a:gd name="connsiteY3" fmla="*/ 185979 h 517377"/>
              <a:gd name="connsiteX4" fmla="*/ 269446 w 354081"/>
              <a:gd name="connsiteY4" fmla="*/ 517377 h 517377"/>
              <a:gd name="connsiteX0" fmla="*/ 269446 w 349318"/>
              <a:gd name="connsiteY0" fmla="*/ 517377 h 517377"/>
              <a:gd name="connsiteX1" fmla="*/ 0 w 349318"/>
              <a:gd name="connsiteY1" fmla="*/ 336199 h 517377"/>
              <a:gd name="connsiteX2" fmla="*/ 75111 w 349318"/>
              <a:gd name="connsiteY2" fmla="*/ 0 h 517377"/>
              <a:gd name="connsiteX3" fmla="*/ 349318 w 349318"/>
              <a:gd name="connsiteY3" fmla="*/ 181216 h 517377"/>
              <a:gd name="connsiteX4" fmla="*/ 269446 w 349318"/>
              <a:gd name="connsiteY4" fmla="*/ 517377 h 51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18" h="517377">
                <a:moveTo>
                  <a:pt x="269446" y="517377"/>
                </a:moveTo>
                <a:lnTo>
                  <a:pt x="0" y="336199"/>
                </a:lnTo>
                <a:lnTo>
                  <a:pt x="75111" y="0"/>
                </a:lnTo>
                <a:lnTo>
                  <a:pt x="349318" y="181216"/>
                </a:lnTo>
                <a:lnTo>
                  <a:pt x="269446" y="517377"/>
                </a:lnTo>
                <a:close/>
              </a:path>
            </a:pathLst>
          </a:cu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6313096" y="2865663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6387715" y="2523840"/>
            <a:ext cx="1589773" cy="1324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63591" y="32905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6600"/>
                </a:solidFill>
              </a:rPr>
              <a:t>L</a:t>
            </a:r>
            <a:r>
              <a:rPr lang="en-US" sz="1200" baseline="-25000" dirty="0" smtClean="0">
                <a:solidFill>
                  <a:srgbClr val="006600"/>
                </a:solidFill>
              </a:rPr>
              <a:t>e</a:t>
            </a:r>
            <a:endParaRPr lang="en-US" sz="1200" dirty="0">
              <a:solidFill>
                <a:srgbClr val="0066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9559"/>
              </p:ext>
            </p:extLst>
          </p:nvPr>
        </p:nvGraphicFramePr>
        <p:xfrm>
          <a:off x="8266369" y="2706343"/>
          <a:ext cx="764583" cy="28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79" name="Equation" r:id="rId3" imgW="749160" imgH="279360" progId="Equation.DSMT4">
                  <p:embed/>
                </p:oleObj>
              </mc:Choice>
              <mc:Fallback>
                <p:oleObj name="Equation" r:id="rId3" imgW="74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6369" y="2706343"/>
                        <a:ext cx="764583" cy="28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58965"/>
              </p:ext>
            </p:extLst>
          </p:nvPr>
        </p:nvGraphicFramePr>
        <p:xfrm>
          <a:off x="5466037" y="4114797"/>
          <a:ext cx="767383" cy="26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0" name="Equation" r:id="rId5" imgW="736560" imgH="253800" progId="Equation.DSMT4">
                  <p:embed/>
                </p:oleObj>
              </mc:Choice>
              <mc:Fallback>
                <p:oleObj name="Equation" r:id="rId5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037" y="4114797"/>
                        <a:ext cx="767383" cy="264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09250"/>
              </p:ext>
            </p:extLst>
          </p:nvPr>
        </p:nvGraphicFramePr>
        <p:xfrm>
          <a:off x="380999" y="1776525"/>
          <a:ext cx="3745923" cy="81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1" name="Equation" r:id="rId7" imgW="2717640" imgH="634680" progId="Equation.DSMT4">
                  <p:embed/>
                </p:oleObj>
              </mc:Choice>
              <mc:Fallback>
                <p:oleObj name="Equation" r:id="rId7" imgW="271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999" y="1776525"/>
                        <a:ext cx="3745923" cy="81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63926"/>
              </p:ext>
            </p:extLst>
          </p:nvPr>
        </p:nvGraphicFramePr>
        <p:xfrm>
          <a:off x="323742" y="2651891"/>
          <a:ext cx="5445017" cy="85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2" name="Equation" r:id="rId9" imgW="4356000" imgH="685800" progId="Equation.DSMT4">
                  <p:embed/>
                </p:oleObj>
              </mc:Choice>
              <mc:Fallback>
                <p:oleObj name="Equation" r:id="rId9" imgW="4356000" imgH="685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42" y="2651891"/>
                        <a:ext cx="5445017" cy="85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67225"/>
              </p:ext>
            </p:extLst>
          </p:nvPr>
        </p:nvGraphicFramePr>
        <p:xfrm>
          <a:off x="304800" y="3772733"/>
          <a:ext cx="32893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3" name="Equation" r:id="rId11" imgW="2705040" imgH="685800" progId="Equation.DSMT4">
                  <p:embed/>
                </p:oleObj>
              </mc:Choice>
              <mc:Fallback>
                <p:oleObj name="Equation" r:id="rId11" imgW="2705040" imgH="685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72733"/>
                        <a:ext cx="32893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7501"/>
              </p:ext>
            </p:extLst>
          </p:nvPr>
        </p:nvGraphicFramePr>
        <p:xfrm>
          <a:off x="1143000" y="4189806"/>
          <a:ext cx="26876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4" name="Equation" r:id="rId13" imgW="2209680" imgH="1396800" progId="Equation.DSMT4">
                  <p:embed/>
                </p:oleObj>
              </mc:Choice>
              <mc:Fallback>
                <p:oleObj name="Equation" r:id="rId13" imgW="2209680" imgH="1396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89806"/>
                        <a:ext cx="26876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Notched Right Arrow 38"/>
          <p:cNvSpPr/>
          <p:nvPr/>
        </p:nvSpPr>
        <p:spPr bwMode="auto">
          <a:xfrm>
            <a:off x="609600" y="4927826"/>
            <a:ext cx="266700" cy="175647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35475"/>
              </p:ext>
            </p:extLst>
          </p:nvPr>
        </p:nvGraphicFramePr>
        <p:xfrm>
          <a:off x="1143000" y="5742622"/>
          <a:ext cx="15446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85" name="Equation" r:id="rId15" imgW="1269720" imgH="279360" progId="Equation.DSMT4">
                  <p:embed/>
                </p:oleObj>
              </mc:Choice>
              <mc:Fallback>
                <p:oleObj name="Equation" r:id="rId15" imgW="1269720" imgH="2793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42622"/>
                        <a:ext cx="15446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2743200" y="580101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972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23169</TotalTime>
  <Words>295</Words>
  <Application>Microsoft Office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Courier New</vt:lpstr>
      <vt:lpstr>Symbol</vt:lpstr>
      <vt:lpstr>Arial Black</vt:lpstr>
      <vt:lpstr>Wingdings</vt:lpstr>
      <vt:lpstr>Profile</vt:lpstr>
      <vt:lpstr>Equation</vt:lpstr>
      <vt:lpstr>Continuing Education: Finite Element Methods</vt:lpstr>
      <vt:lpstr>2D Truss Element Requires Transformation Equations</vt:lpstr>
      <vt:lpstr>Displacement Transformed from Global to Local System</vt:lpstr>
      <vt:lpstr>Transformations from Global to Local System in Matrix Form</vt:lpstr>
      <vt:lpstr>The Potential Energy In the Local and Global Systems</vt:lpstr>
      <vt:lpstr>The System Of Equations is Formed In Global Coordinates</vt:lpstr>
      <vt:lpstr>Forming The System Matrix More Complex Than 1D Case</vt:lpstr>
      <vt:lpstr>Example</vt:lpstr>
      <vt:lpstr>Transformations for the 3D Truss Element</vt:lpstr>
      <vt:lpstr>The Local Stiffness Matrix Can Now Be Transformed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677</cp:revision>
  <cp:lastPrinted>2015-07-09T20:41:37Z</cp:lastPrinted>
  <dcterms:created xsi:type="dcterms:W3CDTF">2000-05-18T05:09:09Z</dcterms:created>
  <dcterms:modified xsi:type="dcterms:W3CDTF">2016-04-01T17:13:10Z</dcterms:modified>
</cp:coreProperties>
</file>