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2" r:id="rId3"/>
    <p:sldId id="280" r:id="rId4"/>
    <p:sldId id="283" r:id="rId5"/>
    <p:sldId id="282" r:id="rId6"/>
    <p:sldId id="284" r:id="rId7"/>
    <p:sldId id="285" r:id="rId8"/>
    <p:sldId id="287" r:id="rId9"/>
    <p:sldId id="288" r:id="rId10"/>
    <p:sldId id="289" r:id="rId11"/>
    <p:sldId id="290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3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30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55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213F7-BE7B-484D-8E38-3FF913E0AC81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EC59C-80FD-4E9E-8160-EC16ACF89B70}" type="slidenum">
              <a:rPr lang="en-US"/>
              <a:pPr/>
              <a:t>2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5B9AA79-1564-479F-958B-300B7723C6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DFF2B5-AB2E-48A8-9047-E6F55DB1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7DD82-4B29-4F00-8BE7-9B9FB1222B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65FAD8-1EF4-49FD-B7BB-0829AE2788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019BFB-F9E5-4F08-999C-A08191E501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0B483-29AE-4528-805B-D3D169D141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08EEA2-5775-47C6-933B-34BA506E1C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C14FF9-0FDA-4166-8E83-AB7F657578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25CE85-0B09-400E-B49F-AA503249FF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B3B797-F142-40D7-B85D-A0980F02C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F90DE0-620D-4CFB-AA0D-1B5E951A95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7C5064AC-C892-4D35-881A-16C4475B5A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wmf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e.union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union.edu/" TargetMode="External"/><Relationship Id="rId4" Type="http://schemas.openxmlformats.org/officeDocument/2006/relationships/hyperlink" Target="http://rbb.union.edu/courses/mer31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Deepwater_Horizon_oil_spill_-_May_24,_2010_-_with_locator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84D54C9-EE26-4281-934B-33BB515362F7}" type="slidenum">
              <a:rPr lang="en-US"/>
              <a:pPr/>
              <a:t>1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0104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LECTURE OUTLINE  </a:t>
            </a:r>
            <a:br>
              <a:rPr lang="en-US" sz="2400"/>
            </a:br>
            <a:endParaRPr lang="en-US" sz="2400"/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/>
              <a:t>  Course Overview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/>
              <a:t>  Stress-Strain Relations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 bwMode="auto">
          <a:xfrm rot="19774071">
            <a:off x="5257377" y="1918417"/>
            <a:ext cx="457200" cy="2932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843822"/>
            <a:ext cx="297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the structure and loading shown, determine the maximum stress in the structure.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 bwMode="auto">
          <a:xfrm rot="1800000">
            <a:off x="5350409" y="2514600"/>
            <a:ext cx="1828800" cy="0"/>
          </a:xfrm>
          <a:prstGeom prst="line">
            <a:avLst/>
          </a:prstGeom>
          <a:solidFill>
            <a:schemeClr val="accent1"/>
          </a:solidFill>
          <a:ln w="101600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-1800000">
            <a:off x="5348232" y="3425979"/>
            <a:ext cx="1828800" cy="0"/>
          </a:xfrm>
          <a:prstGeom prst="line">
            <a:avLst/>
          </a:prstGeom>
          <a:solidFill>
            <a:schemeClr val="accent1"/>
          </a:solidFill>
          <a:ln w="101600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5472915" y="3883179"/>
            <a:ext cx="0" cy="914400"/>
          </a:xfrm>
          <a:prstGeom prst="line">
            <a:avLst/>
          </a:prstGeom>
          <a:solidFill>
            <a:schemeClr val="accent1"/>
          </a:solidFill>
          <a:ln w="101600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5470738" y="1143000"/>
            <a:ext cx="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7162800" y="3021981"/>
            <a:ext cx="12192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4114800" y="2149107"/>
            <a:ext cx="1237468" cy="7309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5472915" y="914400"/>
            <a:ext cx="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7200000" flipV="1">
            <a:off x="8514898" y="3714614"/>
            <a:ext cx="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-7200000" flipV="1">
            <a:off x="4010721" y="2867370"/>
            <a:ext cx="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971171" y="260309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242087" y="338602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5374" y="10668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95" y="2691292"/>
            <a:ext cx="11430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890" y="3539118"/>
            <a:ext cx="130452" cy="24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882" y="845537"/>
            <a:ext cx="146610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7"/>
          <p:cNvSpPr/>
          <p:nvPr/>
        </p:nvSpPr>
        <p:spPr bwMode="auto">
          <a:xfrm>
            <a:off x="5440258" y="4759479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440258" y="2026919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7016426" y="2930679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440258" y="3828914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02860" y="178040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593682" y="284317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102860" y="3728514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140482" y="4651081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28" idx="5"/>
          </p:cNvCxnSpPr>
          <p:nvPr/>
        </p:nvCxnSpPr>
        <p:spPr bwMode="auto">
          <a:xfrm>
            <a:off x="5505299" y="4824520"/>
            <a:ext cx="330351" cy="738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4618038" y="3867014"/>
            <a:ext cx="864560" cy="5525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5622925" y="1719772"/>
            <a:ext cx="425450" cy="2651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7162800" y="2614905"/>
            <a:ext cx="425450" cy="2651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908857" y="1810621"/>
            <a:ext cx="1519782" cy="9189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60000">
            <a:off x="5597245" y="3953607"/>
            <a:ext cx="425450" cy="224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5908857" y="3180348"/>
            <a:ext cx="1481659" cy="885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sp useBgFill="1">
        <p:nvSpPr>
          <p:cNvPr id="35" name="TextBox 34"/>
          <p:cNvSpPr txBox="1"/>
          <p:nvPr/>
        </p:nvSpPr>
        <p:spPr>
          <a:xfrm>
            <a:off x="6457428" y="2103119"/>
            <a:ext cx="44114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3m</a:t>
            </a:r>
            <a:endParaRPr lang="en-US" sz="1200" dirty="0"/>
          </a:p>
        </p:txBody>
      </p:sp>
      <p:sp useBgFill="1">
        <p:nvSpPr>
          <p:cNvPr id="36" name="TextBox 35"/>
          <p:cNvSpPr txBox="1"/>
          <p:nvPr/>
        </p:nvSpPr>
        <p:spPr>
          <a:xfrm>
            <a:off x="6324600" y="3606180"/>
            <a:ext cx="44114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3m</a:t>
            </a:r>
            <a:endParaRPr lang="en-US" sz="1200" dirty="0"/>
          </a:p>
        </p:txBody>
      </p:sp>
      <p:cxnSp>
        <p:nvCxnSpPr>
          <p:cNvPr id="48" name="Straight Connector 47"/>
          <p:cNvCxnSpPr/>
          <p:nvPr/>
        </p:nvCxnSpPr>
        <p:spPr bwMode="auto">
          <a:xfrm rot="60000">
            <a:off x="5561380" y="4839375"/>
            <a:ext cx="425450" cy="224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835650" y="4105692"/>
            <a:ext cx="0" cy="8839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sp useBgFill="1">
        <p:nvSpPr>
          <p:cNvPr id="37" name="TextBox 36"/>
          <p:cNvSpPr txBox="1"/>
          <p:nvPr/>
        </p:nvSpPr>
        <p:spPr>
          <a:xfrm>
            <a:off x="5615077" y="4374082"/>
            <a:ext cx="44114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2m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218" y="4419600"/>
            <a:ext cx="2590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5219700"/>
            <a:ext cx="26098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5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 rot="1800000">
            <a:off x="4734191" y="3048000"/>
            <a:ext cx="1828800" cy="0"/>
          </a:xfrm>
          <a:prstGeom prst="line">
            <a:avLst/>
          </a:prstGeom>
          <a:solidFill>
            <a:schemeClr val="accent1"/>
          </a:solidFill>
          <a:ln w="101600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-1800000">
            <a:off x="4732014" y="3959379"/>
            <a:ext cx="1828800" cy="0"/>
          </a:xfrm>
          <a:prstGeom prst="line">
            <a:avLst/>
          </a:prstGeom>
          <a:solidFill>
            <a:schemeClr val="accent1"/>
          </a:solidFill>
          <a:ln w="101600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4856697" y="4416579"/>
            <a:ext cx="0" cy="914400"/>
          </a:xfrm>
          <a:prstGeom prst="line">
            <a:avLst/>
          </a:prstGeom>
          <a:solidFill>
            <a:schemeClr val="accent1"/>
          </a:solidFill>
          <a:ln w="101600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4850466" y="443012"/>
            <a:ext cx="4055" cy="20715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546582" y="3555381"/>
            <a:ext cx="12192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3498582" y="2682507"/>
            <a:ext cx="1237468" cy="7309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4842063" y="214412"/>
            <a:ext cx="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7200000" flipV="1">
            <a:off x="7898680" y="4248014"/>
            <a:ext cx="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-7200000" flipV="1">
            <a:off x="3394503" y="3400770"/>
            <a:ext cx="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354953" y="313649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625869" y="391942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836279" y="4088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77" y="3224692"/>
            <a:ext cx="11430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672" y="4072518"/>
            <a:ext cx="130452" cy="24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081" y="151805"/>
            <a:ext cx="146610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7"/>
          <p:cNvSpPr/>
          <p:nvPr/>
        </p:nvSpPr>
        <p:spPr bwMode="auto">
          <a:xfrm>
            <a:off x="4824040" y="5292879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824040" y="2560319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400208" y="3464079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824040" y="4362314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93967" y="277100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977464" y="337657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486642" y="4261914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524264" y="5184481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28" idx="5"/>
          </p:cNvCxnSpPr>
          <p:nvPr/>
        </p:nvCxnSpPr>
        <p:spPr bwMode="auto">
          <a:xfrm>
            <a:off x="4889081" y="5357920"/>
            <a:ext cx="330351" cy="738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4001820" y="4400414"/>
            <a:ext cx="864560" cy="5525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5006707" y="2253172"/>
            <a:ext cx="425450" cy="2651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6546582" y="3148305"/>
            <a:ext cx="425450" cy="2651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292639" y="2344021"/>
            <a:ext cx="1519782" cy="9189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60000">
            <a:off x="4981027" y="4487007"/>
            <a:ext cx="425450" cy="224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5292639" y="3713748"/>
            <a:ext cx="1481659" cy="885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sp useBgFill="1">
        <p:nvSpPr>
          <p:cNvPr id="35" name="TextBox 34"/>
          <p:cNvSpPr txBox="1"/>
          <p:nvPr/>
        </p:nvSpPr>
        <p:spPr>
          <a:xfrm>
            <a:off x="5841210" y="2636519"/>
            <a:ext cx="44114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3m</a:t>
            </a:r>
            <a:endParaRPr lang="en-US" sz="1200" dirty="0"/>
          </a:p>
        </p:txBody>
      </p:sp>
      <p:sp useBgFill="1">
        <p:nvSpPr>
          <p:cNvPr id="36" name="TextBox 35"/>
          <p:cNvSpPr txBox="1"/>
          <p:nvPr/>
        </p:nvSpPr>
        <p:spPr>
          <a:xfrm>
            <a:off x="5708382" y="4139580"/>
            <a:ext cx="44114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3m</a:t>
            </a:r>
            <a:endParaRPr lang="en-US" sz="1200" dirty="0"/>
          </a:p>
        </p:txBody>
      </p:sp>
      <p:cxnSp>
        <p:nvCxnSpPr>
          <p:cNvPr id="48" name="Straight Connector 47"/>
          <p:cNvCxnSpPr/>
          <p:nvPr/>
        </p:nvCxnSpPr>
        <p:spPr bwMode="auto">
          <a:xfrm rot="60000">
            <a:off x="4945162" y="5372775"/>
            <a:ext cx="425450" cy="224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219432" y="4639092"/>
            <a:ext cx="0" cy="8839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sp useBgFill="1">
        <p:nvSpPr>
          <p:cNvPr id="37" name="TextBox 36"/>
          <p:cNvSpPr txBox="1"/>
          <p:nvPr/>
        </p:nvSpPr>
        <p:spPr>
          <a:xfrm>
            <a:off x="4998859" y="4907482"/>
            <a:ext cx="44114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2m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953000"/>
            <a:ext cx="2590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36" y="5753100"/>
            <a:ext cx="26098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Straight Arrow Connector 48"/>
          <p:cNvCxnSpPr/>
          <p:nvPr/>
        </p:nvCxnSpPr>
        <p:spPr bwMode="auto">
          <a:xfrm flipH="1">
            <a:off x="4900241" y="2095500"/>
            <a:ext cx="808141" cy="4648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4486642" y="2385765"/>
            <a:ext cx="285753" cy="1697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4856697" y="1981200"/>
            <a:ext cx="8631" cy="5163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4148347" y="2198938"/>
            <a:ext cx="285753" cy="1697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4074319" y="2149901"/>
            <a:ext cx="285753" cy="1697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856697" y="685799"/>
            <a:ext cx="8631" cy="1248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4856363" y="584509"/>
            <a:ext cx="8631" cy="1248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flipH="1">
            <a:off x="4342142" y="2623967"/>
            <a:ext cx="476397" cy="2895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H="1">
            <a:off x="4255023" y="2682700"/>
            <a:ext cx="476397" cy="2895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049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782572"/>
              </p:ext>
            </p:extLst>
          </p:nvPr>
        </p:nvGraphicFramePr>
        <p:xfrm>
          <a:off x="1187450" y="3890963"/>
          <a:ext cx="6111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8" imgW="444240" imgH="241200" progId="Equation.DSMT4">
                  <p:embed/>
                </p:oleObj>
              </mc:Choice>
              <mc:Fallback>
                <p:oleObj name="Equation" r:id="rId8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450" y="3890963"/>
                        <a:ext cx="611188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709" y="3012761"/>
            <a:ext cx="8191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1975725"/>
            <a:ext cx="981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540" y="878405"/>
            <a:ext cx="962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48" y="1809038"/>
            <a:ext cx="800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128" y="2378661"/>
            <a:ext cx="714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27979"/>
            <a:ext cx="609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47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CDBF97-5686-4B25-822C-5E4350BD2103}" type="slidenum">
              <a:rPr lang="en-US"/>
              <a:pPr/>
              <a:t>2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Website</a:t>
            </a:r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2631281" y="3209365"/>
            <a:ext cx="388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990000"/>
                </a:solidFill>
                <a:latin typeface="Verdana" pitchFamily="34" charset="0"/>
                <a:hlinkClick r:id="rId3"/>
              </a:rPr>
              <a:t>http://me.union.edu</a:t>
            </a:r>
            <a:r>
              <a:rPr lang="en-US" sz="2400" b="1" dirty="0">
                <a:solidFill>
                  <a:srgbClr val="990000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332806" name="Text Box 6"/>
          <p:cNvSpPr txBox="1">
            <a:spLocks noChangeArrowheads="1"/>
          </p:cNvSpPr>
          <p:nvPr/>
        </p:nvSpPr>
        <p:spPr bwMode="auto">
          <a:xfrm>
            <a:off x="1037218" y="2294964"/>
            <a:ext cx="70695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990000"/>
                </a:solidFill>
                <a:latin typeface="Verdana" pitchFamily="34" charset="0"/>
                <a:hlinkClick r:id="rId4"/>
              </a:rPr>
              <a:t>http</a:t>
            </a:r>
            <a:r>
              <a:rPr lang="en-US" sz="2400" b="1" dirty="0" smtClean="0">
                <a:solidFill>
                  <a:srgbClr val="990000"/>
                </a:solidFill>
                <a:latin typeface="Verdana" pitchFamily="34" charset="0"/>
                <a:hlinkClick r:id="rId4"/>
              </a:rPr>
              <a:t>://rbb.union.edu/courses/mer311 </a:t>
            </a:r>
            <a:endParaRPr lang="en-US" sz="2400" b="1" dirty="0">
              <a:solidFill>
                <a:srgbClr val="990000"/>
              </a:solidFill>
              <a:latin typeface="Verdana" pitchFamily="34" charset="0"/>
            </a:endParaRPr>
          </a:p>
        </p:txBody>
      </p:sp>
      <p:sp>
        <p:nvSpPr>
          <p:cNvPr id="332807" name="Text Box 7"/>
          <p:cNvSpPr txBox="1">
            <a:spLocks noChangeArrowheads="1"/>
          </p:cNvSpPr>
          <p:nvPr/>
        </p:nvSpPr>
        <p:spPr bwMode="auto">
          <a:xfrm>
            <a:off x="2498725" y="4343400"/>
            <a:ext cx="425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990000"/>
                </a:solidFill>
                <a:latin typeface="Verdana" pitchFamily="34" charset="0"/>
                <a:hlinkClick r:id="rId5"/>
              </a:rPr>
              <a:t>http://www.union.edu</a:t>
            </a:r>
            <a:r>
              <a:rPr lang="en-US" sz="2400" b="1">
                <a:solidFill>
                  <a:srgbClr val="990000"/>
                </a:solidFill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Mechanics Topics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Elasticity</a:t>
            </a:r>
          </a:p>
          <a:p>
            <a:pPr lvl="1"/>
            <a:r>
              <a:rPr lang="en-US" dirty="0" smtClean="0"/>
              <a:t>Isotropic</a:t>
            </a:r>
          </a:p>
          <a:p>
            <a:pPr lvl="1"/>
            <a:r>
              <a:rPr lang="en-US" dirty="0" err="1" smtClean="0"/>
              <a:t>Anisotripic</a:t>
            </a:r>
            <a:endParaRPr lang="en-US" dirty="0" smtClean="0"/>
          </a:p>
          <a:p>
            <a:r>
              <a:rPr lang="en-US" dirty="0" smtClean="0"/>
              <a:t>Plates &amp; Shells</a:t>
            </a:r>
          </a:p>
          <a:p>
            <a:r>
              <a:rPr lang="en-US" dirty="0" smtClean="0"/>
              <a:t>Plasticity</a:t>
            </a:r>
          </a:p>
          <a:p>
            <a:r>
              <a:rPr lang="en-US" dirty="0" smtClean="0"/>
              <a:t>Composite </a:t>
            </a:r>
            <a:r>
              <a:rPr lang="en-US" dirty="0" err="1" smtClean="0"/>
              <a:t>Mtl’s</a:t>
            </a:r>
            <a:endParaRPr lang="en-US" dirty="0" smtClean="0"/>
          </a:p>
          <a:p>
            <a:r>
              <a:rPr lang="en-US" dirty="0" smtClean="0"/>
              <a:t>Finite Element</a:t>
            </a:r>
          </a:p>
          <a:p>
            <a:r>
              <a:rPr lang="en-US" dirty="0" smtClean="0"/>
              <a:t>Fracture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Adv Dynamics</a:t>
            </a:r>
          </a:p>
          <a:p>
            <a:pPr lvl="1"/>
            <a:r>
              <a:rPr lang="en-US" dirty="0" err="1" smtClean="0"/>
              <a:t>Lagrangian</a:t>
            </a:r>
            <a:endParaRPr lang="en-US" dirty="0" smtClean="0"/>
          </a:p>
          <a:p>
            <a:r>
              <a:rPr lang="en-US" dirty="0" err="1" smtClean="0"/>
              <a:t>Mechatronics</a:t>
            </a:r>
            <a:endParaRPr lang="en-US" dirty="0" smtClean="0"/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25CE85-0B09-400E-B49F-AA503249FF1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5602" name="Picture 2" descr="http://www.chem.info/uploadedImages/CHEM/News/2011/01/ci1-10BlowoutPreventer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81200"/>
            <a:ext cx="5548174" cy="4038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152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90000"/>
                </a:solidFill>
              </a:rPr>
              <a:t>What are these and why did they capture the attention of our country and the world for almost three months in 2010?</a:t>
            </a:r>
            <a:endParaRPr lang="en-US" sz="24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25CE85-0B09-400E-B49F-AA503249FF1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http://brightcove.vo.llnwd.net/d9/unsecured/media/268012958001/268012958001_601939896001_BOP-Leaks1-flv-still.jpg?pubId=268012958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209800"/>
            <a:ext cx="4876800" cy="3657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228600"/>
            <a:ext cx="784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90000"/>
                </a:solidFill>
              </a:rPr>
              <a:t>A close up of what happened when they failed.  Do you know what they are now?</a:t>
            </a:r>
            <a:endParaRPr lang="en-US" sz="28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25CE85-0B09-400E-B49F-AA503249FF1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6626" name="Picture 2" descr="http://www.bettermsreport.com/wp-content/uploads/2010/05/oil-rig-fi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5715000" cy="42862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3048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90000"/>
                </a:solidFill>
              </a:rPr>
              <a:t>Five thousand feet above the failure, do you know what these are now? </a:t>
            </a:r>
            <a:endParaRPr lang="en-US" sz="24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25CE85-0B09-400E-B49F-AA503249FF1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7652" name="Picture 4" descr="http://t3.gstatic.com/images?q=tbn:ANd9GcT1RRVGKwiY31UgWv3U6J-NpXeZCOf0NHKWE0fF_T4i1DNDoMdz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752600"/>
            <a:ext cx="3127130" cy="4191000"/>
          </a:xfrm>
          <a:prstGeom prst="rect">
            <a:avLst/>
          </a:prstGeom>
          <a:noFill/>
        </p:spPr>
      </p:pic>
      <p:pic>
        <p:nvPicPr>
          <p:cNvPr id="27654" name="Picture 6" descr="Deepwater Horizon oil spill - May 24, 2010 - with locator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362200"/>
            <a:ext cx="4191000" cy="321868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3400" y="3810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90000"/>
                </a:solidFill>
              </a:rPr>
              <a:t>Who do you think is responsible?</a:t>
            </a:r>
            <a:endParaRPr lang="en-US" sz="24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Redesign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25CE85-0B09-400E-B49F-AA503249FF1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9700" name="Picture 4" descr="C:\Documents and Settings\bucinelr\My Documents\Consulting\ADC\Cameron\Picture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828800"/>
            <a:ext cx="5938531" cy="3799572"/>
          </a:xfrm>
          <a:prstGeom prst="rect">
            <a:avLst/>
          </a:prstGeom>
          <a:noFill/>
        </p:spPr>
      </p:pic>
      <p:pic>
        <p:nvPicPr>
          <p:cNvPr id="1026" name="Picture 2" descr="C:\Users\bucinelr\Screen Show\IMG_03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8800"/>
            <a:ext cx="302877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l="32291" t="20000" r="3125" b="8333"/>
          <a:stretch>
            <a:fillRect/>
          </a:stretch>
        </p:blipFill>
        <p:spPr bwMode="auto">
          <a:xfrm>
            <a:off x="152400" y="1447800"/>
            <a:ext cx="4191000" cy="2906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 l="14584" t="35333" r="81250" b="33333"/>
          <a:stretch>
            <a:fillRect/>
          </a:stretch>
        </p:blipFill>
        <p:spPr bwMode="auto">
          <a:xfrm>
            <a:off x="8382000" y="152400"/>
            <a:ext cx="58366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133600" y="381000"/>
            <a:ext cx="4830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Verdana" pitchFamily="34" charset="0"/>
              </a:rPr>
              <a:t>δ</a:t>
            </a:r>
            <a:r>
              <a:rPr lang="en-US" sz="2400" dirty="0" smtClean="0">
                <a:latin typeface="Verdana" pitchFamily="34" charset="0"/>
              </a:rPr>
              <a:t>y (Radial)</a:t>
            </a:r>
          </a:p>
          <a:p>
            <a:r>
              <a:rPr lang="en-US" sz="2400" dirty="0" smtClean="0">
                <a:latin typeface="Verdana" pitchFamily="34" charset="0"/>
              </a:rPr>
              <a:t>In The Inner and Outer Barrel</a:t>
            </a:r>
            <a:endParaRPr lang="en-US" sz="2400" dirty="0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2209800"/>
            <a:ext cx="19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</a:rPr>
              <a:t>Without Sleeve</a:t>
            </a:r>
            <a:endParaRPr lang="en-US" dirty="0">
              <a:latin typeface="Verdana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4495800" y="2362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 l="20833" t="20000" r="15625" b="8333"/>
          <a:stretch>
            <a:fillRect/>
          </a:stretch>
        </p:blipFill>
        <p:spPr bwMode="auto">
          <a:xfrm>
            <a:off x="4648200" y="3733800"/>
            <a:ext cx="4191000" cy="295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600200" y="5486400"/>
            <a:ext cx="1564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</a:rPr>
              <a:t>With Sleeve</a:t>
            </a:r>
            <a:endParaRPr lang="en-US" dirty="0">
              <a:latin typeface="Verdana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6600" y="5638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</TotalTime>
  <Words>233</Words>
  <Application>Microsoft Office PowerPoint</Application>
  <PresentationFormat>On-screen Show (4:3)</PresentationFormat>
  <Paragraphs>78</Paragraphs>
  <Slides>11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Profile</vt:lpstr>
      <vt:lpstr>MathType 6.0 Equation</vt:lpstr>
      <vt:lpstr>MER311: Advanced Strength of Materials</vt:lpstr>
      <vt:lpstr>Course Website</vt:lpstr>
      <vt:lpstr>Advanced Mechanics Topics</vt:lpstr>
      <vt:lpstr>PowerPoint Presentation</vt:lpstr>
      <vt:lpstr>PowerPoint Presentation</vt:lpstr>
      <vt:lpstr>PowerPoint Presentation</vt:lpstr>
      <vt:lpstr>PowerPoint Presentation</vt:lpstr>
      <vt:lpstr>The Redesign</vt:lpstr>
      <vt:lpstr>PowerPoint Presentation</vt:lpstr>
      <vt:lpstr>Example</vt:lpstr>
      <vt:lpstr>Solution</vt:lpstr>
    </vt:vector>
  </TitlesOfParts>
  <Company>Union College, Mechanical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 </cp:lastModifiedBy>
  <cp:revision>63</cp:revision>
  <cp:lastPrinted>2016-03-29T15:24:54Z</cp:lastPrinted>
  <dcterms:created xsi:type="dcterms:W3CDTF">2000-05-18T05:09:09Z</dcterms:created>
  <dcterms:modified xsi:type="dcterms:W3CDTF">2016-03-29T20:58:48Z</dcterms:modified>
</cp:coreProperties>
</file>