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4"/>
  </p:notesMasterIdLst>
  <p:handoutMasterIdLst>
    <p:handoutMasterId r:id="rId15"/>
  </p:handoutMasterIdLst>
  <p:sldIdLst>
    <p:sldId id="326" r:id="rId2"/>
    <p:sldId id="306" r:id="rId3"/>
    <p:sldId id="307" r:id="rId4"/>
    <p:sldId id="314" r:id="rId5"/>
    <p:sldId id="315" r:id="rId6"/>
    <p:sldId id="308" r:id="rId7"/>
    <p:sldId id="309" r:id="rId8"/>
    <p:sldId id="310" r:id="rId9"/>
    <p:sldId id="311" r:id="rId10"/>
    <p:sldId id="312" r:id="rId11"/>
    <p:sldId id="313" r:id="rId12"/>
    <p:sldId id="317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90000"/>
    <a:srgbClr val="6699FF"/>
    <a:srgbClr val="FFFF99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2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2E287-68C6-406E-997B-E37C8A5D96DC}" type="slidenum">
              <a:rPr lang="en-US"/>
              <a:pPr/>
              <a:t>7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8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757B5-8041-4A97-BF75-E87365CBD141}" type="slidenum">
              <a:rPr lang="en-US"/>
              <a:pPr/>
              <a:t>10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Professional Development Course in</a:t>
            </a:r>
          </a:p>
          <a:p>
            <a:r>
              <a:rPr lang="en-US" dirty="0" smtClean="0"/>
              <a:t>Advanced Mechanics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smtClean="0"/>
              <a:t>Union College</a:t>
            </a:r>
          </a:p>
          <a:p>
            <a:pPr eaLnBrk="1" hangingPunct="1"/>
            <a:r>
              <a:rPr lang="en-US" sz="800" dirty="0" smtClean="0"/>
              <a:t>Mechanical Engineering</a:t>
            </a:r>
            <a:endParaRPr lang="en-US" sz="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83769" y="6248400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MER311: Advanced Mechanics</a:t>
            </a:r>
            <a:endParaRPr lang="en-US" sz="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35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E02885-CACE-4CA8-ABDC-57B78C3B5BC2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784D54C9-EE26-4281-934B-33BB515362F7}" type="slidenum">
              <a:rPr lang="en-US" smtClean="0"/>
              <a:pPr/>
              <a:t>1</a:t>
            </a:fld>
            <a:endParaRPr lang="en-US" dirty="0" smtClean="0"/>
          </a:p>
          <a:p>
            <a:r>
              <a:rPr lang="en-US" dirty="0" smtClean="0"/>
              <a:t>RBB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r>
              <a:rPr lang="en-US" sz="2200" dirty="0" smtClean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Three Dimensional Transformations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Intro to </a:t>
            </a:r>
            <a:r>
              <a:rPr lang="en-US" sz="2400" smtClean="0"/>
              <a:t>MatLab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96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Stress Transformation</a:t>
            </a:r>
            <a:endParaRPr lang="en-US" dirty="0"/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746125" y="1797050"/>
            <a:ext cx="8093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stress tensor at a point in a machine element with respect to the inertial coordinate system is</a:t>
            </a:r>
          </a:p>
        </p:txBody>
      </p:sp>
      <p:graphicFrame>
        <p:nvGraphicFramePr>
          <p:cNvPr id="37888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62200" y="2438400"/>
          <a:ext cx="31369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46" name="Equation" r:id="rId4" imgW="1549080" imgH="711000" progId="Equation.3">
                  <p:embed/>
                </p:oleObj>
              </mc:Choice>
              <mc:Fallback>
                <p:oleObj name="Equation" r:id="rId4" imgW="1549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3136900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898525" y="3930650"/>
            <a:ext cx="7788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746125" y="4006850"/>
            <a:ext cx="7864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Determine  the state of stress if the stress element is rotated 45</a:t>
            </a:r>
            <a:r>
              <a:rPr lang="en-US" baseline="30000" dirty="0"/>
              <a:t>o</a:t>
            </a:r>
            <a:r>
              <a:rPr lang="en-US" dirty="0"/>
              <a:t> counterclockwise about the z </a:t>
            </a:r>
            <a:r>
              <a:rPr lang="en-US" dirty="0" smtClean="0"/>
              <a:t>axis followed by 30° about the new x’ axis.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10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752600"/>
            <a:ext cx="62359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Stress Transformation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Transformation Matrix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Transpose of Transformation Matrix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br>
              <a:rPr lang="en-US" dirty="0" smtClean="0"/>
            </a:br>
            <a:r>
              <a:rPr lang="en-US" dirty="0" smtClean="0"/>
              <a:t>Stress Transformation</a:t>
            </a:r>
            <a:endParaRPr lang="en-US" dirty="0"/>
          </a:p>
        </p:txBody>
      </p:sp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1524000" y="3276600"/>
          <a:ext cx="39481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00" name="Equation" r:id="rId3" imgW="2705040" imgH="698400" progId="Equation.DSMT4">
                  <p:embed/>
                </p:oleObj>
              </mc:Choice>
              <mc:Fallback>
                <p:oleObj name="Equation" r:id="rId3" imgW="27050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3948113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1524000" y="1828800"/>
          <a:ext cx="5943600" cy="122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01" name="Equation" r:id="rId5" imgW="3377880" imgH="698400" progId="Equation.DSMT4">
                  <p:embed/>
                </p:oleObj>
              </mc:Choice>
              <mc:Fallback>
                <p:oleObj name="Equation" r:id="rId5" imgW="3377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5943600" cy="1228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652713"/>
              </p:ext>
            </p:extLst>
          </p:nvPr>
        </p:nvGraphicFramePr>
        <p:xfrm>
          <a:off x="1582738" y="4876800"/>
          <a:ext cx="32623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02" name="Equation" r:id="rId7" imgW="2234880" imgH="698400" progId="Equation.DSMT4">
                  <p:embed/>
                </p:oleObj>
              </mc:Choice>
              <mc:Fallback>
                <p:oleObj name="Equation" r:id="rId7" imgW="2234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4876800"/>
                        <a:ext cx="3262312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11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 bwMode="auto">
          <a:xfrm>
            <a:off x="5573286" y="4205235"/>
            <a:ext cx="2105130" cy="673240"/>
          </a:xfrm>
          <a:custGeom>
            <a:avLst/>
            <a:gdLst>
              <a:gd name="connsiteX0" fmla="*/ 0 w 2105130"/>
              <a:gd name="connsiteY0" fmla="*/ 331596 h 673240"/>
              <a:gd name="connsiteX1" fmla="*/ 959618 w 2105130"/>
              <a:gd name="connsiteY1" fmla="*/ 673240 h 673240"/>
              <a:gd name="connsiteX2" fmla="*/ 2105130 w 2105130"/>
              <a:gd name="connsiteY2" fmla="*/ 341644 h 673240"/>
              <a:gd name="connsiteX3" fmla="*/ 899328 w 2105130"/>
              <a:gd name="connsiteY3" fmla="*/ 0 h 673240"/>
              <a:gd name="connsiteX4" fmla="*/ 0 w 2105130"/>
              <a:gd name="connsiteY4" fmla="*/ 331596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130" h="673240">
                <a:moveTo>
                  <a:pt x="0" y="331596"/>
                </a:moveTo>
                <a:lnTo>
                  <a:pt x="959618" y="673240"/>
                </a:lnTo>
                <a:lnTo>
                  <a:pt x="2105130" y="341644"/>
                </a:lnTo>
                <a:lnTo>
                  <a:pt x="899328" y="0"/>
                </a:lnTo>
                <a:lnTo>
                  <a:pt x="0" y="33159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1657" y="44355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91200" y="4281485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5626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39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62200" y="36576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026420" y="330376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55632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2954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Stress at a Point</a:t>
            </a:r>
            <a:br>
              <a:rPr lang="en-US" sz="3200" dirty="0" smtClean="0"/>
            </a:br>
            <a:r>
              <a:rPr lang="en-US" sz="3200" dirty="0" smtClean="0"/>
              <a:t>Shown in the Tensile (+) Direction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33925" y="6172200"/>
            <a:ext cx="1905000" cy="457200"/>
          </a:xfrm>
          <a:prstGeom prst="rect">
            <a:avLst/>
          </a:prstGeom>
        </p:spPr>
        <p:txBody>
          <a:bodyPr anchor="t"/>
          <a:lstStyle/>
          <a:p>
            <a:fld id="{91C14FF9-0FDA-4166-8E83-AB7F65757835}" type="slidenum">
              <a:rPr lang="en-US" sz="800" smtClean="0"/>
              <a:pPr/>
              <a:t>12</a:t>
            </a:fld>
            <a:endParaRPr lang="en-US" dirty="0"/>
          </a:p>
          <a:p>
            <a:r>
              <a:rPr lang="en-US" dirty="0"/>
              <a:t>RBB</a:t>
            </a:r>
          </a:p>
          <a:p>
            <a:pPr algn="r"/>
            <a:endParaRPr lang="en-US" sz="800" dirty="0"/>
          </a:p>
        </p:txBody>
      </p:sp>
      <p:sp>
        <p:nvSpPr>
          <p:cNvPr id="9" name="Freeform 8"/>
          <p:cNvSpPr/>
          <p:nvPr/>
        </p:nvSpPr>
        <p:spPr bwMode="auto">
          <a:xfrm>
            <a:off x="12960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960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2008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1911774" y="3103952"/>
            <a:ext cx="332526" cy="964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244308" y="3101984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2088896" y="2940215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1371600" y="4038600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1752602" y="4038602"/>
            <a:ext cx="384049" cy="96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523206" y="3810000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2478755" y="4041392"/>
            <a:ext cx="413265" cy="1178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2019" y="4039973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2662625" y="3811373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9486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5052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10800000" flipV="1">
            <a:off x="4572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048000" y="3733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24085" y="248340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7665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18305" y="1751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703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739619" y="327797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24000" y="26670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814511" y="371135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0652" y="331471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83" name="Freeform 82"/>
          <p:cNvSpPr/>
          <p:nvPr/>
        </p:nvSpPr>
        <p:spPr bwMode="auto">
          <a:xfrm>
            <a:off x="65211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55632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64680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6472788" y="44026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6096000" y="4437027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6293993" y="4693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007349" y="3657600"/>
            <a:ext cx="3840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6553201" y="36964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6780274" y="40370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6092427" y="3722350"/>
            <a:ext cx="349514" cy="87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5638801" y="3733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5866296" y="4037495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 flipH="1" flipV="1">
            <a:off x="62158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77724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 flipV="1">
            <a:off x="47244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5562600" y="3352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39000" y="3276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720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4375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62653" y="392131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31272" y="43066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7543" y="333689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0400" y="40018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0800" y="175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4400" y="5029200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Positive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222763" y="5029200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Negative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 bwMode="auto">
          <a:xfrm>
            <a:off x="5573286" y="4205235"/>
            <a:ext cx="2105130" cy="673240"/>
          </a:xfrm>
          <a:custGeom>
            <a:avLst/>
            <a:gdLst>
              <a:gd name="connsiteX0" fmla="*/ 0 w 2105130"/>
              <a:gd name="connsiteY0" fmla="*/ 331596 h 673240"/>
              <a:gd name="connsiteX1" fmla="*/ 959618 w 2105130"/>
              <a:gd name="connsiteY1" fmla="*/ 673240 h 673240"/>
              <a:gd name="connsiteX2" fmla="*/ 2105130 w 2105130"/>
              <a:gd name="connsiteY2" fmla="*/ 341644 h 673240"/>
              <a:gd name="connsiteX3" fmla="*/ 899328 w 2105130"/>
              <a:gd name="connsiteY3" fmla="*/ 0 h 673240"/>
              <a:gd name="connsiteX4" fmla="*/ 0 w 2105130"/>
              <a:gd name="connsiteY4" fmla="*/ 331596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130" h="673240">
                <a:moveTo>
                  <a:pt x="0" y="331596"/>
                </a:moveTo>
                <a:lnTo>
                  <a:pt x="959618" y="673240"/>
                </a:lnTo>
                <a:lnTo>
                  <a:pt x="2105130" y="341644"/>
                </a:lnTo>
                <a:lnTo>
                  <a:pt x="899328" y="0"/>
                </a:lnTo>
                <a:lnTo>
                  <a:pt x="0" y="33159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1657" y="44355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91200" y="4281485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5626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39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62200" y="36576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026420" y="330376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55632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2954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Stress at a Point</a:t>
            </a:r>
            <a:br>
              <a:rPr lang="en-US" sz="3200" dirty="0" smtClean="0"/>
            </a:br>
            <a:r>
              <a:rPr lang="en-US" sz="3200" dirty="0" smtClean="0"/>
              <a:t>Shown in the Tensile (+) Direction</a:t>
            </a:r>
            <a:endParaRPr lang="en-US" sz="3200" dirty="0"/>
          </a:p>
        </p:txBody>
      </p:sp>
      <p:sp>
        <p:nvSpPr>
          <p:cNvPr id="9" name="Freeform 8"/>
          <p:cNvSpPr/>
          <p:nvPr/>
        </p:nvSpPr>
        <p:spPr bwMode="auto">
          <a:xfrm>
            <a:off x="12960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960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2008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1911774" y="3103952"/>
            <a:ext cx="332526" cy="964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244308" y="3101984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2088896" y="2940215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1371600" y="4038600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1752602" y="4038602"/>
            <a:ext cx="384049" cy="96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523206" y="3810000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2478755" y="4041392"/>
            <a:ext cx="413265" cy="1178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2019" y="4039973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2662625" y="3811373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9486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5052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10800000" flipV="1">
            <a:off x="4572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048000" y="3733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24085" y="248340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7665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18305" y="1751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703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739619" y="327797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24000" y="26670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814511" y="371135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0652" y="331471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83" name="Freeform 82"/>
          <p:cNvSpPr/>
          <p:nvPr/>
        </p:nvSpPr>
        <p:spPr bwMode="auto">
          <a:xfrm>
            <a:off x="65211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55632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64680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6472788" y="44026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6096000" y="4437027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6293993" y="4693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007349" y="3657600"/>
            <a:ext cx="3840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6553201" y="36964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6780274" y="40370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6092427" y="3722350"/>
            <a:ext cx="349514" cy="87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5638801" y="3733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5866296" y="4037495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 flipH="1" flipV="1">
            <a:off x="62158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77724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 flipV="1">
            <a:off x="47244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5562600" y="3352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39000" y="3276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720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4375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62653" y="392131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31272" y="43066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7543" y="333689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0400" y="40018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0800" y="175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4400" y="5029200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Positive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222763" y="5029200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Negative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96531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/>
          <p:cNvCxnSpPr/>
          <p:nvPr/>
        </p:nvCxnSpPr>
        <p:spPr bwMode="auto">
          <a:xfrm rot="5400000">
            <a:off x="1729000" y="4519400"/>
            <a:ext cx="1126812" cy="3176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Stress in Three Dimensions</a:t>
            </a:r>
            <a:endParaRPr lang="en-US" dirty="0"/>
          </a:p>
        </p:txBody>
      </p:sp>
      <p:cxnSp>
        <p:nvCxnSpPr>
          <p:cNvPr id="7" name="Straight Arrow Connector 6"/>
          <p:cNvCxnSpPr>
            <a:cxnSpLocks noChangeAspect="1"/>
          </p:cNvCxnSpPr>
          <p:nvPr/>
        </p:nvCxnSpPr>
        <p:spPr bwMode="auto">
          <a:xfrm rot="5400000" flipH="1" flipV="1">
            <a:off x="1867536" y="23996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" name="Straight Arrow Connector 8"/>
          <p:cNvCxnSpPr>
            <a:cxnSpLocks noChangeAspect="1"/>
          </p:cNvCxnSpPr>
          <p:nvPr/>
        </p:nvCxnSpPr>
        <p:spPr bwMode="auto">
          <a:xfrm>
            <a:off x="3724241" y="43456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traight Arrow Connector 10"/>
          <p:cNvCxnSpPr>
            <a:cxnSpLocks noChangeAspect="1"/>
          </p:cNvCxnSpPr>
          <p:nvPr/>
        </p:nvCxnSpPr>
        <p:spPr bwMode="auto">
          <a:xfrm rot="10800000" flipV="1">
            <a:off x="824000" y="52236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4" name="Freeform 23"/>
          <p:cNvSpPr/>
          <p:nvPr/>
        </p:nvSpPr>
        <p:spPr bwMode="auto">
          <a:xfrm>
            <a:off x="1333064" y="28914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1336641" y="28868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2200241" y="29058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1330291" y="43409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0" name="Straight Arrow Connector 29"/>
          <p:cNvCxnSpPr>
            <a:cxnSpLocks noChangeAspect="1"/>
          </p:cNvCxnSpPr>
          <p:nvPr/>
        </p:nvCxnSpPr>
        <p:spPr bwMode="auto">
          <a:xfrm flipV="1">
            <a:off x="3495641" y="2888575"/>
            <a:ext cx="452628" cy="3760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" name="Straight Connector 45"/>
          <p:cNvCxnSpPr>
            <a:cxnSpLocks noChangeAspect="1"/>
          </p:cNvCxnSpPr>
          <p:nvPr/>
        </p:nvCxnSpPr>
        <p:spPr bwMode="auto">
          <a:xfrm flipV="1">
            <a:off x="2209292" y="4122999"/>
            <a:ext cx="258312" cy="2080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428841" y="3318613"/>
            <a:ext cx="990600" cy="838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524000" y="4278461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 bwMode="auto">
          <a:xfrm flipV="1">
            <a:off x="2418287" y="4389321"/>
            <a:ext cx="232812" cy="229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59" name="Straight Arrow Connector 58"/>
          <p:cNvCxnSpPr>
            <a:cxnSpLocks/>
          </p:cNvCxnSpPr>
          <p:nvPr/>
        </p:nvCxnSpPr>
        <p:spPr bwMode="auto">
          <a:xfrm rot="10800000" flipV="1">
            <a:off x="2041499" y="4617081"/>
            <a:ext cx="376796" cy="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Arrow Connector 59"/>
          <p:cNvCxnSpPr>
            <a:cxnSpLocks/>
          </p:cNvCxnSpPr>
          <p:nvPr/>
        </p:nvCxnSpPr>
        <p:spPr bwMode="auto">
          <a:xfrm rot="16200000" flipH="1">
            <a:off x="2239492" y="4798486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2667795" y="3505200"/>
            <a:ext cx="380205" cy="3484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2" name="Straight Arrow Connector 61"/>
          <p:cNvCxnSpPr>
            <a:cxnSpLocks/>
          </p:cNvCxnSpPr>
          <p:nvPr/>
        </p:nvCxnSpPr>
        <p:spPr bwMode="auto">
          <a:xfrm rot="10800000" flipV="1">
            <a:off x="2209801" y="3837704"/>
            <a:ext cx="457999" cy="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6200000" flipH="1">
            <a:off x="2440720" y="4112480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4" name="Straight Arrow Connector 63"/>
          <p:cNvCxnSpPr>
            <a:cxnSpLocks/>
          </p:cNvCxnSpPr>
          <p:nvPr/>
        </p:nvCxnSpPr>
        <p:spPr bwMode="auto">
          <a:xfrm flipV="1">
            <a:off x="1905000" y="3810000"/>
            <a:ext cx="304800" cy="2400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10800000">
            <a:off x="1375174" y="4050051"/>
            <a:ext cx="529820" cy="13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1679977" y="4278648"/>
            <a:ext cx="457198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054208" y="386234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74792" y="476084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8804" y="319709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6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820849" y="3925669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60815" y="42304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09800" y="348465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590800" y="396240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68502" y="4519653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720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20574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cxnSpLocks noChangeAspect="1"/>
          </p:cNvCxnSpPr>
          <p:nvPr/>
        </p:nvCxnSpPr>
        <p:spPr bwMode="auto">
          <a:xfrm rot="5400000" flipH="1">
            <a:off x="1084565" y="3182635"/>
            <a:ext cx="264860" cy="452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6" name="Straight Arrow Connector 105"/>
          <p:cNvCxnSpPr>
            <a:cxnSpLocks noChangeAspect="1"/>
          </p:cNvCxnSpPr>
          <p:nvPr/>
        </p:nvCxnSpPr>
        <p:spPr bwMode="auto">
          <a:xfrm rot="5400000">
            <a:off x="1841851" y="5479361"/>
            <a:ext cx="413384" cy="1226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1" name="Straight Arrow Connector 110"/>
          <p:cNvCxnSpPr>
            <a:stCxn id="75" idx="2"/>
          </p:cNvCxnSpPr>
          <p:nvPr/>
        </p:nvCxnSpPr>
        <p:spPr bwMode="auto">
          <a:xfrm rot="5400000" flipH="1">
            <a:off x="1712812" y="3392588"/>
            <a:ext cx="549588" cy="9272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1828800" y="5791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85800" y="30480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886200" y="274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29000" y="3276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x’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17594" y="50686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x’z</a:t>
            </a:r>
            <a:r>
              <a:rPr lang="en-US" b="1" baseline="-25000" dirty="0" smtClean="0">
                <a:latin typeface="+mj-lt"/>
                <a:cs typeface="Times New Roman" pitchFamily="18" charset="0"/>
                <a:sym typeface="Symbol"/>
              </a:rPr>
              <a:t>’</a:t>
            </a:r>
          </a:p>
          <a:p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371600" y="32004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x’y</a:t>
            </a:r>
            <a:r>
              <a:rPr lang="en-US" b="1" baseline="-25000" dirty="0" smtClean="0">
                <a:latin typeface="+mj-lt"/>
                <a:cs typeface="Times New Roman" pitchFamily="18" charset="0"/>
                <a:sym typeface="Symbol"/>
              </a:rPr>
              <a:t>’</a:t>
            </a:r>
          </a:p>
          <a:p>
            <a:endParaRPr lang="en-US" b="1" dirty="0"/>
          </a:p>
        </p:txBody>
      </p:sp>
      <p:cxnSp>
        <p:nvCxnSpPr>
          <p:cNvPr id="123" name="Straight Arrow Connector 122"/>
          <p:cNvCxnSpPr>
            <a:cxnSpLocks noChangeAspect="1"/>
          </p:cNvCxnSpPr>
          <p:nvPr/>
        </p:nvCxnSpPr>
        <p:spPr bwMode="auto">
          <a:xfrm rot="5400000" flipH="1" flipV="1">
            <a:off x="5906136" y="23996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4" name="Straight Arrow Connector 123"/>
          <p:cNvCxnSpPr>
            <a:cxnSpLocks noChangeAspect="1"/>
          </p:cNvCxnSpPr>
          <p:nvPr/>
        </p:nvCxnSpPr>
        <p:spPr bwMode="auto">
          <a:xfrm>
            <a:off x="7762841" y="43456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5" name="Straight Arrow Connector 124"/>
          <p:cNvCxnSpPr>
            <a:cxnSpLocks noChangeAspect="1"/>
          </p:cNvCxnSpPr>
          <p:nvPr/>
        </p:nvCxnSpPr>
        <p:spPr bwMode="auto">
          <a:xfrm rot="10800000" flipV="1">
            <a:off x="4862600" y="52236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26" name="Freeform 125"/>
          <p:cNvSpPr/>
          <p:nvPr/>
        </p:nvSpPr>
        <p:spPr bwMode="auto">
          <a:xfrm>
            <a:off x="5371664" y="28914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7" name="Freeform 126"/>
          <p:cNvSpPr/>
          <p:nvPr/>
        </p:nvSpPr>
        <p:spPr bwMode="auto">
          <a:xfrm>
            <a:off x="5375241" y="28868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6238841" y="29058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5368891" y="43409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0" name="Straight Arrow Connector 129"/>
          <p:cNvCxnSpPr>
            <a:cxnSpLocks noChangeAspect="1"/>
          </p:cNvCxnSpPr>
          <p:nvPr/>
        </p:nvCxnSpPr>
        <p:spPr bwMode="auto">
          <a:xfrm flipV="1">
            <a:off x="6508804" y="2979751"/>
            <a:ext cx="1387236" cy="1152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46482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86106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0960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54" name="Straight Arrow Connector 153"/>
          <p:cNvCxnSpPr>
            <a:cxnSpLocks noChangeAspect="1"/>
          </p:cNvCxnSpPr>
          <p:nvPr/>
        </p:nvCxnSpPr>
        <p:spPr bwMode="auto">
          <a:xfrm rot="5400000" flipH="1">
            <a:off x="5222850" y="2858877"/>
            <a:ext cx="940253" cy="16073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5" name="Straight Arrow Connector 154"/>
          <p:cNvCxnSpPr>
            <a:cxnSpLocks noChangeAspect="1"/>
          </p:cNvCxnSpPr>
          <p:nvPr/>
        </p:nvCxnSpPr>
        <p:spPr bwMode="auto">
          <a:xfrm rot="5400000">
            <a:off x="5434340" y="4696240"/>
            <a:ext cx="1653536" cy="4906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5867400" y="5791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4648200" y="2999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924800" y="274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164" name="Arc 163"/>
          <p:cNvSpPr/>
          <p:nvPr/>
        </p:nvSpPr>
        <p:spPr bwMode="auto">
          <a:xfrm>
            <a:off x="4724400" y="2362200"/>
            <a:ext cx="3200400" cy="3048000"/>
          </a:xfrm>
          <a:prstGeom prst="arc">
            <a:avLst>
              <a:gd name="adj1" fmla="val 16037855"/>
              <a:gd name="adj2" fmla="val 19843581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5" name="Arc 164"/>
          <p:cNvSpPr/>
          <p:nvPr/>
        </p:nvSpPr>
        <p:spPr bwMode="auto">
          <a:xfrm>
            <a:off x="4876800" y="2743200"/>
            <a:ext cx="3505200" cy="3200400"/>
          </a:xfrm>
          <a:prstGeom prst="arc">
            <a:avLst>
              <a:gd name="adj1" fmla="val 18772528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6" name="Arc 165"/>
          <p:cNvSpPr/>
          <p:nvPr/>
        </p:nvSpPr>
        <p:spPr bwMode="auto">
          <a:xfrm>
            <a:off x="3124200" y="2819400"/>
            <a:ext cx="5181600" cy="2667000"/>
          </a:xfrm>
          <a:prstGeom prst="arc">
            <a:avLst>
              <a:gd name="adj1" fmla="val 20024172"/>
              <a:gd name="adj2" fmla="val 6883163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086600" y="2286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x’y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8229600" y="32004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x’x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620000" y="51054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x’z</a:t>
            </a:r>
            <a:endParaRPr lang="en-US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5181600" y="2971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x</a:t>
            </a:r>
            <a:endParaRPr lang="en-US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6705600" y="2819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baseline="-25000" dirty="0" err="1" smtClean="0"/>
              <a:t>z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553200" y="4800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y</a:t>
            </a:r>
            <a:endParaRPr lang="en-US" b="1" dirty="0"/>
          </a:p>
        </p:txBody>
      </p:sp>
      <p:cxnSp>
        <p:nvCxnSpPr>
          <p:cNvPr id="174" name="Straight Connector 173"/>
          <p:cNvCxnSpPr>
            <a:stCxn id="172" idx="1"/>
          </p:cNvCxnSpPr>
          <p:nvPr/>
        </p:nvCxnSpPr>
        <p:spPr bwMode="auto">
          <a:xfrm rot="10800000">
            <a:off x="6477000" y="4572000"/>
            <a:ext cx="76200" cy="413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6" name="Straight Connector 175"/>
          <p:cNvCxnSpPr>
            <a:stCxn id="170" idx="3"/>
          </p:cNvCxnSpPr>
          <p:nvPr/>
        </p:nvCxnSpPr>
        <p:spPr bwMode="auto">
          <a:xfrm>
            <a:off x="5648394" y="3156466"/>
            <a:ext cx="371406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8" name="Straight Connector 177"/>
          <p:cNvCxnSpPr>
            <a:stCxn id="171" idx="2"/>
          </p:cNvCxnSpPr>
          <p:nvPr/>
        </p:nvCxnSpPr>
        <p:spPr bwMode="auto">
          <a:xfrm rot="5400000">
            <a:off x="6511665" y="3306468"/>
            <a:ext cx="545068" cy="309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03777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165196" y="1552628"/>
            <a:ext cx="1797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 is the area </a:t>
            </a:r>
          </a:p>
          <a:p>
            <a:r>
              <a:rPr lang="en-US" sz="1600" dirty="0" smtClean="0"/>
              <a:t>of the inclined</a:t>
            </a:r>
          </a:p>
          <a:p>
            <a:r>
              <a:rPr lang="en-US" sz="1600" dirty="0" smtClean="0"/>
              <a:t>surface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59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Cosines Between Coordinate Axes</a:t>
            </a:r>
            <a:endParaRPr lang="en-US" dirty="0"/>
          </a:p>
        </p:txBody>
      </p:sp>
      <p:cxnSp>
        <p:nvCxnSpPr>
          <p:cNvPr id="123" name="Straight Arrow Connector 122"/>
          <p:cNvCxnSpPr>
            <a:cxnSpLocks noChangeAspect="1"/>
          </p:cNvCxnSpPr>
          <p:nvPr/>
        </p:nvCxnSpPr>
        <p:spPr bwMode="auto">
          <a:xfrm rot="5400000" flipH="1" flipV="1">
            <a:off x="5906136" y="23996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4" name="Straight Arrow Connector 123"/>
          <p:cNvCxnSpPr>
            <a:cxnSpLocks noChangeAspect="1"/>
          </p:cNvCxnSpPr>
          <p:nvPr/>
        </p:nvCxnSpPr>
        <p:spPr bwMode="auto">
          <a:xfrm>
            <a:off x="7762841" y="43456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5" name="Straight Arrow Connector 124"/>
          <p:cNvCxnSpPr>
            <a:cxnSpLocks noChangeAspect="1"/>
          </p:cNvCxnSpPr>
          <p:nvPr/>
        </p:nvCxnSpPr>
        <p:spPr bwMode="auto">
          <a:xfrm rot="10800000" flipV="1">
            <a:off x="4862600" y="52236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26" name="Freeform 125"/>
          <p:cNvSpPr/>
          <p:nvPr/>
        </p:nvSpPr>
        <p:spPr bwMode="auto">
          <a:xfrm>
            <a:off x="5371664" y="28914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7" name="Freeform 126"/>
          <p:cNvSpPr/>
          <p:nvPr/>
        </p:nvSpPr>
        <p:spPr bwMode="auto">
          <a:xfrm>
            <a:off x="5375241" y="28868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6238841" y="29058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5368891" y="43409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0" name="Straight Arrow Connector 129"/>
          <p:cNvCxnSpPr>
            <a:cxnSpLocks noChangeAspect="1"/>
          </p:cNvCxnSpPr>
          <p:nvPr/>
        </p:nvCxnSpPr>
        <p:spPr bwMode="auto">
          <a:xfrm flipV="1">
            <a:off x="6508804" y="2979751"/>
            <a:ext cx="1387236" cy="1152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46482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86106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0960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54" name="Straight Arrow Connector 153"/>
          <p:cNvCxnSpPr>
            <a:cxnSpLocks noChangeAspect="1"/>
          </p:cNvCxnSpPr>
          <p:nvPr/>
        </p:nvCxnSpPr>
        <p:spPr bwMode="auto">
          <a:xfrm rot="5400000" flipH="1">
            <a:off x="5222850" y="2858877"/>
            <a:ext cx="940253" cy="16073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5" name="Straight Arrow Connector 154"/>
          <p:cNvCxnSpPr>
            <a:cxnSpLocks noChangeAspect="1"/>
          </p:cNvCxnSpPr>
          <p:nvPr/>
        </p:nvCxnSpPr>
        <p:spPr bwMode="auto">
          <a:xfrm rot="5400000">
            <a:off x="5434340" y="4696240"/>
            <a:ext cx="1653536" cy="4906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5867400" y="5791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4648200" y="2999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924800" y="274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164" name="Arc 163"/>
          <p:cNvSpPr/>
          <p:nvPr/>
        </p:nvSpPr>
        <p:spPr bwMode="auto">
          <a:xfrm>
            <a:off x="4724400" y="2362200"/>
            <a:ext cx="3200400" cy="3048000"/>
          </a:xfrm>
          <a:prstGeom prst="arc">
            <a:avLst>
              <a:gd name="adj1" fmla="val 16037855"/>
              <a:gd name="adj2" fmla="val 19843581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5" name="Arc 164"/>
          <p:cNvSpPr/>
          <p:nvPr/>
        </p:nvSpPr>
        <p:spPr bwMode="auto">
          <a:xfrm>
            <a:off x="4876800" y="2743200"/>
            <a:ext cx="3505200" cy="3200400"/>
          </a:xfrm>
          <a:prstGeom prst="arc">
            <a:avLst>
              <a:gd name="adj1" fmla="val 18772528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6" name="Arc 165"/>
          <p:cNvSpPr/>
          <p:nvPr/>
        </p:nvSpPr>
        <p:spPr bwMode="auto">
          <a:xfrm>
            <a:off x="3124200" y="2819400"/>
            <a:ext cx="5181600" cy="2667000"/>
          </a:xfrm>
          <a:prstGeom prst="arc">
            <a:avLst>
              <a:gd name="adj1" fmla="val 20024172"/>
              <a:gd name="adj2" fmla="val 6883163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086600" y="2286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x’y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8229600" y="32004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x’x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620000" y="51054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x’z</a:t>
            </a:r>
            <a:endParaRPr lang="en-US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5181600" y="2971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x</a:t>
            </a:r>
            <a:endParaRPr lang="en-US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6705600" y="2819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baseline="-25000" dirty="0" err="1" smtClean="0"/>
              <a:t>z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553200" y="4800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y</a:t>
            </a:r>
            <a:endParaRPr lang="en-US" b="1" dirty="0"/>
          </a:p>
        </p:txBody>
      </p:sp>
      <p:cxnSp>
        <p:nvCxnSpPr>
          <p:cNvPr id="174" name="Straight Connector 173"/>
          <p:cNvCxnSpPr>
            <a:stCxn id="172" idx="1"/>
          </p:cNvCxnSpPr>
          <p:nvPr/>
        </p:nvCxnSpPr>
        <p:spPr bwMode="auto">
          <a:xfrm rot="10800000">
            <a:off x="6477000" y="4572000"/>
            <a:ext cx="76200" cy="413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6" name="Straight Connector 175"/>
          <p:cNvCxnSpPr>
            <a:stCxn id="170" idx="3"/>
          </p:cNvCxnSpPr>
          <p:nvPr/>
        </p:nvCxnSpPr>
        <p:spPr bwMode="auto">
          <a:xfrm>
            <a:off x="5648394" y="3156466"/>
            <a:ext cx="371406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8" name="Straight Connector 177"/>
          <p:cNvCxnSpPr>
            <a:stCxn id="171" idx="2"/>
          </p:cNvCxnSpPr>
          <p:nvPr/>
        </p:nvCxnSpPr>
        <p:spPr bwMode="auto">
          <a:xfrm rot="5400000">
            <a:off x="6511665" y="3306468"/>
            <a:ext cx="545068" cy="309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7165196" y="1552628"/>
            <a:ext cx="1797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 is the area </a:t>
            </a:r>
          </a:p>
          <a:p>
            <a:r>
              <a:rPr lang="en-US" sz="1600" dirty="0" smtClean="0"/>
              <a:t>of the inclined</a:t>
            </a:r>
          </a:p>
          <a:p>
            <a:r>
              <a:rPr lang="en-US" sz="1600" dirty="0" smtClean="0"/>
              <a:t>surface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16274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graphicFrame>
        <p:nvGraphicFramePr>
          <p:cNvPr id="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495443"/>
              </p:ext>
            </p:extLst>
          </p:nvPr>
        </p:nvGraphicFramePr>
        <p:xfrm>
          <a:off x="630904" y="2908140"/>
          <a:ext cx="3729038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8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04" y="2908140"/>
                        <a:ext cx="3729038" cy="177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6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2117594" y="50686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x’z</a:t>
            </a:r>
            <a:r>
              <a:rPr lang="en-US" b="1" baseline="-25000" dirty="0" smtClean="0">
                <a:latin typeface="+mj-lt"/>
                <a:cs typeface="Times New Roman" pitchFamily="18" charset="0"/>
                <a:sym typeface="Symbol"/>
              </a:rPr>
              <a:t>’</a:t>
            </a:r>
          </a:p>
          <a:p>
            <a:endParaRPr lang="en-US" b="1" dirty="0"/>
          </a:p>
        </p:txBody>
      </p:sp>
      <p:cxnSp>
        <p:nvCxnSpPr>
          <p:cNvPr id="113" name="Straight Arrow Connector 112"/>
          <p:cNvCxnSpPr/>
          <p:nvPr/>
        </p:nvCxnSpPr>
        <p:spPr bwMode="auto">
          <a:xfrm rot="5400000">
            <a:off x="1729000" y="4519400"/>
            <a:ext cx="1126812" cy="3176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Resultant Stress Found From</a:t>
            </a:r>
            <a:br>
              <a:rPr lang="en-US" dirty="0" smtClean="0"/>
            </a:br>
            <a:r>
              <a:rPr lang="en-US" dirty="0" smtClean="0"/>
              <a:t>Equilibrium Equation</a:t>
            </a:r>
            <a:endParaRPr lang="en-US" dirty="0"/>
          </a:p>
        </p:txBody>
      </p:sp>
      <p:cxnSp>
        <p:nvCxnSpPr>
          <p:cNvPr id="7" name="Straight Arrow Connector 6"/>
          <p:cNvCxnSpPr>
            <a:cxnSpLocks noChangeAspect="1"/>
          </p:cNvCxnSpPr>
          <p:nvPr/>
        </p:nvCxnSpPr>
        <p:spPr bwMode="auto">
          <a:xfrm rot="5400000" flipH="1" flipV="1">
            <a:off x="1867536" y="23996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" name="Straight Arrow Connector 8"/>
          <p:cNvCxnSpPr>
            <a:cxnSpLocks noChangeAspect="1"/>
          </p:cNvCxnSpPr>
          <p:nvPr/>
        </p:nvCxnSpPr>
        <p:spPr bwMode="auto">
          <a:xfrm>
            <a:off x="3724241" y="43456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traight Arrow Connector 10"/>
          <p:cNvCxnSpPr>
            <a:cxnSpLocks noChangeAspect="1"/>
          </p:cNvCxnSpPr>
          <p:nvPr/>
        </p:nvCxnSpPr>
        <p:spPr bwMode="auto">
          <a:xfrm rot="10800000" flipV="1">
            <a:off x="824000" y="52236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4" name="Freeform 23"/>
          <p:cNvSpPr/>
          <p:nvPr/>
        </p:nvSpPr>
        <p:spPr bwMode="auto">
          <a:xfrm>
            <a:off x="1333064" y="28914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1336641" y="28868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2200241" y="29058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1330291" y="43409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0" name="Straight Arrow Connector 29"/>
          <p:cNvCxnSpPr>
            <a:cxnSpLocks noChangeAspect="1"/>
          </p:cNvCxnSpPr>
          <p:nvPr/>
        </p:nvCxnSpPr>
        <p:spPr bwMode="auto">
          <a:xfrm flipV="1">
            <a:off x="3495641" y="2888575"/>
            <a:ext cx="452628" cy="3760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" name="Straight Connector 45"/>
          <p:cNvCxnSpPr>
            <a:cxnSpLocks noChangeAspect="1"/>
          </p:cNvCxnSpPr>
          <p:nvPr/>
        </p:nvCxnSpPr>
        <p:spPr bwMode="auto">
          <a:xfrm flipV="1">
            <a:off x="2209292" y="4122999"/>
            <a:ext cx="258312" cy="2080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428841" y="3318613"/>
            <a:ext cx="990600" cy="838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524000" y="4278461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 bwMode="auto">
          <a:xfrm flipV="1">
            <a:off x="2418287" y="4389321"/>
            <a:ext cx="232812" cy="229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59" name="Straight Arrow Connector 58"/>
          <p:cNvCxnSpPr>
            <a:cxnSpLocks/>
          </p:cNvCxnSpPr>
          <p:nvPr/>
        </p:nvCxnSpPr>
        <p:spPr bwMode="auto">
          <a:xfrm rot="10800000" flipV="1">
            <a:off x="2041499" y="4617081"/>
            <a:ext cx="376796" cy="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Arrow Connector 59"/>
          <p:cNvCxnSpPr>
            <a:cxnSpLocks/>
          </p:cNvCxnSpPr>
          <p:nvPr/>
        </p:nvCxnSpPr>
        <p:spPr bwMode="auto">
          <a:xfrm rot="16200000" flipH="1">
            <a:off x="2239492" y="4798486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2667795" y="3505200"/>
            <a:ext cx="380205" cy="3484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2" name="Straight Arrow Connector 61"/>
          <p:cNvCxnSpPr>
            <a:cxnSpLocks/>
          </p:cNvCxnSpPr>
          <p:nvPr/>
        </p:nvCxnSpPr>
        <p:spPr bwMode="auto">
          <a:xfrm rot="10800000" flipV="1">
            <a:off x="2209801" y="3837704"/>
            <a:ext cx="457999" cy="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6200000" flipH="1">
            <a:off x="2440720" y="4112480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4" name="Straight Arrow Connector 63"/>
          <p:cNvCxnSpPr>
            <a:cxnSpLocks/>
          </p:cNvCxnSpPr>
          <p:nvPr/>
        </p:nvCxnSpPr>
        <p:spPr bwMode="auto">
          <a:xfrm flipV="1">
            <a:off x="1905000" y="3810000"/>
            <a:ext cx="304800" cy="2400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10800000">
            <a:off x="1375174" y="4050051"/>
            <a:ext cx="529820" cy="13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1679977" y="4278648"/>
            <a:ext cx="457198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054208" y="386234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74792" y="476084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8804" y="319709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6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820849" y="3925669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60815" y="42304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09800" y="348465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590800" y="396240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68502" y="4519653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720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20574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cxnSpLocks noChangeAspect="1"/>
          </p:cNvCxnSpPr>
          <p:nvPr/>
        </p:nvCxnSpPr>
        <p:spPr bwMode="auto">
          <a:xfrm rot="5400000" flipH="1">
            <a:off x="1084565" y="3182635"/>
            <a:ext cx="264860" cy="452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6" name="Straight Arrow Connector 105"/>
          <p:cNvCxnSpPr>
            <a:cxnSpLocks noChangeAspect="1"/>
          </p:cNvCxnSpPr>
          <p:nvPr/>
        </p:nvCxnSpPr>
        <p:spPr bwMode="auto">
          <a:xfrm rot="5400000">
            <a:off x="1841851" y="5479361"/>
            <a:ext cx="413384" cy="1226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1" name="Straight Arrow Connector 110"/>
          <p:cNvCxnSpPr>
            <a:stCxn id="75" idx="2"/>
          </p:cNvCxnSpPr>
          <p:nvPr/>
        </p:nvCxnSpPr>
        <p:spPr bwMode="auto">
          <a:xfrm rot="5400000" flipH="1">
            <a:off x="1712812" y="3392588"/>
            <a:ext cx="549588" cy="9272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1828800" y="5791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85800" y="30480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886200" y="274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29000" y="3276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x’</a:t>
            </a:r>
            <a:endParaRPr lang="en-US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71600" y="32004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x’y</a:t>
            </a:r>
            <a:r>
              <a:rPr lang="en-US" b="1" baseline="-25000" dirty="0" smtClean="0">
                <a:latin typeface="+mj-lt"/>
                <a:cs typeface="Times New Roman" pitchFamily="18" charset="0"/>
                <a:sym typeface="Symbol"/>
              </a:rPr>
              <a:t>’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424271"/>
              </p:ext>
            </p:extLst>
          </p:nvPr>
        </p:nvGraphicFramePr>
        <p:xfrm>
          <a:off x="4657759" y="2732406"/>
          <a:ext cx="4265660" cy="218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41" name="Equation" r:id="rId4" imgW="1930320" imgH="990360" progId="Equation.DSMT4">
                  <p:embed/>
                </p:oleObj>
              </mc:Choice>
              <mc:Fallback>
                <p:oleObj name="Equation" r:id="rId4" imgW="19303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59" y="2732406"/>
                        <a:ext cx="4265660" cy="2189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15" grpId="0"/>
      <p:bldP spid="116" grpId="0"/>
      <p:bldP spid="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Equations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1752600"/>
          <a:ext cx="89154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50" name="Equation" r:id="rId3" imgW="4952880" imgH="2311200" progId="Equation.DSMT4">
                  <p:embed/>
                </p:oleObj>
              </mc:Choice>
              <mc:Fallback>
                <p:oleObj name="Equation" r:id="rId3" imgW="495288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915400" cy="416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Inverting the Stress Tensor</a:t>
            </a:r>
          </a:p>
        </p:txBody>
      </p:sp>
      <p:graphicFrame>
        <p:nvGraphicFramePr>
          <p:cNvPr id="37478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3048000"/>
          <a:ext cx="41910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1" name="Equation" r:id="rId4" imgW="1434960" imgH="736560" progId="Equation.3">
                  <p:embed/>
                </p:oleObj>
              </mc:Choice>
              <mc:Fallback>
                <p:oleObj name="Equation" r:id="rId4" imgW="14349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4191000" cy="215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3" name="Object 9"/>
          <p:cNvGraphicFramePr>
            <a:graphicFrameLocks noChangeAspect="1"/>
          </p:cNvGraphicFramePr>
          <p:nvPr/>
        </p:nvGraphicFramePr>
        <p:xfrm>
          <a:off x="457200" y="5334000"/>
          <a:ext cx="2286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2" name="Equation" r:id="rId6" imgW="850680" imgH="241200" progId="Equation.3">
                  <p:embed/>
                </p:oleObj>
              </mc:Choice>
              <mc:Fallback>
                <p:oleObj name="Equation" r:id="rId6" imgW="850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0"/>
                        <a:ext cx="2286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304800" y="2133600"/>
          <a:ext cx="37147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3" name="Equation" r:id="rId8" imgW="1447560" imgH="266400" progId="Equation.3">
                  <p:embed/>
                </p:oleObj>
              </mc:Choice>
              <mc:Fallback>
                <p:oleObj name="Equation" r:id="rId8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371475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>
            <a:cxnSpLocks noChangeAspect="1"/>
          </p:cNvCxnSpPr>
          <p:nvPr/>
        </p:nvCxnSpPr>
        <p:spPr bwMode="auto">
          <a:xfrm rot="5400000" flipH="1" flipV="1">
            <a:off x="6058536" y="22472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traight Arrow Connector 10"/>
          <p:cNvCxnSpPr>
            <a:cxnSpLocks noChangeAspect="1"/>
          </p:cNvCxnSpPr>
          <p:nvPr/>
        </p:nvCxnSpPr>
        <p:spPr bwMode="auto">
          <a:xfrm>
            <a:off x="7915241" y="41932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" name="Straight Arrow Connector 11"/>
          <p:cNvCxnSpPr>
            <a:cxnSpLocks noChangeAspect="1"/>
          </p:cNvCxnSpPr>
          <p:nvPr/>
        </p:nvCxnSpPr>
        <p:spPr bwMode="auto">
          <a:xfrm rot="10800000" flipV="1">
            <a:off x="5015000" y="50712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3" name="Freeform 12"/>
          <p:cNvSpPr/>
          <p:nvPr/>
        </p:nvSpPr>
        <p:spPr bwMode="auto">
          <a:xfrm>
            <a:off x="5524064" y="27390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527641" y="27344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6391241" y="27534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5521291" y="41885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 bwMode="auto">
          <a:xfrm flipV="1">
            <a:off x="6661204" y="2827351"/>
            <a:ext cx="1387236" cy="1152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800600" y="5410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763000" y="4038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1676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cxnSpLocks noChangeAspect="1"/>
          </p:cNvCxnSpPr>
          <p:nvPr/>
        </p:nvCxnSpPr>
        <p:spPr bwMode="auto">
          <a:xfrm rot="5400000" flipH="1">
            <a:off x="5375250" y="2706477"/>
            <a:ext cx="940253" cy="16073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" name="Straight Arrow Connector 21"/>
          <p:cNvCxnSpPr>
            <a:cxnSpLocks noChangeAspect="1"/>
          </p:cNvCxnSpPr>
          <p:nvPr/>
        </p:nvCxnSpPr>
        <p:spPr bwMode="auto">
          <a:xfrm rot="5400000">
            <a:off x="5586740" y="4543840"/>
            <a:ext cx="1653536" cy="4906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019800" y="56388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00" y="2847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077200" y="25908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26" name="Arc 25"/>
          <p:cNvSpPr/>
          <p:nvPr/>
        </p:nvSpPr>
        <p:spPr bwMode="auto">
          <a:xfrm>
            <a:off x="4876800" y="2209800"/>
            <a:ext cx="3200400" cy="3048000"/>
          </a:xfrm>
          <a:prstGeom prst="arc">
            <a:avLst>
              <a:gd name="adj1" fmla="val 16037855"/>
              <a:gd name="adj2" fmla="val 19843581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Arc 26"/>
          <p:cNvSpPr/>
          <p:nvPr/>
        </p:nvSpPr>
        <p:spPr bwMode="auto">
          <a:xfrm>
            <a:off x="5029200" y="2590800"/>
            <a:ext cx="3505200" cy="3200400"/>
          </a:xfrm>
          <a:prstGeom prst="arc">
            <a:avLst>
              <a:gd name="adj1" fmla="val 18772528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9000" y="21336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x’y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0" y="30480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x’x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72400" y="4953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x’z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334000" y="2819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x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00" y="2667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baseline="-25000" dirty="0" err="1" smtClean="0"/>
              <a:t>z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7056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y</a:t>
            </a:r>
            <a:endParaRPr lang="en-US" b="1" dirty="0"/>
          </a:p>
        </p:txBody>
      </p:sp>
      <p:cxnSp>
        <p:nvCxnSpPr>
          <p:cNvPr id="34" name="Straight Connector 33"/>
          <p:cNvCxnSpPr>
            <a:stCxn id="33" idx="1"/>
          </p:cNvCxnSpPr>
          <p:nvPr/>
        </p:nvCxnSpPr>
        <p:spPr bwMode="auto">
          <a:xfrm rot="10800000">
            <a:off x="6629400" y="4419600"/>
            <a:ext cx="76200" cy="413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5" name="Straight Connector 34"/>
          <p:cNvCxnSpPr>
            <a:stCxn id="31" idx="3"/>
          </p:cNvCxnSpPr>
          <p:nvPr/>
        </p:nvCxnSpPr>
        <p:spPr bwMode="auto">
          <a:xfrm>
            <a:off x="5800794" y="3004066"/>
            <a:ext cx="371406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6" name="Straight Connector 35"/>
          <p:cNvCxnSpPr>
            <a:stCxn id="32" idx="2"/>
          </p:cNvCxnSpPr>
          <p:nvPr/>
        </p:nvCxnSpPr>
        <p:spPr bwMode="auto">
          <a:xfrm rot="5400000">
            <a:off x="6664065" y="3154068"/>
            <a:ext cx="545068" cy="309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7" name="Arc 36"/>
          <p:cNvSpPr/>
          <p:nvPr/>
        </p:nvSpPr>
        <p:spPr bwMode="auto">
          <a:xfrm>
            <a:off x="3124200" y="2819400"/>
            <a:ext cx="5181600" cy="2667000"/>
          </a:xfrm>
          <a:prstGeom prst="arc">
            <a:avLst>
              <a:gd name="adj1" fmla="val 20024172"/>
              <a:gd name="adj2" fmla="val 6883163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96086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Transformation of Axes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806476"/>
            <a:ext cx="8241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the transformation Matrix for the following: </a:t>
            </a:r>
          </a:p>
          <a:p>
            <a:r>
              <a:rPr lang="en-US" sz="2400" dirty="0" smtClean="0"/>
              <a:t>- First a positive 45° about z axis</a:t>
            </a:r>
          </a:p>
          <a:p>
            <a:r>
              <a:rPr lang="en-US" sz="2400" dirty="0" smtClean="0"/>
              <a:t>- Second a positive 30° about the new x’ axis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06874"/>
              </p:ext>
            </p:extLst>
          </p:nvPr>
        </p:nvGraphicFramePr>
        <p:xfrm>
          <a:off x="1133475" y="4846260"/>
          <a:ext cx="68770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2" name="Equation" r:id="rId3" imgW="4520880" imgH="698400" progId="Equation.DSMT4">
                  <p:embed/>
                </p:oleObj>
              </mc:Choice>
              <mc:Fallback>
                <p:oleObj name="Equation" r:id="rId3" imgW="4520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4846260"/>
                        <a:ext cx="687705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16053"/>
              </p:ext>
            </p:extLst>
          </p:nvPr>
        </p:nvGraphicFramePr>
        <p:xfrm>
          <a:off x="3048000" y="3276600"/>
          <a:ext cx="2645875" cy="1358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3" name="Equation" r:id="rId5" imgW="1434960" imgH="736560" progId="Equation.3">
                  <p:embed/>
                </p:oleObj>
              </mc:Choice>
              <mc:Fallback>
                <p:oleObj name="Equation" r:id="rId5" imgW="14349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2645875" cy="1358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5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smtClean="0"/>
              <a:t>Transformation of Axes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06476"/>
            <a:ext cx="85458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the transformation Matrix for the following: </a:t>
            </a:r>
          </a:p>
          <a:p>
            <a:pPr>
              <a:buFontTx/>
              <a:buChar char="-"/>
            </a:pPr>
            <a:r>
              <a:rPr lang="en-US" sz="2400" dirty="0" smtClean="0"/>
              <a:t>First a positive 45° about z axis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- Second a positive 30° about the new x’ axis</a:t>
            </a:r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2819400"/>
          <a:ext cx="2743200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4" name="Equation" r:id="rId3" imgW="1803240" imgH="1879560" progId="Equation.DSMT4">
                  <p:embed/>
                </p:oleObj>
              </mc:Choice>
              <mc:Fallback>
                <p:oleObj name="Equation" r:id="rId3" imgW="180324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2743200" cy="293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4800600" y="4648200"/>
          <a:ext cx="35591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5" name="Equation" r:id="rId5" imgW="2438280" imgH="698400" progId="Equation.DSMT4">
                  <p:embed/>
                </p:oleObj>
              </mc:Choice>
              <mc:Fallback>
                <p:oleObj name="Equation" r:id="rId5" imgW="24382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0"/>
                        <a:ext cx="355917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3317</TotalTime>
  <Words>439</Words>
  <Application>Microsoft Office PowerPoint</Application>
  <PresentationFormat>On-screen Show (4:3)</PresentationFormat>
  <Paragraphs>200</Paragraphs>
  <Slides>12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Profile</vt:lpstr>
      <vt:lpstr>Equation</vt:lpstr>
      <vt:lpstr>MER311: Advanced Strength of Materials</vt:lpstr>
      <vt:lpstr>Stress at a Point Shown in the Tensile (+) Direction</vt:lpstr>
      <vt:lpstr>Transforming Stress in Three Dimensions</vt:lpstr>
      <vt:lpstr>Direction Cosines Between Coordinate Axes</vt:lpstr>
      <vt:lpstr>Resultant Stress Found From Equilibrium Equation</vt:lpstr>
      <vt:lpstr>Transformation Equations</vt:lpstr>
      <vt:lpstr>Inverting the Stress Tensor</vt:lpstr>
      <vt:lpstr>EXAMPLE: Transformation of Axes</vt:lpstr>
      <vt:lpstr>SOLUTION:  Transformation of Axes</vt:lpstr>
      <vt:lpstr>EXAMPLE: Stress Transformation</vt:lpstr>
      <vt:lpstr>SOLUTION: Stress Transformation</vt:lpstr>
      <vt:lpstr>Stress at a Point Shown in the Tensile (+) Direction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207</cp:revision>
  <cp:lastPrinted>2016-04-04T11:27:09Z</cp:lastPrinted>
  <dcterms:created xsi:type="dcterms:W3CDTF">2000-05-18T05:09:09Z</dcterms:created>
  <dcterms:modified xsi:type="dcterms:W3CDTF">2016-04-08T11:49:08Z</dcterms:modified>
</cp:coreProperties>
</file>