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1"/>
  </p:notesMasterIdLst>
  <p:handoutMasterIdLst>
    <p:handoutMasterId r:id="rId12"/>
  </p:handoutMasterIdLst>
  <p:sldIdLst>
    <p:sldId id="326" r:id="rId2"/>
    <p:sldId id="317" r:id="rId3"/>
    <p:sldId id="319" r:id="rId4"/>
    <p:sldId id="320" r:id="rId5"/>
    <p:sldId id="325" r:id="rId6"/>
    <p:sldId id="321" r:id="rId7"/>
    <p:sldId id="322" r:id="rId8"/>
    <p:sldId id="323" r:id="rId9"/>
    <p:sldId id="324" r:id="rId1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6600"/>
    <a:srgbClr val="990000"/>
    <a:srgbClr val="6699FF"/>
    <a:srgbClr val="FFFF99"/>
    <a:srgbClr val="99CC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0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fld id="{7FE7F000-1B37-4E89-A464-935599F6AB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8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fld id="{806BE0FE-73F7-4259-A490-5EF814378E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03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C213F7-BE7B-484D-8E38-3FF913E0AC81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14375"/>
            <a:ext cx="4757738" cy="3568700"/>
          </a:xfrm>
          <a:ln w="12700"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4522788"/>
            <a:ext cx="5410200" cy="4365625"/>
          </a:xfrm>
          <a:ln/>
        </p:spPr>
        <p:txBody>
          <a:bodyPr lIns="96593" tIns="48297" rIns="96593" bIns="4829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0313E4-A5C6-46DF-BED8-E8FFE1D95657}" type="slidenum">
              <a:rPr lang="en-US"/>
              <a:pPr/>
              <a:t>3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8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B9574B-E0D3-494F-A8D9-FFDBD2CCB48C}" type="slidenum">
              <a:rPr lang="en-US"/>
              <a:pPr/>
              <a:t>4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49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B9574B-E0D3-494F-A8D9-FFDBD2CCB48C}" type="slidenum">
              <a:rPr lang="en-US"/>
              <a:pPr/>
              <a:t>5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67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CF1458-CA18-48D7-BAEE-AE095DB6C496}" type="slidenum">
              <a:rPr lang="en-US"/>
              <a:pPr/>
              <a:t>7</a:t>
            </a:fld>
            <a:endParaRPr lang="en-US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6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EC4AB4-A253-41BC-AD6F-E1C0A35B810B}" type="slidenum">
              <a:rPr lang="en-US"/>
              <a:pPr/>
              <a:t>8</a:t>
            </a:fld>
            <a:endParaRPr lang="en-US"/>
          </a:p>
        </p:txBody>
      </p:sp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49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59A4A6-50B2-4686-9BD4-A2C2E57D4F59}" type="slidenum">
              <a:rPr lang="en-US"/>
              <a:pPr/>
              <a:t>9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7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Professional Development Course in</a:t>
            </a:r>
          </a:p>
          <a:p>
            <a:r>
              <a:rPr lang="en-US" dirty="0" smtClean="0"/>
              <a:t>Advanced Mechanics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609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lang="en-US" sz="800" dirty="0" smtClean="0"/>
              <a:t>Union College</a:t>
            </a:r>
          </a:p>
          <a:p>
            <a:pPr eaLnBrk="1" hangingPunct="1"/>
            <a:r>
              <a:rPr lang="en-US" sz="800" dirty="0" smtClean="0"/>
              <a:t>Mechanical Engineering</a:t>
            </a:r>
            <a:endParaRPr lang="en-US" sz="8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483769" y="6248400"/>
            <a:ext cx="22098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MER311: Advanced Mechanics</a:t>
            </a:r>
            <a:endParaRPr lang="en-US" sz="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359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2CE02885-CACE-4CA8-ABDC-57B78C3B5BC2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784D54C9-EE26-4281-934B-33BB515362F7}" type="slidenum">
              <a:rPr lang="en-US" smtClean="0"/>
              <a:pPr/>
              <a:t>1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MER311: Advanced Strength of Materials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7010400" cy="1600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LECTURE OUTLINE  </a:t>
            </a:r>
            <a:br>
              <a:rPr lang="en-US" sz="2400" dirty="0"/>
            </a:br>
            <a:r>
              <a:rPr lang="en-US" sz="2200" dirty="0" smtClean="0"/>
              <a:t>  </a:t>
            </a:r>
          </a:p>
          <a:p>
            <a:pPr>
              <a:lnSpc>
                <a:spcPct val="80000"/>
              </a:lnSpc>
              <a:buFont typeface="Wingdings" pitchFamily="2" charset="2"/>
              <a:buChar char="o"/>
            </a:pPr>
            <a:r>
              <a:rPr lang="en-US" sz="2400" dirty="0" smtClean="0"/>
              <a:t>  </a:t>
            </a:r>
            <a:r>
              <a:rPr lang="en-US" sz="2400" dirty="0" smtClean="0"/>
              <a:t>Principal Stress (</a:t>
            </a:r>
            <a:r>
              <a:rPr lang="el-GR" sz="2400" dirty="0"/>
              <a:t>σ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l-GR" sz="2400" dirty="0"/>
              <a:t>σ</a:t>
            </a:r>
            <a:r>
              <a:rPr lang="en-US" sz="2400" baseline="-25000" dirty="0"/>
              <a:t>2</a:t>
            </a:r>
            <a:r>
              <a:rPr lang="en-US" sz="2400" dirty="0"/>
              <a:t>, </a:t>
            </a:r>
            <a:r>
              <a:rPr lang="el-GR" sz="2400" dirty="0"/>
              <a:t>σ</a:t>
            </a:r>
            <a:r>
              <a:rPr lang="en-US" sz="2400" baseline="-25000" dirty="0" smtClean="0"/>
              <a:t>3)</a:t>
            </a:r>
          </a:p>
          <a:p>
            <a:pPr marL="461963" indent="-461963">
              <a:lnSpc>
                <a:spcPct val="80000"/>
              </a:lnSpc>
              <a:buFont typeface="Wingdings" pitchFamily="2" charset="2"/>
              <a:buChar char="o"/>
            </a:pPr>
            <a:r>
              <a:rPr lang="en-US" sz="2400" dirty="0"/>
              <a:t>Eigenvalues </a:t>
            </a:r>
            <a:r>
              <a:rPr lang="en-US" sz="2400" dirty="0" smtClean="0"/>
              <a:t>and </a:t>
            </a:r>
            <a:r>
              <a:rPr lang="en-US" sz="2400" dirty="0"/>
              <a:t>Eigenvectors </a:t>
            </a:r>
            <a:r>
              <a:rPr lang="en-US" sz="2400" dirty="0" smtClean="0"/>
              <a:t>of </a:t>
            </a:r>
            <a:r>
              <a:rPr lang="en-US" sz="2400" dirty="0"/>
              <a:t>Stress Tensor</a:t>
            </a:r>
            <a:endParaRPr lang="en-US" sz="2400" dirty="0" smtClean="0"/>
          </a:p>
          <a:p>
            <a:pPr>
              <a:lnSpc>
                <a:spcPct val="80000"/>
              </a:lnSpc>
              <a:buFont typeface="Wingdings" pitchFamily="2" charset="2"/>
              <a:buChar char="o"/>
            </a:pPr>
            <a:r>
              <a:rPr lang="en-US" sz="2400" dirty="0" smtClean="0"/>
              <a:t>  </a:t>
            </a:r>
            <a:r>
              <a:rPr lang="en-US" sz="2400" dirty="0" smtClean="0"/>
              <a:t>Mohr’s Circle</a:t>
            </a:r>
          </a:p>
        </p:txBody>
      </p:sp>
    </p:spTree>
    <p:extLst>
      <p:ext uri="{BB962C8B-B14F-4D97-AF65-F5344CB8AC3E}">
        <p14:creationId xmlns:p14="http://schemas.microsoft.com/office/powerpoint/2010/main" val="2359964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 85"/>
          <p:cNvSpPr/>
          <p:nvPr/>
        </p:nvSpPr>
        <p:spPr bwMode="auto">
          <a:xfrm>
            <a:off x="5573286" y="4205235"/>
            <a:ext cx="2105130" cy="673240"/>
          </a:xfrm>
          <a:custGeom>
            <a:avLst/>
            <a:gdLst>
              <a:gd name="connsiteX0" fmla="*/ 0 w 2105130"/>
              <a:gd name="connsiteY0" fmla="*/ 331596 h 673240"/>
              <a:gd name="connsiteX1" fmla="*/ 959618 w 2105130"/>
              <a:gd name="connsiteY1" fmla="*/ 673240 h 673240"/>
              <a:gd name="connsiteX2" fmla="*/ 2105130 w 2105130"/>
              <a:gd name="connsiteY2" fmla="*/ 341644 h 673240"/>
              <a:gd name="connsiteX3" fmla="*/ 899328 w 2105130"/>
              <a:gd name="connsiteY3" fmla="*/ 0 h 673240"/>
              <a:gd name="connsiteX4" fmla="*/ 0 w 2105130"/>
              <a:gd name="connsiteY4" fmla="*/ 331596 h 67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5130" h="673240">
                <a:moveTo>
                  <a:pt x="0" y="331596"/>
                </a:moveTo>
                <a:lnTo>
                  <a:pt x="959618" y="673240"/>
                </a:lnTo>
                <a:lnTo>
                  <a:pt x="2105130" y="341644"/>
                </a:lnTo>
                <a:lnTo>
                  <a:pt x="899328" y="0"/>
                </a:lnTo>
                <a:lnTo>
                  <a:pt x="0" y="331596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151657" y="443550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y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791200" y="4281485"/>
            <a:ext cx="52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yx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Freeform 81"/>
          <p:cNvSpPr/>
          <p:nvPr/>
        </p:nvSpPr>
        <p:spPr bwMode="auto">
          <a:xfrm>
            <a:off x="5562600" y="2954674"/>
            <a:ext cx="908443" cy="1584562"/>
          </a:xfrm>
          <a:custGeom>
            <a:avLst/>
            <a:gdLst>
              <a:gd name="connsiteX0" fmla="*/ 905464 w 908443"/>
              <a:gd name="connsiteY0" fmla="*/ 0 h 1584562"/>
              <a:gd name="connsiteX1" fmla="*/ 0 w 908443"/>
              <a:gd name="connsiteY1" fmla="*/ 190624 h 1584562"/>
              <a:gd name="connsiteX2" fmla="*/ 11914 w 908443"/>
              <a:gd name="connsiteY2" fmla="*/ 1584562 h 1584562"/>
              <a:gd name="connsiteX3" fmla="*/ 908443 w 908443"/>
              <a:gd name="connsiteY3" fmla="*/ 1250970 h 1584562"/>
              <a:gd name="connsiteX4" fmla="*/ 905464 w 908443"/>
              <a:gd name="connsiteY4" fmla="*/ 0 h 15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443" h="1584562">
                <a:moveTo>
                  <a:pt x="905464" y="0"/>
                </a:moveTo>
                <a:lnTo>
                  <a:pt x="0" y="190624"/>
                </a:lnTo>
                <a:lnTo>
                  <a:pt x="11914" y="1584562"/>
                </a:lnTo>
                <a:lnTo>
                  <a:pt x="908443" y="1250970"/>
                </a:lnTo>
                <a:lnTo>
                  <a:pt x="905464" y="0"/>
                </a:lnTo>
                <a:close/>
              </a:path>
            </a:pathLst>
          </a:custGeom>
          <a:solidFill>
            <a:srgbClr val="FFFF99">
              <a:alpha val="20000"/>
            </a:srgb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2253981" y="3124201"/>
            <a:ext cx="1156398" cy="1752599"/>
          </a:xfrm>
          <a:custGeom>
            <a:avLst/>
            <a:gdLst>
              <a:gd name="connsiteX0" fmla="*/ 10049 w 1014884"/>
              <a:gd name="connsiteY0" fmla="*/ 2250831 h 2250831"/>
              <a:gd name="connsiteX1" fmla="*/ 0 w 1014884"/>
              <a:gd name="connsiteY1" fmla="*/ 256233 h 2250831"/>
              <a:gd name="connsiteX2" fmla="*/ 1014884 w 1014884"/>
              <a:gd name="connsiteY2" fmla="*/ 0 h 2250831"/>
              <a:gd name="connsiteX3" fmla="*/ 1014884 w 1014884"/>
              <a:gd name="connsiteY3" fmla="*/ 1823776 h 2250831"/>
              <a:gd name="connsiteX4" fmla="*/ 10049 w 1014884"/>
              <a:gd name="connsiteY4" fmla="*/ 2250831 h 225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884" h="2250831">
                <a:moveTo>
                  <a:pt x="10049" y="2250831"/>
                </a:moveTo>
                <a:cubicBezTo>
                  <a:pt x="6699" y="1585965"/>
                  <a:pt x="3350" y="921099"/>
                  <a:pt x="0" y="256233"/>
                </a:cubicBezTo>
                <a:lnTo>
                  <a:pt x="1014884" y="0"/>
                </a:lnTo>
                <a:lnTo>
                  <a:pt x="1014884" y="1823776"/>
                </a:lnTo>
                <a:lnTo>
                  <a:pt x="10049" y="2250831"/>
                </a:lnTo>
                <a:close/>
              </a:path>
            </a:pathLst>
          </a:custGeom>
          <a:solidFill>
            <a:srgbClr val="FFFF99">
              <a:alpha val="20000"/>
            </a:srgb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62200" y="3657600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xz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6026420" y="3303763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xz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Freeform 83"/>
          <p:cNvSpPr/>
          <p:nvPr/>
        </p:nvSpPr>
        <p:spPr bwMode="auto">
          <a:xfrm>
            <a:off x="5563238" y="3145135"/>
            <a:ext cx="969666" cy="1731665"/>
          </a:xfrm>
          <a:custGeom>
            <a:avLst/>
            <a:gdLst>
              <a:gd name="connsiteX0" fmla="*/ 969666 w 969666"/>
              <a:gd name="connsiteY0" fmla="*/ 1924259 h 1924259"/>
              <a:gd name="connsiteX1" fmla="*/ 959618 w 969666"/>
              <a:gd name="connsiteY1" fmla="*/ 200967 h 1924259"/>
              <a:gd name="connsiteX2" fmla="*/ 0 w 969666"/>
              <a:gd name="connsiteY2" fmla="*/ 0 h 1924259"/>
              <a:gd name="connsiteX3" fmla="*/ 10048 w 969666"/>
              <a:gd name="connsiteY3" fmla="*/ 1552470 h 1924259"/>
              <a:gd name="connsiteX4" fmla="*/ 969666 w 969666"/>
              <a:gd name="connsiteY4" fmla="*/ 1924259 h 192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666" h="1924259">
                <a:moveTo>
                  <a:pt x="969666" y="1924259"/>
                </a:moveTo>
                <a:cubicBezTo>
                  <a:pt x="966317" y="1349828"/>
                  <a:pt x="962967" y="775398"/>
                  <a:pt x="959618" y="200967"/>
                </a:cubicBezTo>
                <a:lnTo>
                  <a:pt x="0" y="0"/>
                </a:lnTo>
                <a:cubicBezTo>
                  <a:pt x="3349" y="517490"/>
                  <a:pt x="6699" y="1034980"/>
                  <a:pt x="10048" y="1552470"/>
                </a:cubicBezTo>
                <a:lnTo>
                  <a:pt x="969666" y="1924259"/>
                </a:lnTo>
                <a:close/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3" name="Freeform 22"/>
          <p:cNvSpPr/>
          <p:nvPr/>
        </p:nvSpPr>
        <p:spPr bwMode="auto">
          <a:xfrm>
            <a:off x="1295400" y="2954674"/>
            <a:ext cx="908443" cy="1584562"/>
          </a:xfrm>
          <a:custGeom>
            <a:avLst/>
            <a:gdLst>
              <a:gd name="connsiteX0" fmla="*/ 905464 w 908443"/>
              <a:gd name="connsiteY0" fmla="*/ 0 h 1584562"/>
              <a:gd name="connsiteX1" fmla="*/ 0 w 908443"/>
              <a:gd name="connsiteY1" fmla="*/ 190624 h 1584562"/>
              <a:gd name="connsiteX2" fmla="*/ 11914 w 908443"/>
              <a:gd name="connsiteY2" fmla="*/ 1584562 h 1584562"/>
              <a:gd name="connsiteX3" fmla="*/ 908443 w 908443"/>
              <a:gd name="connsiteY3" fmla="*/ 1250970 h 1584562"/>
              <a:gd name="connsiteX4" fmla="*/ 905464 w 908443"/>
              <a:gd name="connsiteY4" fmla="*/ 0 h 15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443" h="1584562">
                <a:moveTo>
                  <a:pt x="905464" y="0"/>
                </a:moveTo>
                <a:lnTo>
                  <a:pt x="0" y="190624"/>
                </a:lnTo>
                <a:lnTo>
                  <a:pt x="11914" y="1584562"/>
                </a:lnTo>
                <a:lnTo>
                  <a:pt x="908443" y="1250970"/>
                </a:lnTo>
                <a:lnTo>
                  <a:pt x="905464" y="0"/>
                </a:lnTo>
                <a:close/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1216025"/>
          </a:xfrm>
        </p:spPr>
        <p:txBody>
          <a:bodyPr/>
          <a:lstStyle/>
          <a:p>
            <a:r>
              <a:rPr lang="en-US" sz="3200" dirty="0" smtClean="0"/>
              <a:t>Stress at a Point</a:t>
            </a:r>
            <a:br>
              <a:rPr lang="en-US" sz="3200" dirty="0" smtClean="0"/>
            </a:br>
            <a:r>
              <a:rPr lang="en-US" sz="3200" dirty="0" smtClean="0"/>
              <a:t>Shown in the Tensile (+) Direction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33925" y="6172200"/>
            <a:ext cx="1905000" cy="457200"/>
          </a:xfrm>
          <a:prstGeom prst="rect">
            <a:avLst/>
          </a:prstGeom>
        </p:spPr>
        <p:txBody>
          <a:bodyPr anchor="t"/>
          <a:lstStyle/>
          <a:p>
            <a:fld id="{91C14FF9-0FDA-4166-8E83-AB7F65757835}" type="slidenum">
              <a:rPr lang="en-US" sz="800" smtClean="0"/>
              <a:pPr/>
              <a:t>2</a:t>
            </a:fld>
            <a:endParaRPr lang="en-US" dirty="0"/>
          </a:p>
          <a:p>
            <a:r>
              <a:rPr lang="en-US" dirty="0"/>
              <a:t>RBB</a:t>
            </a:r>
          </a:p>
          <a:p>
            <a:pPr algn="r"/>
            <a:endParaRPr lang="en-US" sz="800" dirty="0"/>
          </a:p>
        </p:txBody>
      </p:sp>
      <p:sp>
        <p:nvSpPr>
          <p:cNvPr id="9" name="Freeform 8"/>
          <p:cNvSpPr/>
          <p:nvPr/>
        </p:nvSpPr>
        <p:spPr bwMode="auto">
          <a:xfrm>
            <a:off x="1296038" y="3145135"/>
            <a:ext cx="969666" cy="1731665"/>
          </a:xfrm>
          <a:custGeom>
            <a:avLst/>
            <a:gdLst>
              <a:gd name="connsiteX0" fmla="*/ 969666 w 969666"/>
              <a:gd name="connsiteY0" fmla="*/ 1924259 h 1924259"/>
              <a:gd name="connsiteX1" fmla="*/ 959618 w 969666"/>
              <a:gd name="connsiteY1" fmla="*/ 200967 h 1924259"/>
              <a:gd name="connsiteX2" fmla="*/ 0 w 969666"/>
              <a:gd name="connsiteY2" fmla="*/ 0 h 1924259"/>
              <a:gd name="connsiteX3" fmla="*/ 10048 w 969666"/>
              <a:gd name="connsiteY3" fmla="*/ 1552470 h 1924259"/>
              <a:gd name="connsiteX4" fmla="*/ 969666 w 969666"/>
              <a:gd name="connsiteY4" fmla="*/ 1924259 h 192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666" h="1924259">
                <a:moveTo>
                  <a:pt x="969666" y="1924259"/>
                </a:moveTo>
                <a:cubicBezTo>
                  <a:pt x="966317" y="1349828"/>
                  <a:pt x="962967" y="775398"/>
                  <a:pt x="959618" y="200967"/>
                </a:cubicBezTo>
                <a:lnTo>
                  <a:pt x="0" y="0"/>
                </a:lnTo>
                <a:cubicBezTo>
                  <a:pt x="3349" y="517490"/>
                  <a:pt x="6699" y="1034980"/>
                  <a:pt x="10048" y="1552470"/>
                </a:cubicBezTo>
                <a:lnTo>
                  <a:pt x="969666" y="1924259"/>
                </a:lnTo>
                <a:close/>
              </a:path>
            </a:pathLst>
          </a:custGeom>
          <a:solidFill>
            <a:srgbClr val="6699FF">
              <a:alpha val="20000"/>
            </a:srgb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1296038" y="2954215"/>
            <a:ext cx="2115178" cy="371789"/>
          </a:xfrm>
          <a:custGeom>
            <a:avLst/>
            <a:gdLst>
              <a:gd name="connsiteX0" fmla="*/ 0 w 2115178"/>
              <a:gd name="connsiteY0" fmla="*/ 185895 h 371789"/>
              <a:gd name="connsiteX1" fmla="*/ 964642 w 2115178"/>
              <a:gd name="connsiteY1" fmla="*/ 371789 h 371789"/>
              <a:gd name="connsiteX2" fmla="*/ 2115178 w 2115178"/>
              <a:gd name="connsiteY2" fmla="*/ 170822 h 371789"/>
              <a:gd name="connsiteX3" fmla="*/ 904352 w 2115178"/>
              <a:gd name="connsiteY3" fmla="*/ 0 h 371789"/>
              <a:gd name="connsiteX4" fmla="*/ 0 w 2115178"/>
              <a:gd name="connsiteY4" fmla="*/ 185895 h 37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178" h="371789">
                <a:moveTo>
                  <a:pt x="0" y="185895"/>
                </a:moveTo>
                <a:lnTo>
                  <a:pt x="964642" y="371789"/>
                </a:lnTo>
                <a:lnTo>
                  <a:pt x="2115178" y="170822"/>
                </a:lnTo>
                <a:lnTo>
                  <a:pt x="904352" y="0"/>
                </a:lnTo>
                <a:lnTo>
                  <a:pt x="0" y="185895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4" name="Freeform 23"/>
          <p:cNvSpPr/>
          <p:nvPr/>
        </p:nvSpPr>
        <p:spPr bwMode="auto">
          <a:xfrm>
            <a:off x="2200864" y="2948717"/>
            <a:ext cx="1212251" cy="1599455"/>
          </a:xfrm>
          <a:custGeom>
            <a:avLst/>
            <a:gdLst>
              <a:gd name="connsiteX0" fmla="*/ 1212251 w 1212251"/>
              <a:gd name="connsiteY0" fmla="*/ 1599455 h 1599455"/>
              <a:gd name="connsiteX1" fmla="*/ 1206294 w 1212251"/>
              <a:gd name="connsiteY1" fmla="*/ 175731 h 1599455"/>
              <a:gd name="connsiteX2" fmla="*/ 0 w 1212251"/>
              <a:gd name="connsiteY2" fmla="*/ 0 h 1599455"/>
              <a:gd name="connsiteX3" fmla="*/ 2979 w 1212251"/>
              <a:gd name="connsiteY3" fmla="*/ 1256927 h 1599455"/>
              <a:gd name="connsiteX4" fmla="*/ 1212251 w 1212251"/>
              <a:gd name="connsiteY4" fmla="*/ 1599455 h 159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2251" h="1599455">
                <a:moveTo>
                  <a:pt x="1212251" y="1599455"/>
                </a:moveTo>
                <a:cubicBezTo>
                  <a:pt x="1210265" y="1124880"/>
                  <a:pt x="1208280" y="650306"/>
                  <a:pt x="1206294" y="175731"/>
                </a:cubicBezTo>
                <a:lnTo>
                  <a:pt x="0" y="0"/>
                </a:lnTo>
                <a:lnTo>
                  <a:pt x="2979" y="1256927"/>
                </a:lnTo>
                <a:lnTo>
                  <a:pt x="1212251" y="1599455"/>
                </a:lnTo>
                <a:close/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44" name="Straight Arrow Connector 43"/>
          <p:cNvCxnSpPr>
            <a:cxnSpLocks noChangeAspect="1"/>
          </p:cNvCxnSpPr>
          <p:nvPr/>
        </p:nvCxnSpPr>
        <p:spPr bwMode="auto">
          <a:xfrm rot="10800000" flipV="1">
            <a:off x="1911774" y="3103952"/>
            <a:ext cx="332526" cy="9644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5" name="Straight Arrow Connector 44"/>
          <p:cNvCxnSpPr>
            <a:cxnSpLocks noChangeAspect="1"/>
          </p:cNvCxnSpPr>
          <p:nvPr/>
        </p:nvCxnSpPr>
        <p:spPr bwMode="auto">
          <a:xfrm>
            <a:off x="2244308" y="3101984"/>
            <a:ext cx="492084" cy="9841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6" name="Straight Arrow Connector 45"/>
          <p:cNvCxnSpPr>
            <a:cxnSpLocks noChangeAspect="1"/>
          </p:cNvCxnSpPr>
          <p:nvPr/>
        </p:nvCxnSpPr>
        <p:spPr bwMode="auto">
          <a:xfrm rot="5400000" flipH="1" flipV="1">
            <a:off x="2088896" y="2940215"/>
            <a:ext cx="319786" cy="55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rot="10800000" flipV="1">
            <a:off x="1371600" y="4038600"/>
            <a:ext cx="381000" cy="152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8" name="Straight Arrow Connector 47"/>
          <p:cNvCxnSpPr>
            <a:cxnSpLocks noChangeAspect="1"/>
          </p:cNvCxnSpPr>
          <p:nvPr/>
        </p:nvCxnSpPr>
        <p:spPr bwMode="auto">
          <a:xfrm>
            <a:off x="1752602" y="4038602"/>
            <a:ext cx="384049" cy="960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rot="5400000" flipH="1" flipV="1">
            <a:off x="1523206" y="3810000"/>
            <a:ext cx="457994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0" name="Straight Arrow Connector 49"/>
          <p:cNvCxnSpPr>
            <a:cxnSpLocks noChangeAspect="1"/>
          </p:cNvCxnSpPr>
          <p:nvPr/>
        </p:nvCxnSpPr>
        <p:spPr bwMode="auto">
          <a:xfrm rot="10800000" flipV="1">
            <a:off x="2478755" y="4041392"/>
            <a:ext cx="413265" cy="11780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2892019" y="4039973"/>
            <a:ext cx="3810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rot="5400000" flipH="1" flipV="1">
            <a:off x="2662625" y="3811373"/>
            <a:ext cx="457994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rot="5400000" flipH="1" flipV="1">
            <a:off x="1948653" y="2285206"/>
            <a:ext cx="609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3505200" y="4171956"/>
            <a:ext cx="708240" cy="1355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 rot="10800000" flipV="1">
            <a:off x="457200" y="4267200"/>
            <a:ext cx="7620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3048000" y="37338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latin typeface="+mj-lt"/>
                <a:cs typeface="Times New Roman"/>
              </a:rPr>
              <a:t>x</a:t>
            </a:r>
            <a:endParaRPr lang="en-US" b="1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24085" y="2483401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latin typeface="+mj-lt"/>
                <a:cs typeface="Times New Roman"/>
              </a:rPr>
              <a:t>y</a:t>
            </a:r>
            <a:endParaRPr lang="en-US" b="1" dirty="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95400" y="377665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latin typeface="Times New Roman"/>
                <a:cs typeface="Times New Roman"/>
              </a:rPr>
              <a:t>z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04800" y="42672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z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118305" y="175180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170310" y="418819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2739619" y="3277973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xy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524000" y="2667000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yz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814511" y="3711358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yx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390652" y="3314712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zy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438400" y="2667000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yx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83" name="Freeform 82"/>
          <p:cNvSpPr/>
          <p:nvPr/>
        </p:nvSpPr>
        <p:spPr bwMode="auto">
          <a:xfrm>
            <a:off x="6521181" y="3124201"/>
            <a:ext cx="1156398" cy="1752599"/>
          </a:xfrm>
          <a:custGeom>
            <a:avLst/>
            <a:gdLst>
              <a:gd name="connsiteX0" fmla="*/ 10049 w 1014884"/>
              <a:gd name="connsiteY0" fmla="*/ 2250831 h 2250831"/>
              <a:gd name="connsiteX1" fmla="*/ 0 w 1014884"/>
              <a:gd name="connsiteY1" fmla="*/ 256233 h 2250831"/>
              <a:gd name="connsiteX2" fmla="*/ 1014884 w 1014884"/>
              <a:gd name="connsiteY2" fmla="*/ 0 h 2250831"/>
              <a:gd name="connsiteX3" fmla="*/ 1014884 w 1014884"/>
              <a:gd name="connsiteY3" fmla="*/ 1823776 h 2250831"/>
              <a:gd name="connsiteX4" fmla="*/ 10049 w 1014884"/>
              <a:gd name="connsiteY4" fmla="*/ 2250831 h 225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884" h="2250831">
                <a:moveTo>
                  <a:pt x="10049" y="2250831"/>
                </a:moveTo>
                <a:cubicBezTo>
                  <a:pt x="6699" y="1585965"/>
                  <a:pt x="3350" y="921099"/>
                  <a:pt x="0" y="256233"/>
                </a:cubicBezTo>
                <a:lnTo>
                  <a:pt x="1014884" y="0"/>
                </a:lnTo>
                <a:lnTo>
                  <a:pt x="1014884" y="1823776"/>
                </a:lnTo>
                <a:lnTo>
                  <a:pt x="10049" y="2250831"/>
                </a:lnTo>
                <a:close/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5" name="Freeform 84"/>
          <p:cNvSpPr/>
          <p:nvPr/>
        </p:nvSpPr>
        <p:spPr bwMode="auto">
          <a:xfrm>
            <a:off x="5563238" y="2954215"/>
            <a:ext cx="2115178" cy="371789"/>
          </a:xfrm>
          <a:custGeom>
            <a:avLst/>
            <a:gdLst>
              <a:gd name="connsiteX0" fmla="*/ 0 w 2115178"/>
              <a:gd name="connsiteY0" fmla="*/ 185895 h 371789"/>
              <a:gd name="connsiteX1" fmla="*/ 964642 w 2115178"/>
              <a:gd name="connsiteY1" fmla="*/ 371789 h 371789"/>
              <a:gd name="connsiteX2" fmla="*/ 2115178 w 2115178"/>
              <a:gd name="connsiteY2" fmla="*/ 170822 h 371789"/>
              <a:gd name="connsiteX3" fmla="*/ 904352 w 2115178"/>
              <a:gd name="connsiteY3" fmla="*/ 0 h 371789"/>
              <a:gd name="connsiteX4" fmla="*/ 0 w 2115178"/>
              <a:gd name="connsiteY4" fmla="*/ 185895 h 37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178" h="371789">
                <a:moveTo>
                  <a:pt x="0" y="185895"/>
                </a:moveTo>
                <a:lnTo>
                  <a:pt x="964642" y="371789"/>
                </a:lnTo>
                <a:lnTo>
                  <a:pt x="2115178" y="170822"/>
                </a:lnTo>
                <a:lnTo>
                  <a:pt x="904352" y="0"/>
                </a:lnTo>
                <a:lnTo>
                  <a:pt x="0" y="185895"/>
                </a:lnTo>
                <a:close/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7" name="Freeform 86"/>
          <p:cNvSpPr/>
          <p:nvPr/>
        </p:nvSpPr>
        <p:spPr bwMode="auto">
          <a:xfrm>
            <a:off x="6468064" y="2948717"/>
            <a:ext cx="1212251" cy="1599455"/>
          </a:xfrm>
          <a:custGeom>
            <a:avLst/>
            <a:gdLst>
              <a:gd name="connsiteX0" fmla="*/ 1212251 w 1212251"/>
              <a:gd name="connsiteY0" fmla="*/ 1599455 h 1599455"/>
              <a:gd name="connsiteX1" fmla="*/ 1206294 w 1212251"/>
              <a:gd name="connsiteY1" fmla="*/ 175731 h 1599455"/>
              <a:gd name="connsiteX2" fmla="*/ 0 w 1212251"/>
              <a:gd name="connsiteY2" fmla="*/ 0 h 1599455"/>
              <a:gd name="connsiteX3" fmla="*/ 2979 w 1212251"/>
              <a:gd name="connsiteY3" fmla="*/ 1256927 h 1599455"/>
              <a:gd name="connsiteX4" fmla="*/ 1212251 w 1212251"/>
              <a:gd name="connsiteY4" fmla="*/ 1599455 h 159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2251" h="1599455">
                <a:moveTo>
                  <a:pt x="1212251" y="1599455"/>
                </a:moveTo>
                <a:cubicBezTo>
                  <a:pt x="1210265" y="1124880"/>
                  <a:pt x="1208280" y="650306"/>
                  <a:pt x="1206294" y="175731"/>
                </a:cubicBezTo>
                <a:lnTo>
                  <a:pt x="0" y="0"/>
                </a:lnTo>
                <a:lnTo>
                  <a:pt x="2979" y="1256927"/>
                </a:lnTo>
                <a:lnTo>
                  <a:pt x="1212251" y="1599455"/>
                </a:lnTo>
                <a:close/>
              </a:path>
            </a:pathLst>
          </a:custGeom>
          <a:solidFill>
            <a:srgbClr val="6699FF">
              <a:alpha val="20000"/>
            </a:srgb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88" name="Straight Arrow Connector 87"/>
          <p:cNvCxnSpPr>
            <a:cxnSpLocks noChangeAspect="1"/>
          </p:cNvCxnSpPr>
          <p:nvPr/>
        </p:nvCxnSpPr>
        <p:spPr bwMode="auto">
          <a:xfrm flipV="1">
            <a:off x="6472788" y="4402624"/>
            <a:ext cx="385212" cy="11172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89" name="Straight Arrow Connector 88"/>
          <p:cNvCxnSpPr>
            <a:cxnSpLocks noChangeAspect="1"/>
          </p:cNvCxnSpPr>
          <p:nvPr/>
        </p:nvCxnSpPr>
        <p:spPr bwMode="auto">
          <a:xfrm rot="10800000">
            <a:off x="6096000" y="4437027"/>
            <a:ext cx="376796" cy="753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0" name="Straight Arrow Connector 89"/>
          <p:cNvCxnSpPr>
            <a:cxnSpLocks noChangeAspect="1"/>
          </p:cNvCxnSpPr>
          <p:nvPr/>
        </p:nvCxnSpPr>
        <p:spPr bwMode="auto">
          <a:xfrm rot="16200000" flipH="1">
            <a:off x="6293993" y="4693792"/>
            <a:ext cx="366014" cy="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flipV="1">
            <a:off x="7007349" y="3657600"/>
            <a:ext cx="384051" cy="152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2" name="Straight Arrow Connector 91"/>
          <p:cNvCxnSpPr>
            <a:cxnSpLocks noChangeAspect="1"/>
          </p:cNvCxnSpPr>
          <p:nvPr/>
        </p:nvCxnSpPr>
        <p:spPr bwMode="auto">
          <a:xfrm rot="10800000">
            <a:off x="6553201" y="3696466"/>
            <a:ext cx="454152" cy="1135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 rot="16200000" flipH="1">
            <a:off x="6780274" y="4037074"/>
            <a:ext cx="456406" cy="38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4" name="Straight Arrow Connector 93"/>
          <p:cNvCxnSpPr>
            <a:cxnSpLocks noChangeAspect="1"/>
          </p:cNvCxnSpPr>
          <p:nvPr/>
        </p:nvCxnSpPr>
        <p:spPr bwMode="auto">
          <a:xfrm flipV="1">
            <a:off x="6092427" y="3722350"/>
            <a:ext cx="349514" cy="876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5" name="Straight Arrow Connector 94"/>
          <p:cNvCxnSpPr/>
          <p:nvPr/>
        </p:nvCxnSpPr>
        <p:spPr bwMode="auto">
          <a:xfrm rot="10800000">
            <a:off x="5638801" y="3733801"/>
            <a:ext cx="453619" cy="7757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6" name="Straight Arrow Connector 95"/>
          <p:cNvCxnSpPr/>
          <p:nvPr/>
        </p:nvCxnSpPr>
        <p:spPr bwMode="auto">
          <a:xfrm rot="16200000" flipH="1">
            <a:off x="5866296" y="4037495"/>
            <a:ext cx="455033" cy="437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 rot="5400000" flipH="1" flipV="1">
            <a:off x="6215853" y="2285206"/>
            <a:ext cx="609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Straight Arrow Connector 97"/>
          <p:cNvCxnSpPr/>
          <p:nvPr/>
        </p:nvCxnSpPr>
        <p:spPr bwMode="auto">
          <a:xfrm>
            <a:off x="7772400" y="4171956"/>
            <a:ext cx="708240" cy="1355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Straight Arrow Connector 98"/>
          <p:cNvCxnSpPr/>
          <p:nvPr/>
        </p:nvCxnSpPr>
        <p:spPr bwMode="auto">
          <a:xfrm rot="10800000" flipV="1">
            <a:off x="4724400" y="4267200"/>
            <a:ext cx="7620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0" name="TextBox 99"/>
          <p:cNvSpPr txBox="1"/>
          <p:nvPr/>
        </p:nvSpPr>
        <p:spPr>
          <a:xfrm>
            <a:off x="5562600" y="33528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x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239000" y="327660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z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572000" y="42672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z</a:t>
            </a:r>
            <a:endParaRPr lang="en-US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8437510" y="418819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662653" y="3921314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xy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731272" y="4306669"/>
            <a:ext cx="58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yz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497543" y="3336898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zx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010400" y="4001869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zy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400800" y="17526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143" name="TextBox 142"/>
          <p:cNvSpPr txBox="1"/>
          <p:nvPr/>
        </p:nvSpPr>
        <p:spPr>
          <a:xfrm>
            <a:off x="914400" y="5029200"/>
            <a:ext cx="3235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Surfaces with a Positive</a:t>
            </a:r>
          </a:p>
          <a:p>
            <a:r>
              <a:rPr lang="en-US" dirty="0" smtClean="0"/>
              <a:t>Directed Area Normal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5222763" y="5029200"/>
            <a:ext cx="3358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Surfaces with a Negative</a:t>
            </a:r>
          </a:p>
          <a:p>
            <a:r>
              <a:rPr lang="en-US" dirty="0" smtClean="0"/>
              <a:t>Directed Area 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4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629400" y="6172200"/>
            <a:ext cx="1905000" cy="457200"/>
          </a:xfrm>
          <a:prstGeom prst="rect">
            <a:avLst/>
          </a:prstGeom>
        </p:spPr>
        <p:txBody>
          <a:bodyPr anchor="t"/>
          <a:lstStyle/>
          <a:p>
            <a:fld id="{41EC202E-6CD6-44B5-9C7E-2C0BC584B1F8}" type="slidenum">
              <a:rPr lang="en-US" sz="800" smtClean="0"/>
              <a:pPr/>
              <a:t>3</a:t>
            </a:fld>
            <a:endParaRPr lang="en-US" dirty="0"/>
          </a:p>
          <a:p>
            <a:r>
              <a:rPr lang="en-US" dirty="0"/>
              <a:t>RBB</a:t>
            </a:r>
          </a:p>
          <a:p>
            <a:pPr algn="r"/>
            <a:endParaRPr lang="en-US" sz="800" dirty="0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458199" cy="1216025"/>
          </a:xfrm>
        </p:spPr>
        <p:txBody>
          <a:bodyPr/>
          <a:lstStyle/>
          <a:p>
            <a:r>
              <a:rPr lang="en-US" dirty="0" smtClean="0"/>
              <a:t>Principal Stres</a:t>
            </a:r>
            <a:r>
              <a:rPr lang="en-US" dirty="0" smtClean="0"/>
              <a:t>ses are found by Solving Quadratic Equation </a:t>
            </a:r>
            <a:endParaRPr lang="en-US" dirty="0"/>
          </a:p>
        </p:txBody>
      </p:sp>
      <p:graphicFrame>
        <p:nvGraphicFramePr>
          <p:cNvPr id="38912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449333"/>
              </p:ext>
            </p:extLst>
          </p:nvPr>
        </p:nvGraphicFramePr>
        <p:xfrm>
          <a:off x="685800" y="1752601"/>
          <a:ext cx="4267200" cy="1566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69" name="Equation" r:id="rId4" imgW="2006280" imgH="736560" progId="Equation.DSMT4">
                  <p:embed/>
                </p:oleObj>
              </mc:Choice>
              <mc:Fallback>
                <p:oleObj name="Equation" r:id="rId4" imgW="20062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52601"/>
                        <a:ext cx="4267200" cy="15661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02851170"/>
              </p:ext>
            </p:extLst>
          </p:nvPr>
        </p:nvGraphicFramePr>
        <p:xfrm>
          <a:off x="685800" y="3581400"/>
          <a:ext cx="7227888" cy="245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70" name="Equation" r:id="rId6" imgW="3809880" imgH="1295280" progId="Equation.DSMT4">
                  <p:embed/>
                </p:oleObj>
              </mc:Choice>
              <mc:Fallback>
                <p:oleObj name="Equation" r:id="rId6" imgW="3809880" imgH="129528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81400"/>
                        <a:ext cx="7227888" cy="245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733788"/>
              </p:ext>
            </p:extLst>
          </p:nvPr>
        </p:nvGraphicFramePr>
        <p:xfrm>
          <a:off x="5181600" y="5486400"/>
          <a:ext cx="342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71" name="Equation" r:id="rId8" imgW="1714320" imgH="228600" progId="Equation.DSMT4">
                  <p:embed/>
                </p:oleObj>
              </mc:Choice>
              <mc:Fallback>
                <p:oleObj name="Equation" r:id="rId8" imgW="1714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81600" y="5486400"/>
                        <a:ext cx="3429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449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629400" y="6172200"/>
            <a:ext cx="1905000" cy="457200"/>
          </a:xfrm>
          <a:prstGeom prst="rect">
            <a:avLst/>
          </a:prstGeom>
        </p:spPr>
        <p:txBody>
          <a:bodyPr anchor="t"/>
          <a:lstStyle/>
          <a:p>
            <a:fld id="{AD57E9D5-58AF-41D0-81DC-E8F1BE756EE3}" type="slidenum">
              <a:rPr lang="en-US" sz="800" smtClean="0"/>
              <a:pPr/>
              <a:t>4</a:t>
            </a:fld>
            <a:endParaRPr lang="en-US" dirty="0"/>
          </a:p>
          <a:p>
            <a:r>
              <a:rPr lang="en-US" dirty="0"/>
              <a:t>RBB</a:t>
            </a:r>
          </a:p>
          <a:p>
            <a:pPr algn="r"/>
            <a:endParaRPr lang="en-US" sz="800" dirty="0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Eigenvalues and Functions</a:t>
            </a:r>
            <a:endParaRPr lang="en-US" dirty="0"/>
          </a:p>
        </p:txBody>
      </p:sp>
      <p:graphicFrame>
        <p:nvGraphicFramePr>
          <p:cNvPr id="38605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981200" y="2819400"/>
          <a:ext cx="4343400" cy="199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89" name="Equation" r:id="rId4" imgW="1549080" imgH="711000" progId="Equation.3">
                  <p:embed/>
                </p:oleObj>
              </mc:Choice>
              <mc:Fallback>
                <p:oleObj name="Equation" r:id="rId4" imgW="15490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819400"/>
                        <a:ext cx="4343400" cy="199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054" name="Text Box 6"/>
          <p:cNvSpPr txBox="1">
            <a:spLocks noChangeArrowheads="1"/>
          </p:cNvSpPr>
          <p:nvPr/>
        </p:nvSpPr>
        <p:spPr bwMode="auto">
          <a:xfrm>
            <a:off x="593725" y="1720850"/>
            <a:ext cx="7940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Determine the principal stresses and their directions for the tensor shown. </a:t>
            </a:r>
          </a:p>
        </p:txBody>
      </p:sp>
    </p:spTree>
    <p:extLst>
      <p:ext uri="{BB962C8B-B14F-4D97-AF65-F5344CB8AC3E}">
        <p14:creationId xmlns:p14="http://schemas.microsoft.com/office/powerpoint/2010/main" val="406770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629400" y="6181253"/>
            <a:ext cx="1905000" cy="457200"/>
          </a:xfrm>
          <a:prstGeom prst="rect">
            <a:avLst/>
          </a:prstGeom>
        </p:spPr>
        <p:txBody>
          <a:bodyPr anchor="t"/>
          <a:lstStyle/>
          <a:p>
            <a:fld id="{AD57E9D5-58AF-41D0-81DC-E8F1BE756EE3}" type="slidenum">
              <a:rPr lang="en-US" sz="800" smtClean="0"/>
              <a:pPr/>
              <a:t>5</a:t>
            </a:fld>
            <a:endParaRPr lang="en-US" dirty="0"/>
          </a:p>
          <a:p>
            <a:r>
              <a:rPr lang="en-US" dirty="0"/>
              <a:t>RBB</a:t>
            </a:r>
          </a:p>
          <a:p>
            <a:pPr algn="r"/>
            <a:endParaRPr lang="en-US" sz="800" dirty="0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In </a:t>
            </a:r>
            <a:r>
              <a:rPr lang="en-US" dirty="0" err="1" smtClean="0"/>
              <a:t>MatLab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Eigenvalues and Functions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767223"/>
            <a:ext cx="3276600" cy="2198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&gt;&gt; S=[50 10 0 ; 10 20 40; 0 40 30]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=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50    10     0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10    20    40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0    40    30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67200" y="1749270"/>
            <a:ext cx="4572000" cy="44319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&gt;&gt; [DCS,PS]=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DCS =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-0.1135    0.9263    0.3592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0.7509   -0.1568    0.6415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-0.6506   -0.3425    0.6778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 =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-16.1676         0         0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0   48.3076         0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0         0   67.8600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50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  <a:br>
              <a:rPr lang="en-US" dirty="0"/>
            </a:br>
            <a:r>
              <a:rPr lang="en-US" dirty="0"/>
              <a:t>Eigenvalues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Principal Stress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Direction Cosines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629400" y="6172200"/>
            <a:ext cx="1905000" cy="457200"/>
          </a:xfrm>
          <a:prstGeom prst="rect">
            <a:avLst/>
          </a:prstGeom>
        </p:spPr>
        <p:txBody>
          <a:bodyPr anchor="t"/>
          <a:lstStyle/>
          <a:p>
            <a:fld id="{FD65FAD8-1EF4-49FD-B7BB-0829AE278869}" type="slidenum">
              <a:rPr lang="en-US" sz="800" smtClean="0"/>
              <a:pPr/>
              <a:t>6</a:t>
            </a:fld>
            <a:endParaRPr lang="en-US" dirty="0"/>
          </a:p>
          <a:p>
            <a:r>
              <a:rPr lang="en-US" dirty="0"/>
              <a:t>RBB</a:t>
            </a:r>
          </a:p>
          <a:p>
            <a:pPr algn="r"/>
            <a:endParaRPr lang="en-US" sz="800" dirty="0"/>
          </a:p>
        </p:txBody>
      </p:sp>
      <p:graphicFrame>
        <p:nvGraphicFramePr>
          <p:cNvPr id="446466" name="Object 2"/>
          <p:cNvGraphicFramePr>
            <a:graphicFrameLocks noChangeAspect="1"/>
          </p:cNvGraphicFramePr>
          <p:nvPr/>
        </p:nvGraphicFramePr>
        <p:xfrm>
          <a:off x="1219200" y="2438400"/>
          <a:ext cx="4559300" cy="1416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4" name="Equation" r:id="rId3" imgW="2247840" imgH="698400" progId="Equation.DSMT4">
                  <p:embed/>
                </p:oleObj>
              </mc:Choice>
              <mc:Fallback>
                <p:oleObj name="Equation" r:id="rId3" imgW="224784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438400"/>
                        <a:ext cx="4559300" cy="14163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67" name="Object 3"/>
          <p:cNvGraphicFramePr>
            <a:graphicFrameLocks noChangeAspect="1"/>
          </p:cNvGraphicFramePr>
          <p:nvPr/>
        </p:nvGraphicFramePr>
        <p:xfrm>
          <a:off x="1295400" y="4572000"/>
          <a:ext cx="4740275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5" name="Equation" r:id="rId5" imgW="2336760" imgH="698400" progId="Equation.DSMT4">
                  <p:embed/>
                </p:oleObj>
              </mc:Choice>
              <mc:Fallback>
                <p:oleObj name="Equation" r:id="rId5" imgW="233676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572000"/>
                        <a:ext cx="4740275" cy="1416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67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3958" y="6187427"/>
            <a:ext cx="1905000" cy="457200"/>
          </a:xfrm>
          <a:prstGeom prst="rect">
            <a:avLst/>
          </a:prstGeom>
        </p:spPr>
        <p:txBody>
          <a:bodyPr anchor="t"/>
          <a:lstStyle/>
          <a:p>
            <a:fld id="{BE02B9D4-5BC4-441E-A6FB-499447EDCFE8}" type="slidenum">
              <a:rPr lang="en-US" sz="800" smtClean="0"/>
              <a:pPr/>
              <a:t>7</a:t>
            </a:fld>
            <a:endParaRPr lang="en-US" dirty="0"/>
          </a:p>
          <a:p>
            <a:r>
              <a:rPr lang="en-US" dirty="0"/>
              <a:t>RBB</a:t>
            </a:r>
          </a:p>
          <a:p>
            <a:pPr algn="r"/>
            <a:endParaRPr lang="en-US" sz="800" dirty="0"/>
          </a:p>
        </p:txBody>
      </p:sp>
      <p:sp>
        <p:nvSpPr>
          <p:cNvPr id="404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Dimensional</a:t>
            </a:r>
            <a:br>
              <a:rPr lang="en-US" dirty="0" smtClean="0"/>
            </a:br>
            <a:r>
              <a:rPr lang="en-US" dirty="0" smtClean="0"/>
              <a:t>Mohr’s </a:t>
            </a:r>
            <a:r>
              <a:rPr lang="en-US" dirty="0"/>
              <a:t>Circle 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rot="5400000">
            <a:off x="-685800" y="3962400"/>
            <a:ext cx="35052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1359008" y="2429118"/>
            <a:ext cx="3200400" cy="3200400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371600" y="3352800"/>
            <a:ext cx="1371600" cy="13716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743200" y="3124200"/>
            <a:ext cx="1828800" cy="18288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4530914" y="3991556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698804" y="3994204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323894" y="3998845"/>
            <a:ext cx="91440" cy="9144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25" name="Straight Connector 24"/>
          <p:cNvCxnSpPr>
            <a:stCxn id="15" idx="1"/>
            <a:endCxn id="15" idx="5"/>
          </p:cNvCxnSpPr>
          <p:nvPr/>
        </p:nvCxnSpPr>
        <p:spPr bwMode="auto">
          <a:xfrm rot="16200000" flipH="1">
            <a:off x="3011021" y="3392022"/>
            <a:ext cx="1293158" cy="12931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2971800" y="3340208"/>
            <a:ext cx="91440" cy="9144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4259249" y="4640911"/>
            <a:ext cx="91440" cy="9144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304800" y="4038600"/>
            <a:ext cx="46482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2018976" y="3994866"/>
            <a:ext cx="91440" cy="91440"/>
          </a:xfrm>
          <a:prstGeom prst="ellipse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952588" y="3990894"/>
            <a:ext cx="91440" cy="91440"/>
          </a:xfrm>
          <a:prstGeom prst="ellipse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621155" y="3998845"/>
            <a:ext cx="91440" cy="9144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8200" y="5638800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ccw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889392" y="38216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σ</a:t>
            </a:r>
            <a:endParaRPr lang="en-US" b="1" dirty="0">
              <a:latin typeface="+mj-lt"/>
            </a:endParaRPr>
          </a:p>
        </p:txBody>
      </p:sp>
      <p:sp>
        <p:nvSpPr>
          <p:cNvPr id="31" name="Freeform 30"/>
          <p:cNvSpPr/>
          <p:nvPr/>
        </p:nvSpPr>
        <p:spPr bwMode="auto">
          <a:xfrm>
            <a:off x="6922871" y="1981995"/>
            <a:ext cx="1156398" cy="1752599"/>
          </a:xfrm>
          <a:custGeom>
            <a:avLst/>
            <a:gdLst>
              <a:gd name="connsiteX0" fmla="*/ 10049 w 1014884"/>
              <a:gd name="connsiteY0" fmla="*/ 2250831 h 2250831"/>
              <a:gd name="connsiteX1" fmla="*/ 0 w 1014884"/>
              <a:gd name="connsiteY1" fmla="*/ 256233 h 2250831"/>
              <a:gd name="connsiteX2" fmla="*/ 1014884 w 1014884"/>
              <a:gd name="connsiteY2" fmla="*/ 0 h 2250831"/>
              <a:gd name="connsiteX3" fmla="*/ 1014884 w 1014884"/>
              <a:gd name="connsiteY3" fmla="*/ 1823776 h 2250831"/>
              <a:gd name="connsiteX4" fmla="*/ 10049 w 1014884"/>
              <a:gd name="connsiteY4" fmla="*/ 2250831 h 225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884" h="2250831">
                <a:moveTo>
                  <a:pt x="10049" y="2250831"/>
                </a:moveTo>
                <a:cubicBezTo>
                  <a:pt x="6699" y="1585965"/>
                  <a:pt x="3350" y="921099"/>
                  <a:pt x="0" y="256233"/>
                </a:cubicBezTo>
                <a:lnTo>
                  <a:pt x="1014884" y="0"/>
                </a:lnTo>
                <a:lnTo>
                  <a:pt x="1014884" y="1823776"/>
                </a:lnTo>
                <a:lnTo>
                  <a:pt x="10049" y="2250831"/>
                </a:lnTo>
                <a:close/>
              </a:path>
            </a:pathLst>
          </a:custGeom>
          <a:solidFill>
            <a:srgbClr val="FFFF99">
              <a:alpha val="20000"/>
            </a:srgb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3" name="Freeform 32"/>
          <p:cNvSpPr/>
          <p:nvPr/>
        </p:nvSpPr>
        <p:spPr bwMode="auto">
          <a:xfrm>
            <a:off x="5964290" y="1812468"/>
            <a:ext cx="908443" cy="1584562"/>
          </a:xfrm>
          <a:custGeom>
            <a:avLst/>
            <a:gdLst>
              <a:gd name="connsiteX0" fmla="*/ 905464 w 908443"/>
              <a:gd name="connsiteY0" fmla="*/ 0 h 1584562"/>
              <a:gd name="connsiteX1" fmla="*/ 0 w 908443"/>
              <a:gd name="connsiteY1" fmla="*/ 190624 h 1584562"/>
              <a:gd name="connsiteX2" fmla="*/ 11914 w 908443"/>
              <a:gd name="connsiteY2" fmla="*/ 1584562 h 1584562"/>
              <a:gd name="connsiteX3" fmla="*/ 908443 w 908443"/>
              <a:gd name="connsiteY3" fmla="*/ 1250970 h 1584562"/>
              <a:gd name="connsiteX4" fmla="*/ 905464 w 908443"/>
              <a:gd name="connsiteY4" fmla="*/ 0 h 15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443" h="1584562">
                <a:moveTo>
                  <a:pt x="905464" y="0"/>
                </a:moveTo>
                <a:lnTo>
                  <a:pt x="0" y="190624"/>
                </a:lnTo>
                <a:lnTo>
                  <a:pt x="11914" y="1584562"/>
                </a:lnTo>
                <a:lnTo>
                  <a:pt x="908443" y="1250970"/>
                </a:lnTo>
                <a:lnTo>
                  <a:pt x="905464" y="0"/>
                </a:lnTo>
                <a:close/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4" name="Freeform 33"/>
          <p:cNvSpPr/>
          <p:nvPr/>
        </p:nvSpPr>
        <p:spPr bwMode="auto">
          <a:xfrm>
            <a:off x="5964928" y="2002929"/>
            <a:ext cx="969666" cy="1731665"/>
          </a:xfrm>
          <a:custGeom>
            <a:avLst/>
            <a:gdLst>
              <a:gd name="connsiteX0" fmla="*/ 969666 w 969666"/>
              <a:gd name="connsiteY0" fmla="*/ 1924259 h 1924259"/>
              <a:gd name="connsiteX1" fmla="*/ 959618 w 969666"/>
              <a:gd name="connsiteY1" fmla="*/ 200967 h 1924259"/>
              <a:gd name="connsiteX2" fmla="*/ 0 w 969666"/>
              <a:gd name="connsiteY2" fmla="*/ 0 h 1924259"/>
              <a:gd name="connsiteX3" fmla="*/ 10048 w 969666"/>
              <a:gd name="connsiteY3" fmla="*/ 1552470 h 1924259"/>
              <a:gd name="connsiteX4" fmla="*/ 969666 w 969666"/>
              <a:gd name="connsiteY4" fmla="*/ 1924259 h 192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666" h="1924259">
                <a:moveTo>
                  <a:pt x="969666" y="1924259"/>
                </a:moveTo>
                <a:cubicBezTo>
                  <a:pt x="966317" y="1349828"/>
                  <a:pt x="962967" y="775398"/>
                  <a:pt x="959618" y="200967"/>
                </a:cubicBezTo>
                <a:lnTo>
                  <a:pt x="0" y="0"/>
                </a:lnTo>
                <a:cubicBezTo>
                  <a:pt x="3349" y="517490"/>
                  <a:pt x="6699" y="1034980"/>
                  <a:pt x="10048" y="1552470"/>
                </a:cubicBezTo>
                <a:lnTo>
                  <a:pt x="969666" y="1924259"/>
                </a:lnTo>
                <a:close/>
              </a:path>
            </a:pathLst>
          </a:custGeom>
          <a:solidFill>
            <a:srgbClr val="6699FF">
              <a:alpha val="20000"/>
            </a:srgb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5" name="Freeform 34"/>
          <p:cNvSpPr/>
          <p:nvPr/>
        </p:nvSpPr>
        <p:spPr bwMode="auto">
          <a:xfrm>
            <a:off x="5964928" y="1812009"/>
            <a:ext cx="2115178" cy="371789"/>
          </a:xfrm>
          <a:custGeom>
            <a:avLst/>
            <a:gdLst>
              <a:gd name="connsiteX0" fmla="*/ 0 w 2115178"/>
              <a:gd name="connsiteY0" fmla="*/ 185895 h 371789"/>
              <a:gd name="connsiteX1" fmla="*/ 964642 w 2115178"/>
              <a:gd name="connsiteY1" fmla="*/ 371789 h 371789"/>
              <a:gd name="connsiteX2" fmla="*/ 2115178 w 2115178"/>
              <a:gd name="connsiteY2" fmla="*/ 170822 h 371789"/>
              <a:gd name="connsiteX3" fmla="*/ 904352 w 2115178"/>
              <a:gd name="connsiteY3" fmla="*/ 0 h 371789"/>
              <a:gd name="connsiteX4" fmla="*/ 0 w 2115178"/>
              <a:gd name="connsiteY4" fmla="*/ 185895 h 37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178" h="371789">
                <a:moveTo>
                  <a:pt x="0" y="185895"/>
                </a:moveTo>
                <a:lnTo>
                  <a:pt x="964642" y="371789"/>
                </a:lnTo>
                <a:lnTo>
                  <a:pt x="2115178" y="170822"/>
                </a:lnTo>
                <a:lnTo>
                  <a:pt x="904352" y="0"/>
                </a:lnTo>
                <a:lnTo>
                  <a:pt x="0" y="185895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6" name="Freeform 35"/>
          <p:cNvSpPr/>
          <p:nvPr/>
        </p:nvSpPr>
        <p:spPr bwMode="auto">
          <a:xfrm>
            <a:off x="6869754" y="1806511"/>
            <a:ext cx="1212251" cy="1599455"/>
          </a:xfrm>
          <a:custGeom>
            <a:avLst/>
            <a:gdLst>
              <a:gd name="connsiteX0" fmla="*/ 1212251 w 1212251"/>
              <a:gd name="connsiteY0" fmla="*/ 1599455 h 1599455"/>
              <a:gd name="connsiteX1" fmla="*/ 1206294 w 1212251"/>
              <a:gd name="connsiteY1" fmla="*/ 175731 h 1599455"/>
              <a:gd name="connsiteX2" fmla="*/ 0 w 1212251"/>
              <a:gd name="connsiteY2" fmla="*/ 0 h 1599455"/>
              <a:gd name="connsiteX3" fmla="*/ 2979 w 1212251"/>
              <a:gd name="connsiteY3" fmla="*/ 1256927 h 1599455"/>
              <a:gd name="connsiteX4" fmla="*/ 1212251 w 1212251"/>
              <a:gd name="connsiteY4" fmla="*/ 1599455 h 159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2251" h="1599455">
                <a:moveTo>
                  <a:pt x="1212251" y="1599455"/>
                </a:moveTo>
                <a:cubicBezTo>
                  <a:pt x="1210265" y="1124880"/>
                  <a:pt x="1208280" y="650306"/>
                  <a:pt x="1206294" y="175731"/>
                </a:cubicBezTo>
                <a:lnTo>
                  <a:pt x="0" y="0"/>
                </a:lnTo>
                <a:lnTo>
                  <a:pt x="2979" y="1256927"/>
                </a:lnTo>
                <a:lnTo>
                  <a:pt x="1212251" y="1599455"/>
                </a:lnTo>
                <a:close/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38" name="Straight Arrow Connector 37"/>
          <p:cNvCxnSpPr>
            <a:cxnSpLocks noChangeAspect="1"/>
          </p:cNvCxnSpPr>
          <p:nvPr/>
        </p:nvCxnSpPr>
        <p:spPr bwMode="auto">
          <a:xfrm>
            <a:off x="6913198" y="1959778"/>
            <a:ext cx="492084" cy="9841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9" name="Straight Arrow Connector 38"/>
          <p:cNvCxnSpPr>
            <a:cxnSpLocks noChangeAspect="1"/>
          </p:cNvCxnSpPr>
          <p:nvPr/>
        </p:nvCxnSpPr>
        <p:spPr bwMode="auto">
          <a:xfrm rot="5400000" flipH="1" flipV="1">
            <a:off x="6757786" y="1798009"/>
            <a:ext cx="319786" cy="55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rot="10800000" flipV="1">
            <a:off x="6040490" y="2896394"/>
            <a:ext cx="381000" cy="152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7560909" y="2897767"/>
            <a:ext cx="3810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rot="5400000" flipH="1" flipV="1">
            <a:off x="7331515" y="2818606"/>
            <a:ext cx="457994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rot="5400000" flipH="1" flipV="1">
            <a:off x="6617543" y="1143000"/>
            <a:ext cx="609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8174090" y="3029750"/>
            <a:ext cx="708240" cy="1355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rot="10800000" flipV="1">
            <a:off x="5126090" y="3124994"/>
            <a:ext cx="7620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7688761" y="2862872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latin typeface="+mj-lt"/>
                <a:cs typeface="Times New Roman"/>
              </a:rPr>
              <a:t>x</a:t>
            </a:r>
            <a:endParaRPr lang="en-US" b="1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92975" y="134119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latin typeface="+mj-lt"/>
                <a:cs typeface="Times New Roman"/>
              </a:rPr>
              <a:t>y</a:t>
            </a:r>
            <a:endParaRPr lang="en-US" b="1" dirty="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64290" y="263445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latin typeface="Times New Roman"/>
                <a:cs typeface="Times New Roman"/>
              </a:rPr>
              <a:t>z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73690" y="3124994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z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6787195" y="6096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8839200" y="304599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7543800" y="2514600"/>
            <a:ext cx="482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xy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7107290" y="1524794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yx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606122" y="3581400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y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337840" y="3200400"/>
            <a:ext cx="52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yx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1" name="Straight Arrow Connector 70"/>
          <p:cNvCxnSpPr>
            <a:cxnSpLocks noChangeAspect="1"/>
          </p:cNvCxnSpPr>
          <p:nvPr/>
        </p:nvCxnSpPr>
        <p:spPr bwMode="auto">
          <a:xfrm rot="10800000">
            <a:off x="6629400" y="3336898"/>
            <a:ext cx="376796" cy="753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72" name="Straight Arrow Connector 71"/>
          <p:cNvCxnSpPr>
            <a:cxnSpLocks noChangeAspect="1"/>
          </p:cNvCxnSpPr>
          <p:nvPr/>
        </p:nvCxnSpPr>
        <p:spPr bwMode="auto">
          <a:xfrm rot="16200000" flipH="1">
            <a:off x="6667001" y="3550792"/>
            <a:ext cx="366014" cy="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 flipV="1">
            <a:off x="7380357" y="2514600"/>
            <a:ext cx="384051" cy="152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 rot="16200000" flipH="1">
            <a:off x="7153282" y="2711201"/>
            <a:ext cx="456406" cy="38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 rot="10800000">
            <a:off x="6011809" y="2590801"/>
            <a:ext cx="453619" cy="7757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 rot="16200000" flipH="1">
            <a:off x="6239304" y="2742096"/>
            <a:ext cx="455033" cy="437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5935608" y="22098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x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435796" y="2141551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z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435474" y="2667000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xy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973955" y="2706469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zy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6802343" y="4572000"/>
            <a:ext cx="914400" cy="914400"/>
          </a:xfrm>
          <a:prstGeom prst="rect">
            <a:avLst/>
          </a:prstGeom>
          <a:solidFill>
            <a:srgbClr val="6699FF">
              <a:alpha val="20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92" name="Straight Arrow Connector 91"/>
          <p:cNvCxnSpPr>
            <a:cxnSpLocks noChangeAspect="1"/>
          </p:cNvCxnSpPr>
          <p:nvPr/>
        </p:nvCxnSpPr>
        <p:spPr bwMode="auto">
          <a:xfrm rot="5400000" flipH="1" flipV="1">
            <a:off x="7099927" y="4274416"/>
            <a:ext cx="319786" cy="55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98" name="Straight Arrow Connector 97"/>
          <p:cNvCxnSpPr>
            <a:cxnSpLocks noChangeAspect="1"/>
          </p:cNvCxnSpPr>
          <p:nvPr/>
        </p:nvCxnSpPr>
        <p:spPr bwMode="auto">
          <a:xfrm rot="16200000" flipH="1">
            <a:off x="7152737" y="5862893"/>
            <a:ext cx="366014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01" name="Straight Arrow Connector 100"/>
          <p:cNvCxnSpPr/>
          <p:nvPr/>
        </p:nvCxnSpPr>
        <p:spPr bwMode="auto">
          <a:xfrm>
            <a:off x="6802343" y="4495800"/>
            <a:ext cx="914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02" name="Straight Arrow Connector 101"/>
          <p:cNvCxnSpPr/>
          <p:nvPr/>
        </p:nvCxnSpPr>
        <p:spPr bwMode="auto">
          <a:xfrm>
            <a:off x="6802343" y="5562600"/>
            <a:ext cx="914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cxnSp>
        <p:nvCxnSpPr>
          <p:cNvPr id="103" name="Straight Arrow Connector 102"/>
          <p:cNvCxnSpPr/>
          <p:nvPr/>
        </p:nvCxnSpPr>
        <p:spPr bwMode="auto">
          <a:xfrm rot="16200000" flipV="1">
            <a:off x="7108391" y="3961151"/>
            <a:ext cx="304800" cy="24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7030943" y="37616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cxnSp>
        <p:nvCxnSpPr>
          <p:cNvPr id="107" name="Straight Arrow Connector 106"/>
          <p:cNvCxnSpPr/>
          <p:nvPr/>
        </p:nvCxnSpPr>
        <p:spPr bwMode="auto">
          <a:xfrm rot="5400000" flipH="1" flipV="1">
            <a:off x="7365031" y="5028406"/>
            <a:ext cx="914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11" name="Straight Arrow Connector 110"/>
          <p:cNvCxnSpPr/>
          <p:nvPr/>
        </p:nvCxnSpPr>
        <p:spPr bwMode="auto">
          <a:xfrm rot="5400000" flipH="1" flipV="1">
            <a:off x="6249194" y="5028406"/>
            <a:ext cx="914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cxnSp>
        <p:nvCxnSpPr>
          <p:cNvPr id="114" name="Straight Arrow Connector 113"/>
          <p:cNvCxnSpPr/>
          <p:nvPr/>
        </p:nvCxnSpPr>
        <p:spPr bwMode="auto">
          <a:xfrm>
            <a:off x="7848600" y="5029200"/>
            <a:ext cx="436657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16" name="Straight Arrow Connector 115"/>
          <p:cNvCxnSpPr/>
          <p:nvPr/>
        </p:nvCxnSpPr>
        <p:spPr bwMode="auto">
          <a:xfrm>
            <a:off x="6172200" y="5029200"/>
            <a:ext cx="436657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7669037" y="4254608"/>
            <a:ext cx="482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xy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6477000" y="5410200"/>
            <a:ext cx="482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xy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8229600" y="48006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latin typeface="+mj-lt"/>
                <a:cs typeface="Times New Roman"/>
              </a:rPr>
              <a:t>x</a:t>
            </a:r>
            <a:endParaRPr lang="en-US" b="1" dirty="0">
              <a:latin typeface="+mj-l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791200" y="48006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latin typeface="+mj-lt"/>
                <a:cs typeface="Times New Roman"/>
              </a:rPr>
              <a:t>x</a:t>
            </a:r>
            <a:endParaRPr lang="en-US" b="1" dirty="0"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239000" y="3962400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latin typeface="+mj-lt"/>
                <a:cs typeface="Times New Roman"/>
              </a:rPr>
              <a:t>y</a:t>
            </a:r>
            <a:endParaRPr lang="en-US" b="1" dirty="0"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315200" y="5791200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latin typeface="+mj-lt"/>
                <a:cs typeface="Times New Roman"/>
              </a:rPr>
              <a:t>y</a:t>
            </a:r>
            <a:endParaRPr lang="en-US" b="1" dirty="0">
              <a:latin typeface="+mj-lt"/>
            </a:endParaRPr>
          </a:p>
        </p:txBody>
      </p:sp>
      <p:cxnSp>
        <p:nvCxnSpPr>
          <p:cNvPr id="123" name="Straight Arrow Connector 122"/>
          <p:cNvCxnSpPr/>
          <p:nvPr/>
        </p:nvCxnSpPr>
        <p:spPr bwMode="auto">
          <a:xfrm flipV="1">
            <a:off x="8610600" y="5045102"/>
            <a:ext cx="30230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8686800" y="4784698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4648200" y="5486400"/>
            <a:ext cx="2001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Times New Roman"/>
                <a:cs typeface="Times New Roman"/>
              </a:rPr>
              <a:t>σ</a:t>
            </a:r>
            <a:r>
              <a:rPr lang="en-US" baseline="-25000" dirty="0" smtClean="0">
                <a:latin typeface="+mj-lt"/>
                <a:cs typeface="Times New Roman"/>
              </a:rPr>
              <a:t>z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+mj-lt"/>
                <a:cs typeface="Times New Roman"/>
              </a:rPr>
              <a:t>is present</a:t>
            </a:r>
          </a:p>
          <a:p>
            <a:r>
              <a:rPr lang="en-US" dirty="0" smtClean="0">
                <a:latin typeface="+mj-lt"/>
                <a:cs typeface="Times New Roman"/>
              </a:rPr>
              <a:t>but not shown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054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29400" y="6172200"/>
            <a:ext cx="1905000" cy="457200"/>
          </a:xfrm>
          <a:prstGeom prst="rect">
            <a:avLst/>
          </a:prstGeom>
        </p:spPr>
        <p:txBody>
          <a:bodyPr anchor="t"/>
          <a:lstStyle/>
          <a:p>
            <a:fld id="{522E1C6B-8D06-42B6-B438-B8625EF9654E}" type="slidenum">
              <a:rPr lang="en-US" sz="800" smtClean="0"/>
              <a:pPr/>
              <a:t>8</a:t>
            </a:fld>
            <a:endParaRPr lang="en-US" dirty="0"/>
          </a:p>
          <a:p>
            <a:r>
              <a:rPr lang="en-US" dirty="0"/>
              <a:t>RBB</a:t>
            </a:r>
          </a:p>
          <a:p>
            <a:pPr algn="r"/>
            <a:endParaRPr lang="en-US" sz="800" dirty="0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3D Mohr’s Circle</a:t>
            </a:r>
            <a:endParaRPr lang="en-US" dirty="0"/>
          </a:p>
        </p:txBody>
      </p:sp>
      <p:sp>
        <p:nvSpPr>
          <p:cNvPr id="419844" name="Text Box 4"/>
          <p:cNvSpPr txBox="1">
            <a:spLocks noChangeArrowheads="1"/>
          </p:cNvSpPr>
          <p:nvPr/>
        </p:nvSpPr>
        <p:spPr bwMode="auto">
          <a:xfrm>
            <a:off x="609600" y="2133600"/>
            <a:ext cx="7924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A structural member is found to have an axial stress of 150MPa and a transverse stress of 100MPa.  The stress orthogonal to these stresses is zero.  Calculate the maximum shear stress in this member at this point.</a:t>
            </a:r>
          </a:p>
        </p:txBody>
      </p:sp>
    </p:spTree>
    <p:extLst>
      <p:ext uri="{BB962C8B-B14F-4D97-AF65-F5344CB8AC3E}">
        <p14:creationId xmlns:p14="http://schemas.microsoft.com/office/powerpoint/2010/main" val="231267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29400" y="6172200"/>
            <a:ext cx="1905000" cy="457200"/>
          </a:xfrm>
          <a:prstGeom prst="rect">
            <a:avLst/>
          </a:prstGeom>
        </p:spPr>
        <p:txBody>
          <a:bodyPr anchor="t"/>
          <a:lstStyle/>
          <a:p>
            <a:fld id="{FBBC6FBA-8F2E-42CF-91F1-22A42387EAA1}" type="slidenum">
              <a:rPr lang="en-US" sz="800" smtClean="0"/>
              <a:pPr/>
              <a:t>9</a:t>
            </a:fld>
            <a:endParaRPr lang="en-US" dirty="0"/>
          </a:p>
          <a:p>
            <a:r>
              <a:rPr lang="en-US" dirty="0"/>
              <a:t>RBB</a:t>
            </a:r>
          </a:p>
          <a:p>
            <a:pPr algn="r"/>
            <a:endParaRPr lang="en-US" sz="800" dirty="0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3D Mohr’s Circle</a:t>
            </a:r>
            <a:endParaRPr lang="en-US" dirty="0"/>
          </a:p>
        </p:txBody>
      </p:sp>
      <p:sp>
        <p:nvSpPr>
          <p:cNvPr id="421892" name="Text Box 4"/>
          <p:cNvSpPr txBox="1">
            <a:spLocks noChangeArrowheads="1"/>
          </p:cNvSpPr>
          <p:nvPr/>
        </p:nvSpPr>
        <p:spPr bwMode="auto">
          <a:xfrm>
            <a:off x="593725" y="1949450"/>
            <a:ext cx="7940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Determine the principal stresses and the maximum shear stress for the following state of stress.</a:t>
            </a:r>
          </a:p>
        </p:txBody>
      </p:sp>
      <p:graphicFrame>
        <p:nvGraphicFramePr>
          <p:cNvPr id="421893" name="Object 5"/>
          <p:cNvGraphicFramePr>
            <a:graphicFrameLocks noChangeAspect="1"/>
          </p:cNvGraphicFramePr>
          <p:nvPr/>
        </p:nvGraphicFramePr>
        <p:xfrm>
          <a:off x="2057400" y="3048000"/>
          <a:ext cx="3581400" cy="203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37" name="Equation" r:id="rId4" imgW="1231560" imgH="698400" progId="Equation.3">
                  <p:embed/>
                </p:oleObj>
              </mc:Choice>
              <mc:Fallback>
                <p:oleObj name="Equation" r:id="rId4" imgW="123156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048000"/>
                        <a:ext cx="3581400" cy="2030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823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10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99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8A0000"/>
      </a:accent6>
      <a:hlink>
        <a:srgbClr val="990000"/>
      </a:hlink>
      <a:folHlink>
        <a:srgbClr val="990000"/>
      </a:folHlink>
    </a:clrScheme>
    <a:fontScheme name="Profile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8A0000"/>
        </a:accent6>
        <a:hlink>
          <a:srgbClr val="9900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3329</TotalTime>
  <Words>289</Words>
  <Application>Microsoft Office PowerPoint</Application>
  <PresentationFormat>On-screen Show (4:3)</PresentationFormat>
  <Paragraphs>116</Paragraphs>
  <Slides>9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Profile</vt:lpstr>
      <vt:lpstr>MathType 6.0 Equation</vt:lpstr>
      <vt:lpstr>Equation</vt:lpstr>
      <vt:lpstr>MER311: Advanced Strength of Materials</vt:lpstr>
      <vt:lpstr>Stress at a Point Shown in the Tensile (+) Direction</vt:lpstr>
      <vt:lpstr>Principal Stresses are found by Solving Quadratic Equation </vt:lpstr>
      <vt:lpstr>EXAMPLE: Eigenvalues and Functions</vt:lpstr>
      <vt:lpstr>SOLUTION: In MatLab Eigenvalues and Functions</vt:lpstr>
      <vt:lpstr>SOLUTION: Eigenvalues and Functions</vt:lpstr>
      <vt:lpstr>Three Dimensional Mohr’s Circle </vt:lpstr>
      <vt:lpstr>EXAMPLE: 3D Mohr’s Circle</vt:lpstr>
      <vt:lpstr>EXAMPLE: 3D Mohr’s Circle</vt:lpstr>
    </vt:vector>
  </TitlesOfParts>
  <Company>Union College, Mechanical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MER311 Lecture 1</dc:title>
  <dc:subject>Advanced Strength of Materials</dc:subject>
  <dc:creator>RBB</dc:creator>
  <cp:lastModifiedBy> </cp:lastModifiedBy>
  <cp:revision>208</cp:revision>
  <cp:lastPrinted>2016-04-04T11:27:09Z</cp:lastPrinted>
  <dcterms:created xsi:type="dcterms:W3CDTF">2000-05-18T05:09:09Z</dcterms:created>
  <dcterms:modified xsi:type="dcterms:W3CDTF">2016-04-08T11:48:05Z</dcterms:modified>
</cp:coreProperties>
</file>