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handoutMasterIdLst>
    <p:handoutMasterId r:id="rId15"/>
  </p:handoutMasterIdLst>
  <p:sldIdLst>
    <p:sldId id="382" r:id="rId2"/>
    <p:sldId id="327" r:id="rId3"/>
    <p:sldId id="328" r:id="rId4"/>
    <p:sldId id="329" r:id="rId5"/>
    <p:sldId id="343" r:id="rId6"/>
    <p:sldId id="330" r:id="rId7"/>
    <p:sldId id="334" r:id="rId8"/>
    <p:sldId id="332" r:id="rId9"/>
    <p:sldId id="344" r:id="rId10"/>
    <p:sldId id="333" r:id="rId11"/>
    <p:sldId id="335" r:id="rId12"/>
    <p:sldId id="336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90000"/>
    <a:srgbClr val="6699FF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8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CD25B-9573-4584-ADEB-B0A5884835EB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8DFEE-FCFA-419E-9F3F-BC95EAB445F7}" type="slidenum">
              <a:rPr lang="en-US"/>
              <a:pPr/>
              <a:t>3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80842-25A6-41EB-8034-0236312A34FA}" type="slidenum">
              <a:rPr lang="en-US"/>
              <a:pPr/>
              <a:t>4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F8796-95CC-4355-88ED-1119B1E9C38B}" type="slidenum">
              <a:rPr lang="en-US"/>
              <a:pPr/>
              <a:t>6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E1F6-EBBD-4BC5-96E4-A6A3B94DD38B}" type="slidenum">
              <a:rPr lang="en-US"/>
              <a:pPr/>
              <a:t>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01B-00D7-4C04-98E8-3B30EC803078}" type="slidenum">
              <a:rPr lang="en-US"/>
              <a:pPr/>
              <a:t>8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01B-00D7-4C04-98E8-3B30EC803078}" type="slidenum">
              <a:rPr lang="en-US"/>
              <a:pPr/>
              <a:t>9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F8650-0B88-4BB4-9E2D-BD507E7791ED}" type="slidenum">
              <a:rPr lang="en-US"/>
              <a:pPr/>
              <a:t>10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D26DB-8568-4627-96A7-E9D78119D3F8}" type="slidenum">
              <a:rPr lang="en-US"/>
              <a:pPr/>
              <a:t>11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Mechanical Engineering</a:t>
            </a:r>
            <a:endParaRPr lang="en-US" sz="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83769" y="61722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8770D8FF-0AA3-4A45-898E-2FFC4987692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1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Strain – Displacement Relations</a:t>
            </a: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Compatibility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Mohr’s Circle for Strain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41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7EC6C498-C52D-4402-A502-9EA0CF0FAE8C}" type="slidenum">
              <a:rPr lang="en-US" sz="800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 Continued</a:t>
            </a:r>
          </a:p>
        </p:txBody>
      </p:sp>
      <p:graphicFrame>
        <p:nvGraphicFramePr>
          <p:cNvPr id="43213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62000" y="1828800"/>
          <a:ext cx="67818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8" name="Equation" r:id="rId4" imgW="2349360" imgH="1460160" progId="Equation.3">
                  <p:embed/>
                </p:oleObj>
              </mc:Choice>
              <mc:Fallback>
                <p:oleObj name="Equation" r:id="rId4" imgW="234936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678180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0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A8A9B2C1-A658-4DD3-8343-B0202D395AB9}" type="slidenum">
              <a:rPr lang="en-US" sz="800" smtClean="0"/>
              <a:pPr/>
              <a:t>11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Tensor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69925" y="1989138"/>
          <a:ext cx="3189288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3" name="Equation" r:id="rId6" imgW="1625400" imgH="2006280" progId="Equation.3">
                  <p:embed/>
                </p:oleObj>
              </mc:Choice>
              <mc:Fallback>
                <p:oleObj name="Equation" r:id="rId6" imgW="1625400" imgH="200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989138"/>
                        <a:ext cx="3189288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5638800" y="1600200"/>
          <a:ext cx="31527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4" name="Equation" r:id="rId8" imgW="1282680" imgH="1828800" progId="Equation.3">
                  <p:embed/>
                </p:oleObj>
              </mc:Choice>
              <mc:Fallback>
                <p:oleObj name="Equation" r:id="rId8" imgW="128268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3152775" cy="449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4267200" y="36576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64054686-59F5-424F-AF87-B367257BAA28}" type="slidenum">
              <a:rPr lang="en-US" sz="800" smtClean="0"/>
              <a:pPr/>
              <a:t>12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95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Transformations</a:t>
            </a:r>
          </a:p>
        </p:txBody>
      </p:sp>
      <p:graphicFrame>
        <p:nvGraphicFramePr>
          <p:cNvPr id="39526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1752600"/>
          <a:ext cx="54102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6" name="Equation" r:id="rId4" imgW="1434960" imgH="736560" progId="Equation.3">
                  <p:embed/>
                </p:oleObj>
              </mc:Choice>
              <mc:Fallback>
                <p:oleObj name="Equation" r:id="rId4" imgW="1434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54102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81113" y="4800600"/>
          <a:ext cx="45989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7" name="Equation" r:id="rId6" imgW="1409400" imgH="266400" progId="Equation.3">
                  <p:embed/>
                </p:oleObj>
              </mc:Choice>
              <mc:Fallback>
                <p:oleObj name="Equation" r:id="rId6" imgW="1409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800600"/>
                        <a:ext cx="4598987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Strain-Displacement Relationships, </a:t>
            </a:r>
            <a:r>
              <a:rPr lang="el-GR" dirty="0" smtClean="0"/>
              <a:t>ε</a:t>
            </a:r>
            <a:r>
              <a:rPr lang="en-US" dirty="0" smtClean="0"/>
              <a:t> and 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1C14FF9-0FDA-4166-8E83-AB7F65757835}" type="slidenum">
              <a:rPr lang="en-US" sz="800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952500" y="4075112"/>
            <a:ext cx="3733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14400" y="5942012"/>
            <a:ext cx="6096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49581" y="3962400"/>
            <a:ext cx="1371600" cy="13716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3731720" y="2194560"/>
            <a:ext cx="1645920" cy="1645920"/>
          </a:xfrm>
          <a:custGeom>
            <a:avLst/>
            <a:gdLst>
              <a:gd name="connsiteX0" fmla="*/ 0 w 1808019"/>
              <a:gd name="connsiteY0" fmla="*/ 1766455 h 1766455"/>
              <a:gd name="connsiteX1" fmla="*/ 280555 w 1808019"/>
              <a:gd name="connsiteY1" fmla="*/ 290946 h 1766455"/>
              <a:gd name="connsiteX2" fmla="*/ 1808019 w 1808019"/>
              <a:gd name="connsiteY2" fmla="*/ 0 h 1766455"/>
              <a:gd name="connsiteX3" fmla="*/ 1506682 w 1808019"/>
              <a:gd name="connsiteY3" fmla="*/ 1517073 h 1766455"/>
              <a:gd name="connsiteX4" fmla="*/ 0 w 1808019"/>
              <a:gd name="connsiteY4" fmla="*/ 1766455 h 176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19" h="1766455">
                <a:moveTo>
                  <a:pt x="0" y="1766455"/>
                </a:moveTo>
                <a:lnTo>
                  <a:pt x="280555" y="290946"/>
                </a:lnTo>
                <a:lnTo>
                  <a:pt x="1808019" y="0"/>
                </a:lnTo>
                <a:lnTo>
                  <a:pt x="1506682" y="1517073"/>
                </a:lnTo>
                <a:lnTo>
                  <a:pt x="0" y="17664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1783080" y="5486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3154680" y="5715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276600" y="53340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105400" y="5334000"/>
            <a:ext cx="1066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810000" y="53340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2907030" y="4712970"/>
            <a:ext cx="1676400" cy="228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859281" y="5486400"/>
            <a:ext cx="1885569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027170" y="4712970"/>
            <a:ext cx="2110740" cy="45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230880" y="571500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10800000">
            <a:off x="3474720" y="3825240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 flipH="1" flipV="1">
            <a:off x="2820707" y="4585933"/>
            <a:ext cx="150614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10800000">
            <a:off x="3272028" y="3962400"/>
            <a:ext cx="2103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10800000">
            <a:off x="3048000" y="25146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2628900" y="3238500"/>
            <a:ext cx="1447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3886200" y="3848100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 flipH="1" flipV="1">
            <a:off x="3467100" y="3398520"/>
            <a:ext cx="548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158740" y="36195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4693920" y="4472940"/>
            <a:ext cx="17373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 flipH="1" flipV="1">
            <a:off x="937260" y="2971800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 flipH="1" flipV="1">
            <a:off x="3825239" y="2247900"/>
            <a:ext cx="365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1859280" y="22098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56280"/>
              </p:ext>
            </p:extLst>
          </p:nvPr>
        </p:nvGraphicFramePr>
        <p:xfrm>
          <a:off x="2654300" y="1774825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2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774825"/>
                        <a:ext cx="71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78679"/>
              </p:ext>
            </p:extLst>
          </p:nvPr>
        </p:nvGraphicFramePr>
        <p:xfrm>
          <a:off x="2590800" y="297180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3"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68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80643"/>
              </p:ext>
            </p:extLst>
          </p:nvPr>
        </p:nvGraphicFramePr>
        <p:xfrm>
          <a:off x="3943350" y="533082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4" name="Equation" r:id="rId7" imgW="711000" imgH="406080" progId="Equation.DSMT4">
                  <p:embed/>
                </p:oleObj>
              </mc:Choice>
              <mc:Fallback>
                <p:oleObj name="Equation" r:id="rId7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330825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5121"/>
              </p:ext>
            </p:extLst>
          </p:nvPr>
        </p:nvGraphicFramePr>
        <p:xfrm>
          <a:off x="5638800" y="4343400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5" name="Equation" r:id="rId9" imgW="698400" imgH="406080" progId="Equation.DSMT4">
                  <p:embed/>
                </p:oleObj>
              </mc:Choice>
              <mc:Fallback>
                <p:oleObj name="Equation" r:id="rId9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698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54008"/>
              </p:ext>
            </p:extLst>
          </p:nvPr>
        </p:nvGraphicFramePr>
        <p:xfrm>
          <a:off x="3352800" y="44958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6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25895"/>
              </p:ext>
            </p:extLst>
          </p:nvPr>
        </p:nvGraphicFramePr>
        <p:xfrm>
          <a:off x="2667000" y="55626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7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Arc 84"/>
          <p:cNvSpPr/>
          <p:nvPr/>
        </p:nvSpPr>
        <p:spPr bwMode="auto">
          <a:xfrm>
            <a:off x="3276600" y="3429000"/>
            <a:ext cx="929640" cy="845820"/>
          </a:xfrm>
          <a:prstGeom prst="arc">
            <a:avLst>
              <a:gd name="adj1" fmla="val 17004971"/>
              <a:gd name="adj2" fmla="val 184477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Arc 85"/>
          <p:cNvSpPr/>
          <p:nvPr/>
        </p:nvSpPr>
        <p:spPr bwMode="auto">
          <a:xfrm>
            <a:off x="3276600" y="3429000"/>
            <a:ext cx="929640" cy="845820"/>
          </a:xfrm>
          <a:prstGeom prst="arc">
            <a:avLst>
              <a:gd name="adj1" fmla="val 19221241"/>
              <a:gd name="adj2" fmla="val 206954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>
            <a:off x="3284220" y="3398520"/>
            <a:ext cx="929640" cy="845820"/>
          </a:xfrm>
          <a:prstGeom prst="arc">
            <a:avLst>
              <a:gd name="adj1" fmla="val 231117"/>
              <a:gd name="adj2" fmla="val 1842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Arc 87"/>
          <p:cNvSpPr/>
          <p:nvPr/>
        </p:nvSpPr>
        <p:spPr bwMode="auto">
          <a:xfrm>
            <a:off x="3284220" y="3398520"/>
            <a:ext cx="929640" cy="845820"/>
          </a:xfrm>
          <a:prstGeom prst="arc">
            <a:avLst>
              <a:gd name="adj1" fmla="val 14399067"/>
              <a:gd name="adj2" fmla="val 161807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4187"/>
              </p:ext>
            </p:extLst>
          </p:nvPr>
        </p:nvGraphicFramePr>
        <p:xfrm>
          <a:off x="4572000" y="373380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8" name="Equation" r:id="rId15" imgW="152280" imgH="139680" progId="Equation.DSMT4">
                  <p:embed/>
                </p:oleObj>
              </mc:Choice>
              <mc:Fallback>
                <p:oleObj name="Equation" r:id="rId15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1524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722261"/>
              </p:ext>
            </p:extLst>
          </p:nvPr>
        </p:nvGraphicFramePr>
        <p:xfrm>
          <a:off x="3742690" y="29718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9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690" y="2971800"/>
                        <a:ext cx="165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Connector 91"/>
          <p:cNvCxnSpPr/>
          <p:nvPr/>
        </p:nvCxnSpPr>
        <p:spPr bwMode="auto">
          <a:xfrm rot="10800000">
            <a:off x="914400" y="53340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1699260" y="57912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85166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85928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88036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89560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733800" y="35433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Q’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000500" y="246126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B’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2060" y="2209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C’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00600" y="3352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D’</a:t>
            </a:r>
            <a:endParaRPr lang="en-US" sz="1400" dirty="0"/>
          </a:p>
        </p:txBody>
      </p:sp>
      <p:graphicFrame>
        <p:nvGraphicFramePr>
          <p:cNvPr id="450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620718"/>
              </p:ext>
            </p:extLst>
          </p:nvPr>
        </p:nvGraphicFramePr>
        <p:xfrm>
          <a:off x="762000" y="52578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0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86763"/>
              </p:ext>
            </p:extLst>
          </p:nvPr>
        </p:nvGraphicFramePr>
        <p:xfrm>
          <a:off x="838200" y="2057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1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4098"/>
              </p:ext>
            </p:extLst>
          </p:nvPr>
        </p:nvGraphicFramePr>
        <p:xfrm>
          <a:off x="1765300" y="59563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2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9563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29399"/>
              </p:ext>
            </p:extLst>
          </p:nvPr>
        </p:nvGraphicFramePr>
        <p:xfrm>
          <a:off x="7010400" y="58674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3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8674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59658"/>
              </p:ext>
            </p:extLst>
          </p:nvPr>
        </p:nvGraphicFramePr>
        <p:xfrm>
          <a:off x="1638300" y="455295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4" name="Equation" r:id="rId27" imgW="215640" imgH="203040" progId="Equation.DSMT4">
                  <p:embed/>
                </p:oleObj>
              </mc:Choice>
              <mc:Fallback>
                <p:oleObj name="Equation" r:id="rId27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552950"/>
                        <a:ext cx="215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65251"/>
              </p:ext>
            </p:extLst>
          </p:nvPr>
        </p:nvGraphicFramePr>
        <p:xfrm>
          <a:off x="2438400" y="5323840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5" name="Equation" r:id="rId29" imgW="228600" imgH="177480" progId="Equation.DSMT4">
                  <p:embed/>
                </p:oleObj>
              </mc:Choice>
              <mc:Fallback>
                <p:oleObj name="Equation" r:id="rId29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23840"/>
                        <a:ext cx="228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74361"/>
              </p:ext>
            </p:extLst>
          </p:nvPr>
        </p:nvGraphicFramePr>
        <p:xfrm>
          <a:off x="6873875" y="2227729"/>
          <a:ext cx="1701800" cy="120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6" name="Equation" r:id="rId31" imgW="863280" imgH="609480" progId="Equation.DSMT4">
                  <p:embed/>
                </p:oleObj>
              </mc:Choice>
              <mc:Fallback>
                <p:oleObj name="Equation" r:id="rId31" imgW="8632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873875" y="2227729"/>
                        <a:ext cx="1701800" cy="120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8265FB33-8A6E-48A7-887D-49D0B776E750}" type="slidenum">
              <a:rPr lang="en-US" sz="800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Normal Strain - Displacements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2743200" y="1828800"/>
          <a:ext cx="28686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8" name="Equation" r:id="rId4" imgW="672840" imgH="965160" progId="Equation.3">
                  <p:embed/>
                </p:oleObj>
              </mc:Choice>
              <mc:Fallback>
                <p:oleObj name="Equation" r:id="rId4" imgW="672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2868613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9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E5572EF3-26BD-4723-BC10-C669101D5E5C}" type="slidenum">
              <a:rPr lang="en-US" sz="800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Strain - Displacements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2133600" y="1905000"/>
          <a:ext cx="4876800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2" name="Equation" r:id="rId4" imgW="1155600" imgH="990360" progId="Equation.3">
                  <p:embed/>
                </p:oleObj>
              </mc:Choice>
              <mc:Fallback>
                <p:oleObj name="Equation" r:id="rId4" imgW="11556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76800" cy="417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9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Strain-Displacement Relationships, </a:t>
            </a:r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1C14FF9-0FDA-4166-8E83-AB7F65757835}" type="slidenum">
              <a:rPr lang="en-US" sz="800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952500" y="4075112"/>
            <a:ext cx="3733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14400" y="5942012"/>
            <a:ext cx="6096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49581" y="3962400"/>
            <a:ext cx="1371600" cy="13716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3731720" y="2194560"/>
            <a:ext cx="1645920" cy="1645920"/>
          </a:xfrm>
          <a:custGeom>
            <a:avLst/>
            <a:gdLst>
              <a:gd name="connsiteX0" fmla="*/ 0 w 1808019"/>
              <a:gd name="connsiteY0" fmla="*/ 1766455 h 1766455"/>
              <a:gd name="connsiteX1" fmla="*/ 280555 w 1808019"/>
              <a:gd name="connsiteY1" fmla="*/ 290946 h 1766455"/>
              <a:gd name="connsiteX2" fmla="*/ 1808019 w 1808019"/>
              <a:gd name="connsiteY2" fmla="*/ 0 h 1766455"/>
              <a:gd name="connsiteX3" fmla="*/ 1506682 w 1808019"/>
              <a:gd name="connsiteY3" fmla="*/ 1517073 h 1766455"/>
              <a:gd name="connsiteX4" fmla="*/ 0 w 1808019"/>
              <a:gd name="connsiteY4" fmla="*/ 1766455 h 176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19" h="1766455">
                <a:moveTo>
                  <a:pt x="0" y="1766455"/>
                </a:moveTo>
                <a:lnTo>
                  <a:pt x="280555" y="290946"/>
                </a:lnTo>
                <a:lnTo>
                  <a:pt x="1808019" y="0"/>
                </a:lnTo>
                <a:lnTo>
                  <a:pt x="1506682" y="1517073"/>
                </a:lnTo>
                <a:lnTo>
                  <a:pt x="0" y="17664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1783080" y="5486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3154680" y="5715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276600" y="53340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105400" y="5334000"/>
            <a:ext cx="1066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810000" y="53340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2907030" y="4712970"/>
            <a:ext cx="1676400" cy="228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859281" y="5486400"/>
            <a:ext cx="1885569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027170" y="4712970"/>
            <a:ext cx="2110740" cy="45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230880" y="571500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10800000">
            <a:off x="3474720" y="3825240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 flipH="1" flipV="1">
            <a:off x="2820707" y="4585933"/>
            <a:ext cx="150614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10800000">
            <a:off x="3272028" y="3962400"/>
            <a:ext cx="2103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10800000">
            <a:off x="3048000" y="25146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2628900" y="3238500"/>
            <a:ext cx="1447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3886200" y="3848100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 flipH="1" flipV="1">
            <a:off x="3467100" y="3398520"/>
            <a:ext cx="548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158740" y="36195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4693920" y="4472940"/>
            <a:ext cx="17373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 flipH="1" flipV="1">
            <a:off x="937260" y="2971800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 flipH="1" flipV="1">
            <a:off x="3825239" y="2247900"/>
            <a:ext cx="365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1859280" y="22098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1920"/>
              </p:ext>
            </p:extLst>
          </p:nvPr>
        </p:nvGraphicFramePr>
        <p:xfrm>
          <a:off x="2654300" y="1774825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78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774825"/>
                        <a:ext cx="71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57012"/>
              </p:ext>
            </p:extLst>
          </p:nvPr>
        </p:nvGraphicFramePr>
        <p:xfrm>
          <a:off x="2590800" y="297180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79"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68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20857"/>
              </p:ext>
            </p:extLst>
          </p:nvPr>
        </p:nvGraphicFramePr>
        <p:xfrm>
          <a:off x="3943350" y="533082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0" name="Equation" r:id="rId7" imgW="711000" imgH="406080" progId="Equation.DSMT4">
                  <p:embed/>
                </p:oleObj>
              </mc:Choice>
              <mc:Fallback>
                <p:oleObj name="Equation" r:id="rId7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330825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99779"/>
              </p:ext>
            </p:extLst>
          </p:nvPr>
        </p:nvGraphicFramePr>
        <p:xfrm>
          <a:off x="5638800" y="4343400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1" name="Equation" r:id="rId9" imgW="698400" imgH="406080" progId="Equation.DSMT4">
                  <p:embed/>
                </p:oleObj>
              </mc:Choice>
              <mc:Fallback>
                <p:oleObj name="Equation" r:id="rId9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698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26606"/>
              </p:ext>
            </p:extLst>
          </p:nvPr>
        </p:nvGraphicFramePr>
        <p:xfrm>
          <a:off x="3352800" y="44958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2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30368"/>
              </p:ext>
            </p:extLst>
          </p:nvPr>
        </p:nvGraphicFramePr>
        <p:xfrm>
          <a:off x="2667000" y="55626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3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Arc 84"/>
          <p:cNvSpPr/>
          <p:nvPr/>
        </p:nvSpPr>
        <p:spPr bwMode="auto">
          <a:xfrm>
            <a:off x="3276600" y="3429000"/>
            <a:ext cx="929640" cy="845820"/>
          </a:xfrm>
          <a:prstGeom prst="arc">
            <a:avLst>
              <a:gd name="adj1" fmla="val 17004971"/>
              <a:gd name="adj2" fmla="val 184477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Arc 85"/>
          <p:cNvSpPr/>
          <p:nvPr/>
        </p:nvSpPr>
        <p:spPr bwMode="auto">
          <a:xfrm>
            <a:off x="3276600" y="3429000"/>
            <a:ext cx="929640" cy="845820"/>
          </a:xfrm>
          <a:prstGeom prst="arc">
            <a:avLst>
              <a:gd name="adj1" fmla="val 19221241"/>
              <a:gd name="adj2" fmla="val 206954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>
            <a:off x="3284220" y="3398520"/>
            <a:ext cx="929640" cy="845820"/>
          </a:xfrm>
          <a:prstGeom prst="arc">
            <a:avLst>
              <a:gd name="adj1" fmla="val 231117"/>
              <a:gd name="adj2" fmla="val 1842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Arc 87"/>
          <p:cNvSpPr/>
          <p:nvPr/>
        </p:nvSpPr>
        <p:spPr bwMode="auto">
          <a:xfrm>
            <a:off x="3284220" y="3398520"/>
            <a:ext cx="929640" cy="845820"/>
          </a:xfrm>
          <a:prstGeom prst="arc">
            <a:avLst>
              <a:gd name="adj1" fmla="val 14399067"/>
              <a:gd name="adj2" fmla="val 161807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19119"/>
              </p:ext>
            </p:extLst>
          </p:nvPr>
        </p:nvGraphicFramePr>
        <p:xfrm>
          <a:off x="4572000" y="373380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4" name="Equation" r:id="rId15" imgW="152280" imgH="139680" progId="Equation.DSMT4">
                  <p:embed/>
                </p:oleObj>
              </mc:Choice>
              <mc:Fallback>
                <p:oleObj name="Equation" r:id="rId15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1524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28945"/>
              </p:ext>
            </p:extLst>
          </p:nvPr>
        </p:nvGraphicFramePr>
        <p:xfrm>
          <a:off x="3742690" y="29718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5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690" y="2971800"/>
                        <a:ext cx="165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Connector 91"/>
          <p:cNvCxnSpPr/>
          <p:nvPr/>
        </p:nvCxnSpPr>
        <p:spPr bwMode="auto">
          <a:xfrm rot="10800000">
            <a:off x="914400" y="53340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1699260" y="57912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85166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85928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88036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89560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733800" y="35433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Q’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000500" y="246126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B’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2060" y="2209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C’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00600" y="3352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D’</a:t>
            </a:r>
            <a:endParaRPr lang="en-US" sz="1400" dirty="0"/>
          </a:p>
        </p:txBody>
      </p:sp>
      <p:graphicFrame>
        <p:nvGraphicFramePr>
          <p:cNvPr id="450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14208"/>
              </p:ext>
            </p:extLst>
          </p:nvPr>
        </p:nvGraphicFramePr>
        <p:xfrm>
          <a:off x="762000" y="52578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6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78804"/>
              </p:ext>
            </p:extLst>
          </p:nvPr>
        </p:nvGraphicFramePr>
        <p:xfrm>
          <a:off x="838200" y="2057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7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186911"/>
              </p:ext>
            </p:extLst>
          </p:nvPr>
        </p:nvGraphicFramePr>
        <p:xfrm>
          <a:off x="1765300" y="59563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8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9563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57543"/>
              </p:ext>
            </p:extLst>
          </p:nvPr>
        </p:nvGraphicFramePr>
        <p:xfrm>
          <a:off x="7010400" y="58674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89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86740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28972"/>
              </p:ext>
            </p:extLst>
          </p:nvPr>
        </p:nvGraphicFramePr>
        <p:xfrm>
          <a:off x="1638300" y="455295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90" name="Equation" r:id="rId27" imgW="215640" imgH="203040" progId="Equation.DSMT4">
                  <p:embed/>
                </p:oleObj>
              </mc:Choice>
              <mc:Fallback>
                <p:oleObj name="Equation" r:id="rId27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552950"/>
                        <a:ext cx="215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52910"/>
              </p:ext>
            </p:extLst>
          </p:nvPr>
        </p:nvGraphicFramePr>
        <p:xfrm>
          <a:off x="2438400" y="5323840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91" name="Equation" r:id="rId29" imgW="228600" imgH="177480" progId="Equation.DSMT4">
                  <p:embed/>
                </p:oleObj>
              </mc:Choice>
              <mc:Fallback>
                <p:oleObj name="Equation" r:id="rId29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23840"/>
                        <a:ext cx="228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87529"/>
              </p:ext>
            </p:extLst>
          </p:nvPr>
        </p:nvGraphicFramePr>
        <p:xfrm>
          <a:off x="6172200" y="1806893"/>
          <a:ext cx="17795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92" name="Equation" r:id="rId31" imgW="1193760" imgH="419040" progId="Equation.DSMT4">
                  <p:embed/>
                </p:oleObj>
              </mc:Choice>
              <mc:Fallback>
                <p:oleObj name="Equation" r:id="rId31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72200" y="1806893"/>
                        <a:ext cx="1779588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8718"/>
              </p:ext>
            </p:extLst>
          </p:nvPr>
        </p:nvGraphicFramePr>
        <p:xfrm>
          <a:off x="6173875" y="2540000"/>
          <a:ext cx="28765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93" name="Equation" r:id="rId33" imgW="1930320" imgH="1193760" progId="Equation.DSMT4">
                  <p:embed/>
                </p:oleObj>
              </mc:Choice>
              <mc:Fallback>
                <p:oleObj name="Equation" r:id="rId33" imgW="193032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875" y="2540000"/>
                        <a:ext cx="28765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8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29D1E46B-C020-4DEE-982E-4BF19C91C0FB}" type="slidenum">
              <a:rPr lang="en-US" sz="800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Curvature - Displacements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1828800" y="1752600"/>
          <a:ext cx="518160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6" name="Equation" r:id="rId4" imgW="1447560" imgH="1218960" progId="Equation.3">
                  <p:embed/>
                </p:oleObj>
              </mc:Choice>
              <mc:Fallback>
                <p:oleObj name="Equation" r:id="rId4" imgW="144756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181600" cy="436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D61F7EF4-1ECE-4C62-B4A7-7719BA248E1B}" type="slidenum">
              <a:rPr lang="en-US" sz="800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441325" y="1801813"/>
            <a:ext cx="7788275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following displacement field is applied to a certain body where k=10</a:t>
            </a:r>
            <a:r>
              <a:rPr lang="en-US" baseline="30000"/>
              <a:t>-4.</a:t>
            </a:r>
          </a:p>
          <a:p>
            <a:endParaRPr lang="en-US" baseline="30000"/>
          </a:p>
          <a:p>
            <a:r>
              <a:rPr lang="en-US"/>
              <a:t>u=k(2x+y</a:t>
            </a:r>
            <a:r>
              <a:rPr lang="en-US" baseline="30000"/>
              <a:t>2</a:t>
            </a:r>
            <a:r>
              <a:rPr lang="en-US"/>
              <a:t>),  v=k(x</a:t>
            </a:r>
            <a:r>
              <a:rPr lang="en-US" baseline="30000"/>
              <a:t>2</a:t>
            </a:r>
            <a:r>
              <a:rPr lang="en-US"/>
              <a:t> -3y</a:t>
            </a:r>
            <a:r>
              <a:rPr lang="en-US" baseline="30000"/>
              <a:t>2</a:t>
            </a:r>
            <a:r>
              <a:rPr lang="en-US"/>
              <a:t>),  w=0</a:t>
            </a:r>
          </a:p>
          <a:p>
            <a:endParaRPr lang="en-US"/>
          </a:p>
          <a:p>
            <a:r>
              <a:rPr lang="en-US"/>
              <a:t>(a) Show the distorted configuration of a two-dimensional element with sides dx and dy and its lower left corner (point A) initially at the point (2,1,0), i.e., determine the new length and angular position of each side.</a:t>
            </a:r>
          </a:p>
        </p:txBody>
      </p:sp>
    </p:spTree>
    <p:extLst>
      <p:ext uri="{BB962C8B-B14F-4D97-AF65-F5344CB8AC3E}">
        <p14:creationId xmlns:p14="http://schemas.microsoft.com/office/powerpoint/2010/main" val="20700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CE299715-E6C0-47DD-A99C-7AD25433781A}" type="slidenum">
              <a:rPr lang="en-US" sz="800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216025"/>
          </a:xfrm>
        </p:spPr>
        <p:txBody>
          <a:bodyPr/>
          <a:lstStyle/>
          <a:p>
            <a:r>
              <a:rPr lang="en-US" dirty="0" smtClean="0"/>
              <a:t>Compatibility: 6 Strain Equations in 3 Displacements</a:t>
            </a:r>
            <a:endParaRPr lang="en-US" dirty="0"/>
          </a:p>
        </p:txBody>
      </p:sp>
      <p:graphicFrame>
        <p:nvGraphicFramePr>
          <p:cNvPr id="42906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75552"/>
              </p:ext>
            </p:extLst>
          </p:nvPr>
        </p:nvGraphicFramePr>
        <p:xfrm>
          <a:off x="420192" y="2057400"/>
          <a:ext cx="8491567" cy="365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06" name="Equation" r:id="rId4" imgW="5130720" imgH="2209680" progId="Equation.DSMT4">
                  <p:embed/>
                </p:oleObj>
              </mc:Choice>
              <mc:Fallback>
                <p:oleObj name="Equation" r:id="rId4" imgW="51307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92" y="2057400"/>
                        <a:ext cx="8491567" cy="3657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4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CE299715-E6C0-47DD-A99C-7AD25433781A}" type="slidenum">
              <a:rPr lang="en-US" sz="800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216025"/>
          </a:xfrm>
        </p:spPr>
        <p:txBody>
          <a:bodyPr/>
          <a:lstStyle/>
          <a:p>
            <a:r>
              <a:rPr lang="en-US" dirty="0" smtClean="0"/>
              <a:t>Compatibility: Repeating For Other Strain Combinations</a:t>
            </a:r>
            <a:endParaRPr lang="en-US" dirty="0"/>
          </a:p>
        </p:txBody>
      </p:sp>
      <p:graphicFrame>
        <p:nvGraphicFramePr>
          <p:cNvPr id="4290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38400" y="1752600"/>
          <a:ext cx="39512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20" name="Equation" r:id="rId4" imgW="1333440" imgH="1371600" progId="Equation.3">
                  <p:embed/>
                </p:oleObj>
              </mc:Choice>
              <mc:Fallback>
                <p:oleObj name="Equation" r:id="rId4" imgW="13334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3951288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3313</TotalTime>
  <Words>174</Words>
  <Application>Microsoft Office PowerPoint</Application>
  <PresentationFormat>On-screen Show (4:3)</PresentationFormat>
  <Paragraphs>71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Profile</vt:lpstr>
      <vt:lpstr>Equation</vt:lpstr>
      <vt:lpstr>MER311: Advanced Strength of Materials</vt:lpstr>
      <vt:lpstr>Strain-Displacement Relationships, ε and γ</vt:lpstr>
      <vt:lpstr>Normal Strain - Displacements</vt:lpstr>
      <vt:lpstr>Shear Strain - Displacements</vt:lpstr>
      <vt:lpstr>Strain-Displacement Relationships, Θ</vt:lpstr>
      <vt:lpstr>Curvature - Displacements</vt:lpstr>
      <vt:lpstr>Example</vt:lpstr>
      <vt:lpstr>Compatibility: 6 Strain Equations in 3 Displacements</vt:lpstr>
      <vt:lpstr>Compatibility: Repeating For Other Strain Combinations</vt:lpstr>
      <vt:lpstr>Compatibility Continued</vt:lpstr>
      <vt:lpstr>Strain Tensor</vt:lpstr>
      <vt:lpstr>Strain Transformations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207</cp:revision>
  <cp:lastPrinted>2015-06-22T15:01:15Z</cp:lastPrinted>
  <dcterms:created xsi:type="dcterms:W3CDTF">2000-05-18T05:09:09Z</dcterms:created>
  <dcterms:modified xsi:type="dcterms:W3CDTF">2016-04-11T11:47:08Z</dcterms:modified>
</cp:coreProperties>
</file>